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21"/>
  </p:notesMasterIdLst>
  <p:sldIdLst>
    <p:sldId id="257" r:id="rId6"/>
    <p:sldId id="270" r:id="rId7"/>
    <p:sldId id="272" r:id="rId8"/>
    <p:sldId id="267" r:id="rId9"/>
    <p:sldId id="273" r:id="rId10"/>
    <p:sldId id="276" r:id="rId11"/>
    <p:sldId id="274" r:id="rId12"/>
    <p:sldId id="259" r:id="rId13"/>
    <p:sldId id="264" r:id="rId14"/>
    <p:sldId id="277" r:id="rId15"/>
    <p:sldId id="278" r:id="rId16"/>
    <p:sldId id="279" r:id="rId17"/>
    <p:sldId id="280" r:id="rId18"/>
    <p:sldId id="281" r:id="rId19"/>
    <p:sldId id="283" r:id="rId20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57" autoAdjust="0"/>
  </p:normalViewPr>
  <p:slideViewPr>
    <p:cSldViewPr>
      <p:cViewPr varScale="1">
        <p:scale>
          <a:sx n="73" d="100"/>
          <a:sy n="73" d="100"/>
        </p:scale>
        <p:origin x="12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D6944-D393-403C-BFB2-9A8CF5EA79B9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8C913-46F2-4760-8990-A37591C0B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03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C913-46F2-4760-8990-A37591C0BA8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001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C913-46F2-4760-8990-A37591C0BA8E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0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ro-RO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/>
              <a:pPr/>
              <a:t>13.05.2021</a:t>
            </a:fld>
            <a:endParaRPr lang="ro-RO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/>
              <a:pPr/>
              <a:t>13.05.2021</a:t>
            </a:fld>
            <a:endParaRPr lang="ro-RO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/>
              <a:pPr/>
              <a:t>13.05.2021</a:t>
            </a:fld>
            <a:endParaRPr lang="ro-RO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ro-RO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95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42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15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97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58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75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56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3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/>
              <a:pPr/>
              <a:t>13.05.2021</a:t>
            </a:fld>
            <a:endParaRPr lang="ro-RO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30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39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8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ro-RO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28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48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77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345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74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69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74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/>
              <a:pPr/>
              <a:t>13.05.2021</a:t>
            </a:fld>
            <a:endParaRPr lang="ro-RO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8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283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454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834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ro-RO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647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61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6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76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00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78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/>
              <a:pPr/>
              <a:t>13.05.2021</a:t>
            </a:fld>
            <a:endParaRPr lang="ro-RO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2753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14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180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3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599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ro-RO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882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061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316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244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1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/>
              <a:pPr/>
              <a:t>13.05.2021</a:t>
            </a:fld>
            <a:endParaRPr lang="ro-RO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49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648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973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368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800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7368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903E4-8E3E-489C-9AE4-BB472505B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6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/>
              <a:pPr/>
              <a:t>13.05.2021</a:t>
            </a:fld>
            <a:endParaRPr lang="ro-RO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/>
              <a:pPr/>
              <a:t>13.05.2021</a:t>
            </a:fld>
            <a:endParaRPr lang="ro-RO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/>
              <a:pPr/>
              <a:t>13.05.2021</a:t>
            </a:fld>
            <a:endParaRPr lang="ro-RO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E6E0-C391-4E57-BCF6-F1C1D310AD44}" type="datetimeFigureOut">
              <a:rPr lang="ro-RO" smtClean="0"/>
              <a:pPr/>
              <a:t>13.05.2021</a:t>
            </a:fld>
            <a:endParaRPr lang="ro-RO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4B3A-5B28-405C-975A-A0875680A71B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4E6E0-C391-4E57-BCF6-F1C1D310AD44}" type="datetimeFigureOut">
              <a:rPr lang="ro-RO" smtClean="0"/>
              <a:pPr/>
              <a:t>13.05.2021</a:t>
            </a:fld>
            <a:endParaRPr lang="ro-RO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74B3A-5B28-405C-975A-A0875680A71B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2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9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ro-RO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ro-RO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4E6E0-C391-4E57-BCF6-F1C1D310AD44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13.05.2021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74B3A-5B28-405C-975A-A0875680A71B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56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11" Type="http://schemas.openxmlformats.org/officeDocument/2006/relationships/image" Target="../media/image2.emf"/><Relationship Id="rId5" Type="http://schemas.openxmlformats.org/officeDocument/2006/relationships/image" Target="../media/image3.jpeg"/><Relationship Id="rId10" Type="http://schemas.openxmlformats.org/officeDocument/2006/relationships/package" Target="../embeddings/Microsoft_Word_Document.docx"/><Relationship Id="rId4" Type="http://schemas.openxmlformats.org/officeDocument/2006/relationships/image" Target="../media/image1.jpeg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.docx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2.emf"/><Relationship Id="rId4" Type="http://schemas.openxmlformats.org/officeDocument/2006/relationships/image" Target="../media/image1.jpeg"/><Relationship Id="rId9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ro-RO" sz="3200" b="1" dirty="0" smtClean="0">
                <a:latin typeface="Arial" pitchFamily="34" charset="0"/>
                <a:cs typeface="Arial" pitchFamily="34" charset="0"/>
              </a:rPr>
              <a:t>COMBATEREA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BURUIENILOR</a:t>
            </a:r>
            <a:r>
              <a:rPr lang="ro-RO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o-RO" sz="3200" dirty="0" smtClean="0">
                <a:latin typeface="Arial" pitchFamily="34" charset="0"/>
                <a:cs typeface="Arial" pitchFamily="34" charset="0"/>
              </a:rPr>
            </a:br>
            <a:r>
              <a:rPr lang="ro-RO" sz="1800" b="1" dirty="0" smtClean="0">
                <a:latin typeface="Arial" pitchFamily="34" charset="0"/>
                <a:cs typeface="Arial" pitchFamily="34" charset="0"/>
              </a:rPr>
              <a:t>masa rotundă: </a:t>
            </a:r>
            <a:r>
              <a:rPr lang="it-IT" sz="1800" b="1" dirty="0" smtClean="0">
                <a:latin typeface="Arial" pitchFamily="34" charset="0"/>
                <a:cs typeface="Arial" pitchFamily="34" charset="0"/>
              </a:rPr>
              <a:t>Controlul </a:t>
            </a:r>
            <a:r>
              <a:rPr lang="it-IT" sz="1800" b="1" dirty="0">
                <a:latin typeface="Arial" pitchFamily="34" charset="0"/>
                <a:cs typeface="Arial" pitchFamily="34" charset="0"/>
              </a:rPr>
              <a:t>buruienilor din culturile agricole </a:t>
            </a:r>
            <a:r>
              <a:rPr lang="ro-RO" sz="1800" b="1" dirty="0" smtClean="0">
                <a:latin typeface="Arial" pitchFamily="34" charset="0"/>
                <a:cs typeface="Arial" pitchFamily="34" charset="0"/>
              </a:rPr>
              <a:t> (ASAS 14.05.2021)</a:t>
            </a:r>
            <a:endParaRPr lang="ro-RO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83264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o-RO" sz="2800" b="1" dirty="0" smtClean="0">
                <a:latin typeface="Arial" pitchFamily="34" charset="0"/>
                <a:cs typeface="Arial" pitchFamily="34" charset="0"/>
              </a:rPr>
              <a:t>TRECUT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1972-</a:t>
            </a:r>
            <a:r>
              <a:rPr lang="ro-RO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PROGRAMUL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 - CARTAREA BURUIENILOR DIN ROM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Â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NIA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COORDONAT  DE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 ASAS ȘI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DE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 MINISTERUL AGRICULTURII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CONDUC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Ă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TOR: 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PROF.DR.DOCENT GHEORGHE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NGHEL</a:t>
            </a:r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PARTICIPAT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:- TOATE UNIVERSIT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ĂȚ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ILE AGRICOLE DIN 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Ț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AR</a:t>
            </a:r>
            <a:r>
              <a:rPr lang="ro-RO" sz="2000" b="1" dirty="0">
                <a:latin typeface="Arial" pitchFamily="34" charset="0"/>
                <a:cs typeface="Arial" pitchFamily="34" charset="0"/>
              </a:rPr>
              <a:t>Ă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 algn="just">
              <a:buNone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CERCET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Ă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TORI; SPECIALI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Ș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TI DIN PRODUC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Ț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IE DIN TOATE JUDE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Ț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ELE.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ACVTIVIT</a:t>
            </a:r>
            <a:r>
              <a:rPr lang="ro-RO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ĂȚ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REALIZATE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DETER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IN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Ă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RI CALITATIVE - CUNOASTEREA SPECIILOR DE BURUIENI;</a:t>
            </a:r>
          </a:p>
          <a:p>
            <a:pPr algn="just">
              <a:buFontTx/>
              <a:buChar char="-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DETERMIN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Ă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RI CANTITATIVE -  EXPRIMAREA NUMERICA/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GB" sz="20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endParaRPr lang="ro-RO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VALORIFICAREA DATELOR - PLANURI, SCHI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Ț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E, TABELE, HARTI DE 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Î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MBURUIENARE, DATE PRIVIND FIDELITATEA BURUIENILOR LA UN ANUMIT TIP DE SOL ETC.</a:t>
            </a:r>
          </a:p>
          <a:p>
            <a:pPr algn="just">
              <a:buFontTx/>
              <a:buChar char="-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CREAREA UNEI BAZE DE DATE LA NIVEL NATIONAL PE JUDE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Ț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E COMUNE 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Ș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I CULTURI</a:t>
            </a:r>
          </a:p>
          <a:p>
            <a:pPr algn="ctr">
              <a:buFont typeface="Wingdings" pitchFamily="2" charset="2"/>
              <a:buChar char="q"/>
            </a:pP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OBSERVA</a:t>
            </a:r>
            <a:r>
              <a:rPr lang="ro-RO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o-RO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SI MONITORIZARI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1155 de </a:t>
            </a: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comune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; 86,952 </a:t>
            </a: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puncte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determinare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ctr">
              <a:buFont typeface="Wingdings" pitchFamily="2" charset="2"/>
              <a:buChar char="q"/>
            </a:pP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Suprafa</a:t>
            </a:r>
            <a:r>
              <a:rPr lang="ro-RO" sz="2000" b="1" dirty="0">
                <a:latin typeface="Arial" pitchFamily="34" charset="0"/>
                <a:cs typeface="Arial" pitchFamily="34" charset="0"/>
              </a:rPr>
              <a:t>ț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a total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ă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: 454,529 ha</a:t>
            </a:r>
            <a:endParaRPr lang="ro-RO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496" y="0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PREZENT SI </a:t>
            </a:r>
            <a:r>
              <a:rPr lang="en-GB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VIITOR</a:t>
            </a: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combatere biologica</a:t>
            </a:r>
            <a:endParaRPr lang="en-GB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219" y="369332"/>
            <a:ext cx="90730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b="1" dirty="0" smtClean="0"/>
              <a:t>ROMÂNIA</a:t>
            </a:r>
            <a:r>
              <a:rPr lang="en-US" b="1" dirty="0" smtClean="0"/>
              <a:t>:</a:t>
            </a:r>
            <a:r>
              <a:rPr lang="ro-RO" dirty="0" smtClean="0"/>
              <a:t> </a:t>
            </a:r>
            <a:r>
              <a:rPr lang="en-US" b="1" dirty="0"/>
              <a:t>Au </a:t>
            </a:r>
            <a:r>
              <a:rPr lang="en-US" b="1" dirty="0" err="1"/>
              <a:t>fost</a:t>
            </a:r>
            <a:r>
              <a:rPr lang="en-US" b="1" dirty="0"/>
              <a:t> </a:t>
            </a:r>
            <a:r>
              <a:rPr lang="en-US" b="1" dirty="0" err="1"/>
              <a:t>inițiate</a:t>
            </a:r>
            <a:r>
              <a:rPr lang="en-US" b="1" dirty="0"/>
              <a:t> </a:t>
            </a:r>
            <a:r>
              <a:rPr lang="en-US" b="1" dirty="0" err="1"/>
              <a:t>unele</a:t>
            </a:r>
            <a:r>
              <a:rPr lang="en-US" b="1" dirty="0"/>
              <a:t> </a:t>
            </a:r>
            <a:r>
              <a:rPr lang="en-US" b="1" dirty="0" err="1" smtClean="0"/>
              <a:t>cercetăr</a:t>
            </a:r>
            <a:r>
              <a:rPr lang="ro-RO" b="1" dirty="0" smtClean="0"/>
              <a:t>i</a:t>
            </a:r>
            <a:r>
              <a:rPr lang="en-US" b="1" dirty="0" smtClean="0"/>
              <a:t> </a:t>
            </a:r>
            <a:r>
              <a:rPr lang="en-US" b="1" dirty="0"/>
              <a:t>la </a:t>
            </a:r>
            <a:r>
              <a:rPr lang="en-US" b="1" dirty="0" err="1"/>
              <a:t>Institutul</a:t>
            </a:r>
            <a:r>
              <a:rPr lang="en-US" b="1" dirty="0"/>
              <a:t> Agronomic </a:t>
            </a:r>
            <a:r>
              <a:rPr lang="en-US" b="1" dirty="0" smtClean="0"/>
              <a:t>din </a:t>
            </a:r>
            <a:r>
              <a:rPr lang="en-US" b="1" dirty="0" err="1"/>
              <a:t>Cluj</a:t>
            </a:r>
            <a:r>
              <a:rPr lang="en-US" b="1" dirty="0"/>
              <a:t>, </a:t>
            </a:r>
            <a:r>
              <a:rPr lang="en-US" b="1" dirty="0" err="1"/>
              <a:t>identificându</a:t>
            </a:r>
            <a:r>
              <a:rPr lang="en-US" b="1" dirty="0"/>
              <a:t>-se </a:t>
            </a:r>
            <a:r>
              <a:rPr lang="en-US" b="1" dirty="0" err="1"/>
              <a:t>organisme</a:t>
            </a:r>
            <a:r>
              <a:rPr lang="en-US" b="1" dirty="0"/>
              <a:t> </a:t>
            </a:r>
            <a:r>
              <a:rPr lang="en-US" b="1" dirty="0" err="1"/>
              <a:t>vegetale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smtClean="0"/>
              <a:t>a</a:t>
            </a:r>
            <a:r>
              <a:rPr lang="ro-RO" b="1" dirty="0"/>
              <a:t>n</a:t>
            </a:r>
            <a:r>
              <a:rPr lang="en-US" b="1" dirty="0" err="1" smtClean="0"/>
              <a:t>imale</a:t>
            </a:r>
            <a:r>
              <a:rPr lang="en-US" b="1" dirty="0" smtClean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calitate</a:t>
            </a:r>
            <a:r>
              <a:rPr lang="en-US" b="1" dirty="0"/>
              <a:t> de </a:t>
            </a:r>
            <a:r>
              <a:rPr lang="en-US" b="1" dirty="0" err="1"/>
              <a:t>agenți</a:t>
            </a:r>
            <a:r>
              <a:rPr lang="en-US" b="1" dirty="0"/>
              <a:t> </a:t>
            </a:r>
            <a:r>
              <a:rPr lang="en-US" b="1" dirty="0" err="1"/>
              <a:t>biologici</a:t>
            </a:r>
            <a:r>
              <a:rPr lang="en-US" b="1" dirty="0"/>
              <a:t> care se </a:t>
            </a:r>
            <a:r>
              <a:rPr lang="en-US" b="1" dirty="0" err="1"/>
              <a:t>dezvoltă</a:t>
            </a:r>
            <a:r>
              <a:rPr lang="en-US" b="1" dirty="0"/>
              <a:t> </a:t>
            </a:r>
            <a:r>
              <a:rPr lang="en-US" b="1" dirty="0" err="1"/>
              <a:t>pe</a:t>
            </a:r>
            <a:r>
              <a:rPr lang="en-US" b="1" dirty="0"/>
              <a:t> </a:t>
            </a:r>
            <a:r>
              <a:rPr lang="en-US" b="1" dirty="0" err="1"/>
              <a:t>unele</a:t>
            </a:r>
            <a:r>
              <a:rPr lang="en-US" b="1" dirty="0"/>
              <a:t> </a:t>
            </a:r>
            <a:r>
              <a:rPr lang="en-US" b="1" dirty="0" err="1"/>
              <a:t>specii</a:t>
            </a:r>
            <a:r>
              <a:rPr lang="en-US" b="1" dirty="0"/>
              <a:t> de </a:t>
            </a:r>
            <a:r>
              <a:rPr lang="en-US" b="1" dirty="0" err="1"/>
              <a:t>buruieni</a:t>
            </a:r>
            <a:r>
              <a:rPr lang="en-US" b="1" dirty="0"/>
              <a:t> </a:t>
            </a:r>
            <a:r>
              <a:rPr lang="en-US" b="1" dirty="0" err="1"/>
              <a:t>problemă</a:t>
            </a:r>
            <a:r>
              <a:rPr lang="en-US" b="1" dirty="0"/>
              <a:t> (</a:t>
            </a:r>
            <a:r>
              <a:rPr lang="en-US" b="1" dirty="0" err="1"/>
              <a:t>autori</a:t>
            </a:r>
            <a:r>
              <a:rPr lang="en-US" b="1" dirty="0"/>
              <a:t> </a:t>
            </a:r>
            <a:r>
              <a:rPr lang="en-US" b="1" dirty="0" err="1"/>
              <a:t>I.Bobeș</a:t>
            </a:r>
            <a:r>
              <a:rPr lang="en-US" b="1" dirty="0"/>
              <a:t>, T. </a:t>
            </a:r>
            <a:r>
              <a:rPr lang="en-US" b="1" dirty="0" err="1"/>
              <a:t>Perju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A. </a:t>
            </a:r>
            <a:r>
              <a:rPr lang="en-US" b="1" dirty="0" err="1"/>
              <a:t>Salontai</a:t>
            </a:r>
            <a:r>
              <a:rPr lang="en-US" b="1" dirty="0"/>
              <a:t>). </a:t>
            </a:r>
            <a:endParaRPr lang="ro-RO" b="1" dirty="0" smtClean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o-RO" b="1" dirty="0"/>
              <a:t>R</a:t>
            </a:r>
            <a:r>
              <a:rPr lang="en-US" b="1" dirty="0" err="1" smtClean="0"/>
              <a:t>ezultatele</a:t>
            </a:r>
            <a:r>
              <a:rPr lang="en-US" b="1" dirty="0" smtClean="0"/>
              <a:t> </a:t>
            </a:r>
            <a:r>
              <a:rPr lang="en-US" b="1" dirty="0" err="1"/>
              <a:t>obținute</a:t>
            </a:r>
            <a:r>
              <a:rPr lang="en-US" b="1" dirty="0"/>
              <a:t> de N.E. </a:t>
            </a:r>
            <a:r>
              <a:rPr lang="en-US" b="1" dirty="0" err="1"/>
              <a:t>Ionescu</a:t>
            </a:r>
            <a:r>
              <a:rPr lang="en-US" b="1" dirty="0"/>
              <a:t> </a:t>
            </a:r>
            <a:r>
              <a:rPr lang="en-US" b="1" dirty="0" err="1"/>
              <a:t>referitoare</a:t>
            </a:r>
            <a:r>
              <a:rPr lang="en-US" b="1" dirty="0"/>
              <a:t> </a:t>
            </a:r>
            <a:r>
              <a:rPr lang="en-US" b="1" dirty="0" smtClean="0"/>
              <a:t>l</a:t>
            </a:r>
            <a:r>
              <a:rPr lang="ro-RO" b="1" dirty="0" smtClean="0"/>
              <a:t>a</a:t>
            </a:r>
            <a:r>
              <a:rPr lang="en-US" b="1" dirty="0" smtClean="0"/>
              <a:t> </a:t>
            </a:r>
            <a:r>
              <a:rPr lang="en-US" b="1" dirty="0" err="1"/>
              <a:t>cercetările</a:t>
            </a:r>
            <a:r>
              <a:rPr lang="en-US" b="1" dirty="0"/>
              <a:t> </a:t>
            </a:r>
            <a:r>
              <a:rPr lang="en-US" b="1" dirty="0" err="1"/>
              <a:t>privind</a:t>
            </a:r>
            <a:r>
              <a:rPr lang="en-US" b="1" dirty="0"/>
              <a:t> </a:t>
            </a:r>
            <a:r>
              <a:rPr lang="en-US" b="1" dirty="0" err="1"/>
              <a:t>atacul</a:t>
            </a:r>
            <a:r>
              <a:rPr lang="en-US" b="1" dirty="0"/>
              <a:t> </a:t>
            </a:r>
            <a:r>
              <a:rPr lang="en-US" b="1" dirty="0" err="1"/>
              <a:t>ciupercii</a:t>
            </a:r>
            <a:r>
              <a:rPr lang="en-US" b="1" dirty="0"/>
              <a:t> </a:t>
            </a:r>
            <a:r>
              <a:rPr lang="en-US" b="1" i="1" dirty="0" err="1"/>
              <a:t>Claviceps</a:t>
            </a:r>
            <a:r>
              <a:rPr lang="en-US" b="1" i="1" dirty="0"/>
              <a:t> </a:t>
            </a:r>
            <a:r>
              <a:rPr lang="en-US" b="1" i="1" dirty="0" err="1"/>
              <a:t>purpure</a:t>
            </a:r>
            <a:r>
              <a:rPr lang="en-US" b="1" dirty="0" err="1"/>
              <a:t>a</a:t>
            </a:r>
            <a:r>
              <a:rPr lang="en-US" b="1" dirty="0"/>
              <a:t> </a:t>
            </a:r>
            <a:r>
              <a:rPr lang="en-US" b="1" dirty="0" err="1"/>
              <a:t>asupra</a:t>
            </a:r>
            <a:r>
              <a:rPr lang="en-US" b="1" dirty="0"/>
              <a:t> </a:t>
            </a:r>
            <a:r>
              <a:rPr lang="en-US" b="1" dirty="0" err="1"/>
              <a:t>buruienii</a:t>
            </a:r>
            <a:r>
              <a:rPr lang="en-US" b="1" dirty="0"/>
              <a:t> </a:t>
            </a:r>
            <a:r>
              <a:rPr lang="en-US" b="1" i="1" dirty="0" err="1"/>
              <a:t>Agropyron</a:t>
            </a:r>
            <a:r>
              <a:rPr lang="en-US" b="1" i="1" dirty="0"/>
              <a:t> </a:t>
            </a:r>
            <a:r>
              <a:rPr lang="en-US" b="1" i="1" dirty="0" err="1"/>
              <a:t>repens</a:t>
            </a:r>
            <a:r>
              <a:rPr lang="en-US" b="1" dirty="0"/>
              <a:t> </a:t>
            </a:r>
            <a:r>
              <a:rPr lang="ro-RO" b="1" dirty="0" smtClean="0"/>
              <a:t>(</a:t>
            </a:r>
            <a:r>
              <a:rPr lang="en-US" b="1" dirty="0" err="1" smtClean="0"/>
              <a:t>Albota</a:t>
            </a:r>
            <a:r>
              <a:rPr lang="ro-RO" b="1" dirty="0" smtClean="0"/>
              <a:t>)</a:t>
            </a:r>
            <a:r>
              <a:rPr lang="en-US" b="1" dirty="0" smtClean="0"/>
              <a:t>,  </a:t>
            </a:r>
            <a:r>
              <a:rPr lang="en-US" b="1" dirty="0" err="1"/>
              <a:t>precum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cercetările</a:t>
            </a:r>
            <a:r>
              <a:rPr lang="en-US" b="1" dirty="0"/>
              <a:t> </a:t>
            </a:r>
            <a:r>
              <a:rPr lang="en-US" b="1" dirty="0" err="1"/>
              <a:t>efectuate</a:t>
            </a:r>
            <a:r>
              <a:rPr lang="en-US" b="1" dirty="0"/>
              <a:t> de </a:t>
            </a:r>
            <a:r>
              <a:rPr lang="en-US" b="1" dirty="0" err="1"/>
              <a:t>către</a:t>
            </a:r>
            <a:r>
              <a:rPr lang="en-US" b="1" dirty="0"/>
              <a:t> </a:t>
            </a:r>
            <a:r>
              <a:rPr lang="en-US" b="1" dirty="0" err="1"/>
              <a:t>Slonovschi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colab</a:t>
            </a:r>
            <a:r>
              <a:rPr lang="en-US" b="1" dirty="0"/>
              <a:t>. (SCDA. </a:t>
            </a:r>
            <a:r>
              <a:rPr lang="en-US" b="1" dirty="0" err="1"/>
              <a:t>Podul</a:t>
            </a:r>
            <a:r>
              <a:rPr lang="en-US" b="1" dirty="0"/>
              <a:t> </a:t>
            </a:r>
            <a:r>
              <a:rPr lang="en-US" b="1" dirty="0" err="1"/>
              <a:t>Iloaiei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Secuieni</a:t>
            </a:r>
            <a:r>
              <a:rPr lang="en-US" b="1" dirty="0"/>
              <a:t> </a:t>
            </a:r>
            <a:r>
              <a:rPr lang="en-US" b="1" dirty="0" smtClean="0"/>
              <a:t>) </a:t>
            </a:r>
            <a:r>
              <a:rPr lang="en-US" b="1" dirty="0" err="1"/>
              <a:t>referitoare</a:t>
            </a:r>
            <a:r>
              <a:rPr lang="en-US" b="1" dirty="0"/>
              <a:t> la </a:t>
            </a:r>
            <a:r>
              <a:rPr lang="en-US" b="1" dirty="0" err="1"/>
              <a:t>studiul</a:t>
            </a:r>
            <a:r>
              <a:rPr lang="en-US" b="1" dirty="0"/>
              <a:t> </a:t>
            </a:r>
            <a:r>
              <a:rPr lang="en-US" b="1" dirty="0" err="1"/>
              <a:t>paraziților</a:t>
            </a:r>
            <a:r>
              <a:rPr lang="en-US" b="1" dirty="0"/>
              <a:t> </a:t>
            </a:r>
            <a:r>
              <a:rPr lang="en-US" b="1" dirty="0" err="1" smtClean="0"/>
              <a:t>pălămidei</a:t>
            </a:r>
            <a:r>
              <a:rPr lang="en-US" b="1" dirty="0" smtClean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rolul</a:t>
            </a:r>
            <a:r>
              <a:rPr lang="en-US" b="1" dirty="0"/>
              <a:t> </a:t>
            </a:r>
            <a:r>
              <a:rPr lang="en-US" b="1" dirty="0" err="1"/>
              <a:t>unora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limitarea</a:t>
            </a:r>
            <a:r>
              <a:rPr lang="en-US" b="1" dirty="0"/>
              <a:t> </a:t>
            </a:r>
            <a:r>
              <a:rPr lang="en-US" b="1" dirty="0" err="1"/>
              <a:t>răspândirii</a:t>
            </a:r>
            <a:r>
              <a:rPr lang="en-US" b="1" dirty="0"/>
              <a:t> </a:t>
            </a:r>
            <a:r>
              <a:rPr lang="en-US" b="1" dirty="0" err="1"/>
              <a:t>prin</a:t>
            </a:r>
            <a:r>
              <a:rPr lang="en-US" b="1" dirty="0"/>
              <a:t> </a:t>
            </a:r>
            <a:r>
              <a:rPr lang="en-US" b="1" dirty="0" err="1"/>
              <a:t>sămânță</a:t>
            </a:r>
            <a:r>
              <a:rPr lang="en-US" b="1" dirty="0"/>
              <a:t>.  </a:t>
            </a:r>
            <a:endParaRPr lang="ro-RO" b="1" dirty="0" smtClean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o-RO" b="1" dirty="0"/>
              <a:t>L</a:t>
            </a:r>
            <a:r>
              <a:rPr lang="en-US" b="1" dirty="0" err="1" smtClean="0"/>
              <a:t>ucrarea</a:t>
            </a:r>
            <a:r>
              <a:rPr lang="en-US" b="1" dirty="0" smtClean="0"/>
              <a:t> </a:t>
            </a:r>
            <a:r>
              <a:rPr lang="en-US" b="1" dirty="0" err="1"/>
              <a:t>publicată</a:t>
            </a:r>
            <a:r>
              <a:rPr lang="en-US" b="1" dirty="0"/>
              <a:t> de A. </a:t>
            </a:r>
            <a:r>
              <a:rPr lang="en-US" b="1" dirty="0" err="1"/>
              <a:t>Manoliu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colaboratori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1996 </a:t>
            </a:r>
            <a:r>
              <a:rPr lang="en-US" b="1" dirty="0" err="1"/>
              <a:t>privind</a:t>
            </a:r>
            <a:r>
              <a:rPr lang="en-US" b="1" dirty="0"/>
              <a:t> </a:t>
            </a:r>
            <a:r>
              <a:rPr lang="en-US" b="1" dirty="0" err="1"/>
              <a:t>buruienile</a:t>
            </a:r>
            <a:r>
              <a:rPr lang="en-US" b="1" dirty="0"/>
              <a:t> din </a:t>
            </a:r>
            <a:r>
              <a:rPr lang="en-US" b="1" dirty="0" err="1"/>
              <a:t>culturile</a:t>
            </a:r>
            <a:r>
              <a:rPr lang="en-US" b="1" dirty="0"/>
              <a:t> </a:t>
            </a:r>
            <a:r>
              <a:rPr lang="en-US" b="1" dirty="0" err="1"/>
              <a:t>agricole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bolile</a:t>
            </a:r>
            <a:r>
              <a:rPr lang="en-US" b="1" dirty="0"/>
              <a:t> </a:t>
            </a:r>
            <a:r>
              <a:rPr lang="en-US" b="1" dirty="0" err="1"/>
              <a:t>lor</a:t>
            </a:r>
            <a:r>
              <a:rPr lang="en-US" b="1" dirty="0"/>
              <a:t>  </a:t>
            </a:r>
            <a:r>
              <a:rPr lang="en-US" b="1" dirty="0" err="1"/>
              <a:t>precum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cea</a:t>
            </a:r>
            <a:r>
              <a:rPr lang="en-US" b="1" dirty="0"/>
              <a:t> </a:t>
            </a:r>
            <a:r>
              <a:rPr lang="en-US" b="1" dirty="0" err="1"/>
              <a:t>publicată</a:t>
            </a:r>
            <a:r>
              <a:rPr lang="en-US" b="1" dirty="0"/>
              <a:t> in 2013 de A. </a:t>
            </a:r>
            <a:r>
              <a:rPr lang="en-US" b="1" dirty="0" err="1"/>
              <a:t>Penescu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N. </a:t>
            </a:r>
            <a:r>
              <a:rPr lang="en-US" b="1" dirty="0" err="1"/>
              <a:t>Ionescu</a:t>
            </a:r>
            <a:r>
              <a:rPr lang="en-US" b="1" dirty="0"/>
              <a:t> </a:t>
            </a:r>
            <a:r>
              <a:rPr lang="en-US" b="1" dirty="0" err="1"/>
              <a:t>intitulată</a:t>
            </a:r>
            <a:r>
              <a:rPr lang="en-US" b="1" dirty="0"/>
              <a:t> ,,</a:t>
            </a:r>
            <a:r>
              <a:rPr lang="en-US" b="1" dirty="0" err="1"/>
              <a:t>Combaterea</a:t>
            </a:r>
            <a:r>
              <a:rPr lang="en-US" b="1" dirty="0"/>
              <a:t> </a:t>
            </a:r>
            <a:r>
              <a:rPr lang="en-US" b="1" dirty="0" err="1"/>
              <a:t>biologică</a:t>
            </a:r>
            <a:r>
              <a:rPr lang="en-US" b="1" dirty="0"/>
              <a:t> a </a:t>
            </a:r>
            <a:r>
              <a:rPr lang="en-US" b="1" dirty="0" err="1"/>
              <a:t>buruienilor</a:t>
            </a:r>
            <a:r>
              <a:rPr lang="en-US" b="1" dirty="0"/>
              <a:t>” </a:t>
            </a:r>
            <a:r>
              <a:rPr lang="en-US" b="1" dirty="0" err="1"/>
              <a:t>dar</a:t>
            </a:r>
            <a:r>
              <a:rPr lang="en-US" b="1" dirty="0"/>
              <a:t> </a:t>
            </a:r>
            <a:r>
              <a:rPr lang="en-US" b="1" dirty="0" err="1"/>
              <a:t>acestea</a:t>
            </a:r>
            <a:r>
              <a:rPr lang="en-US" b="1" dirty="0"/>
              <a:t> </a:t>
            </a:r>
            <a:r>
              <a:rPr lang="en-US" b="1" dirty="0" err="1"/>
              <a:t>sunt</a:t>
            </a:r>
            <a:r>
              <a:rPr lang="en-US" b="1" dirty="0"/>
              <a:t> </a:t>
            </a:r>
            <a:r>
              <a:rPr lang="en-US" b="1" dirty="0" err="1"/>
              <a:t>lucrări</a:t>
            </a:r>
            <a:r>
              <a:rPr lang="en-US" b="1" dirty="0"/>
              <a:t> </a:t>
            </a:r>
            <a:r>
              <a:rPr lang="en-US" b="1" dirty="0" err="1"/>
              <a:t>teoretice</a:t>
            </a:r>
            <a:r>
              <a:rPr lang="en-US" b="1" dirty="0"/>
              <a:t> care </a:t>
            </a:r>
            <a:r>
              <a:rPr lang="ro-RO" b="1" dirty="0" smtClean="0"/>
              <a:t>nu </a:t>
            </a:r>
            <a:r>
              <a:rPr lang="en-US" b="1" dirty="0" err="1" smtClean="0"/>
              <a:t>cuprind</a:t>
            </a:r>
            <a:r>
              <a:rPr lang="en-US" b="1" dirty="0" smtClean="0"/>
              <a:t> </a:t>
            </a:r>
            <a:r>
              <a:rPr lang="ro-RO" b="1" dirty="0" smtClean="0"/>
              <a:t>si aspecte practice.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o-RO" b="1" dirty="0" smtClean="0"/>
              <a:t>In alte tari- </a:t>
            </a:r>
            <a:r>
              <a:rPr lang="en-US" b="1" dirty="0" err="1" smtClean="0"/>
              <a:t>Observații</a:t>
            </a:r>
            <a:r>
              <a:rPr lang="en-US" b="1" dirty="0" smtClean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cercetări</a:t>
            </a:r>
            <a:r>
              <a:rPr lang="en-US" b="1" dirty="0"/>
              <a:t> </a:t>
            </a:r>
            <a:r>
              <a:rPr lang="en-US" b="1" dirty="0" smtClean="0"/>
              <a:t>se </a:t>
            </a:r>
            <a:r>
              <a:rPr lang="en-US" b="1" dirty="0" err="1"/>
              <a:t>desfașoară</a:t>
            </a:r>
            <a:r>
              <a:rPr lang="en-US" b="1" dirty="0"/>
              <a:t> de </a:t>
            </a:r>
            <a:r>
              <a:rPr lang="en-US" b="1" dirty="0" err="1"/>
              <a:t>peste</a:t>
            </a:r>
            <a:r>
              <a:rPr lang="en-US" b="1" dirty="0"/>
              <a:t> un </a:t>
            </a:r>
            <a:r>
              <a:rPr lang="en-US" b="1" dirty="0" err="1"/>
              <a:t>secol</a:t>
            </a:r>
            <a:r>
              <a:rPr lang="en-US" b="1" dirty="0"/>
              <a:t>, </a:t>
            </a:r>
            <a:r>
              <a:rPr lang="en-US" b="1" dirty="0" err="1"/>
              <a:t>utilizarea</a:t>
            </a:r>
            <a:r>
              <a:rPr lang="en-US" b="1" dirty="0"/>
              <a:t> </a:t>
            </a:r>
            <a:r>
              <a:rPr lang="en-US" b="1" dirty="0" err="1"/>
              <a:t>insectelor</a:t>
            </a:r>
            <a:r>
              <a:rPr lang="en-US" b="1" dirty="0"/>
              <a:t> </a:t>
            </a:r>
            <a:r>
              <a:rPr lang="en-US" b="1" dirty="0" err="1"/>
              <a:t>ca</a:t>
            </a:r>
            <a:r>
              <a:rPr lang="en-US" b="1" dirty="0"/>
              <a:t> factor biologic de </a:t>
            </a:r>
            <a:r>
              <a:rPr lang="en-US" b="1" dirty="0" err="1"/>
              <a:t>combatere</a:t>
            </a:r>
            <a:r>
              <a:rPr lang="en-US" b="1" dirty="0"/>
              <a:t> </a:t>
            </a:r>
            <a:r>
              <a:rPr lang="en-US" b="1" dirty="0" err="1"/>
              <a:t>bucurându</a:t>
            </a:r>
            <a:r>
              <a:rPr lang="en-US" b="1" dirty="0"/>
              <a:t>-se la </a:t>
            </a:r>
            <a:r>
              <a:rPr lang="en-US" b="1" dirty="0" err="1"/>
              <a:t>început</a:t>
            </a:r>
            <a:r>
              <a:rPr lang="en-US" b="1" dirty="0"/>
              <a:t> de o mare </a:t>
            </a:r>
            <a:r>
              <a:rPr lang="en-US" b="1" dirty="0" err="1"/>
              <a:t>atenție</a:t>
            </a:r>
            <a:r>
              <a:rPr lang="en-US" b="1" dirty="0"/>
              <a:t>. In </a:t>
            </a:r>
            <a:r>
              <a:rPr lang="en-US" b="1" dirty="0" err="1"/>
              <a:t>ultimile</a:t>
            </a:r>
            <a:r>
              <a:rPr lang="en-US" b="1" dirty="0"/>
              <a:t> </a:t>
            </a:r>
            <a:r>
              <a:rPr lang="en-US" b="1" dirty="0" err="1"/>
              <a:t>decenii</a:t>
            </a:r>
            <a:r>
              <a:rPr lang="en-US" b="1" dirty="0"/>
              <a:t> </a:t>
            </a:r>
            <a:r>
              <a:rPr lang="en-US" b="1" dirty="0" err="1"/>
              <a:t>însă</a:t>
            </a:r>
            <a:r>
              <a:rPr lang="en-US" b="1" dirty="0"/>
              <a:t> au </a:t>
            </a:r>
            <a:r>
              <a:rPr lang="en-US" b="1" dirty="0" err="1"/>
              <a:t>fost</a:t>
            </a:r>
            <a:r>
              <a:rPr lang="en-US" b="1" dirty="0"/>
              <a:t> </a:t>
            </a:r>
            <a:r>
              <a:rPr lang="en-US" b="1" dirty="0" err="1"/>
              <a:t>luate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considerare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alte</a:t>
            </a:r>
            <a:r>
              <a:rPr lang="en-US" b="1" dirty="0"/>
              <a:t> </a:t>
            </a:r>
            <a:r>
              <a:rPr lang="en-US" b="1" dirty="0" err="1"/>
              <a:t>organisme</a:t>
            </a:r>
            <a:r>
              <a:rPr lang="en-US" b="1" dirty="0"/>
              <a:t> (</a:t>
            </a:r>
            <a:r>
              <a:rPr lang="en-US" b="1" dirty="0" err="1"/>
              <a:t>ciuperci</a:t>
            </a:r>
            <a:r>
              <a:rPr lang="en-US" b="1" dirty="0"/>
              <a:t>, </a:t>
            </a:r>
            <a:r>
              <a:rPr lang="en-US" b="1" dirty="0" err="1"/>
              <a:t>bacterii</a:t>
            </a:r>
            <a:r>
              <a:rPr lang="en-US" b="1" dirty="0"/>
              <a:t>, </a:t>
            </a:r>
            <a:r>
              <a:rPr lang="en-US" b="1" dirty="0" err="1"/>
              <a:t>virusuri</a:t>
            </a:r>
            <a:r>
              <a:rPr lang="en-US" b="1" dirty="0"/>
              <a:t>), o </a:t>
            </a:r>
            <a:r>
              <a:rPr lang="en-US" b="1" dirty="0" err="1"/>
              <a:t>atenție</a:t>
            </a:r>
            <a:r>
              <a:rPr lang="en-US" b="1" dirty="0"/>
              <a:t> </a:t>
            </a:r>
            <a:r>
              <a:rPr lang="en-US" b="1" dirty="0" err="1"/>
              <a:t>deosebită</a:t>
            </a:r>
            <a:r>
              <a:rPr lang="en-US" b="1" dirty="0"/>
              <a:t> </a:t>
            </a:r>
            <a:r>
              <a:rPr lang="en-US" b="1" dirty="0" err="1"/>
              <a:t>acordându</a:t>
            </a:r>
            <a:r>
              <a:rPr lang="en-US" b="1" dirty="0"/>
              <a:t>-se </a:t>
            </a:r>
            <a:r>
              <a:rPr lang="en-US" b="1" dirty="0" err="1"/>
              <a:t>concurenței</a:t>
            </a:r>
            <a:r>
              <a:rPr lang="en-US" b="1" dirty="0"/>
              <a:t> </a:t>
            </a:r>
            <a:r>
              <a:rPr lang="en-US" b="1" dirty="0" err="1"/>
              <a:t>dintre</a:t>
            </a:r>
            <a:r>
              <a:rPr lang="en-US" b="1" dirty="0"/>
              <a:t> </a:t>
            </a:r>
            <a:r>
              <a:rPr lang="en-US" b="1" dirty="0" err="1"/>
              <a:t>specii</a:t>
            </a:r>
            <a:r>
              <a:rPr lang="en-US" b="1" dirty="0"/>
              <a:t>. </a:t>
            </a:r>
            <a:endParaRPr lang="ro-RO" b="1" dirty="0" smtClean="0"/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b="1" dirty="0" err="1" smtClean="0"/>
              <a:t>Precursorii</a:t>
            </a:r>
            <a:r>
              <a:rPr lang="en-US" b="1" dirty="0" smtClean="0"/>
              <a:t> </a:t>
            </a:r>
            <a:r>
              <a:rPr lang="en-US" b="1" dirty="0" err="1"/>
              <a:t>combaterii</a:t>
            </a:r>
            <a:r>
              <a:rPr lang="en-US" b="1" dirty="0"/>
              <a:t> </a:t>
            </a:r>
            <a:r>
              <a:rPr lang="en-US" b="1" dirty="0" err="1"/>
              <a:t>clasice</a:t>
            </a:r>
            <a:r>
              <a:rPr lang="en-US" b="1" dirty="0"/>
              <a:t> </a:t>
            </a:r>
            <a:r>
              <a:rPr lang="en-US" b="1" dirty="0" err="1"/>
              <a:t>prin</a:t>
            </a:r>
            <a:r>
              <a:rPr lang="en-US" b="1" dirty="0"/>
              <a:t> </a:t>
            </a:r>
            <a:r>
              <a:rPr lang="en-US" b="1" dirty="0" err="1"/>
              <a:t>folosirea</a:t>
            </a:r>
            <a:r>
              <a:rPr lang="en-US" b="1" dirty="0"/>
              <a:t> </a:t>
            </a:r>
            <a:r>
              <a:rPr lang="en-US" b="1" dirty="0" err="1"/>
              <a:t>ciupercilor</a:t>
            </a:r>
            <a:r>
              <a:rPr lang="en-US" b="1" dirty="0"/>
              <a:t> </a:t>
            </a:r>
            <a:r>
              <a:rPr lang="en-US" b="1" dirty="0" err="1"/>
              <a:t>patogene</a:t>
            </a:r>
            <a:r>
              <a:rPr lang="en-US" b="1" dirty="0"/>
              <a:t> au </a:t>
            </a:r>
            <a:r>
              <a:rPr lang="en-US" b="1" dirty="0" err="1"/>
              <a:t>fost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Noua</a:t>
            </a:r>
            <a:r>
              <a:rPr lang="en-US" b="1" dirty="0"/>
              <a:t> </a:t>
            </a:r>
            <a:r>
              <a:rPr lang="en-US" b="1" dirty="0" err="1"/>
              <a:t>Zeelandă</a:t>
            </a:r>
            <a:r>
              <a:rPr lang="en-US" b="1" dirty="0"/>
              <a:t>, </a:t>
            </a:r>
            <a:r>
              <a:rPr lang="en-US" b="1" dirty="0" err="1"/>
              <a:t>unde</a:t>
            </a:r>
            <a:r>
              <a:rPr lang="en-US" b="1" dirty="0"/>
              <a:t> </a:t>
            </a:r>
            <a:r>
              <a:rPr lang="en-US" b="1" dirty="0" err="1"/>
              <a:t>după</a:t>
            </a:r>
            <a:r>
              <a:rPr lang="en-US" b="1" dirty="0"/>
              <a:t> cum </a:t>
            </a:r>
            <a:r>
              <a:rPr lang="en-US" b="1" dirty="0" err="1"/>
              <a:t>citează</a:t>
            </a:r>
            <a:r>
              <a:rPr lang="en-US" b="1" dirty="0"/>
              <a:t> </a:t>
            </a:r>
            <a:r>
              <a:rPr lang="en-US" b="1" dirty="0" err="1"/>
              <a:t>Durrien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Hassan (1992),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anul</a:t>
            </a:r>
            <a:r>
              <a:rPr lang="en-US" b="1" dirty="0"/>
              <a:t> 1916 s-a </a:t>
            </a:r>
            <a:r>
              <a:rPr lang="en-US" b="1" dirty="0" err="1"/>
              <a:t>încercat</a:t>
            </a:r>
            <a:r>
              <a:rPr lang="en-US" b="1" dirty="0"/>
              <a:t> </a:t>
            </a:r>
            <a:r>
              <a:rPr lang="en-US" b="1" dirty="0" err="1"/>
              <a:t>combaterea</a:t>
            </a:r>
            <a:r>
              <a:rPr lang="en-US" b="1" dirty="0"/>
              <a:t> </a:t>
            </a:r>
            <a:r>
              <a:rPr lang="en-US" b="1" dirty="0" err="1" smtClean="0"/>
              <a:t>pălămidei</a:t>
            </a:r>
            <a:r>
              <a:rPr lang="en-US" b="1" dirty="0" smtClean="0"/>
              <a:t> </a:t>
            </a:r>
            <a:r>
              <a:rPr lang="en-US" b="1" dirty="0"/>
              <a:t>cu </a:t>
            </a:r>
            <a:r>
              <a:rPr lang="en-US" b="1" dirty="0" err="1"/>
              <a:t>ciuperca</a:t>
            </a:r>
            <a:r>
              <a:rPr lang="en-US" b="1" dirty="0"/>
              <a:t> </a:t>
            </a:r>
            <a:r>
              <a:rPr lang="en-US" b="1" i="1" dirty="0" err="1"/>
              <a:t>Puccinia</a:t>
            </a:r>
            <a:r>
              <a:rPr lang="en-US" b="1" i="1" dirty="0"/>
              <a:t> </a:t>
            </a:r>
            <a:r>
              <a:rPr lang="en-US" b="1" i="1" dirty="0" err="1"/>
              <a:t>punctiformis</a:t>
            </a:r>
            <a:r>
              <a:rPr lang="en-US" b="1" dirty="0"/>
              <a:t> care </a:t>
            </a:r>
            <a:r>
              <a:rPr lang="en-US" b="1" dirty="0" err="1"/>
              <a:t>inhibă</a:t>
            </a:r>
            <a:r>
              <a:rPr lang="en-US" b="1" dirty="0"/>
              <a:t> </a:t>
            </a:r>
            <a:r>
              <a:rPr lang="en-US" b="1" dirty="0" err="1"/>
              <a:t>producerea</a:t>
            </a:r>
            <a:r>
              <a:rPr lang="en-US" b="1" dirty="0"/>
              <a:t> de </a:t>
            </a:r>
            <a:r>
              <a:rPr lang="en-US" b="1" dirty="0" err="1"/>
              <a:t>semințe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elimină</a:t>
            </a:r>
            <a:r>
              <a:rPr lang="en-US" b="1" dirty="0"/>
              <a:t> </a:t>
            </a:r>
            <a:r>
              <a:rPr lang="en-US" b="1" dirty="0" err="1"/>
              <a:t>progresiv</a:t>
            </a:r>
            <a:r>
              <a:rPr lang="en-US" b="1" dirty="0"/>
              <a:t> </a:t>
            </a:r>
            <a:r>
              <a:rPr lang="en-US" b="1" dirty="0" err="1"/>
              <a:t>rizomii</a:t>
            </a:r>
            <a:r>
              <a:rPr lang="en-US" b="1" dirty="0"/>
              <a:t>. </a:t>
            </a:r>
            <a:r>
              <a:rPr lang="en-US" b="1" dirty="0" err="1"/>
              <a:t>Cercetări</a:t>
            </a:r>
            <a:r>
              <a:rPr lang="en-US" b="1" dirty="0"/>
              <a:t> </a:t>
            </a:r>
            <a:r>
              <a:rPr lang="en-US" b="1" dirty="0" err="1"/>
              <a:t>mai</a:t>
            </a:r>
            <a:r>
              <a:rPr lang="en-US" b="1" dirty="0"/>
              <a:t> </a:t>
            </a:r>
            <a:r>
              <a:rPr lang="en-US" b="1" dirty="0" err="1"/>
              <a:t>noi</a:t>
            </a:r>
            <a:r>
              <a:rPr lang="en-US" b="1" dirty="0"/>
              <a:t> </a:t>
            </a:r>
            <a:r>
              <a:rPr lang="en-US" b="1" dirty="0" err="1"/>
              <a:t>asupra</a:t>
            </a:r>
            <a:r>
              <a:rPr lang="en-US" b="1" dirty="0"/>
              <a:t> </a:t>
            </a:r>
            <a:r>
              <a:rPr lang="en-US" b="1" dirty="0" err="1"/>
              <a:t>combaterii</a:t>
            </a:r>
            <a:r>
              <a:rPr lang="en-US" b="1" dirty="0"/>
              <a:t> </a:t>
            </a:r>
            <a:r>
              <a:rPr lang="en-US" b="1" dirty="0" err="1"/>
              <a:t>biologice</a:t>
            </a:r>
            <a:r>
              <a:rPr lang="en-US" b="1" dirty="0"/>
              <a:t> a </a:t>
            </a:r>
            <a:r>
              <a:rPr lang="en-US" b="1" dirty="0" err="1"/>
              <a:t>pălămidei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-au </a:t>
            </a:r>
            <a:r>
              <a:rPr lang="en-US" b="1" dirty="0" err="1"/>
              <a:t>îndreptat</a:t>
            </a:r>
            <a:r>
              <a:rPr lang="en-US" b="1" dirty="0"/>
              <a:t> </a:t>
            </a:r>
            <a:r>
              <a:rPr lang="en-US" b="1" dirty="0" err="1"/>
              <a:t>atenția</a:t>
            </a:r>
            <a:r>
              <a:rPr lang="en-US" b="1" dirty="0"/>
              <a:t> </a:t>
            </a:r>
            <a:r>
              <a:rPr lang="en-US" b="1" dirty="0" err="1"/>
              <a:t>asupra</a:t>
            </a:r>
            <a:r>
              <a:rPr lang="en-US" b="1" dirty="0"/>
              <a:t> </a:t>
            </a:r>
            <a:r>
              <a:rPr lang="en-US" b="1" dirty="0" err="1"/>
              <a:t>ciupercilor</a:t>
            </a:r>
            <a:r>
              <a:rPr lang="en-US" b="1" dirty="0"/>
              <a:t> </a:t>
            </a:r>
            <a:r>
              <a:rPr lang="en-US" b="1" i="1" dirty="0" err="1"/>
              <a:t>Phomopsis</a:t>
            </a:r>
            <a:r>
              <a:rPr lang="en-US" b="1" dirty="0"/>
              <a:t> </a:t>
            </a:r>
            <a:r>
              <a:rPr lang="en-US" b="1" i="1" dirty="0" err="1"/>
              <a:t>cirsii</a:t>
            </a:r>
            <a:r>
              <a:rPr lang="en-US" b="1" dirty="0"/>
              <a:t> care produce </a:t>
            </a:r>
            <a:r>
              <a:rPr lang="en-US" b="1" dirty="0" err="1"/>
              <a:t>distrugerea</a:t>
            </a:r>
            <a:r>
              <a:rPr lang="en-US" b="1" dirty="0"/>
              <a:t> </a:t>
            </a:r>
            <a:r>
              <a:rPr lang="en-US" b="1" dirty="0" err="1"/>
              <a:t>lăstarilor</a:t>
            </a:r>
            <a:r>
              <a:rPr lang="en-US" b="1" dirty="0"/>
              <a:t> (</a:t>
            </a:r>
            <a:r>
              <a:rPr lang="en-US" b="1" dirty="0" err="1"/>
              <a:t>Leth</a:t>
            </a:r>
            <a:r>
              <a:rPr lang="en-US" b="1" dirty="0"/>
              <a:t>, 1985)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i="1" dirty="0" err="1"/>
              <a:t>Septoria</a:t>
            </a:r>
            <a:r>
              <a:rPr lang="en-US" b="1" dirty="0"/>
              <a:t> </a:t>
            </a:r>
            <a:r>
              <a:rPr lang="en-US" b="1" i="1" dirty="0" err="1"/>
              <a:t>cirsii</a:t>
            </a:r>
            <a:r>
              <a:rPr lang="en-US" b="1" dirty="0"/>
              <a:t> care produce </a:t>
            </a:r>
            <a:r>
              <a:rPr lang="en-US" b="1" dirty="0" err="1"/>
              <a:t>defolierea</a:t>
            </a:r>
            <a:r>
              <a:rPr lang="en-US" b="1" dirty="0"/>
              <a:t> </a:t>
            </a:r>
            <a:r>
              <a:rPr lang="en-US" b="1" dirty="0" err="1"/>
              <a:t>plantelor</a:t>
            </a:r>
            <a:r>
              <a:rPr lang="en-US" b="1" dirty="0"/>
              <a:t> (</a:t>
            </a:r>
            <a:r>
              <a:rPr lang="en-US" b="1" dirty="0" err="1"/>
              <a:t>Leth</a:t>
            </a:r>
            <a:r>
              <a:rPr lang="en-US" b="1" dirty="0"/>
              <a:t>, 1985 </a:t>
            </a:r>
            <a:r>
              <a:rPr lang="en-US" b="1" dirty="0" err="1"/>
              <a:t>Vurro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Zouno</a:t>
            </a:r>
            <a:r>
              <a:rPr lang="en-US" b="1" dirty="0"/>
              <a:t>, 1993). </a:t>
            </a:r>
            <a:endParaRPr lang="ro-RO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406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496" y="0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PREZENT SI </a:t>
            </a:r>
            <a:r>
              <a:rPr lang="en-GB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VIITOR</a:t>
            </a: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combatere biologica</a:t>
            </a:r>
            <a:endParaRPr lang="en-GB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219" y="369332"/>
            <a:ext cx="90730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b="1" dirty="0" smtClean="0">
                <a:solidFill>
                  <a:prstClr val="black"/>
                </a:solidFill>
              </a:rPr>
              <a:t>1</a:t>
            </a:r>
            <a:r>
              <a:rPr lang="en-US" b="1" dirty="0">
                <a:solidFill>
                  <a:prstClr val="black"/>
                </a:solidFill>
              </a:rPr>
              <a:t>. </a:t>
            </a:r>
            <a:r>
              <a:rPr lang="en-US" b="1" dirty="0" err="1">
                <a:solidFill>
                  <a:prstClr val="black"/>
                </a:solidFill>
              </a:rPr>
              <a:t>Controlul</a:t>
            </a:r>
            <a:r>
              <a:rPr lang="en-US" b="1" dirty="0">
                <a:solidFill>
                  <a:prstClr val="black"/>
                </a:solidFill>
              </a:rPr>
              <a:t> biologic </a:t>
            </a:r>
            <a:r>
              <a:rPr lang="en-US" b="1" dirty="0" err="1">
                <a:solidFill>
                  <a:prstClr val="black"/>
                </a:solidFill>
              </a:rPr>
              <a:t>inoculativ</a:t>
            </a:r>
            <a:r>
              <a:rPr lang="en-US" b="1" dirty="0">
                <a:solidFill>
                  <a:prstClr val="black"/>
                </a:solidFill>
              </a:rPr>
              <a:t> (CBI) </a:t>
            </a:r>
            <a:r>
              <a:rPr lang="en-US" b="1" dirty="0" err="1">
                <a:solidFill>
                  <a:prstClr val="black"/>
                </a:solidFill>
              </a:rPr>
              <a:t>sau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stategia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clasică</a:t>
            </a:r>
            <a:r>
              <a:rPr lang="en-US" b="1" dirty="0">
                <a:solidFill>
                  <a:prstClr val="black"/>
                </a:solidFill>
              </a:rPr>
              <a:t> de </a:t>
            </a:r>
            <a:r>
              <a:rPr lang="en-US" b="1" dirty="0" err="1">
                <a:solidFill>
                  <a:prstClr val="black"/>
                </a:solidFill>
              </a:rPr>
              <a:t>combatere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biologică</a:t>
            </a:r>
            <a:r>
              <a:rPr lang="en-US" b="1" dirty="0">
                <a:solidFill>
                  <a:prstClr val="black"/>
                </a:solidFill>
              </a:rPr>
              <a:t> a </a:t>
            </a:r>
            <a:r>
              <a:rPr lang="en-US" b="1" dirty="0" err="1">
                <a:solidFill>
                  <a:prstClr val="black"/>
                </a:solidFill>
              </a:rPr>
              <a:t>buruienilor</a:t>
            </a:r>
            <a:r>
              <a:rPr lang="en-US" b="1" dirty="0">
                <a:solidFill>
                  <a:prstClr val="black"/>
                </a:solidFill>
              </a:rPr>
              <a:t> care </a:t>
            </a:r>
            <a:r>
              <a:rPr lang="ro-RO" b="1" dirty="0" smtClean="0">
                <a:solidFill>
                  <a:prstClr val="black"/>
                </a:solidFill>
              </a:rPr>
              <a:t>constă în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lansarea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inițială</a:t>
            </a:r>
            <a:r>
              <a:rPr lang="en-US" b="1" dirty="0">
                <a:solidFill>
                  <a:prstClr val="black"/>
                </a:solidFill>
              </a:rPr>
              <a:t> a </a:t>
            </a:r>
            <a:r>
              <a:rPr lang="en-US" b="1" dirty="0" err="1">
                <a:solidFill>
                  <a:prstClr val="black"/>
                </a:solidFill>
              </a:rPr>
              <a:t>patogenului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fără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manipulări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ulterioare</a:t>
            </a:r>
            <a:r>
              <a:rPr lang="en-US" b="1" dirty="0">
                <a:solidFill>
                  <a:prstClr val="black"/>
                </a:solidFill>
              </a:rPr>
              <a:t> ale </a:t>
            </a:r>
            <a:r>
              <a:rPr lang="en-US" b="1" dirty="0" err="1">
                <a:solidFill>
                  <a:prstClr val="black"/>
                </a:solidFill>
              </a:rPr>
              <a:t>acestuia</a:t>
            </a:r>
            <a:r>
              <a:rPr lang="en-US" b="1" dirty="0">
                <a:solidFill>
                  <a:prstClr val="black"/>
                </a:solidFill>
              </a:rPr>
              <a:t>.  </a:t>
            </a:r>
            <a:r>
              <a:rPr lang="ro-RO" b="1" dirty="0" smtClean="0">
                <a:solidFill>
                  <a:prstClr val="black"/>
                </a:solidFill>
              </a:rPr>
              <a:t>P</a:t>
            </a:r>
            <a:r>
              <a:rPr lang="en-US" b="1" dirty="0" err="1" smtClean="0">
                <a:solidFill>
                  <a:prstClr val="black"/>
                </a:solidFill>
              </a:rPr>
              <a:t>atogenului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lansat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în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cultură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supraviețuiește</a:t>
            </a:r>
            <a:r>
              <a:rPr lang="en-US" b="1" dirty="0">
                <a:solidFill>
                  <a:prstClr val="black"/>
                </a:solidFill>
              </a:rPr>
              <a:t> de la un an la </a:t>
            </a:r>
            <a:r>
              <a:rPr lang="en-US" b="1" dirty="0" err="1">
                <a:solidFill>
                  <a:prstClr val="black"/>
                </a:solidFill>
              </a:rPr>
              <a:t>altul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asigură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combaterea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pe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termen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lung, </a:t>
            </a:r>
            <a:r>
              <a:rPr lang="en-US" b="1" dirty="0">
                <a:solidFill>
                  <a:prstClr val="black"/>
                </a:solidFill>
              </a:rPr>
              <a:t>reduce </a:t>
            </a:r>
            <a:r>
              <a:rPr lang="en-US" b="1" dirty="0" err="1">
                <a:solidFill>
                  <a:prstClr val="black"/>
                </a:solidFill>
              </a:rPr>
              <a:t>populația</a:t>
            </a:r>
            <a:r>
              <a:rPr lang="en-US" b="1" dirty="0">
                <a:solidFill>
                  <a:prstClr val="black"/>
                </a:solidFill>
              </a:rPr>
              <a:t> de </a:t>
            </a:r>
            <a:r>
              <a:rPr lang="en-US" b="1" dirty="0" err="1">
                <a:solidFill>
                  <a:prstClr val="black"/>
                </a:solidFill>
              </a:rPr>
              <a:t>buruieni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fără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reintroducerea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patogenului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în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cultură</a:t>
            </a:r>
            <a:r>
              <a:rPr lang="en-US" b="1" dirty="0">
                <a:solidFill>
                  <a:prstClr val="black"/>
                </a:solidFill>
              </a:rPr>
              <a:t>. </a:t>
            </a:r>
            <a:endParaRPr lang="ro-RO" b="1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Controlul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biologic </a:t>
            </a:r>
            <a:r>
              <a:rPr lang="en-US" b="1" dirty="0" err="1">
                <a:solidFill>
                  <a:prstClr val="black"/>
                </a:solidFill>
              </a:rPr>
              <a:t>inundativ</a:t>
            </a:r>
            <a:r>
              <a:rPr lang="en-US" b="1" dirty="0">
                <a:solidFill>
                  <a:prstClr val="black"/>
                </a:solidFill>
              </a:rPr>
              <a:t> (CBN) </a:t>
            </a:r>
            <a:r>
              <a:rPr lang="en-US" b="1" dirty="0" err="1">
                <a:solidFill>
                  <a:prstClr val="black"/>
                </a:solidFill>
              </a:rPr>
              <a:t>sau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strategia</a:t>
            </a:r>
            <a:r>
              <a:rPr lang="en-US" b="1" dirty="0">
                <a:solidFill>
                  <a:prstClr val="black"/>
                </a:solidFill>
              </a:rPr>
              <a:t> de </a:t>
            </a:r>
            <a:r>
              <a:rPr lang="en-US" b="1" dirty="0" err="1">
                <a:solidFill>
                  <a:prstClr val="black"/>
                </a:solidFill>
              </a:rPr>
              <a:t>combatere</a:t>
            </a:r>
            <a:r>
              <a:rPr lang="en-US" b="1" dirty="0">
                <a:solidFill>
                  <a:prstClr val="black"/>
                </a:solidFill>
              </a:rPr>
              <a:t> a </a:t>
            </a:r>
            <a:r>
              <a:rPr lang="en-US" b="1" dirty="0" err="1">
                <a:solidFill>
                  <a:prstClr val="black"/>
                </a:solidFill>
              </a:rPr>
              <a:t>buruienilor</a:t>
            </a:r>
            <a:r>
              <a:rPr lang="en-US" b="1" dirty="0">
                <a:solidFill>
                  <a:prstClr val="black"/>
                </a:solidFill>
              </a:rPr>
              <a:t> cu </a:t>
            </a:r>
            <a:r>
              <a:rPr lang="en-US" b="1" dirty="0" err="1">
                <a:solidFill>
                  <a:prstClr val="black"/>
                </a:solidFill>
              </a:rPr>
              <a:t>microerbicide</a:t>
            </a:r>
            <a:r>
              <a:rPr lang="en-US" b="1" dirty="0" smtClean="0">
                <a:solidFill>
                  <a:prstClr val="black"/>
                </a:solidFill>
              </a:rPr>
              <a:t>. </a:t>
            </a:r>
            <a:r>
              <a:rPr lang="en-US" b="1" dirty="0">
                <a:solidFill>
                  <a:prstClr val="black"/>
                </a:solidFill>
              </a:rPr>
              <a:t>In </a:t>
            </a:r>
            <a:r>
              <a:rPr lang="en-US" b="1" dirty="0" err="1">
                <a:solidFill>
                  <a:prstClr val="black"/>
                </a:solidFill>
              </a:rPr>
              <a:t>cadrul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acestui</a:t>
            </a:r>
            <a:r>
              <a:rPr lang="en-US" b="1" dirty="0">
                <a:solidFill>
                  <a:prstClr val="black"/>
                </a:solidFill>
              </a:rPr>
              <a:t> tip de </a:t>
            </a:r>
            <a:r>
              <a:rPr lang="en-US" b="1" dirty="0" err="1">
                <a:solidFill>
                  <a:prstClr val="black"/>
                </a:solidFill>
              </a:rPr>
              <a:t>strategie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patogenii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sunt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manipulați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iar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combaterea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este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a</a:t>
            </a:r>
            <a:r>
              <a:rPr lang="ro-RO" b="1" dirty="0" smtClean="0">
                <a:solidFill>
                  <a:prstClr val="black"/>
                </a:solidFill>
              </a:rPr>
              <a:t>s</a:t>
            </a:r>
            <a:r>
              <a:rPr lang="en-US" b="1" dirty="0" err="1" smtClean="0">
                <a:solidFill>
                  <a:prstClr val="black"/>
                </a:solidFill>
              </a:rPr>
              <a:t>igurată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numai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în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perioada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în</a:t>
            </a:r>
            <a:r>
              <a:rPr lang="en-US" b="1" dirty="0">
                <a:solidFill>
                  <a:prstClr val="black"/>
                </a:solidFill>
              </a:rPr>
              <a:t> care </a:t>
            </a:r>
            <a:r>
              <a:rPr lang="en-US" b="1" dirty="0" smtClean="0">
                <a:solidFill>
                  <a:prstClr val="black"/>
                </a:solidFill>
              </a:rPr>
              <a:t>s</a:t>
            </a:r>
            <a:r>
              <a:rPr lang="ro-RO" b="1" dirty="0" smtClean="0">
                <a:solidFill>
                  <a:prstClr val="black"/>
                </a:solidFill>
              </a:rPr>
              <a:t>e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aplic</a:t>
            </a:r>
            <a:r>
              <a:rPr lang="ro-RO" b="1" dirty="0" smtClean="0">
                <a:solidFill>
                  <a:prstClr val="black"/>
                </a:solidFill>
              </a:rPr>
              <a:t>ă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microerbicidul</a:t>
            </a:r>
            <a:r>
              <a:rPr lang="en-US" b="1" dirty="0">
                <a:solidFill>
                  <a:prstClr val="black"/>
                </a:solidFill>
              </a:rPr>
              <a:t>. </a:t>
            </a:r>
            <a:r>
              <a:rPr lang="en-US" b="1" dirty="0" err="1">
                <a:solidFill>
                  <a:prstClr val="black"/>
                </a:solidFill>
              </a:rPr>
              <a:t>Microerbicidele</a:t>
            </a:r>
            <a:r>
              <a:rPr lang="en-US" b="1" dirty="0">
                <a:solidFill>
                  <a:prstClr val="black"/>
                </a:solidFill>
              </a:rPr>
              <a:t> au </a:t>
            </a:r>
            <a:r>
              <a:rPr lang="en-US" b="1" dirty="0" err="1">
                <a:solidFill>
                  <a:prstClr val="black"/>
                </a:solidFill>
              </a:rPr>
              <a:t>fost</a:t>
            </a:r>
            <a:r>
              <a:rPr lang="en-US" b="1" dirty="0">
                <a:solidFill>
                  <a:prstClr val="black"/>
                </a:solidFill>
              </a:rPr>
              <a:t> elaborate din </a:t>
            </a:r>
            <a:r>
              <a:rPr lang="en-US" b="1" dirty="0" err="1">
                <a:solidFill>
                  <a:prstClr val="black"/>
                </a:solidFill>
              </a:rPr>
              <a:t>mai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multe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ciuperci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specifice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dintre</a:t>
            </a:r>
            <a:r>
              <a:rPr lang="en-US" b="1" dirty="0">
                <a:solidFill>
                  <a:prstClr val="black"/>
                </a:solidFill>
              </a:rPr>
              <a:t> care 5 </a:t>
            </a:r>
            <a:r>
              <a:rPr lang="en-US" b="1" dirty="0" err="1">
                <a:solidFill>
                  <a:prstClr val="black"/>
                </a:solidFill>
              </a:rPr>
              <a:t>specii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aparțin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genului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i="1" dirty="0" err="1">
                <a:solidFill>
                  <a:prstClr val="black"/>
                </a:solidFill>
              </a:rPr>
              <a:t>Colletotrichum</a:t>
            </a:r>
            <a:r>
              <a:rPr lang="en-US" b="1" dirty="0">
                <a:solidFill>
                  <a:prstClr val="black"/>
                </a:solidFill>
              </a:rPr>
              <a:t>. </a:t>
            </a:r>
            <a:r>
              <a:rPr lang="en-US" b="1" dirty="0" err="1">
                <a:solidFill>
                  <a:prstClr val="black"/>
                </a:solidFill>
              </a:rPr>
              <a:t>Doua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izolate</a:t>
            </a:r>
            <a:r>
              <a:rPr lang="en-US" b="1" dirty="0">
                <a:solidFill>
                  <a:prstClr val="black"/>
                </a:solidFill>
              </a:rPr>
              <a:t> de </a:t>
            </a:r>
            <a:r>
              <a:rPr lang="en-US" b="1" i="1" dirty="0" err="1">
                <a:solidFill>
                  <a:prstClr val="black"/>
                </a:solidFill>
              </a:rPr>
              <a:t>Colletotrichum</a:t>
            </a:r>
            <a:r>
              <a:rPr lang="en-US" b="1" dirty="0">
                <a:solidFill>
                  <a:prstClr val="black"/>
                </a:solidFill>
              </a:rPr>
              <a:t> (</a:t>
            </a:r>
            <a:r>
              <a:rPr lang="en-US" b="1" dirty="0" err="1">
                <a:solidFill>
                  <a:prstClr val="black"/>
                </a:solidFill>
              </a:rPr>
              <a:t>Collego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si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Lubao</a:t>
            </a:r>
            <a:r>
              <a:rPr lang="en-US" b="1" dirty="0">
                <a:solidFill>
                  <a:prstClr val="black"/>
                </a:solidFill>
              </a:rPr>
              <a:t>) </a:t>
            </a:r>
            <a:r>
              <a:rPr lang="en-US" b="1" dirty="0" err="1">
                <a:solidFill>
                  <a:prstClr val="black"/>
                </a:solidFill>
              </a:rPr>
              <a:t>sunt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folosite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deja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în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practică</a:t>
            </a:r>
            <a:r>
              <a:rPr lang="en-US" b="1" dirty="0">
                <a:solidFill>
                  <a:prstClr val="black"/>
                </a:solidFill>
              </a:rPr>
              <a:t>. </a:t>
            </a:r>
            <a:endParaRPr lang="ro-RO" b="1" dirty="0">
              <a:solidFill>
                <a:prstClr val="black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b="1" dirty="0" err="1" smtClean="0">
                <a:solidFill>
                  <a:prstClr val="black"/>
                </a:solidFill>
              </a:rPr>
              <a:t>Principalul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program </a:t>
            </a:r>
            <a:r>
              <a:rPr lang="en-US" b="1" dirty="0" err="1">
                <a:solidFill>
                  <a:prstClr val="black"/>
                </a:solidFill>
              </a:rPr>
              <a:t>european</a:t>
            </a:r>
            <a:r>
              <a:rPr lang="en-US" b="1" dirty="0">
                <a:solidFill>
                  <a:prstClr val="black"/>
                </a:solidFill>
              </a:rPr>
              <a:t> de </a:t>
            </a:r>
            <a:r>
              <a:rPr lang="en-US" b="1" dirty="0" err="1">
                <a:solidFill>
                  <a:prstClr val="black"/>
                </a:solidFill>
              </a:rPr>
              <a:t>combatere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biologică</a:t>
            </a:r>
            <a:r>
              <a:rPr lang="en-US" b="1" dirty="0">
                <a:solidFill>
                  <a:prstClr val="black"/>
                </a:solidFill>
              </a:rPr>
              <a:t> a </a:t>
            </a:r>
            <a:r>
              <a:rPr lang="en-US" b="1" dirty="0" err="1" smtClean="0">
                <a:solidFill>
                  <a:prstClr val="black"/>
                </a:solidFill>
              </a:rPr>
              <a:t>buruienl</a:t>
            </a:r>
            <a:r>
              <a:rPr lang="ro-RO" b="1" dirty="0" smtClean="0">
                <a:solidFill>
                  <a:prstClr val="black"/>
                </a:solidFill>
              </a:rPr>
              <a:t>i</a:t>
            </a:r>
            <a:r>
              <a:rPr lang="en-US" b="1" dirty="0" smtClean="0">
                <a:solidFill>
                  <a:prstClr val="black"/>
                </a:solidFill>
              </a:rPr>
              <a:t>or </a:t>
            </a:r>
            <a:r>
              <a:rPr lang="en-US" b="1" dirty="0" err="1">
                <a:solidFill>
                  <a:prstClr val="black"/>
                </a:solidFill>
              </a:rPr>
              <a:t>este</a:t>
            </a:r>
            <a:r>
              <a:rPr lang="en-US" b="1" dirty="0">
                <a:solidFill>
                  <a:prstClr val="black"/>
                </a:solidFill>
              </a:rPr>
              <a:t> COST 816 care a </a:t>
            </a:r>
            <a:r>
              <a:rPr lang="en-US" b="1" dirty="0" err="1">
                <a:solidFill>
                  <a:prstClr val="black"/>
                </a:solidFill>
              </a:rPr>
              <a:t>început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în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anul</a:t>
            </a:r>
            <a:r>
              <a:rPr lang="en-US" b="1" dirty="0">
                <a:solidFill>
                  <a:prstClr val="black"/>
                </a:solidFill>
              </a:rPr>
              <a:t> 1992 cu o </a:t>
            </a:r>
            <a:r>
              <a:rPr lang="en-US" b="1" dirty="0" err="1">
                <a:solidFill>
                  <a:prstClr val="black"/>
                </a:solidFill>
              </a:rPr>
              <a:t>propunere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venită</a:t>
            </a:r>
            <a:r>
              <a:rPr lang="en-US" b="1" dirty="0">
                <a:solidFill>
                  <a:prstClr val="black"/>
                </a:solidFill>
              </a:rPr>
              <a:t> din </a:t>
            </a:r>
            <a:r>
              <a:rPr lang="en-US" b="1" dirty="0" err="1">
                <a:solidFill>
                  <a:prstClr val="black"/>
                </a:solidFill>
              </a:rPr>
              <a:t>partea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Elveției</a:t>
            </a:r>
            <a:r>
              <a:rPr lang="en-US" b="1" dirty="0">
                <a:solidFill>
                  <a:prstClr val="black"/>
                </a:solidFill>
              </a:rPr>
              <a:t>  </a:t>
            </a:r>
            <a:r>
              <a:rPr lang="en-US" b="1" dirty="0" err="1">
                <a:solidFill>
                  <a:prstClr val="black"/>
                </a:solidFill>
              </a:rPr>
              <a:t>și</a:t>
            </a:r>
            <a:r>
              <a:rPr lang="en-US" b="1" dirty="0">
                <a:solidFill>
                  <a:prstClr val="black"/>
                </a:solidFill>
              </a:rPr>
              <a:t> care </a:t>
            </a:r>
            <a:r>
              <a:rPr lang="en-US" b="1" dirty="0" err="1">
                <a:solidFill>
                  <a:prstClr val="black"/>
                </a:solidFill>
              </a:rPr>
              <a:t>continuă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și</a:t>
            </a:r>
            <a:r>
              <a:rPr lang="en-US" b="1" dirty="0">
                <a:solidFill>
                  <a:prstClr val="black"/>
                </a:solidFill>
              </a:rPr>
              <a:t> la </a:t>
            </a:r>
            <a:r>
              <a:rPr lang="en-US" b="1" dirty="0" err="1">
                <a:solidFill>
                  <a:prstClr val="black"/>
                </a:solidFill>
              </a:rPr>
              <a:t>ora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actuală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fiind</a:t>
            </a:r>
            <a:r>
              <a:rPr lang="en-US" b="1" dirty="0">
                <a:solidFill>
                  <a:prstClr val="black"/>
                </a:solidFill>
              </a:rPr>
              <a:t>  implicate 25 de </a:t>
            </a:r>
            <a:r>
              <a:rPr lang="en-US" b="1" dirty="0" err="1">
                <a:solidFill>
                  <a:prstClr val="black"/>
                </a:solidFill>
              </a:rPr>
              <a:t>instituții</a:t>
            </a:r>
            <a:r>
              <a:rPr lang="en-US" b="1" dirty="0">
                <a:solidFill>
                  <a:prstClr val="black"/>
                </a:solidFill>
              </a:rPr>
              <a:t> din 12 </a:t>
            </a:r>
            <a:r>
              <a:rPr lang="en-US" b="1" dirty="0" err="1">
                <a:solidFill>
                  <a:prstClr val="black"/>
                </a:solidFill>
              </a:rPr>
              <a:t>țări</a:t>
            </a:r>
            <a:r>
              <a:rPr lang="en-US" b="1" dirty="0">
                <a:solidFill>
                  <a:prstClr val="black"/>
                </a:solidFill>
              </a:rPr>
              <a:t>,  cu 50 de </a:t>
            </a:r>
            <a:r>
              <a:rPr lang="en-US" b="1" dirty="0" err="1">
                <a:solidFill>
                  <a:prstClr val="black"/>
                </a:solidFill>
              </a:rPr>
              <a:t>cercetători</a:t>
            </a:r>
            <a:r>
              <a:rPr lang="en-US" b="1" dirty="0">
                <a:solidFill>
                  <a:prstClr val="black"/>
                </a:solidFill>
              </a:rPr>
              <a:t> care </a:t>
            </a:r>
            <a:r>
              <a:rPr lang="en-US" b="1" dirty="0" err="1">
                <a:solidFill>
                  <a:prstClr val="black"/>
                </a:solidFill>
              </a:rPr>
              <a:t>lucrează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în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biologia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populațiilor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genetică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herbologie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agronomie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patologie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entomologie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și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industria</a:t>
            </a:r>
            <a:r>
              <a:rPr lang="en-US" b="1" dirty="0">
                <a:solidFill>
                  <a:prstClr val="black"/>
                </a:solidFill>
              </a:rPr>
              <a:t> de </a:t>
            </a:r>
            <a:r>
              <a:rPr lang="en-US" b="1" dirty="0" err="1">
                <a:solidFill>
                  <a:prstClr val="black"/>
                </a:solidFill>
              </a:rPr>
              <a:t>profil</a:t>
            </a:r>
            <a:r>
              <a:rPr lang="en-US" b="1" dirty="0">
                <a:solidFill>
                  <a:prstClr val="black"/>
                </a:solidFill>
              </a:rPr>
              <a:t>. </a:t>
            </a:r>
            <a:endParaRPr lang="ro-RO" b="1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o-RO" b="1" dirty="0" smtClean="0">
                <a:solidFill>
                  <a:prstClr val="black"/>
                </a:solidFill>
              </a:rPr>
              <a:t>Proiect HG </a:t>
            </a:r>
            <a:r>
              <a:rPr lang="ro-RO" b="1" dirty="0" smtClean="0"/>
              <a:t>nr</a:t>
            </a:r>
            <a:r>
              <a:rPr lang="ro-RO" b="1" dirty="0"/>
              <a:t>. </a:t>
            </a:r>
            <a:r>
              <a:rPr lang="ro-RO" b="1" dirty="0" smtClean="0"/>
              <a:t>4659/8.10.2018 Practici </a:t>
            </a:r>
            <a:r>
              <a:rPr lang="ro-RO" b="1" dirty="0"/>
              <a:t>îmbunătățite de management integrat pentru combaterea buruienilor din culturile agricole</a:t>
            </a:r>
            <a:endParaRPr lang="en-GB" b="1" dirty="0"/>
          </a:p>
          <a:p>
            <a:pPr marL="285750" indent="-285750">
              <a:buFont typeface="Wingdings" pitchFamily="2" charset="2"/>
              <a:buChar char="q"/>
            </a:pPr>
            <a:endParaRPr lang="en-GB" b="1" dirty="0">
              <a:solidFill>
                <a:prstClr val="black"/>
              </a:solidFill>
            </a:endParaRPr>
          </a:p>
          <a:p>
            <a:endParaRPr lang="ro-RO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787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496" y="0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o-RO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PREZENT </a:t>
            </a:r>
            <a:r>
              <a:rPr lang="ro-RO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ȘI 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VIITOR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combatere 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biologică</a:t>
            </a:r>
            <a:endParaRPr lang="en-GB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219" y="369332"/>
            <a:ext cx="90730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b="1" dirty="0" smtClean="0"/>
              <a:t>P</a:t>
            </a:r>
            <a:r>
              <a:rPr lang="en-US" b="1" dirty="0" err="1" smtClean="0"/>
              <a:t>onderea</a:t>
            </a:r>
            <a:r>
              <a:rPr lang="en-US" b="1" dirty="0" smtClean="0"/>
              <a:t> </a:t>
            </a:r>
            <a:r>
              <a:rPr lang="en-US" b="1" dirty="0" err="1"/>
              <a:t>combaterii</a:t>
            </a:r>
            <a:r>
              <a:rPr lang="en-US" b="1" dirty="0"/>
              <a:t> </a:t>
            </a:r>
            <a:r>
              <a:rPr lang="en-US" b="1" dirty="0" err="1"/>
              <a:t>biologice</a:t>
            </a:r>
            <a:r>
              <a:rPr lang="en-US" b="1" dirty="0"/>
              <a:t> (CB)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cadrul</a:t>
            </a:r>
            <a:r>
              <a:rPr lang="en-US" b="1" dirty="0"/>
              <a:t> </a:t>
            </a:r>
            <a:r>
              <a:rPr lang="en-US" b="1" dirty="0" err="1"/>
              <a:t>managementului</a:t>
            </a:r>
            <a:r>
              <a:rPr lang="en-US" b="1" dirty="0"/>
              <a:t> </a:t>
            </a:r>
            <a:r>
              <a:rPr lang="en-US" b="1" dirty="0" err="1"/>
              <a:t>integrat</a:t>
            </a:r>
            <a:r>
              <a:rPr lang="en-US" b="1" dirty="0"/>
              <a:t> al </a:t>
            </a:r>
            <a:r>
              <a:rPr lang="en-US" b="1" dirty="0" err="1"/>
              <a:t>buruienilor</a:t>
            </a:r>
            <a:r>
              <a:rPr lang="en-US" b="1" dirty="0"/>
              <a:t> (MIB) </a:t>
            </a:r>
            <a:r>
              <a:rPr lang="en-US" b="1" dirty="0" err="1"/>
              <a:t>este</a:t>
            </a:r>
            <a:r>
              <a:rPr lang="en-US" b="1" dirty="0"/>
              <a:t> de </a:t>
            </a:r>
            <a:r>
              <a:rPr lang="en-US" b="1" dirty="0" err="1"/>
              <a:t>numai</a:t>
            </a:r>
            <a:r>
              <a:rPr lang="en-US" b="1" dirty="0"/>
              <a:t> 4-6%. </a:t>
            </a:r>
            <a:r>
              <a:rPr lang="en-US" b="1" dirty="0" err="1"/>
              <a:t>Acest</a:t>
            </a:r>
            <a:r>
              <a:rPr lang="en-US" b="1" dirty="0"/>
              <a:t> </a:t>
            </a:r>
            <a:r>
              <a:rPr lang="en-US" b="1" dirty="0" err="1"/>
              <a:t>ritm</a:t>
            </a:r>
            <a:r>
              <a:rPr lang="en-US" b="1" dirty="0"/>
              <a:t> </a:t>
            </a:r>
            <a:r>
              <a:rPr lang="en-US" b="1" dirty="0" err="1"/>
              <a:t>deocamdată</a:t>
            </a:r>
            <a:r>
              <a:rPr lang="en-US" b="1" dirty="0"/>
              <a:t> lent de </a:t>
            </a:r>
            <a:r>
              <a:rPr lang="en-US" b="1" dirty="0" err="1"/>
              <a:t>dezvoltare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determinat</a:t>
            </a:r>
            <a:r>
              <a:rPr lang="en-US" b="1" dirty="0"/>
              <a:t> nu </a:t>
            </a:r>
            <a:r>
              <a:rPr lang="en-US" b="1" dirty="0" err="1"/>
              <a:t>numai</a:t>
            </a:r>
            <a:r>
              <a:rPr lang="en-US" b="1" dirty="0"/>
              <a:t> de </a:t>
            </a:r>
            <a:r>
              <a:rPr lang="en-US" b="1" dirty="0" err="1"/>
              <a:t>găsirea</a:t>
            </a:r>
            <a:r>
              <a:rPr lang="en-US" b="1" dirty="0"/>
              <a:t> </a:t>
            </a:r>
            <a:r>
              <a:rPr lang="en-US" b="1" dirty="0" err="1"/>
              <a:t>agentului</a:t>
            </a:r>
            <a:r>
              <a:rPr lang="en-US" b="1" dirty="0"/>
              <a:t> </a:t>
            </a:r>
            <a:r>
              <a:rPr lang="en-US" b="1" dirty="0" err="1"/>
              <a:t>patogen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specia</a:t>
            </a:r>
            <a:r>
              <a:rPr lang="en-US" b="1" dirty="0"/>
              <a:t> de </a:t>
            </a:r>
            <a:r>
              <a:rPr lang="en-US" b="1" dirty="0" err="1"/>
              <a:t>buruiană</a:t>
            </a:r>
            <a:r>
              <a:rPr lang="en-US" b="1" dirty="0"/>
              <a:t> </a:t>
            </a:r>
            <a:r>
              <a:rPr lang="en-US" b="1" dirty="0" err="1"/>
              <a:t>pe</a:t>
            </a:r>
            <a:r>
              <a:rPr lang="en-US" b="1" dirty="0"/>
              <a:t> care </a:t>
            </a:r>
            <a:r>
              <a:rPr lang="en-US" b="1" dirty="0" err="1"/>
              <a:t>dorim</a:t>
            </a:r>
            <a:r>
              <a:rPr lang="en-US" b="1" dirty="0"/>
              <a:t> </a:t>
            </a:r>
            <a:r>
              <a:rPr lang="en-US" b="1" dirty="0" err="1"/>
              <a:t>să</a:t>
            </a:r>
            <a:r>
              <a:rPr lang="en-US" b="1" dirty="0"/>
              <a:t> o </a:t>
            </a:r>
            <a:r>
              <a:rPr lang="en-US" b="1" dirty="0" err="1"/>
              <a:t>combatem</a:t>
            </a:r>
            <a:r>
              <a:rPr lang="en-US" b="1" dirty="0"/>
              <a:t> ci </a:t>
            </a:r>
            <a:r>
              <a:rPr lang="en-US" b="1" dirty="0" err="1"/>
              <a:t>mai</a:t>
            </a:r>
            <a:r>
              <a:rPr lang="en-US" b="1" dirty="0"/>
              <a:t> ales de </a:t>
            </a:r>
            <a:r>
              <a:rPr lang="en-US" b="1" dirty="0" err="1"/>
              <a:t>problema</a:t>
            </a:r>
            <a:r>
              <a:rPr lang="en-US" b="1" dirty="0"/>
              <a:t> </a:t>
            </a:r>
            <a:r>
              <a:rPr lang="en-US" b="1" dirty="0" err="1"/>
              <a:t>fundamentală</a:t>
            </a:r>
            <a:r>
              <a:rPr lang="en-US" b="1" dirty="0"/>
              <a:t> a </a:t>
            </a:r>
            <a:r>
              <a:rPr lang="en-US" b="1" dirty="0" err="1"/>
              <a:t>controlului</a:t>
            </a:r>
            <a:r>
              <a:rPr lang="en-US" b="1" dirty="0"/>
              <a:t> </a:t>
            </a:r>
            <a:r>
              <a:rPr lang="en-US" b="1" dirty="0" err="1"/>
              <a:t>agentului</a:t>
            </a:r>
            <a:r>
              <a:rPr lang="en-US" b="1" dirty="0"/>
              <a:t> </a:t>
            </a:r>
            <a:r>
              <a:rPr lang="en-US" b="1" dirty="0" err="1"/>
              <a:t>patogen</a:t>
            </a:r>
            <a:r>
              <a:rPr lang="en-US" b="1" dirty="0"/>
              <a:t>, </a:t>
            </a:r>
            <a:r>
              <a:rPr lang="en-US" b="1" dirty="0" err="1"/>
              <a:t>deoarece</a:t>
            </a:r>
            <a:r>
              <a:rPr lang="en-US" b="1" dirty="0"/>
              <a:t> </a:t>
            </a:r>
            <a:r>
              <a:rPr lang="en-US" b="1" dirty="0" err="1"/>
              <a:t>există</a:t>
            </a:r>
            <a:r>
              <a:rPr lang="en-US" b="1" dirty="0"/>
              <a:t> </a:t>
            </a:r>
            <a:r>
              <a:rPr lang="en-US" b="1" dirty="0" err="1"/>
              <a:t>riscul</a:t>
            </a:r>
            <a:r>
              <a:rPr lang="en-US" b="1" dirty="0"/>
              <a:t> </a:t>
            </a:r>
            <a:r>
              <a:rPr lang="en-US" b="1" dirty="0" err="1"/>
              <a:t>ca</a:t>
            </a:r>
            <a:r>
              <a:rPr lang="en-US" b="1" dirty="0"/>
              <a:t> </a:t>
            </a:r>
            <a:r>
              <a:rPr lang="en-US" b="1" dirty="0" err="1"/>
              <a:t>acesta</a:t>
            </a:r>
            <a:r>
              <a:rPr lang="en-US" b="1" dirty="0"/>
              <a:t> </a:t>
            </a:r>
            <a:r>
              <a:rPr lang="en-US" b="1" dirty="0" err="1"/>
              <a:t>să</a:t>
            </a:r>
            <a:r>
              <a:rPr lang="en-US" b="1" dirty="0"/>
              <a:t> </a:t>
            </a:r>
            <a:r>
              <a:rPr lang="en-US" b="1" dirty="0" err="1"/>
              <a:t>atace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plantele</a:t>
            </a:r>
            <a:r>
              <a:rPr lang="en-US" b="1" dirty="0"/>
              <a:t> cultivate</a:t>
            </a:r>
            <a:r>
              <a:rPr lang="en-US" b="1" dirty="0" smtClean="0"/>
              <a:t>.</a:t>
            </a:r>
            <a:endParaRPr lang="ro-RO" b="1" dirty="0" smtClean="0"/>
          </a:p>
          <a:p>
            <a:pPr algn="just"/>
            <a:r>
              <a:rPr lang="en-GB" b="1" i="1" dirty="0"/>
              <a:t>Pseudomonas </a:t>
            </a:r>
            <a:r>
              <a:rPr lang="en-GB" b="1" i="1" dirty="0" err="1"/>
              <a:t>syringae</a:t>
            </a:r>
            <a:r>
              <a:rPr lang="en-GB" b="1" dirty="0"/>
              <a:t> </a:t>
            </a:r>
            <a:r>
              <a:rPr lang="en-GB" b="1" dirty="0" err="1"/>
              <a:t>pv</a:t>
            </a:r>
            <a:r>
              <a:rPr lang="en-GB" b="1" dirty="0"/>
              <a:t>. </a:t>
            </a:r>
            <a:r>
              <a:rPr lang="en-GB" b="1" i="1" dirty="0" err="1"/>
              <a:t>tagetis</a:t>
            </a:r>
            <a:r>
              <a:rPr lang="en-GB" b="1" dirty="0"/>
              <a:t> (</a:t>
            </a:r>
            <a:r>
              <a:rPr lang="en-GB" b="1" dirty="0" err="1"/>
              <a:t>Pst</a:t>
            </a:r>
            <a:r>
              <a:rPr lang="en-GB" b="1" dirty="0"/>
              <a:t>) </a:t>
            </a:r>
            <a:r>
              <a:rPr lang="en-GB" b="1" dirty="0" err="1"/>
              <a:t>este</a:t>
            </a:r>
            <a:r>
              <a:rPr lang="en-GB" b="1" dirty="0"/>
              <a:t> o </a:t>
            </a:r>
            <a:r>
              <a:rPr lang="en-GB" b="1" dirty="0" err="1"/>
              <a:t>boală</a:t>
            </a:r>
            <a:r>
              <a:rPr lang="en-GB" b="1" dirty="0"/>
              <a:t> a </a:t>
            </a:r>
            <a:r>
              <a:rPr lang="en-GB" b="1" dirty="0" err="1"/>
              <a:t>plantelor</a:t>
            </a:r>
            <a:r>
              <a:rPr lang="en-GB" b="1" dirty="0"/>
              <a:t> din </a:t>
            </a:r>
            <a:r>
              <a:rPr lang="en-GB" b="1" dirty="0" err="1"/>
              <a:t>familia</a:t>
            </a:r>
            <a:r>
              <a:rPr lang="en-GB" b="1" dirty="0"/>
              <a:t> </a:t>
            </a:r>
            <a:endParaRPr lang="ro-RO" b="1" dirty="0" smtClean="0"/>
          </a:p>
          <a:p>
            <a:pPr algn="just"/>
            <a:r>
              <a:rPr lang="en-GB" b="1" dirty="0" err="1" smtClean="0"/>
              <a:t>Asteraceae</a:t>
            </a:r>
            <a:r>
              <a:rPr lang="en-GB" b="1" dirty="0"/>
              <a:t>. O </a:t>
            </a:r>
            <a:r>
              <a:rPr lang="en-GB" b="1" dirty="0" err="1"/>
              <a:t>caracteristică</a:t>
            </a:r>
            <a:r>
              <a:rPr lang="en-GB" b="1" dirty="0"/>
              <a:t> </a:t>
            </a:r>
            <a:r>
              <a:rPr lang="en-GB" b="1" dirty="0" err="1"/>
              <a:t>distinctivă</a:t>
            </a:r>
            <a:r>
              <a:rPr lang="en-GB" b="1" dirty="0"/>
              <a:t> a </a:t>
            </a:r>
            <a:r>
              <a:rPr lang="en-GB" b="1" dirty="0" err="1"/>
              <a:t>acestui</a:t>
            </a:r>
            <a:r>
              <a:rPr lang="en-GB" b="1" dirty="0"/>
              <a:t> agent </a:t>
            </a:r>
            <a:r>
              <a:rPr lang="en-GB" b="1" dirty="0" err="1"/>
              <a:t>patogen</a:t>
            </a:r>
            <a:r>
              <a:rPr lang="en-GB" b="1" dirty="0"/>
              <a:t> </a:t>
            </a:r>
            <a:r>
              <a:rPr lang="en-GB" b="1" dirty="0" err="1"/>
              <a:t>este</a:t>
            </a:r>
            <a:r>
              <a:rPr lang="en-GB" b="1" dirty="0"/>
              <a:t> </a:t>
            </a:r>
            <a:endParaRPr lang="ro-RO" b="1" dirty="0" smtClean="0"/>
          </a:p>
          <a:p>
            <a:pPr algn="just"/>
            <a:r>
              <a:rPr lang="en-GB" b="1" dirty="0" err="1" smtClean="0"/>
              <a:t>simptomul</a:t>
            </a:r>
            <a:r>
              <a:rPr lang="en-GB" b="1" dirty="0" smtClean="0"/>
              <a:t> </a:t>
            </a:r>
            <a:r>
              <a:rPr lang="en-GB" b="1" dirty="0" err="1"/>
              <a:t>clorozei</a:t>
            </a:r>
            <a:r>
              <a:rPr lang="en-GB" b="1" dirty="0"/>
              <a:t> </a:t>
            </a:r>
            <a:r>
              <a:rPr lang="en-GB" b="1" dirty="0" err="1"/>
              <a:t>apicale</a:t>
            </a:r>
            <a:r>
              <a:rPr lang="en-GB" b="1" dirty="0"/>
              <a:t> la </a:t>
            </a:r>
            <a:r>
              <a:rPr lang="en-GB" b="1" dirty="0" err="1"/>
              <a:t>plantele</a:t>
            </a:r>
            <a:r>
              <a:rPr lang="en-GB" b="1" dirty="0"/>
              <a:t> </a:t>
            </a:r>
            <a:r>
              <a:rPr lang="en-GB" b="1" dirty="0" err="1"/>
              <a:t>infectate</a:t>
            </a:r>
            <a:r>
              <a:rPr lang="en-GB" b="1" dirty="0"/>
              <a:t>, </a:t>
            </a:r>
            <a:r>
              <a:rPr lang="en-GB" b="1" dirty="0" err="1"/>
              <a:t>cauzate</a:t>
            </a:r>
            <a:r>
              <a:rPr lang="en-GB" b="1" dirty="0"/>
              <a:t> de </a:t>
            </a:r>
            <a:r>
              <a:rPr lang="en-GB" b="1" dirty="0" err="1" smtClean="0"/>
              <a:t>tagetitoxina</a:t>
            </a:r>
            <a:endParaRPr lang="ro-RO" b="1" dirty="0" smtClean="0"/>
          </a:p>
          <a:p>
            <a:pPr algn="just"/>
            <a:r>
              <a:rPr lang="ro-RO" b="1" dirty="0"/>
              <a:t>Inoculul bacterian obţinut în condiții de laborator, având o </a:t>
            </a:r>
            <a:endParaRPr lang="ro-RO" b="1" dirty="0" smtClean="0"/>
          </a:p>
          <a:p>
            <a:pPr algn="just"/>
            <a:r>
              <a:rPr lang="ro-RO" b="1" dirty="0" smtClean="0"/>
              <a:t>concentraţie </a:t>
            </a:r>
            <a:r>
              <a:rPr lang="ro-RO" b="1" dirty="0"/>
              <a:t>de 10</a:t>
            </a:r>
            <a:r>
              <a:rPr lang="ro-RO" b="1" baseline="30000" dirty="0"/>
              <a:t>8</a:t>
            </a:r>
            <a:r>
              <a:rPr lang="ro-RO" b="1" dirty="0"/>
              <a:t> ufc/ml determinată spectrofotometric, </a:t>
            </a:r>
            <a:endParaRPr lang="ro-RO" b="1" dirty="0" smtClean="0"/>
          </a:p>
          <a:p>
            <a:pPr algn="just"/>
            <a:r>
              <a:rPr lang="ro-RO" b="1" dirty="0" smtClean="0"/>
              <a:t>a </a:t>
            </a:r>
            <a:r>
              <a:rPr lang="ro-RO" b="1" dirty="0"/>
              <a:t>fost utilizat ca agent de combatere biologică în experiențele de laborator și </a:t>
            </a:r>
            <a:r>
              <a:rPr lang="ro-RO" b="1" dirty="0" smtClean="0"/>
              <a:t>câmp.</a:t>
            </a:r>
          </a:p>
          <a:p>
            <a:pPr algn="just"/>
            <a:endParaRPr lang="ro-RO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o-RO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magini pentru cirsium arvense affected by chloros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88840"/>
            <a:ext cx="1757363" cy="115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ine 1" descr="Description: C:\Documente ICDPP\PROIECT HG 4659 Palamida 17.09.2019\IMG_00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0" y="3753103"/>
            <a:ext cx="2232247" cy="142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ine 24" descr="Description: C:\Documente ICDPP\Proiect HG. Nr. 4659. Testare inocul - Palamida\proiect HG 2 palamida 04.10.2019\04.10.2019\IMG_02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884" y="3729637"/>
            <a:ext cx="2263971" cy="143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Imagine 27" descr="Description: C:\Documente ICDPP\Proiect HG. Nr. 4659. Testare inocul - Palamida\proiect HG 2 palamida 04.10.2019\07.10.2019\IMG_024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3747597"/>
            <a:ext cx="2228850" cy="139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Imagine 28" descr="Description: C:\Documente ICDPP\Proiect HG. Nr. 4659. Testare inocul - Palamida\proiect HG 2 palamida 04.10.2019\07.10.2019\IMG_024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346" y="3747596"/>
            <a:ext cx="2281238" cy="139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592054"/>
              </p:ext>
            </p:extLst>
          </p:nvPr>
        </p:nvGraphicFramePr>
        <p:xfrm>
          <a:off x="1547664" y="5198847"/>
          <a:ext cx="5889625" cy="193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10" imgW="5889614" imgH="1935294" progId="Word.Document.12">
                  <p:embed/>
                </p:oleObj>
              </mc:Choice>
              <mc:Fallback>
                <p:oleObj name="Document" r:id="rId10" imgW="5889614" imgH="19352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47664" y="5198847"/>
                        <a:ext cx="5889625" cy="193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3514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496" y="0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PREZENT SI </a:t>
            </a:r>
            <a:r>
              <a:rPr lang="en-GB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VIITOR</a:t>
            </a: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combatere 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biologică</a:t>
            </a:r>
            <a:endParaRPr lang="en-GB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3414575"/>
            <a:ext cx="9073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b="1" dirty="0" smtClean="0">
                <a:solidFill>
                  <a:prstClr val="black"/>
                </a:solidFill>
              </a:rPr>
              <a:t>.</a:t>
            </a:r>
          </a:p>
          <a:p>
            <a:pPr algn="just"/>
            <a:endParaRPr lang="ro-RO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o-RO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8" y="2016567"/>
            <a:ext cx="6129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prstClr val="black"/>
                </a:solidFill>
              </a:rPr>
              <a:t>Testarea biopreparatului  bacterian  </a:t>
            </a:r>
            <a:r>
              <a:rPr lang="ro-RO" b="1" dirty="0">
                <a:solidFill>
                  <a:prstClr val="black"/>
                </a:solidFill>
              </a:rPr>
              <a:t>în condiții de </a:t>
            </a:r>
            <a:r>
              <a:rPr lang="ro-RO" b="1" dirty="0" smtClean="0">
                <a:solidFill>
                  <a:prstClr val="black"/>
                </a:solidFill>
              </a:rPr>
              <a:t>camp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050" name="Imagine 12" descr="Description: C:\Documente ICDPP\Proiect HG. Nr. 4659. Testare inocul - Palamida\25.09.2019\IMG_01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67" y="604639"/>
            <a:ext cx="2356945" cy="134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ine 14" descr="Description: C:\Documente ICDPP\Proiect HG. Nr. 4659. Testare inocul - Porumb\25.09.2019\IMG_01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2492896"/>
            <a:ext cx="2200429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ine 17" descr="Description: C:\Documente ICDPP\Proiect HG. Nr. 4659. Testare inocul - Porumb\proiect HG 2 porumb 04.10.2019\04.10.2019\IMG_02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39806"/>
            <a:ext cx="233171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498368" y="3391491"/>
            <a:ext cx="59406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b="1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Aspecte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de la </a:t>
            </a:r>
            <a:r>
              <a:rPr kumimoji="0" lang="en-GB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testarea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inoculului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față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GB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plantele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GB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porumb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085481"/>
              </p:ext>
            </p:extLst>
          </p:nvPr>
        </p:nvGraphicFramePr>
        <p:xfrm>
          <a:off x="1298885" y="4437112"/>
          <a:ext cx="6617221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Document" r:id="rId8" imgW="5889614" imgH="1649570" progId="Word.Document.12">
                  <p:embed/>
                </p:oleObj>
              </mc:Choice>
              <mc:Fallback>
                <p:oleObj name="Document" r:id="rId8" imgW="5889614" imgH="16495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98885" y="4437112"/>
                        <a:ext cx="6617221" cy="164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8680"/>
            <a:ext cx="5745163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029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496" y="0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PREZENT SI </a:t>
            </a:r>
            <a:r>
              <a:rPr lang="en-GB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VIITOR</a:t>
            </a: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SABLAREA </a:t>
            </a:r>
            <a:endParaRPr lang="en-GB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496" y="369332"/>
            <a:ext cx="907300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/>
              <a:t>SABLAREA  BURUIENILOR</a:t>
            </a:r>
          </a:p>
          <a:p>
            <a:r>
              <a:rPr lang="ro-RO" b="1" dirty="0"/>
              <a:t>D</a:t>
            </a:r>
            <a:r>
              <a:rPr lang="ro-RO" b="1" dirty="0" smtClean="0"/>
              <a:t>ezintegrează buruienile tinere aflate în faze incipiente de</a:t>
            </a:r>
          </a:p>
          <a:p>
            <a:r>
              <a:rPr lang="ro-RO" b="1" dirty="0" smtClean="0"/>
              <a:t>creștere și dezvoltare  cu particule granulate la înaltă presiune..</a:t>
            </a:r>
          </a:p>
          <a:p>
            <a:r>
              <a:rPr lang="ro-RO" b="1" dirty="0" smtClean="0"/>
              <a:t>Echipamentul pentru aplicare constă într-un dispozitiv de sablat,</a:t>
            </a:r>
          </a:p>
          <a:p>
            <a:r>
              <a:rPr lang="ro-RO" b="1" dirty="0" smtClean="0"/>
              <a:t>conectat la un compresor de aer, atașat unui tractor. </a:t>
            </a:r>
          </a:p>
          <a:p>
            <a:r>
              <a:rPr lang="ro-RO" b="1" dirty="0" smtClean="0"/>
              <a:t>Materialul abraziv distruge în profunzime atât tulpina cât și </a:t>
            </a:r>
          </a:p>
          <a:p>
            <a:r>
              <a:rPr lang="ro-RO" b="1" dirty="0" smtClean="0"/>
              <a:t>frunzele buruienilor, care  datorită  lipsei fotosintezei, mor. </a:t>
            </a:r>
          </a:p>
          <a:p>
            <a:r>
              <a:rPr lang="ro-RO" b="1" dirty="0" smtClean="0"/>
              <a:t>Cele mai afectate sunt buruienile tinere și speciile care se înmulțesc preponderent prin semințe. </a:t>
            </a:r>
            <a:endParaRPr lang="ro-RO" dirty="0"/>
          </a:p>
          <a:p>
            <a:r>
              <a:rPr lang="ro-RO" b="1" dirty="0" smtClean="0"/>
              <a:t>UTILIZAREA DRONELOR IN AGRICULTURĂ</a:t>
            </a:r>
          </a:p>
          <a:p>
            <a:r>
              <a:rPr lang="ro-RO" b="1" dirty="0" smtClean="0"/>
              <a:t>ACESTA ESTE VIITORUL!</a:t>
            </a:r>
          </a:p>
          <a:p>
            <a:r>
              <a:rPr lang="vi-VN" b="1" dirty="0" smtClean="0"/>
              <a:t>Dronele </a:t>
            </a:r>
            <a:r>
              <a:rPr lang="vi-VN" b="1" dirty="0"/>
              <a:t>asigură supravegherea eficientă a </a:t>
            </a:r>
            <a:endParaRPr lang="ro-RO" b="1" dirty="0" smtClean="0"/>
          </a:p>
          <a:p>
            <a:r>
              <a:rPr lang="vi-VN" b="1" dirty="0" smtClean="0"/>
              <a:t>Culturilor</a:t>
            </a:r>
            <a:endParaRPr lang="ro-RO" b="1" dirty="0" smtClean="0"/>
          </a:p>
          <a:p>
            <a:r>
              <a:rPr lang="ro-RO" b="1" dirty="0" smtClean="0"/>
              <a:t>INGINERIA GENETICA  ȘI BIOTEHNOLOGIILE</a:t>
            </a:r>
          </a:p>
          <a:p>
            <a:r>
              <a:rPr lang="ro-RO" b="1" dirty="0" smtClean="0"/>
              <a:t>Culturi transgenice rezistente la erbicide </a:t>
            </a:r>
          </a:p>
          <a:p>
            <a:endParaRPr lang="vi-VN" b="1" dirty="0"/>
          </a:p>
          <a:p>
            <a:endParaRPr lang="vi-VN" dirty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en-GB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61135"/>
            <a:ext cx="3341934" cy="227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11" y="4597393"/>
            <a:ext cx="3312368" cy="220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48680"/>
            <a:ext cx="2592288" cy="172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716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o-RO" altLang="ro-RO" sz="4000" b="1" smtClean="0">
              <a:solidFill>
                <a:srgbClr val="0000FF"/>
              </a:solidFill>
              <a:ea typeface="Dotum" pitchFamily="34" charset="-127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93700" y="-152400"/>
            <a:ext cx="8534400" cy="18288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rgbClr val="0000FF"/>
                </a:solidFill>
              </a:rPr>
              <a:t>VA MULTUMESC PENTRU ATENTIA ACORDATA!</a:t>
            </a:r>
          </a:p>
        </p:txBody>
      </p:sp>
      <p:pic>
        <p:nvPicPr>
          <p:cNvPr id="11268" name="Picture 10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9751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20838"/>
            <a:ext cx="3886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73538"/>
            <a:ext cx="3846513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37687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37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ro-RO" sz="3200" b="1" dirty="0">
                <a:latin typeface="Arial" pitchFamily="34" charset="0"/>
                <a:cs typeface="Arial" pitchFamily="34" charset="0"/>
              </a:rPr>
              <a:t>COMBATEREA 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BURUIENILOR</a:t>
            </a:r>
            <a:r>
              <a:rPr lang="ro-RO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o-RO" sz="3200" dirty="0" smtClean="0">
                <a:latin typeface="Arial" pitchFamily="34" charset="0"/>
                <a:cs typeface="Arial" pitchFamily="34" charset="0"/>
              </a:rPr>
            </a:br>
            <a:r>
              <a:rPr lang="ro-RO" sz="1800" b="1" dirty="0">
                <a:latin typeface="Arial" pitchFamily="34" charset="0"/>
                <a:cs typeface="Arial" pitchFamily="34" charset="0"/>
              </a:rPr>
              <a:t>masa rotunda</a:t>
            </a:r>
            <a:r>
              <a:rPr lang="ro-RO" sz="1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it-IT" sz="1800" b="1" dirty="0" smtClean="0">
                <a:latin typeface="Arial" pitchFamily="34" charset="0"/>
                <a:cs typeface="Arial" pitchFamily="34" charset="0"/>
              </a:rPr>
              <a:t>Controlul </a:t>
            </a:r>
            <a:r>
              <a:rPr lang="it-IT" sz="1800" b="1" dirty="0">
                <a:latin typeface="Arial" pitchFamily="34" charset="0"/>
                <a:cs typeface="Arial" pitchFamily="34" charset="0"/>
              </a:rPr>
              <a:t>buruienilor din culturile agricole </a:t>
            </a:r>
            <a:r>
              <a:rPr lang="ro-RO" sz="1800" b="1" dirty="0">
                <a:latin typeface="Arial" pitchFamily="34" charset="0"/>
                <a:cs typeface="Arial" pitchFamily="34" charset="0"/>
              </a:rPr>
              <a:t> (ASAS </a:t>
            </a:r>
            <a:r>
              <a:rPr lang="ro-RO" sz="1800" b="1" dirty="0" smtClean="0">
                <a:latin typeface="Arial" pitchFamily="34" charset="0"/>
                <a:cs typeface="Arial" pitchFamily="34" charset="0"/>
              </a:rPr>
              <a:t>14.05.2021)</a:t>
            </a:r>
            <a:endParaRPr lang="ro-RO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66843"/>
            <a:ext cx="9144000" cy="843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b="1" dirty="0" smtClean="0">
                <a:latin typeface="Arial" pitchFamily="34" charset="0"/>
                <a:cs typeface="Arial" pitchFamily="34" charset="0"/>
              </a:rPr>
              <a:t>TRECUT</a:t>
            </a:r>
            <a:r>
              <a:rPr lang="ro-RO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q"/>
            </a:pPr>
            <a:r>
              <a:rPr lang="ro-RO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197</a:t>
            </a:r>
            <a:r>
              <a:rPr lang="en-GB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o-RO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GB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LISTA 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GENERAL</a:t>
            </a:r>
            <a:r>
              <a:rPr lang="ro-RO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PROVIZORIE A BURUIENILOR DIN 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ROM</a:t>
            </a:r>
            <a:r>
              <a:rPr lang="ro-RO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Â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NIA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2001- LISTA ACTUAIZAT</a:t>
            </a:r>
            <a:r>
              <a:rPr lang="ro-RO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711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specii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plante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vasculare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;                   </a:t>
            </a:r>
            <a:r>
              <a:rPr lang="ro-RO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47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specii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i="1" dirty="0" err="1">
                <a:latin typeface="Arial" pitchFamily="34" charset="0"/>
                <a:cs typeface="Arial" pitchFamily="34" charset="0"/>
              </a:rPr>
              <a:t>Labiatae</a:t>
            </a:r>
            <a:r>
              <a:rPr lang="en-GB" b="1" i="1" dirty="0">
                <a:latin typeface="Arial" pitchFamily="34" charset="0"/>
                <a:cs typeface="Arial" pitchFamily="34" charset="0"/>
              </a:rPr>
              <a:t> (</a:t>
            </a:r>
            <a:r>
              <a:rPr lang="en-GB" b="1" i="1" dirty="0" err="1">
                <a:latin typeface="Arial" pitchFamily="34" charset="0"/>
                <a:cs typeface="Arial" pitchFamily="34" charset="0"/>
              </a:rPr>
              <a:t>Laminaceae</a:t>
            </a:r>
            <a:r>
              <a:rPr lang="en-GB" b="1" i="1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587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dicotiledonate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;                                       </a:t>
            </a:r>
            <a:r>
              <a:rPr lang="ro-RO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39</a:t>
            </a:r>
            <a:r>
              <a:rPr lang="en-GB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specii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i="1" dirty="0" err="1">
                <a:latin typeface="Arial" pitchFamily="34" charset="0"/>
                <a:cs typeface="Arial" pitchFamily="34" charset="0"/>
              </a:rPr>
              <a:t>Scrophulariaceae</a:t>
            </a:r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116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monocotiledonate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o-RO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31</a:t>
            </a:r>
            <a:r>
              <a:rPr lang="en-GB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specii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i="1" dirty="0" err="1">
                <a:latin typeface="Arial" pitchFamily="34" charset="0"/>
                <a:cs typeface="Arial" pitchFamily="34" charset="0"/>
              </a:rPr>
              <a:t>Carryophyllaceae</a:t>
            </a:r>
            <a:r>
              <a:rPr lang="en-GB" b="1" i="1" dirty="0">
                <a:latin typeface="Arial" pitchFamily="34" charset="0"/>
                <a:cs typeface="Arial" pitchFamily="34" charset="0"/>
              </a:rPr>
              <a:t> </a:t>
            </a:r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18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specii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pteridofite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;                                     </a:t>
            </a:r>
            <a:r>
              <a:rPr lang="ro-RO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30</a:t>
            </a:r>
            <a:r>
              <a:rPr lang="en-GB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specii</a:t>
            </a:r>
            <a:r>
              <a:rPr lang="en-GB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i="1" dirty="0" err="1">
                <a:latin typeface="Arial" pitchFamily="34" charset="0"/>
                <a:cs typeface="Arial" pitchFamily="34" charset="0"/>
              </a:rPr>
              <a:t>Chenopodiaceae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             </a:t>
            </a:r>
          </a:p>
          <a:p>
            <a:pPr marL="285750" indent="-285750">
              <a:buFontTx/>
              <a:buChar char="-"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70 de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familii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botanice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lang="ro-RO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30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specii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i="1" dirty="0" err="1">
                <a:latin typeface="Arial" pitchFamily="34" charset="0"/>
                <a:cs typeface="Arial" pitchFamily="34" charset="0"/>
              </a:rPr>
              <a:t>Umbeliferae</a:t>
            </a:r>
            <a:r>
              <a:rPr lang="en-GB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b="1" i="1" dirty="0" err="1" smtClean="0">
                <a:latin typeface="Arial" pitchFamily="34" charset="0"/>
                <a:cs typeface="Arial" pitchFamily="34" charset="0"/>
              </a:rPr>
              <a:t>Apiaceae</a:t>
            </a:r>
            <a:r>
              <a:rPr lang="en-GB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GB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92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specii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i="1" dirty="0" err="1" smtClean="0">
                <a:latin typeface="Arial" pitchFamily="34" charset="0"/>
                <a:cs typeface="Arial" pitchFamily="34" charset="0"/>
              </a:rPr>
              <a:t>Asteraceae</a:t>
            </a:r>
            <a:r>
              <a:rPr lang="en-GB" b="1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b="1" i="1" dirty="0" err="1" smtClean="0">
                <a:latin typeface="Arial" pitchFamily="34" charset="0"/>
                <a:cs typeface="Arial" pitchFamily="34" charset="0"/>
              </a:rPr>
              <a:t>Compositae</a:t>
            </a:r>
            <a:r>
              <a:rPr lang="en-GB" b="1" i="1" dirty="0" smtClean="0">
                <a:latin typeface="Arial" pitchFamily="34" charset="0"/>
                <a:cs typeface="Arial" pitchFamily="34" charset="0"/>
              </a:rPr>
              <a:t>)            </a:t>
            </a:r>
            <a:r>
              <a:rPr lang="ro-RO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o-RO" b="1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22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specii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i="1" dirty="0" err="1">
                <a:latin typeface="Arial" pitchFamily="34" charset="0"/>
                <a:cs typeface="Arial" pitchFamily="34" charset="0"/>
              </a:rPr>
              <a:t>Euphorbiaceae</a:t>
            </a:r>
            <a:endParaRPr lang="en-GB" b="1" i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61 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specii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i="1" dirty="0" err="1" smtClean="0">
                <a:latin typeface="Arial" pitchFamily="34" charset="0"/>
                <a:cs typeface="Arial" pitchFamily="34" charset="0"/>
              </a:rPr>
              <a:t>Poaceae</a:t>
            </a:r>
            <a:r>
              <a:rPr lang="en-GB" b="1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b="1" i="1" dirty="0" err="1" smtClean="0">
                <a:latin typeface="Arial" pitchFamily="34" charset="0"/>
                <a:cs typeface="Arial" pitchFamily="34" charset="0"/>
              </a:rPr>
              <a:t>Gramineae</a:t>
            </a:r>
            <a:r>
              <a:rPr lang="en-GB" b="1" i="1" dirty="0" smtClean="0">
                <a:latin typeface="Arial" pitchFamily="34" charset="0"/>
                <a:cs typeface="Arial" pitchFamily="34" charset="0"/>
              </a:rPr>
              <a:t>)                  </a:t>
            </a:r>
            <a:r>
              <a:rPr lang="ro-RO" b="1" i="1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18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specii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i="1" dirty="0" err="1" smtClean="0">
                <a:latin typeface="Arial" pitchFamily="34" charset="0"/>
                <a:cs typeface="Arial" pitchFamily="34" charset="0"/>
              </a:rPr>
              <a:t>Polygonaceae</a:t>
            </a:r>
            <a:endParaRPr lang="en-GB" b="1" i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57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specii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i="1" dirty="0" err="1" smtClean="0">
                <a:latin typeface="Arial" pitchFamily="34" charset="0"/>
                <a:cs typeface="Arial" pitchFamily="34" charset="0"/>
              </a:rPr>
              <a:t>Brassicaceae</a:t>
            </a:r>
            <a:r>
              <a:rPr lang="en-GB" b="1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b="1" i="1" dirty="0" err="1" smtClean="0">
                <a:latin typeface="Arial" pitchFamily="34" charset="0"/>
                <a:cs typeface="Arial" pitchFamily="34" charset="0"/>
              </a:rPr>
              <a:t>Cuciferae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ro-RO" b="1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15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familii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- nr.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mijlociu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de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specii</a:t>
            </a:r>
            <a:endParaRPr lang="en-GB" b="1" i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53 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specii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i="1" dirty="0" err="1" smtClean="0">
                <a:latin typeface="Arial" pitchFamily="34" charset="0"/>
                <a:cs typeface="Arial" pitchFamily="34" charset="0"/>
              </a:rPr>
              <a:t>Leguminosae</a:t>
            </a:r>
            <a:r>
              <a:rPr lang="en-GB" b="1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b="1" i="1" dirty="0" err="1" smtClean="0">
                <a:latin typeface="Arial" pitchFamily="34" charset="0"/>
                <a:cs typeface="Arial" pitchFamily="34" charset="0"/>
              </a:rPr>
              <a:t>Fabaceae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IDENTIFICAREA BURUIENILOR 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PROBLEM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endParaRPr lang="en-GB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q"/>
            </a:pPr>
            <a:r>
              <a:rPr lang="en-GB" b="1" dirty="0">
                <a:latin typeface="Arial" pitchFamily="34" charset="0"/>
                <a:cs typeface="Arial" pitchFamily="34" charset="0"/>
              </a:rPr>
              <a:t>1973</a:t>
            </a:r>
            <a:r>
              <a:rPr lang="en-GB" dirty="0">
                <a:latin typeface="Arial" pitchFamily="34" charset="0"/>
                <a:cs typeface="Arial" pitchFamily="34" charset="0"/>
              </a:rPr>
              <a:t> -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105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specii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en-GB" b="1" dirty="0">
                <a:latin typeface="Arial" pitchFamily="34" charset="0"/>
                <a:cs typeface="Arial" pitchFamily="34" charset="0"/>
              </a:rPr>
              <a:t>1998 - 145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specii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en-GB" b="1" dirty="0">
                <a:latin typeface="Arial" pitchFamily="34" charset="0"/>
                <a:cs typeface="Arial" pitchFamily="34" charset="0"/>
              </a:rPr>
              <a:t>2001 – 132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specii</a:t>
            </a:r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q"/>
            </a:pPr>
            <a:r>
              <a:rPr lang="en-GB" b="1" dirty="0">
                <a:latin typeface="Arial" pitchFamily="34" charset="0"/>
                <a:cs typeface="Arial" pitchFamily="34" charset="0"/>
              </a:rPr>
              <a:t>BURUIENI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PROBLEM</a:t>
            </a:r>
            <a:r>
              <a:rPr lang="ro-RO" b="1" dirty="0" smtClean="0">
                <a:latin typeface="Arial" pitchFamily="34" charset="0"/>
                <a:cs typeface="Arial" pitchFamily="34" charset="0"/>
              </a:rPr>
              <a:t>Ă</a:t>
            </a:r>
            <a:endParaRPr lang="en-GB" b="1" dirty="0">
              <a:latin typeface="Arial" pitchFamily="34" charset="0"/>
              <a:cs typeface="Arial" pitchFamily="34" charset="0"/>
            </a:endParaRPr>
          </a:p>
          <a:p>
            <a:r>
              <a:rPr lang="en-GB" b="1" dirty="0" err="1" smtClean="0">
                <a:latin typeface="Arial" pitchFamily="34" charset="0"/>
                <a:cs typeface="Arial" pitchFamily="34" charset="0"/>
              </a:rPr>
              <a:t>Dicotiledonate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anuale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- 61,36%;   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Monocotiledonate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perene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: - 11,36;</a:t>
            </a:r>
          </a:p>
          <a:p>
            <a:r>
              <a:rPr lang="en-GB" b="1" dirty="0" err="1">
                <a:latin typeface="Arial" pitchFamily="34" charset="0"/>
                <a:cs typeface="Arial" pitchFamily="34" charset="0"/>
              </a:rPr>
              <a:t>Dicotiledonatele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perene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- 17,43%; 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Monocotiledonate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anuale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9,09%</a:t>
            </a:r>
          </a:p>
          <a:p>
            <a:pPr marL="285750" indent="-285750" algn="ctr">
              <a:buFont typeface="Wingdings" pitchFamily="2" charset="2"/>
              <a:buChar char="q"/>
            </a:pPr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                                                </a:t>
            </a:r>
            <a:endParaRPr lang="en-GB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i="1" dirty="0" smtClean="0">
                <a:latin typeface="Arial" pitchFamily="34" charset="0"/>
                <a:cs typeface="Arial" pitchFamily="34" charset="0"/>
              </a:rPr>
              <a:t>                                                 </a:t>
            </a:r>
          </a:p>
          <a:p>
            <a:endParaRPr lang="en-GB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b="1" i="1" dirty="0" smtClean="0">
                <a:latin typeface="Arial" pitchFamily="34" charset="0"/>
                <a:cs typeface="Arial" pitchFamily="34" charset="0"/>
              </a:rPr>
              <a:t>                                                  </a:t>
            </a:r>
          </a:p>
          <a:p>
            <a:r>
              <a:rPr lang="en-GB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i="1" dirty="0" smtClean="0">
                <a:latin typeface="Arial" pitchFamily="34" charset="0"/>
                <a:cs typeface="Arial" pitchFamily="34" charset="0"/>
              </a:rPr>
              <a:t>                                                </a:t>
            </a:r>
          </a:p>
          <a:p>
            <a:r>
              <a:rPr lang="en-GB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i="1" dirty="0" smtClean="0">
                <a:latin typeface="Arial" pitchFamily="34" charset="0"/>
                <a:cs typeface="Arial" pitchFamily="34" charset="0"/>
              </a:rPr>
              <a:t>                                               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q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793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496" y="831952"/>
            <a:ext cx="9108504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b="1" dirty="0" smtClean="0">
                <a:latin typeface="Arial" pitchFamily="34" charset="0"/>
                <a:cs typeface="Arial" pitchFamily="34" charset="0"/>
              </a:rPr>
              <a:t>TRECUT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STABILIREA SPECIILOR CHEIE</a:t>
            </a:r>
            <a:endParaRPr lang="en-GB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speciile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caror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combatere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este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prioritar</a:t>
            </a:r>
            <a:r>
              <a:rPr lang="ro-RO" b="1" dirty="0" smtClean="0">
                <a:latin typeface="Arial" pitchFamily="34" charset="0"/>
                <a:cs typeface="Arial" pitchFamily="34" charset="0"/>
              </a:rPr>
              <a:t>ă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indiferent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de </a:t>
            </a:r>
          </a:p>
          <a:p>
            <a:pPr algn="ctr"/>
            <a:r>
              <a:rPr lang="en-GB" b="1" dirty="0" err="1" smtClean="0">
                <a:latin typeface="Arial" pitchFamily="34" charset="0"/>
                <a:cs typeface="Arial" pitchFamily="34" charset="0"/>
              </a:rPr>
              <a:t>gradul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infestare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cu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alte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specii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segetale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r>
              <a:rPr lang="en-GB" b="1" i="1" dirty="0" smtClean="0">
                <a:latin typeface="Arial" pitchFamily="34" charset="0"/>
                <a:cs typeface="Arial" pitchFamily="34" charset="0"/>
              </a:rPr>
              <a:t>AVENA FATUA</a:t>
            </a:r>
          </a:p>
          <a:p>
            <a:pPr algn="ctr"/>
            <a:r>
              <a:rPr lang="en-GB" b="1" i="1" dirty="0" smtClean="0">
                <a:latin typeface="Arial" pitchFamily="34" charset="0"/>
                <a:cs typeface="Arial" pitchFamily="34" charset="0"/>
              </a:rPr>
              <a:t>APERA SPICA-VENTI</a:t>
            </a:r>
          </a:p>
          <a:p>
            <a:pPr algn="ctr"/>
            <a:r>
              <a:rPr lang="en-GB" b="1" i="1" dirty="0" smtClean="0">
                <a:latin typeface="Arial" pitchFamily="34" charset="0"/>
                <a:cs typeface="Arial" pitchFamily="34" charset="0"/>
              </a:rPr>
              <a:t>CYNODON DACTYLON</a:t>
            </a:r>
          </a:p>
          <a:p>
            <a:pPr algn="ctr"/>
            <a:r>
              <a:rPr lang="en-GB" b="1" i="1" dirty="0" smtClean="0">
                <a:latin typeface="Arial" pitchFamily="34" charset="0"/>
                <a:cs typeface="Arial" pitchFamily="34" charset="0"/>
              </a:rPr>
              <a:t>SORGHUM HALEPENSE, </a:t>
            </a:r>
          </a:p>
          <a:p>
            <a:pPr algn="ctr"/>
            <a:r>
              <a:rPr lang="en-GB" b="1" i="1" dirty="0" smtClean="0">
                <a:latin typeface="Arial" pitchFamily="34" charset="0"/>
                <a:cs typeface="Arial" pitchFamily="34" charset="0"/>
              </a:rPr>
              <a:t>CIRSIUM ARVENSE</a:t>
            </a:r>
          </a:p>
          <a:p>
            <a:pPr algn="ctr"/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1997-2000 – BAZ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DATE CUPRINZAND INFORMATII CANTITATIVE SI CALITATIVE CU PRIVIRE LA RASPANDIREA BURUIENILOR DIN ROMANIA PAR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IAL FIIND CUPRINSE ,, IN ATLASUL PRINCIPALELOR BURUIENI DIN ROM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Â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NIA” EDITAT DE EDITURA CERES SUB EGIDA SOCIET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ĂȚ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 PENTRU STUDIUL 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Ș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COMBATEREA BURUIENILOR - AUTORI C. CHIRIL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V. CIOCARLAN, 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Ș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M. BERCA</a:t>
            </a:r>
          </a:p>
          <a:p>
            <a:pPr algn="ctr"/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-45209"/>
            <a:ext cx="9144000" cy="86177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o-RO" sz="3200" b="1" dirty="0" smtClean="0">
                <a:latin typeface="Arial" pitchFamily="34" charset="0"/>
                <a:cs typeface="Arial" pitchFamily="34" charset="0"/>
              </a:rPr>
              <a:t>COMBATEREA 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BURUIENILOR</a:t>
            </a:r>
            <a:r>
              <a:rPr lang="ro-RO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o-RO" sz="3200" dirty="0" smtClean="0">
                <a:latin typeface="Arial" pitchFamily="34" charset="0"/>
                <a:cs typeface="Arial" pitchFamily="34" charset="0"/>
              </a:rPr>
            </a:br>
            <a:r>
              <a:rPr lang="ro-RO" b="1" dirty="0">
                <a:latin typeface="Arial" pitchFamily="34" charset="0"/>
                <a:cs typeface="Arial" pitchFamily="34" charset="0"/>
              </a:rPr>
              <a:t>masa rotunda</a:t>
            </a:r>
            <a:r>
              <a:rPr lang="ro-RO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Controlul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buruienilor din culturile agricole </a:t>
            </a:r>
            <a:r>
              <a:rPr lang="ro-RO" b="1" dirty="0">
                <a:latin typeface="Arial" pitchFamily="34" charset="0"/>
                <a:cs typeface="Arial" pitchFamily="34" charset="0"/>
              </a:rPr>
              <a:t> (ASAS </a:t>
            </a:r>
            <a:r>
              <a:rPr lang="ro-RO" b="1" dirty="0" smtClean="0">
                <a:latin typeface="Arial" pitchFamily="34" charset="0"/>
                <a:cs typeface="Arial" pitchFamily="34" charset="0"/>
              </a:rPr>
              <a:t>12.05.2021)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997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496" y="0"/>
            <a:ext cx="9144000" cy="10156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o-RO" sz="2400" b="1" dirty="0" smtClean="0">
                <a:latin typeface="Arial" pitchFamily="34" charset="0"/>
                <a:cs typeface="Arial" pitchFamily="34" charset="0"/>
              </a:rPr>
              <a:t>COMBATEREA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BURUIENILOR</a:t>
            </a:r>
            <a:r>
              <a:rPr lang="ro-RO" sz="3200" dirty="0">
                <a:latin typeface="Arial" pitchFamily="34" charset="0"/>
                <a:cs typeface="Arial" pitchFamily="34" charset="0"/>
              </a:rPr>
              <a:t/>
            </a:r>
            <a:br>
              <a:rPr lang="ro-RO" sz="3200" dirty="0">
                <a:latin typeface="Arial" pitchFamily="34" charset="0"/>
                <a:cs typeface="Arial" pitchFamily="34" charset="0"/>
              </a:rPr>
            </a:br>
            <a:r>
              <a:rPr lang="ro-RO" b="1" dirty="0">
                <a:latin typeface="Arial" pitchFamily="34" charset="0"/>
                <a:cs typeface="Arial" pitchFamily="34" charset="0"/>
              </a:rPr>
              <a:t>masa rotunda</a:t>
            </a:r>
            <a:r>
              <a:rPr lang="ro-RO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Controlul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buruienilor din culturile agricole </a:t>
            </a:r>
            <a:r>
              <a:rPr lang="ro-RO" b="1" dirty="0">
                <a:latin typeface="Arial" pitchFamily="34" charset="0"/>
                <a:cs typeface="Arial" pitchFamily="34" charset="0"/>
              </a:rPr>
              <a:t> (ASAS </a:t>
            </a:r>
            <a:r>
              <a:rPr lang="ro-RO" b="1" dirty="0" smtClean="0">
                <a:latin typeface="Arial" pitchFamily="34" charset="0"/>
                <a:cs typeface="Arial" pitchFamily="34" charset="0"/>
              </a:rPr>
              <a:t>14.05.2021</a:t>
            </a:r>
            <a:r>
              <a:rPr lang="ro-RO" b="1" dirty="0">
                <a:latin typeface="Arial" pitchFamily="34" charset="0"/>
                <a:cs typeface="Arial" pitchFamily="34" charset="0"/>
              </a:rPr>
              <a:t>)</a:t>
            </a:r>
            <a:endParaRPr lang="en-GB" dirty="0"/>
          </a:p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3660" y="690374"/>
            <a:ext cx="9108504" cy="1098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PREZENT</a:t>
            </a:r>
          </a:p>
          <a:p>
            <a:pPr algn="just"/>
            <a:r>
              <a:rPr lang="en-GB" b="1" dirty="0" err="1">
                <a:latin typeface="Arial" pitchFamily="34" charset="0"/>
                <a:cs typeface="Arial" pitchFamily="34" charset="0"/>
              </a:rPr>
              <a:t>Modificarea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florei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segetale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este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un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proces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continuu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dinamic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cu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cresteri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si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reduceri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ale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importantei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anumitor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specii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cu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aparitia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de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noi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specii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, motive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ce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impun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si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justifica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monitorizarii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de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lunga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durata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pentru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a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cunoaste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permanent 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structura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buruienilor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dintr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-un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anumit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o-RO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ritoriu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Acest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lucru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nu se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poate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face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decat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prin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cartarea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buruieni</a:t>
            </a:r>
            <a:r>
              <a:rPr lang="ro-RO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or,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lucrare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ce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trebuie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periodic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actualizata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si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intretinuta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prezent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tara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noastra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- nu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mai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exista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programe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cartare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buruienilor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decat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foarte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putine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obicei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pe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un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singur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an, o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singura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cultura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/sola/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ferma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regula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efectuate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cativa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cercetatori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pasionati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care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vor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duca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mai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departe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aceste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cercetari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- nu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este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actualizata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lista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pricipalelor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buruieni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din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culturile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agricole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- nu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este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actualizata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lista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buruienilor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problema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nu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sunt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identificate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speciile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cheie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- nu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este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actualizata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lista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speciilor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invazive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potential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invazive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- nu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exista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b="1" dirty="0" smtClean="0">
                <a:latin typeface="Arial" pitchFamily="34" charset="0"/>
                <a:cs typeface="Arial" pitchFamily="34" charset="0"/>
              </a:rPr>
              <a:t>suficiente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programe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pentru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studiul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biologiei</a:t>
            </a:r>
            <a:r>
              <a:rPr lang="ro-RO" b="1" dirty="0" smtClean="0">
                <a:latin typeface="Arial" pitchFamily="34" charset="0"/>
                <a:cs typeface="Arial" pitchFamily="34" charset="0"/>
              </a:rPr>
              <a:t> buruienilor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b="1" dirty="0" smtClean="0">
                <a:latin typeface="Arial" pitchFamily="34" charset="0"/>
                <a:cs typeface="Arial" pitchFamily="34" charset="0"/>
              </a:rPr>
              <a:t>pentru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combater</a:t>
            </a:r>
            <a:r>
              <a:rPr lang="ro-RO" b="1" dirty="0" smtClean="0">
                <a:latin typeface="Arial" pitchFamily="34" charset="0"/>
                <a:cs typeface="Arial" pitchFamily="34" charset="0"/>
              </a:rPr>
              <a:t>ea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integrat</a:t>
            </a:r>
            <a:r>
              <a:rPr lang="ro-RO" b="1" dirty="0" smtClean="0">
                <a:latin typeface="Arial" pitchFamily="34" charset="0"/>
                <a:cs typeface="Arial" pitchFamily="34" charset="0"/>
              </a:rPr>
              <a:t>ă.</a:t>
            </a:r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1400" b="1" dirty="0" smtClean="0">
                <a:latin typeface="Arial" pitchFamily="34" charset="0"/>
                <a:cs typeface="Arial" pitchFamily="34" charset="0"/>
              </a:rPr>
              <a:t>CAUZE</a:t>
            </a:r>
          </a:p>
          <a:p>
            <a:pPr marL="285750" indent="-285750" algn="just">
              <a:buFontTx/>
              <a:buChar char="-"/>
            </a:pP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Lipsa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programelor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cercetare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acest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domeniu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Lipsa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personalului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calificat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pentru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astfel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cercetari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Personal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insuficient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agentiile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fitosanitare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judetene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Fermierii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>
                <a:latin typeface="Arial" pitchFamily="34" charset="0"/>
                <a:cs typeface="Arial" pitchFamily="34" charset="0"/>
              </a:rPr>
              <a:t>nu </a:t>
            </a:r>
            <a:r>
              <a:rPr lang="en-GB" sz="1600" b="1" dirty="0" err="1">
                <a:latin typeface="Arial" pitchFamily="34" charset="0"/>
                <a:cs typeface="Arial" pitchFamily="34" charset="0"/>
              </a:rPr>
              <a:t>sunt</a:t>
            </a:r>
            <a:r>
              <a:rPr lang="en-GB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>
                <a:latin typeface="Arial" pitchFamily="34" charset="0"/>
                <a:cs typeface="Arial" pitchFamily="34" charset="0"/>
              </a:rPr>
              <a:t>instruiti</a:t>
            </a:r>
            <a:r>
              <a:rPr lang="en-GB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>
                <a:latin typeface="Arial" pitchFamily="34" charset="0"/>
                <a:cs typeface="Arial" pitchFamily="34" charset="0"/>
              </a:rPr>
              <a:t>pentru</a:t>
            </a:r>
            <a:r>
              <a:rPr lang="en-GB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astfel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>
                <a:latin typeface="Arial" pitchFamily="34" charset="0"/>
                <a:cs typeface="Arial" pitchFamily="34" charset="0"/>
              </a:rPr>
              <a:t>de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activitati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Lipsa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coordonarii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comunicarii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intre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institutiile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abilitate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universitati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, institute de </a:t>
            </a:r>
            <a:r>
              <a:rPr lang="en-GB" sz="1600" b="1" dirty="0" err="1" smtClean="0">
                <a:latin typeface="Arial" pitchFamily="34" charset="0"/>
                <a:cs typeface="Arial" pitchFamily="34" charset="0"/>
              </a:rPr>
              <a:t>cercetare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etc.)</a:t>
            </a:r>
            <a:endParaRPr lang="en-GB" sz="16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879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660" y="690374"/>
            <a:ext cx="9108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5496" y="0"/>
            <a:ext cx="9144000" cy="80021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o-RO" sz="28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OMBATEREA BURUIENILOR </a:t>
            </a:r>
            <a:r>
              <a:rPr lang="ro-RO" sz="3200" dirty="0">
                <a:latin typeface="Arial" pitchFamily="34" charset="0"/>
                <a:cs typeface="Arial" pitchFamily="34" charset="0"/>
              </a:rPr>
              <a:t/>
            </a:r>
            <a:br>
              <a:rPr lang="ro-RO" sz="3200" dirty="0">
                <a:latin typeface="Arial" pitchFamily="34" charset="0"/>
                <a:cs typeface="Arial" pitchFamily="34" charset="0"/>
              </a:rPr>
            </a:br>
            <a:r>
              <a:rPr lang="ro-RO" b="1" dirty="0">
                <a:latin typeface="Arial" pitchFamily="34" charset="0"/>
                <a:cs typeface="Arial" pitchFamily="34" charset="0"/>
              </a:rPr>
              <a:t>masa rotunda: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Controlul buruienilor din culturile agricole </a:t>
            </a:r>
            <a:r>
              <a:rPr lang="ro-RO" b="1" dirty="0">
                <a:latin typeface="Arial" pitchFamily="34" charset="0"/>
                <a:cs typeface="Arial" pitchFamily="34" charset="0"/>
              </a:rPr>
              <a:t> (ASAS </a:t>
            </a:r>
            <a:r>
              <a:rPr lang="ro-RO" b="1" dirty="0" smtClean="0">
                <a:latin typeface="Arial" pitchFamily="34" charset="0"/>
                <a:cs typeface="Arial" pitchFamily="34" charset="0"/>
              </a:rPr>
              <a:t>14.05.2021)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5496" y="800219"/>
            <a:ext cx="9106668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TRECUT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â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î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1965 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î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ro-RO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ara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noastr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combaterea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buruienilor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s-a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facut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prin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preventive </a:t>
            </a:r>
            <a:r>
              <a:rPr lang="ro-RO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ș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agrotehnice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Dupa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1965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odat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cu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introducerea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erbicidelor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combaterea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s-a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axat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exager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â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ndu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-se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uneori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numai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baze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chimice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ș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preventive.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Odata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cu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apari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ia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fenomenelor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rezisten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ță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au </a:t>
            </a:r>
            <a:r>
              <a:rPr lang="ro-RO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î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nceput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ș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î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Rom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â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nia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cercet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intense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referitoare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combaterea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integrat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(C.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Pintilie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M.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Berca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Gh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Budoi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N.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Sarpe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D.D. S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ndoiu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A.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Ulinici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At.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Ciorl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us, I.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Vladu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u, I. </a:t>
            </a:r>
            <a:r>
              <a:rPr lang="en-GB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hinea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C. </a:t>
            </a:r>
            <a:r>
              <a:rPr lang="en-GB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etrescu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N.E.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Ionescu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Alexandrina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Popescu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T.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Fritea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A.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Vil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u, Adina </a:t>
            </a:r>
            <a:r>
              <a:rPr lang="en-GB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erianu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etc.) </a:t>
            </a:r>
          </a:p>
          <a:p>
            <a:pPr algn="just"/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Pilonul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central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ai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unei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combateri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integrate </a:t>
            </a:r>
            <a:r>
              <a:rPr lang="ro-RO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î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reprezint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asolamentul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care are un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rol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hot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â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tor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asupra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î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mburuien</a:t>
            </a:r>
            <a:r>
              <a:rPr lang="ro-RO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rii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ales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termen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lung.</a:t>
            </a:r>
          </a:p>
          <a:p>
            <a:pPr algn="ctr"/>
            <a:endParaRPr lang="en-GB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99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660" y="690374"/>
            <a:ext cx="9108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96" y="0"/>
            <a:ext cx="9144000" cy="80021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o-RO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OMBATEREA BURUIENILOR </a:t>
            </a:r>
            <a:r>
              <a:rPr lang="ro-RO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o-RO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o-RO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masa rotunda: </a:t>
            </a:r>
            <a:r>
              <a:rPr lang="it-IT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Controlul buruienilor din culturile agricole </a:t>
            </a:r>
            <a:r>
              <a:rPr lang="ro-RO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(ASAS </a:t>
            </a:r>
            <a:r>
              <a:rPr lang="ro-RO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14.05.2021)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496" y="800219"/>
            <a:ext cx="9106668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TRECUT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â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î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1965 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î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ro-RO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ara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noastr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combaterea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buruienilor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s-a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facut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prin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preventive </a:t>
            </a:r>
            <a:r>
              <a:rPr lang="ro-RO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ș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agrotehnice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Dupa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1965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odat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cu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introducerea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erbicidelor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combaterea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s-a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axat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exager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â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ndu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-se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uneori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numai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baze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chimice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ș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preventive.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Odata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cu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apari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ia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fenomenelor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rezisten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ță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au </a:t>
            </a:r>
            <a:r>
              <a:rPr lang="ro-RO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î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nceput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ș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î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Rom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â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nia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cercet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intense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referitoare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combaterea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integrat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(C.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Pintilie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M.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Berca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Gh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Budoi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N.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Sarpe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D.D. S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ndoiu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A.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Ulinici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At.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Ciorl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us, I.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Vladu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u, I. </a:t>
            </a:r>
            <a:r>
              <a:rPr lang="en-GB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hinea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C. </a:t>
            </a:r>
            <a:r>
              <a:rPr lang="en-GB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etrescu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N.E.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Ionescu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Alexandrina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Popescu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T.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Fritea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A.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Vil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u, Adina </a:t>
            </a:r>
            <a:r>
              <a:rPr lang="en-GB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erianu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etc.) </a:t>
            </a:r>
          </a:p>
          <a:p>
            <a:pPr algn="just"/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Pilonul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central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ai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unei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combateri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integrate </a:t>
            </a:r>
            <a:r>
              <a:rPr lang="ro-RO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î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reprezint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asolamentul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care are un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rol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hot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â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tor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asupra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î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mburuien</a:t>
            </a:r>
            <a:r>
              <a:rPr lang="ro-RO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rii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ales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termen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lung.</a:t>
            </a:r>
          </a:p>
          <a:p>
            <a:pPr algn="ctr"/>
            <a:endParaRPr lang="en-GB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880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496" y="0"/>
            <a:ext cx="9144000" cy="80021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o-RO" sz="28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OMBATEREA BURUIENILOR </a:t>
            </a:r>
            <a:r>
              <a:rPr lang="ro-RO" sz="3200" dirty="0">
                <a:latin typeface="Arial" pitchFamily="34" charset="0"/>
                <a:cs typeface="Arial" pitchFamily="34" charset="0"/>
              </a:rPr>
              <a:t/>
            </a:r>
            <a:br>
              <a:rPr lang="ro-RO" sz="3200" dirty="0">
                <a:latin typeface="Arial" pitchFamily="34" charset="0"/>
                <a:cs typeface="Arial" pitchFamily="34" charset="0"/>
              </a:rPr>
            </a:br>
            <a:r>
              <a:rPr lang="ro-RO" b="1" dirty="0">
                <a:latin typeface="Arial" pitchFamily="34" charset="0"/>
                <a:cs typeface="Arial" pitchFamily="34" charset="0"/>
              </a:rPr>
              <a:t>masa rotunda: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Controlul buruienilor din culturile agricole </a:t>
            </a:r>
            <a:r>
              <a:rPr lang="ro-RO" b="1" dirty="0">
                <a:latin typeface="Arial" pitchFamily="34" charset="0"/>
                <a:cs typeface="Arial" pitchFamily="34" charset="0"/>
              </a:rPr>
              <a:t> (ASAS </a:t>
            </a:r>
            <a:r>
              <a:rPr lang="ro-RO" b="1" dirty="0" smtClean="0">
                <a:latin typeface="Arial" pitchFamily="34" charset="0"/>
                <a:cs typeface="Arial" pitchFamily="34" charset="0"/>
              </a:rPr>
              <a:t>12.05.20210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5496" y="800219"/>
            <a:ext cx="91085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PREZENT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implementeaz</a:t>
            </a:r>
            <a:r>
              <a:rPr lang="ro-RO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conceptul</a:t>
            </a:r>
            <a:r>
              <a:rPr lang="en-GB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– 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MANAGEMENT INTEGRAT DE CONTROL AL BURUIENILOR;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o-RO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Controlul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presupune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conducerea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popula</a:t>
            </a:r>
            <a:r>
              <a:rPr lang="ro-RO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iilor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buruieni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astfel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î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ncat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ele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</a:t>
            </a:r>
            <a:r>
              <a:rPr lang="ro-RO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fie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prezente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unele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chiar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folositoare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spre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deosebire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combatere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care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presup</a:t>
            </a:r>
            <a:r>
              <a:rPr lang="ro-RO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erdicarea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buruienilor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prin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orice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mijloace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î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scopul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</a:t>
            </a:r>
            <a:r>
              <a:rPr lang="ro-RO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inerii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unui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profit maxim de la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cultura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protejat</a:t>
            </a:r>
            <a:r>
              <a:rPr lang="ro-RO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Managementul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prevede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cons</a:t>
            </a:r>
            <a:r>
              <a:rPr lang="ro-RO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rvarea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mediului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ș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a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biodiversit</a:t>
            </a:r>
            <a:r>
              <a:rPr lang="ro-RO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ăț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cerin</a:t>
            </a:r>
            <a:r>
              <a:rPr lang="ro-RO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ță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agriculturii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durabile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Noile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concepte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nu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presupun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eliminarea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erbicidelor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ci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utilizarea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lor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dup</a:t>
            </a:r>
            <a:r>
              <a:rPr lang="ro-RO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epuizarea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tuturor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variantelor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alternative;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n-GB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tilizarea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durabil</a:t>
            </a:r>
            <a:r>
              <a:rPr lang="ro-RO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pesticidelor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reducerea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frecven</a:t>
            </a:r>
            <a:r>
              <a:rPr lang="ro-RO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ei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tratamentelor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monotorizarea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reziduurilor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reducerea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riscului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fitosanitar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Unitatea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care se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aplic</a:t>
            </a:r>
            <a:r>
              <a:rPr lang="ro-RO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MIB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este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agroecosistemul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culturii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la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nivel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ferm</a:t>
            </a:r>
            <a:r>
              <a:rPr lang="ro-RO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implementeaz</a:t>
            </a:r>
            <a:r>
              <a:rPr lang="ro-RO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conceptele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,,bun</a:t>
            </a:r>
            <a:r>
              <a:rPr lang="ro-RO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practic</a:t>
            </a:r>
            <a:r>
              <a:rPr lang="ro-RO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</a:p>
          <a:p>
            <a:pPr algn="just"/>
            <a:endParaRPr lang="en-GB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142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496" y="0"/>
            <a:ext cx="9144000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o-RO" sz="28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OMBATEREA BURUIENILOR </a:t>
            </a:r>
            <a:r>
              <a:rPr lang="ro-RO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o-RO" sz="3200" dirty="0" smtClean="0">
                <a:latin typeface="Arial" pitchFamily="34" charset="0"/>
                <a:cs typeface="Arial" pitchFamily="34" charset="0"/>
              </a:rPr>
            </a:br>
            <a:r>
              <a:rPr lang="ro-RO" b="1" dirty="0">
                <a:latin typeface="Arial" pitchFamily="34" charset="0"/>
                <a:cs typeface="Arial" pitchFamily="34" charset="0"/>
              </a:rPr>
              <a:t>masa rotunda: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Controlul buruienilor din culturile agricole </a:t>
            </a:r>
            <a:r>
              <a:rPr lang="ro-RO" b="1" dirty="0">
                <a:latin typeface="Arial" pitchFamily="34" charset="0"/>
                <a:cs typeface="Arial" pitchFamily="34" charset="0"/>
              </a:rPr>
              <a:t> (ASAS </a:t>
            </a:r>
            <a:r>
              <a:rPr lang="ro-RO" b="1" dirty="0" smtClean="0">
                <a:latin typeface="Arial" pitchFamily="34" charset="0"/>
                <a:cs typeface="Arial" pitchFamily="34" charset="0"/>
              </a:rPr>
              <a:t>14.05.2021</a:t>
            </a:r>
            <a:r>
              <a:rPr lang="ro-RO" b="1" dirty="0">
                <a:latin typeface="Arial" pitchFamily="34" charset="0"/>
                <a:cs typeface="Arial" pitchFamily="34" charset="0"/>
              </a:rPr>
              <a:t>)</a:t>
            </a:r>
            <a:endParaRPr lang="en-GB" dirty="0"/>
          </a:p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3660" y="800219"/>
            <a:ext cx="910850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PREZENT</a:t>
            </a:r>
            <a:endParaRPr lang="ro-RO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Testarea erbicidelor se realizeză de către laboratoarele certificate de MADR conform ,, Bunelor practici de experimentare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”’.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exist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 re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testare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PPP la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nivel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ional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care s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fie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coordonat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ASAS </a:t>
            </a:r>
            <a:r>
              <a:rPr lang="ro-RO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ș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MADR.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Cercet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rile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privind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managementul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integrat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buruienilor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lipsesc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limiteaz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doar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anumite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combatere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î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cadrul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anumitor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proie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î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ntr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-un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anumit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institut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iune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/areal/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zon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cultur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fie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coordonate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nivel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o-RO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GB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Fermierii</a:t>
            </a:r>
            <a:r>
              <a:rPr lang="en-GB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aplic</a:t>
            </a: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regul</a:t>
            </a: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erbicide</a:t>
            </a:r>
            <a:r>
              <a:rPr lang="en-GB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</a:t>
            </a: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le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integra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î</a:t>
            </a:r>
            <a:r>
              <a:rPr lang="en-GB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ntr</a:t>
            </a:r>
            <a:r>
              <a:rPr lang="en-GB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-un </a:t>
            </a:r>
            <a:r>
              <a:rPr lang="en-GB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GB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management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Tehnologiile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ș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bunele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practici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î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agricult</a:t>
            </a: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sunt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respectate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fermierii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Lipsa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programelor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instruire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deoarece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trebuie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renun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ndirea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,,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toata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lumea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pricepe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orice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”.</a:t>
            </a:r>
            <a:endParaRPr lang="en-GB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CONSECIN</a:t>
            </a: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E:</a:t>
            </a:r>
          </a:p>
          <a:p>
            <a:pPr marL="285750" indent="-285750" algn="just">
              <a:buFontTx/>
              <a:buChar char="-"/>
            </a:pP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Buruienile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sunt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prezente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peste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tot (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culturi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parcuri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aeroporturi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c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ferate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î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nc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â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unii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speciali</a:t>
            </a: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ș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vorbesc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despre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un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fenomen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poluare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verde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Rom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â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niei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Buru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enile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invazive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sunt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din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î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greu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combatut</a:t>
            </a: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 Ambrozia)</a:t>
            </a:r>
            <a:endParaRPr lang="en-GB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Creșterea numărului de populații de buruieni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rezistente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la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erbicide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en-GB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ro-RO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496" y="0"/>
            <a:ext cx="9144000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o-RO" sz="28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OMBATEREA BURUIENILOR </a:t>
            </a:r>
            <a:r>
              <a:rPr lang="ro-RO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o-RO" sz="3200" dirty="0" smtClean="0">
                <a:latin typeface="Arial" pitchFamily="34" charset="0"/>
                <a:cs typeface="Arial" pitchFamily="34" charset="0"/>
              </a:rPr>
            </a:br>
            <a:r>
              <a:rPr lang="ro-RO" b="1" dirty="0">
                <a:latin typeface="Arial" pitchFamily="34" charset="0"/>
                <a:cs typeface="Arial" pitchFamily="34" charset="0"/>
              </a:rPr>
              <a:t>masa rotunda: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Controlul buruienilor din culturile agricole </a:t>
            </a:r>
            <a:r>
              <a:rPr lang="ro-RO" b="1" dirty="0">
                <a:latin typeface="Arial" pitchFamily="34" charset="0"/>
                <a:cs typeface="Arial" pitchFamily="34" charset="0"/>
              </a:rPr>
              <a:t> (ASAS 12.05.2021)</a:t>
            </a:r>
            <a:endParaRPr lang="en-GB" dirty="0"/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5496" y="908720"/>
            <a:ext cx="90730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PREZENT ȘI 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VIITOR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Reluarea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programelor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monitorizare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buruienilor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î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vederea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actualiz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rii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listei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cu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buru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enile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problem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buruieni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invazive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poten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ial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invazive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speciilor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cheie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care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necesit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masuri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specile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combatere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Programe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cercetare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privind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,,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Utilizarea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durabil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erbicidelor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”’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prin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efectuare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cercetari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privind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reducerea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dozelor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reducerea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frecventei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tratamentelor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monotorizarea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reziduurilor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reducerea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riscului</a:t>
            </a:r>
            <a:r>
              <a:rPr lang="en-GB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fitosanitar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acesta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fiind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una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din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strategii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implementare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Planul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Național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Strategic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în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contextul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Politicii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Agricole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Comune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2021-2027;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Programe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privind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managementul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combaterii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integrate a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burui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nilor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Programe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pentru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monitorizarea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combaterea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speciilor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buruieni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invazive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Organizarea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instruiri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privind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implementarea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practicilor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management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integrat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pentru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baterea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burui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nilor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Dimensionarea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personalului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angajat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directiile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fitosanitare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jude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ș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instruirea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acestora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penru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astfel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lucr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Atragerea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motivarea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tinerilor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spre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cercetare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agricol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pentru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duce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cercetarile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â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departe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astfel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incat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o-RO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ara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noastr</a:t>
            </a: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produc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hrana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calitate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dar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streze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ș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biodiversitatea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pentru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genera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iile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urm</a:t>
            </a: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toare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o-RO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Schimburi de experiență cu alte țări mai ales în domeniul echipamentelor automatizate (robotizate) .</a:t>
            </a:r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ro-RO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2305</Words>
  <Application>Microsoft Office PowerPoint</Application>
  <PresentationFormat>On-screen Show (4:3)</PresentationFormat>
  <Paragraphs>203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Dotum</vt:lpstr>
      <vt:lpstr>Times New Roman</vt:lpstr>
      <vt:lpstr>Wingdings</vt:lpstr>
      <vt:lpstr>Larissa-Design</vt:lpstr>
      <vt:lpstr>2_Larissa-Design</vt:lpstr>
      <vt:lpstr>3_Larissa-Design</vt:lpstr>
      <vt:lpstr>1_Larissa-Design</vt:lpstr>
      <vt:lpstr>4_Larissa-Design</vt:lpstr>
      <vt:lpstr>Document</vt:lpstr>
      <vt:lpstr>COMBATEREA BURUIENILOR masa rotundă: Controlul buruienilor din culturile agricole  (ASAS 14.05.2021)</vt:lpstr>
      <vt:lpstr>COMBATEREA BURUIENILOR masa rotunda: Controlul buruienilor din culturile agricole  (ASAS 14.05.2021)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Regimul produselor fitosanitare masa rotunda ASAS 25.07.2019</dc:title>
  <dc:creator>KLAUS FABRITIUS</dc:creator>
  <cp:lastModifiedBy>AurelBadiu</cp:lastModifiedBy>
  <cp:revision>78</cp:revision>
  <dcterms:created xsi:type="dcterms:W3CDTF">2019-07-04T07:02:10Z</dcterms:created>
  <dcterms:modified xsi:type="dcterms:W3CDTF">2021-05-13T13:06:00Z</dcterms:modified>
</cp:coreProperties>
</file>