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7" r:id="rId1"/>
  </p:sldMasterIdLst>
  <p:notesMasterIdLst>
    <p:notesMasterId r:id="rId6"/>
  </p:notesMasterIdLst>
  <p:sldIdLst>
    <p:sldId id="265" r:id="rId2"/>
    <p:sldId id="266" r:id="rId3"/>
    <p:sldId id="267" r:id="rId4"/>
    <p:sldId id="268" r:id="rId5"/>
  </p:sldIdLst>
  <p:sldSz cx="9144000" cy="6858000" type="screen4x3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CC33"/>
    <a:srgbClr val="336600"/>
    <a:srgbClr val="008000"/>
    <a:srgbClr val="FFFF00"/>
    <a:srgbClr val="FF9900"/>
    <a:srgbClr val="FFD85B"/>
    <a:srgbClr val="FFFF99"/>
    <a:srgbClr val="FFFF66"/>
    <a:srgbClr val="FF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E57B1-8B4D-4A3E-AF6A-2218F3E0901D}" type="datetimeFigureOut">
              <a:rPr lang="ro-RO" smtClean="0"/>
              <a:pPr/>
              <a:t>13.05.2021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2700" y="677863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88354"/>
            <a:ext cx="5661660" cy="40626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14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7514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392F8-B4E4-4EFC-9908-97E89B8229D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6342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Imidacloprid = 0,05 mg/kg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Clotianidin   = 0,05 mg/kg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Tiametoxam= 0,05 mg/kg 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Imidacloprid = 0,1 mg/kg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Clotianidin   = 0,02 mg/kg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marR="0" algn="ctr" rtl="0" eaLnBrk="1" fontAlgn="t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b="1" i="0" u="none" strike="noStrike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Tiametoxam= 0,05 mg/kg</a:t>
            </a:r>
            <a:endParaRPr lang="en-US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392F8-B4E4-4EFC-9908-97E89B8229D5}" type="slidenum">
              <a:rPr lang="ro-RO" smtClean="0"/>
              <a:pPr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312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4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4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7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3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1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0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loarea soarelui 2.jpg"/>
          <p:cNvPicPr>
            <a:picLocks noChangeAspect="1"/>
          </p:cNvPicPr>
          <p:nvPr/>
        </p:nvPicPr>
        <p:blipFill rotWithShape="1">
          <a:blip r:embed="rId2" cstate="print"/>
          <a:srcRect l="67273" t="12169"/>
          <a:stretch/>
        </p:blipFill>
        <p:spPr bwMode="auto">
          <a:xfrm>
            <a:off x="457200" y="2819400"/>
            <a:ext cx="2524547" cy="36565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5" descr="rapita 3.jpg"/>
          <p:cNvPicPr>
            <a:picLocks noChangeAspect="1"/>
          </p:cNvPicPr>
          <p:nvPr/>
        </p:nvPicPr>
        <p:blipFill rotWithShape="1">
          <a:blip r:embed="rId3" cstate="print"/>
          <a:srcRect l="63833" t="10802"/>
          <a:stretch/>
        </p:blipFill>
        <p:spPr bwMode="auto">
          <a:xfrm>
            <a:off x="6172200" y="2819400"/>
            <a:ext cx="2395775" cy="3657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porumb 1.jpg"/>
          <p:cNvPicPr>
            <a:picLocks noChangeAspect="1"/>
          </p:cNvPicPr>
          <p:nvPr/>
        </p:nvPicPr>
        <p:blipFill rotWithShape="1">
          <a:blip r:embed="rId4" cstate="print"/>
          <a:srcRect t="5357" r="74167" b="8622"/>
          <a:stretch/>
        </p:blipFill>
        <p:spPr>
          <a:xfrm>
            <a:off x="3276600" y="3048000"/>
            <a:ext cx="2438400" cy="3445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228600" y="57912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5" name="Picture 14" descr="sigla-madr_b.jpg"/>
          <p:cNvPicPr>
            <a:picLocks noChangeAspect="1"/>
          </p:cNvPicPr>
          <p:nvPr/>
        </p:nvPicPr>
        <p:blipFill>
          <a:blip r:embed="rId5" cstate="print"/>
          <a:srcRect l="16162" r="19192"/>
          <a:stretch>
            <a:fillRect/>
          </a:stretch>
        </p:blipFill>
        <p:spPr>
          <a:xfrm>
            <a:off x="6172200" y="127700"/>
            <a:ext cx="914400" cy="941866"/>
          </a:xfrm>
          <a:prstGeom prst="rect">
            <a:avLst/>
          </a:prstGeom>
        </p:spPr>
      </p:pic>
      <p:pic>
        <p:nvPicPr>
          <p:cNvPr id="16" name="Picture 15" descr="SIGLA  icdpp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97132" y="140593"/>
            <a:ext cx="914400" cy="935261"/>
          </a:xfrm>
          <a:prstGeom prst="rect">
            <a:avLst/>
          </a:prstGeom>
        </p:spPr>
      </p:pic>
      <p:pic>
        <p:nvPicPr>
          <p:cNvPr id="17" name="Picture 16" descr="Sigla_Academiei_de_Științe_Agricole_și_Silvice,_Români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8999" y="166534"/>
            <a:ext cx="871775" cy="86693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04800" y="9906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Monitorizarea nivelului de reziduri de insecticide neonicotinoide (imidacloprid, clotianidin, tiametoxan) aplicate la semințele de </a:t>
            </a:r>
            <a:endParaRPr lang="en-US" sz="2800" b="1" dirty="0" smtClean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o-RO" sz="2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rapiță, porumb și floarea soarelui</a:t>
            </a:r>
            <a:r>
              <a:rPr lang="en-US" sz="28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18638"/>
              </p:ext>
            </p:extLst>
          </p:nvPr>
        </p:nvGraphicFramePr>
        <p:xfrm>
          <a:off x="570573" y="762000"/>
          <a:ext cx="8153397" cy="4757119"/>
        </p:xfrm>
        <a:graphic>
          <a:graphicData uri="http://schemas.openxmlformats.org/drawingml/2006/table">
            <a:tbl>
              <a:tblPr firstRow="1" firstCol="1" bandRow="1"/>
              <a:tblGrid>
                <a:gridCol w="994731">
                  <a:extLst>
                    <a:ext uri="{9D8B030D-6E8A-4147-A177-3AD203B41FA5}">
                      <a16:colId xmlns:a16="http://schemas.microsoft.com/office/drawing/2014/main" val="2218340799"/>
                    </a:ext>
                  </a:extLst>
                </a:gridCol>
                <a:gridCol w="787372">
                  <a:extLst>
                    <a:ext uri="{9D8B030D-6E8A-4147-A177-3AD203B41FA5}">
                      <a16:colId xmlns:a16="http://schemas.microsoft.com/office/drawing/2014/main" val="2757456631"/>
                    </a:ext>
                  </a:extLst>
                </a:gridCol>
                <a:gridCol w="750991">
                  <a:extLst>
                    <a:ext uri="{9D8B030D-6E8A-4147-A177-3AD203B41FA5}">
                      <a16:colId xmlns:a16="http://schemas.microsoft.com/office/drawing/2014/main" val="2260899657"/>
                    </a:ext>
                  </a:extLst>
                </a:gridCol>
                <a:gridCol w="949911">
                  <a:extLst>
                    <a:ext uri="{9D8B030D-6E8A-4147-A177-3AD203B41FA5}">
                      <a16:colId xmlns:a16="http://schemas.microsoft.com/office/drawing/2014/main" val="3500871942"/>
                    </a:ext>
                  </a:extLst>
                </a:gridCol>
                <a:gridCol w="1108229">
                  <a:extLst>
                    <a:ext uri="{9D8B030D-6E8A-4147-A177-3AD203B41FA5}">
                      <a16:colId xmlns:a16="http://schemas.microsoft.com/office/drawing/2014/main" val="3236507904"/>
                    </a:ext>
                  </a:extLst>
                </a:gridCol>
                <a:gridCol w="1662344">
                  <a:extLst>
                    <a:ext uri="{9D8B030D-6E8A-4147-A177-3AD203B41FA5}">
                      <a16:colId xmlns:a16="http://schemas.microsoft.com/office/drawing/2014/main" val="2636923631"/>
                    </a:ext>
                  </a:extLst>
                </a:gridCol>
                <a:gridCol w="680620">
                  <a:extLst>
                    <a:ext uri="{9D8B030D-6E8A-4147-A177-3AD203B41FA5}">
                      <a16:colId xmlns:a16="http://schemas.microsoft.com/office/drawing/2014/main" val="1215090864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141768835"/>
                    </a:ext>
                  </a:extLst>
                </a:gridCol>
              </a:tblGrid>
              <a:tr h="189189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TIPUL PROBEI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63356"/>
                  </a:ext>
                </a:extLst>
              </a:tr>
              <a:tr h="52026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Nr.total probe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probe </a:t>
                      </a:r>
                      <a:r>
                        <a:rPr lang="en-US" sz="12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LOQ 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Nr.total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probe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probe </a:t>
                      </a:r>
                      <a:r>
                        <a:rPr lang="en-US" sz="12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LOQ 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Nr.total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probe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probe&gt;                                      LOQ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294346"/>
                  </a:ext>
                </a:extLst>
              </a:tr>
              <a:tr h="3468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(12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9,43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335931"/>
                  </a:ext>
                </a:extLst>
              </a:tr>
              <a:tr h="69369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PLANTĂ 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(inclusiv flori) 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20,75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(12 probe din care 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probe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tiacloprid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 probe, dc 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acetamiprid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159092"/>
                  </a:ext>
                </a:extLst>
              </a:tr>
              <a:tr h="5202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 care</a:t>
                      </a: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FLORI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16,66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5,71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 probe tiacloprid)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92727"/>
                  </a:ext>
                </a:extLst>
              </a:tr>
              <a:tr h="346846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STUPULUI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Albine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655256"/>
                  </a:ext>
                </a:extLst>
              </a:tr>
              <a:tr h="5202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Polen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26,92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( 7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(polen+ fagure)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                                       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974359"/>
                  </a:ext>
                </a:extLst>
              </a:tr>
              <a:tr h="5202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Fagure</a:t>
                      </a:r>
                      <a:endParaRPr lang="en-US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puiet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acetamiprid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490059"/>
                  </a:ext>
                </a:extLst>
              </a:tr>
              <a:tr h="346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Miere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acetamiprid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626409"/>
                  </a:ext>
                </a:extLst>
              </a:tr>
              <a:tr h="3468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19,04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(24 probe</a:t>
                      </a: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(13 probe)</a:t>
                      </a:r>
                    </a:p>
                  </a:txBody>
                  <a:tcPr marL="61692" marR="61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06825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562600"/>
            <a:ext cx="1834156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LOQ = 0,01 mg </a:t>
            </a:r>
            <a:r>
              <a:rPr lang="en-US" sz="1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/kg </a:t>
            </a:r>
            <a:r>
              <a:rPr lang="en-US" sz="1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</a:t>
            </a:r>
            <a:r>
              <a:rPr lang="ro-RO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14592"/>
              </p:ext>
            </p:extLst>
          </p:nvPr>
        </p:nvGraphicFramePr>
        <p:xfrm>
          <a:off x="2291356" y="5638800"/>
          <a:ext cx="6533908" cy="1057812"/>
        </p:xfrm>
        <a:graphic>
          <a:graphicData uri="http://schemas.openxmlformats.org/drawingml/2006/table">
            <a:tbl>
              <a:tblPr firstRow="1" firstCol="1" bandRow="1"/>
              <a:tblGrid>
                <a:gridCol w="3266954">
                  <a:extLst>
                    <a:ext uri="{9D8B030D-6E8A-4147-A177-3AD203B41FA5}">
                      <a16:colId xmlns:a16="http://schemas.microsoft.com/office/drawing/2014/main" val="2811538235"/>
                    </a:ext>
                  </a:extLst>
                </a:gridCol>
                <a:gridCol w="3266954">
                  <a:extLst>
                    <a:ext uri="{9D8B030D-6E8A-4147-A177-3AD203B41FA5}">
                      <a16:colId xmlns:a16="http://schemas.microsoft.com/office/drawing/2014/main" val="337958204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MRL miere si alte produse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45" marR="64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MRL boabe porumb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45" marR="64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022582"/>
                  </a:ext>
                </a:extLst>
              </a:tr>
              <a:tr h="6846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Imidacloprid = 0,05 mg/kg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Clotianidin   = 0,05 mg/kg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Tiametoxam= 0,05 </a:t>
                      </a:r>
                      <a:r>
                        <a:rPr lang="ro-RO" sz="1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mg/kg</a:t>
                      </a: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45" marR="64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Imidacloprid = 0,1 mg/kg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Clotianidin   = 0,02 mg/kg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Tiametoxam= 0,05 mg/kg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45" marR="64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56695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8978" y="320773"/>
            <a:ext cx="8040027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NIVELUL  REZIDUURILOR  DE IMIDACLPRID, CLOTIANIDIN  ȘI  TIAMETOXAM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622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109507"/>
              </p:ext>
            </p:extLst>
          </p:nvPr>
        </p:nvGraphicFramePr>
        <p:xfrm>
          <a:off x="1600200" y="533400"/>
          <a:ext cx="6324600" cy="4267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3" imgW="3805194" imgH="4418370" progId="Prism7.Document">
                  <p:embed/>
                </p:oleObj>
              </mc:Choice>
              <mc:Fallback>
                <p:oleObj r:id="rId3" imgW="3805194" imgH="4418370" progId="Prism7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33400"/>
                        <a:ext cx="6324600" cy="42671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48079"/>
              </p:ext>
            </p:extLst>
          </p:nvPr>
        </p:nvGraphicFramePr>
        <p:xfrm>
          <a:off x="2362200" y="5105400"/>
          <a:ext cx="4495800" cy="1213866"/>
        </p:xfrm>
        <a:graphic>
          <a:graphicData uri="http://schemas.openxmlformats.org/drawingml/2006/table">
            <a:tbl>
              <a:tblPr firstRow="1" firstCol="1" bandRow="1"/>
              <a:tblGrid>
                <a:gridCol w="2820894">
                  <a:extLst>
                    <a:ext uri="{9D8B030D-6E8A-4147-A177-3AD203B41FA5}">
                      <a16:colId xmlns:a16="http://schemas.microsoft.com/office/drawing/2014/main" val="3381907688"/>
                    </a:ext>
                  </a:extLst>
                </a:gridCol>
                <a:gridCol w="1674906">
                  <a:extLst>
                    <a:ext uri="{9D8B030D-6E8A-4147-A177-3AD203B41FA5}">
                      <a16:colId xmlns:a16="http://schemas.microsoft.com/office/drawing/2014/main" val="2809709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ANOVA summary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598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94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0.5981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7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value summary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776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Significant diff. among means (P &lt; 0.05)?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55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229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8249"/>
              </p:ext>
            </p:extLst>
          </p:nvPr>
        </p:nvGraphicFramePr>
        <p:xfrm>
          <a:off x="457202" y="914397"/>
          <a:ext cx="8229599" cy="5035353"/>
        </p:xfrm>
        <a:graphic>
          <a:graphicData uri="http://schemas.openxmlformats.org/drawingml/2006/table">
            <a:tbl>
              <a:tblPr firstRow="1" firstCol="1" bandRow="1"/>
              <a:tblGrid>
                <a:gridCol w="1489558">
                  <a:extLst>
                    <a:ext uri="{9D8B030D-6E8A-4147-A177-3AD203B41FA5}">
                      <a16:colId xmlns:a16="http://schemas.microsoft.com/office/drawing/2014/main" val="546431799"/>
                    </a:ext>
                  </a:extLst>
                </a:gridCol>
                <a:gridCol w="837773">
                  <a:extLst>
                    <a:ext uri="{9D8B030D-6E8A-4147-A177-3AD203B41FA5}">
                      <a16:colId xmlns:a16="http://schemas.microsoft.com/office/drawing/2014/main" val="209250774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789424214"/>
                    </a:ext>
                  </a:extLst>
                </a:gridCol>
                <a:gridCol w="837773">
                  <a:extLst>
                    <a:ext uri="{9D8B030D-6E8A-4147-A177-3AD203B41FA5}">
                      <a16:colId xmlns:a16="http://schemas.microsoft.com/office/drawing/2014/main" val="1268532698"/>
                    </a:ext>
                  </a:extLst>
                </a:gridCol>
                <a:gridCol w="837773">
                  <a:extLst>
                    <a:ext uri="{9D8B030D-6E8A-4147-A177-3AD203B41FA5}">
                      <a16:colId xmlns:a16="http://schemas.microsoft.com/office/drawing/2014/main" val="1452193036"/>
                    </a:ext>
                  </a:extLst>
                </a:gridCol>
                <a:gridCol w="837773">
                  <a:extLst>
                    <a:ext uri="{9D8B030D-6E8A-4147-A177-3AD203B41FA5}">
                      <a16:colId xmlns:a16="http://schemas.microsoft.com/office/drawing/2014/main" val="1455597325"/>
                    </a:ext>
                  </a:extLst>
                </a:gridCol>
                <a:gridCol w="908548">
                  <a:extLst>
                    <a:ext uri="{9D8B030D-6E8A-4147-A177-3AD203B41FA5}">
                      <a16:colId xmlns:a16="http://schemas.microsoft.com/office/drawing/2014/main" val="968614538"/>
                    </a:ext>
                  </a:extLst>
                </a:gridCol>
                <a:gridCol w="834481">
                  <a:extLst>
                    <a:ext uri="{9D8B030D-6E8A-4147-A177-3AD203B41FA5}">
                      <a16:colId xmlns:a16="http://schemas.microsoft.com/office/drawing/2014/main" val="1926398855"/>
                    </a:ext>
                  </a:extLst>
                </a:gridCol>
              </a:tblGrid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Plante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inclusiv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flori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 care Flori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Albine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Plolen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Fagure cu piet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Miere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08561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values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080096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106950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230804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 Percentile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663986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660626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 Percentile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096574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Maximum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25838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86400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52685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Std. Deviation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42457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Std. Error of 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580732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60050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Lower 95% CI of 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-192.9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-2.703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-22.02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-29.61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-18.38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87755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Upper 95% CI of mean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254334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584941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Coefficient of variation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91.50%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47.67%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113.69%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173.21%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173.21%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173.21%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161674"/>
                  </a:ext>
                </a:extLst>
              </a:tr>
              <a:tr h="272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08534"/>
                  </a:ext>
                </a:extLst>
              </a:tr>
              <a:tr h="248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53.43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89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6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2296</TotalTime>
  <Words>425</Words>
  <Application>Microsoft Office PowerPoint</Application>
  <PresentationFormat>On-screen Show (4:3)</PresentationFormat>
  <Paragraphs>236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Trebuchet MS</vt:lpstr>
      <vt:lpstr>Office Theme</vt:lpstr>
      <vt:lpstr>Prism7.Document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Limite maxime admise de reziduuri pentru neonicotinoide conform Regulamentului EU  396/2005</dc:title>
  <dc:creator>Vlad</dc:creator>
  <cp:lastModifiedBy>AurelBadiu</cp:lastModifiedBy>
  <cp:revision>1024</cp:revision>
  <dcterms:created xsi:type="dcterms:W3CDTF">2006-08-16T00:00:00Z</dcterms:created>
  <dcterms:modified xsi:type="dcterms:W3CDTF">2021-05-13T05:43:45Z</dcterms:modified>
</cp:coreProperties>
</file>