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57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9" r:id="rId21"/>
    <p:sldId id="290" r:id="rId22"/>
    <p:sldId id="291" r:id="rId23"/>
    <p:sldId id="292" r:id="rId24"/>
    <p:sldId id="259" r:id="rId25"/>
    <p:sldId id="260" r:id="rId26"/>
    <p:sldId id="298" r:id="rId27"/>
    <p:sldId id="293" r:id="rId28"/>
    <p:sldId id="261" r:id="rId29"/>
    <p:sldId id="262" r:id="rId30"/>
    <p:sldId id="264" r:id="rId31"/>
    <p:sldId id="266" r:id="rId32"/>
    <p:sldId id="265" r:id="rId33"/>
    <p:sldId id="267" r:id="rId34"/>
    <p:sldId id="268" r:id="rId35"/>
    <p:sldId id="272" r:id="rId36"/>
    <p:sldId id="295" r:id="rId37"/>
    <p:sldId id="270" r:id="rId38"/>
    <p:sldId id="296" r:id="rId39"/>
    <p:sldId id="297" r:id="rId40"/>
    <p:sldId id="258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Relationship Id="rId4" Type="http://schemas.openxmlformats.org/officeDocument/2006/relationships/image" Target="../media/image56.png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Relationship Id="rId4" Type="http://schemas.openxmlformats.org/officeDocument/2006/relationships/image" Target="../media/image64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png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2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87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71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6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92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02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42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5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6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01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85E1B-850B-4359-B936-302A685E50F8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59DB-7DAB-4460-849C-6CC96094E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6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png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png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4.png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7.png"/><Relationship Id="rId4" Type="http://schemas.openxmlformats.org/officeDocument/2006/relationships/oleObject" Target="../embeddings/oleObject3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0.png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2.png"/><Relationship Id="rId5" Type="http://schemas.openxmlformats.org/officeDocument/2006/relationships/oleObject" Target="../embeddings/oleObject36.bin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4.png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6.png"/><Relationship Id="rId4" Type="http://schemas.openxmlformats.org/officeDocument/2006/relationships/image" Target="../media/image53.png"/><Relationship Id="rId9" Type="http://schemas.openxmlformats.org/officeDocument/2006/relationships/oleObject" Target="../embeddings/oleObject4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8.png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2.png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64.png"/><Relationship Id="rId4" Type="http://schemas.openxmlformats.org/officeDocument/2006/relationships/image" Target="../media/image61.png"/><Relationship Id="rId9" Type="http://schemas.openxmlformats.org/officeDocument/2006/relationships/oleObject" Target="../embeddings/oleObject48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69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72.png"/><Relationship Id="rId5" Type="http://schemas.openxmlformats.org/officeDocument/2006/relationships/oleObject" Target="../embeddings/oleObject54.bin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5.png"/><Relationship Id="rId5" Type="http://schemas.openxmlformats.org/officeDocument/2006/relationships/oleObject" Target="../embeddings/oleObject57.bin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78.png"/><Relationship Id="rId5" Type="http://schemas.openxmlformats.org/officeDocument/2006/relationships/oleObject" Target="../embeddings/oleObject60.bin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79.png"/><Relationship Id="rId4" Type="http://schemas.openxmlformats.org/officeDocument/2006/relationships/oleObject" Target="../embeddings/oleObject6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83.png"/><Relationship Id="rId5" Type="http://schemas.openxmlformats.org/officeDocument/2006/relationships/oleObject" Target="../embeddings/oleObject64.bin"/><Relationship Id="rId4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055" y="1814890"/>
            <a:ext cx="6609029" cy="41306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863273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200" dirty="0">
                <a:latin typeface="Algerian" panose="04020705040A02060702" pitchFamily="82" charset="0"/>
                <a:ea typeface="Batang"/>
              </a:rPr>
              <a:t>LANSARE DE CARTE</a:t>
            </a:r>
            <a:endParaRPr lang="en-US" sz="32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37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60903" y="14757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267865"/>
              </p:ext>
            </p:extLst>
          </p:nvPr>
        </p:nvGraphicFramePr>
        <p:xfrm>
          <a:off x="99588" y="1404951"/>
          <a:ext cx="2314575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3" r:id="rId3" imgW="5638095" imgH="7914286" progId="PBrush">
                  <p:embed/>
                </p:oleObj>
              </mc:Choice>
              <mc:Fallback>
                <p:oleObj r:id="rId3" imgW="5638095" imgH="7914286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88" y="1404951"/>
                        <a:ext cx="2314575" cy="3267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286067"/>
            <a:ext cx="1219200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2/5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legumelor și fructelor – concentrare și deshidratare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9588" y="4926655"/>
            <a:ext cx="3118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Evaporator vertical cu fascicul multitubular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648547" y="1279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662474"/>
              </p:ext>
            </p:extLst>
          </p:nvPr>
        </p:nvGraphicFramePr>
        <p:xfrm>
          <a:off x="3297489" y="1279925"/>
          <a:ext cx="4429125" cy="287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4" r:id="rId5" imgW="5733333" imgH="3809524" progId="PBrush">
                  <p:embed/>
                </p:oleObj>
              </mc:Choice>
              <mc:Fallback>
                <p:oleObj r:id="rId5" imgW="5733333" imgH="3809524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923"/>
                      <a:stretch>
                        <a:fillRect/>
                      </a:stretch>
                    </p:blipFill>
                    <p:spPr bwMode="auto">
                      <a:xfrm>
                        <a:off x="3297489" y="1279925"/>
                        <a:ext cx="4429125" cy="287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3948805" y="4926655"/>
            <a:ext cx="3376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Uscător convectiv cu funcţionare discontinuă </a:t>
            </a: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195393" y="15376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048625" y="167150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309212"/>
              </p:ext>
            </p:extLst>
          </p:nvPr>
        </p:nvGraphicFramePr>
        <p:xfrm>
          <a:off x="8048625" y="1671503"/>
          <a:ext cx="4143375" cy="296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5" r:id="rId7" imgW="5877745" imgH="4219048" progId="PBrush">
                  <p:embed/>
                </p:oleObj>
              </mc:Choice>
              <mc:Fallback>
                <p:oleObj r:id="rId7" imgW="5877745" imgH="4219048" progId="PBrush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8625" y="1671503"/>
                        <a:ext cx="4143375" cy="296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8664975" y="4926654"/>
            <a:ext cx="2910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Instalaţie de uscare prin pulverizare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20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33622"/>
            <a:ext cx="1219200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3/1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strugurilor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271604" y="2670772"/>
            <a:ext cx="136193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879053"/>
              </p:ext>
            </p:extLst>
          </p:nvPr>
        </p:nvGraphicFramePr>
        <p:xfrm>
          <a:off x="271603" y="1901679"/>
          <a:ext cx="6271887" cy="2586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8" r:id="rId3" imgW="10507542" imgH="4296375" progId="PBrush">
                  <p:embed/>
                </p:oleObj>
              </mc:Choice>
              <mc:Fallback>
                <p:oleObj r:id="rId3" imgW="10507542" imgH="4296375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03" y="1901679"/>
                        <a:ext cx="6271887" cy="25863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 flipV="1">
            <a:off x="6744830" y="1855960"/>
            <a:ext cx="1431979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9446" y="4693846"/>
            <a:ext cx="5246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de vinificație primară a strugurilor pentru obținerea vinurilor roșii</a:t>
            </a:r>
            <a:endParaRPr lang="en-US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6820677" y="138114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770081"/>
              </p:ext>
            </p:extLst>
          </p:nvPr>
        </p:nvGraphicFramePr>
        <p:xfrm>
          <a:off x="6820677" y="2086444"/>
          <a:ext cx="4848225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9" r:id="rId5" imgW="11676190" imgH="4923810" progId="PBrush">
                  <p:embed/>
                </p:oleObj>
              </mc:Choice>
              <mc:Fallback>
                <p:oleObj r:id="rId5" imgW="11676190" imgH="4923810" progId="PBrush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0677" y="2086444"/>
                        <a:ext cx="4848225" cy="204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6309050" y="4693846"/>
            <a:ext cx="5704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 automatizat pentru gestionarea proceselor de lucru din cramele de vinificație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60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77766" y="18740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198740"/>
              </p:ext>
            </p:extLst>
          </p:nvPr>
        </p:nvGraphicFramePr>
        <p:xfrm>
          <a:off x="4748389" y="1596760"/>
          <a:ext cx="3743576" cy="2726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7" r:id="rId3" imgW="8152381" imgH="5877745" progId="PBrush">
                  <p:embed/>
                </p:oleObj>
              </mc:Choice>
              <mc:Fallback>
                <p:oleObj r:id="rId3" imgW="8152381" imgH="5877745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8389" y="1596760"/>
                        <a:ext cx="3743576" cy="2726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695231"/>
              </p:ext>
            </p:extLst>
          </p:nvPr>
        </p:nvGraphicFramePr>
        <p:xfrm>
          <a:off x="305735" y="1796978"/>
          <a:ext cx="4149012" cy="207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8" r:id="rId5" imgW="8783276" imgH="4401164" progId="PBrush">
                  <p:embed/>
                </p:oleObj>
              </mc:Choice>
              <mc:Fallback>
                <p:oleObj r:id="rId5" imgW="8783276" imgH="4401164" progId="PBrush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735" y="1796978"/>
                        <a:ext cx="4149012" cy="207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05735" y="4323246"/>
            <a:ext cx="28016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Presă pneumatică închisă cu două membrane pentru extracția mustului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3245626" y="688063"/>
            <a:ext cx="828049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145359"/>
              </p:ext>
            </p:extLst>
          </p:nvPr>
        </p:nvGraphicFramePr>
        <p:xfrm>
          <a:off x="8938727" y="1636979"/>
          <a:ext cx="2951125" cy="2553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9" r:id="rId7" imgW="7497221" imgH="6485714" progId="PBrush">
                  <p:embed/>
                </p:oleObj>
              </mc:Choice>
              <mc:Fallback>
                <p:oleObj r:id="rId7" imgW="7497221" imgH="6485714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8727" y="1636979"/>
                        <a:ext cx="2951125" cy="25533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343098"/>
            <a:ext cx="1219200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3/2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strugurilor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938727" y="4560334"/>
            <a:ext cx="279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pentru filtrarea tangenţială a vinului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42185" y="4560334"/>
            <a:ext cx="2608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limpezire a mustului prin flotație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3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304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4/1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MĂCINAREA SEMINȚELOR DE CEREALE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318149" y="1039116"/>
            <a:ext cx="157342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9094546"/>
              </p:ext>
            </p:extLst>
          </p:nvPr>
        </p:nvGraphicFramePr>
        <p:xfrm>
          <a:off x="2363362" y="1039115"/>
          <a:ext cx="7137449" cy="4568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r:id="rId3" imgW="10574226" imgH="6761905" progId="PBrush">
                  <p:embed/>
                </p:oleObj>
              </mc:Choice>
              <mc:Fallback>
                <p:oleObj r:id="rId3" imgW="10574226" imgH="6761905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3362" y="1039115"/>
                        <a:ext cx="7137449" cy="45685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520365" y="5691269"/>
            <a:ext cx="5887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Linia tehnologică de condiționare și stocare a semințelor de cereale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960637" y="13793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04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4/2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MĂCINAREA SEMINȚELOR DE CEREALE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263258"/>
              </p:ext>
            </p:extLst>
          </p:nvPr>
        </p:nvGraphicFramePr>
        <p:xfrm>
          <a:off x="314470" y="1904998"/>
          <a:ext cx="3733800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1" r:id="rId3" imgW="6973273" imgH="6066667" progId="PBrush">
                  <p:embed/>
                </p:oleObj>
              </mc:Choice>
              <mc:Fallback>
                <p:oleObj r:id="rId3" imgW="6973273" imgH="6066667" progId="PBrush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70" y="1904998"/>
                        <a:ext cx="3733800" cy="328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86239" y="5871453"/>
            <a:ext cx="30485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Separatorul - aspirator de mare capacitate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791830" y="769543"/>
            <a:ext cx="102528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075265"/>
              </p:ext>
            </p:extLst>
          </p:nvPr>
        </p:nvGraphicFramePr>
        <p:xfrm>
          <a:off x="4234009" y="1089231"/>
          <a:ext cx="3495673" cy="4735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2" r:id="rId5" imgW="5915851" imgH="8116433" progId="PBrush">
                  <p:embed/>
                </p:oleObj>
              </mc:Choice>
              <mc:Fallback>
                <p:oleObj r:id="rId5" imgW="5915851" imgH="8116433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4009" y="1089231"/>
                        <a:ext cx="3495673" cy="47355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4164759" y="5871453"/>
            <a:ext cx="4015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Uscător turn pentru boabe de cereale, cu secţiunea dreptunghiulară</a:t>
            </a:r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01404" y="2024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5421" y="952426"/>
            <a:ext cx="4140911" cy="453819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437984" y="5871453"/>
            <a:ext cx="3754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Depozit metalic (siloz) de formă cilindrică și cu fund plat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1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52673" y="18016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448454"/>
              </p:ext>
            </p:extLst>
          </p:nvPr>
        </p:nvGraphicFramePr>
        <p:xfrm>
          <a:off x="190121" y="1711105"/>
          <a:ext cx="6405337" cy="2924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" r:id="rId3" imgW="11317280" imgH="5180952" progId="PBrush">
                  <p:embed/>
                </p:oleObj>
              </mc:Choice>
              <mc:Fallback>
                <p:oleObj r:id="rId3" imgW="11317280" imgH="5180952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21" y="1711105"/>
                        <a:ext cx="6405337" cy="29244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292159" y="10411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60098"/>
              </p:ext>
            </p:extLst>
          </p:nvPr>
        </p:nvGraphicFramePr>
        <p:xfrm>
          <a:off x="6975077" y="1231271"/>
          <a:ext cx="4906978" cy="3597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6" r:id="rId5" imgW="10904762" imgH="8009524" progId="PBrush">
                  <p:embed/>
                </p:oleObj>
              </mc:Choice>
              <mc:Fallback>
                <p:oleObj r:id="rId5" imgW="10904762" imgH="8009524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5077" y="1231271"/>
                        <a:ext cx="4906978" cy="3597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09945" y="4934323"/>
            <a:ext cx="51040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pentru curățarea și condiționarea boabelor de grâu în vederea măcinării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90167" y="5026656"/>
            <a:ext cx="5491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pentru măcinarea boabelor de grâu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26304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4/3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MĂCINAREA SEMINȚELOR DE CEREALE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304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4/4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MĂCINAREA SEMINȚELOR DE CEREALE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78186" y="1738264"/>
            <a:ext cx="159056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114591"/>
              </p:ext>
            </p:extLst>
          </p:nvPr>
        </p:nvGraphicFramePr>
        <p:xfrm>
          <a:off x="159728" y="1613893"/>
          <a:ext cx="3548595" cy="3328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0" r:id="rId3" imgW="5380952" imgH="5057143" progId="PBrush">
                  <p:embed/>
                </p:oleObj>
              </mc:Choice>
              <mc:Fallback>
                <p:oleObj r:id="rId3" imgW="5380952" imgH="5057143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28" y="1613893"/>
                        <a:ext cx="3548595" cy="33282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123552" y="5734738"/>
            <a:ext cx="1221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Valţ dublu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413510" y="5734738"/>
            <a:ext cx="2871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Sită plană cu rame pătrate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199" y="827083"/>
            <a:ext cx="3239827" cy="4836599"/>
          </a:xfrm>
          <a:prstGeom prst="rect">
            <a:avLst/>
          </a:prstGeom>
        </p:spPr>
      </p:pic>
      <p:sp>
        <p:nvSpPr>
          <p:cNvPr id="12" name="Rectangle 69"/>
          <p:cNvSpPr>
            <a:spLocks noChangeArrowheads="1"/>
          </p:cNvSpPr>
          <p:nvPr/>
        </p:nvSpPr>
        <p:spPr bwMode="auto">
          <a:xfrm>
            <a:off x="3962153" y="108604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48910"/>
              </p:ext>
            </p:extLst>
          </p:nvPr>
        </p:nvGraphicFramePr>
        <p:xfrm>
          <a:off x="3928174" y="1539710"/>
          <a:ext cx="4019550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1" r:id="rId6" imgW="6668431" imgH="5753903" progId="PBrush">
                  <p:embed/>
                </p:oleObj>
              </mc:Choice>
              <mc:Fallback>
                <p:oleObj r:id="rId6" imgW="6668431" imgH="5753903" progId="PBrush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8174" y="1539710"/>
                        <a:ext cx="4019550" cy="347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3745838" y="5533104"/>
            <a:ext cx="42018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yriad Pro Light"/>
              </a:rPr>
              <a:t>Valț dublu ”Leonardo” cu antrenare directă a tăvălugurilor folosind motoare electrice de cuplu ridicat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98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88474" y="344031"/>
            <a:ext cx="146222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9250493"/>
              </p:ext>
            </p:extLst>
          </p:nvPr>
        </p:nvGraphicFramePr>
        <p:xfrm>
          <a:off x="7416074" y="585675"/>
          <a:ext cx="4080802" cy="5264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2" r:id="rId3" imgW="6904762" imgH="8923810" progId="PBrush">
                  <p:embed/>
                </p:oleObj>
              </mc:Choice>
              <mc:Fallback>
                <p:oleObj r:id="rId3" imgW="6904762" imgH="8923810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6074" y="585675"/>
                        <a:ext cx="4080802" cy="52646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1" y="216342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5/1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fabricarea produselor de panificație </a:t>
            </a:r>
            <a:endParaRPr lang="en-US" dirty="0"/>
          </a:p>
        </p:txBody>
      </p:sp>
      <p:pic>
        <p:nvPicPr>
          <p:cNvPr id="25606" name="Picture 6" descr="pic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34" y="1649405"/>
            <a:ext cx="5708325" cy="37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8334" y="59953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Frescă cu aspecte din brutăria curții Faraonului Ramses al III-lea, din Valea Regilor, dinastia a XX-a a Egiptului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75910" y="6087507"/>
            <a:ext cx="4361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pentru fabricarea pâinii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0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3375" y="16296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87029"/>
              </p:ext>
            </p:extLst>
          </p:nvPr>
        </p:nvGraphicFramePr>
        <p:xfrm>
          <a:off x="452673" y="1738265"/>
          <a:ext cx="4246485" cy="2860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2" r:id="rId3" imgW="10161905" imgH="6857143" progId="PBrush">
                  <p:embed/>
                </p:oleObj>
              </mc:Choice>
              <mc:Fallback>
                <p:oleObj r:id="rId3" imgW="10161905" imgH="6857143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673" y="1738265"/>
                        <a:ext cx="4246485" cy="28608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3128" y="1642669"/>
            <a:ext cx="2857899" cy="31532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43279" y="5271496"/>
            <a:ext cx="24975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Cuptor rotativ pentru coacerea pâinii de tip convectiv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52071" y="5256726"/>
            <a:ext cx="3856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Instalație pentru depozitarea și păstrarea făinii în vrac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78508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5/2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fabricarea produselor de panificație </a:t>
            </a:r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8072438" y="19193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576991"/>
              </p:ext>
            </p:extLst>
          </p:nvPr>
        </p:nvGraphicFramePr>
        <p:xfrm>
          <a:off x="8072438" y="1752685"/>
          <a:ext cx="4067175" cy="287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3" r:id="rId6" imgW="7857143" imgH="5582429" progId="PBrush">
                  <p:embed/>
                </p:oleObj>
              </mc:Choice>
              <mc:Fallback>
                <p:oleObj r:id="rId6" imgW="7857143" imgH="5582429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2438" y="1752685"/>
                        <a:ext cx="4067175" cy="287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8719229" y="5256725"/>
            <a:ext cx="31579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Cuptor pentru coacerea pâinii</a:t>
            </a:r>
          </a:p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tipul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ciclotermic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cu vetre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70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76483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5/3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fabricarea produselor de panificație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18" y="958393"/>
            <a:ext cx="4177975" cy="43469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16665" y="5580128"/>
            <a:ext cx="3436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Cuptor pentru coacerea pâinii încălzit  cu  abur  saturat  de  înaltă  presiune</a:t>
            </a:r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157" y="2132327"/>
            <a:ext cx="6732923" cy="269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500388" y="5580128"/>
            <a:ext cx="4308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Cuptor pentru coacerea pâinii încălzit cu ulei la joasă presiune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844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03556" y="256019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Referenţi ştiinţifici</a:t>
            </a:r>
            <a:r>
              <a:rPr lang="it-IT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Prof. univ. dr.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Valeriu V. COTEA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Universitatea pentru Ştiinţele Vieții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“Ion Ionescu de la Brad” din Iaşi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Membru corespondent al Academiei Române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Prof. univ. dr. </a:t>
            </a:r>
            <a:r>
              <a:rPr lang="it-I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Ioan VACARU-OPRIȘ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Universitatea pentru Ştiinţele Vieții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“Ion Ionescu de la Brad” din Iaşi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Membru de onoare al ASAS București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Prof. dr. ing.</a:t>
            </a:r>
            <a:r>
              <a:rPr lang="it-I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ănuță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COZMA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Universitatea Tehnică “Gh. Asachi” Iaşi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756003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510" algn="l"/>
                <a:tab pos="3420745" algn="l"/>
              </a:tabLst>
            </a:pPr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</a:t>
            </a:r>
            <a:r>
              <a:rPr lang="it-I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ISBN 978-973-273877-1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4606449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 algn="ctr">
              <a:spcAft>
                <a:spcPts val="0"/>
              </a:spcAft>
              <a:tabLst>
                <a:tab pos="4572000" algn="l"/>
              </a:tabLst>
            </a:pP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Editura Academiei Române</a:t>
            </a:r>
          </a:p>
          <a:p>
            <a:pPr marR="36195" algn="ctr">
              <a:spcAft>
                <a:spcPts val="0"/>
              </a:spcAft>
              <a:tabLst>
                <a:tab pos="4572000" algn="l"/>
              </a:tabLst>
            </a:pP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2025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60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76652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6/1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PRELUCRAREA  LAPTELUI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88062" y="1593409"/>
            <a:ext cx="1616281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8062" y="3717484"/>
            <a:ext cx="1616281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34044" y="5987019"/>
            <a:ext cx="3960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fabricarea cașului și a brânzei telemea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07985" y="1313385"/>
            <a:ext cx="5126239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Instalație pentru transportul, recepția și depozitarea laptelui;</a:t>
            </a:r>
          </a:p>
          <a:p>
            <a:pPr>
              <a:spcAft>
                <a:spcPts val="600"/>
              </a:spcAft>
            </a:pP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Linie tehnologică pentru fabricarea laptelui de consum prin procedee termice;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Linie tehnologică pentru fabricarea laptelui de consum prin procedee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nontermice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Linie tehnologică pentru fabricarea produselor lactate acide;</a:t>
            </a:r>
          </a:p>
          <a:p>
            <a:pPr>
              <a:spcAft>
                <a:spcPts val="600"/>
              </a:spcAft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Linie tehnologică pentru fabricarea smântânii și a untului;</a:t>
            </a:r>
          </a:p>
          <a:p>
            <a:pPr>
              <a:spcAft>
                <a:spcPts val="600"/>
              </a:spcAft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și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uscarea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laptelui</a:t>
            </a:r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prelucrarea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zerului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pentru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înghețatei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85192" y="1464905"/>
            <a:ext cx="133886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>
            <a:off x="-641891" y="1011234"/>
            <a:ext cx="15121405" cy="4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832680"/>
              </p:ext>
            </p:extLst>
          </p:nvPr>
        </p:nvGraphicFramePr>
        <p:xfrm>
          <a:off x="232803" y="1004141"/>
          <a:ext cx="6419923" cy="4818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2" r:id="rId3" imgW="12761905" imgH="9469172" progId="PBrush">
                  <p:embed/>
                </p:oleObj>
              </mc:Choice>
              <mc:Fallback>
                <p:oleObj r:id="rId3" imgW="12761905" imgH="9469172" progId="PBrush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803" y="1004141"/>
                        <a:ext cx="6419923" cy="48181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139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6337" y="1502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6337" y="40555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33" y="1502875"/>
            <a:ext cx="2419688" cy="26578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6337" y="4815614"/>
            <a:ext cx="2843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pentru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răcirea şi păstrarea laptelui </a:t>
            </a:r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413156" y="1973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413156" y="45930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127" y="1058788"/>
            <a:ext cx="2704645" cy="326551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750946" y="4789568"/>
            <a:ext cx="2277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Vană mecanizată pentru închegarea laptelui</a:t>
            </a:r>
            <a:endParaRPr lang="en-US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856591" y="1210641"/>
            <a:ext cx="1237935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82608"/>
              </p:ext>
            </p:extLst>
          </p:nvPr>
        </p:nvGraphicFramePr>
        <p:xfrm>
          <a:off x="6492698" y="1083625"/>
          <a:ext cx="5114882" cy="3509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2" r:id="rId5" imgW="9914286" imgH="6800000" progId="PBrush">
                  <p:embed/>
                </p:oleObj>
              </mc:Choice>
              <mc:Fallback>
                <p:oleObj r:id="rId5" imgW="9914286" imgH="6800000" progId="PBrush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698" y="1083625"/>
                        <a:ext cx="5114882" cy="3509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7339670" y="4815614"/>
            <a:ext cx="4763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presare a coagulului, </a:t>
            </a:r>
          </a:p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tipul Tetra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Tebel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Casomatic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315716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6/2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PRELUCRAREA  LAPTELUI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7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81" y="1231271"/>
            <a:ext cx="5454476" cy="318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2580" y="4889368"/>
            <a:ext cx="5454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Instalație pentru fabricarea continuă a untului, produsă de firma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SPX Corporation, SUA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192571" y="1231270"/>
            <a:ext cx="1173067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156518"/>
              </p:ext>
            </p:extLst>
          </p:nvPr>
        </p:nvGraphicFramePr>
        <p:xfrm>
          <a:off x="6192571" y="1231271"/>
          <a:ext cx="5632008" cy="2827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8" r:id="rId4" imgW="9400000" imgH="4734586" progId="PBrush">
                  <p:embed/>
                </p:oleObj>
              </mc:Choice>
              <mc:Fallback>
                <p:oleObj r:id="rId4" imgW="9400000" imgH="4734586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2571" y="1231271"/>
                        <a:ext cx="5632008" cy="28275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6432549" y="4889368"/>
            <a:ext cx="5152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pentru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freezerarea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mixului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înghețată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1245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6/3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PRELUCRAREA  LAPTELUI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0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1245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7/1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INDUSTRIA CĂRNII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69133" y="1720158"/>
            <a:ext cx="1399883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868210"/>
              </p:ext>
            </p:extLst>
          </p:nvPr>
        </p:nvGraphicFramePr>
        <p:xfrm>
          <a:off x="598544" y="1468233"/>
          <a:ext cx="5606313" cy="2634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7" r:id="rId3" imgW="8430802" imgH="3962953" progId="PBrush">
                  <p:embed/>
                </p:oleObj>
              </mc:Choice>
              <mc:Fallback>
                <p:oleObj r:id="rId3" imgW="8430802" imgH="3962953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544" y="1468233"/>
                        <a:ext cx="5606313" cy="26349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981100" y="4579904"/>
            <a:ext cx="4585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Linie tehnologică de abatorizare a bovinelor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 flipV="1">
            <a:off x="6697546" y="1710828"/>
            <a:ext cx="1282831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631456"/>
              </p:ext>
            </p:extLst>
          </p:nvPr>
        </p:nvGraphicFramePr>
        <p:xfrm>
          <a:off x="6915533" y="1468233"/>
          <a:ext cx="5066528" cy="2938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8" r:id="rId5" imgW="8306960" imgH="4800000" progId="PBrush">
                  <p:embed/>
                </p:oleObj>
              </mc:Choice>
              <mc:Fallback>
                <p:oleObj r:id="rId5" imgW="8306960" imgH="4800000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533" y="1468233"/>
                        <a:ext cx="5066528" cy="29381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6483761" y="4576922"/>
            <a:ext cx="5498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Linie tehnologică robotizată de sacrificare a bovinelor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2941" y="5397156"/>
            <a:ext cx="4861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- Linie tehnologică pentru sacrificarea suinelor</a:t>
            </a:r>
            <a:r>
              <a:rPr lang="ro-RO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2941" y="5766488"/>
            <a:ext cx="6107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- Linie tehnologică pentru sacrificarea ovinelor și caprinelor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15615" y="6169420"/>
            <a:ext cx="4527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Linie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tehnologică de sacrificare a păsărilor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4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79834" y="92345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453617"/>
              </p:ext>
            </p:extLst>
          </p:nvPr>
        </p:nvGraphicFramePr>
        <p:xfrm>
          <a:off x="889769" y="1213738"/>
          <a:ext cx="4046376" cy="3722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1" name="Bitmap Image" r:id="rId3" imgW="7039958" imgH="6466667" progId="Paint.Picture">
                  <p:embed/>
                </p:oleObj>
              </mc:Choice>
              <mc:Fallback>
                <p:oleObj name="Bitmap Image" r:id="rId3" imgW="7039958" imgH="646666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769" y="1213738"/>
                        <a:ext cx="4046376" cy="37222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 flipV="1">
            <a:off x="5234960" y="2161489"/>
            <a:ext cx="15203798" cy="5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669328"/>
              </p:ext>
            </p:extLst>
          </p:nvPr>
        </p:nvGraphicFramePr>
        <p:xfrm>
          <a:off x="5388429" y="1294624"/>
          <a:ext cx="6093913" cy="3469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2" r:id="rId5" imgW="6628571" imgH="3772427" progId="PBrush">
                  <p:embed/>
                </p:oleObj>
              </mc:Choice>
              <mc:Fallback>
                <p:oleObj r:id="rId5" imgW="6628571" imgH="3772427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8429" y="1294624"/>
                        <a:ext cx="6093913" cy="34690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41245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7/3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INDUSTRIA CĂRNII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8019" y="5147666"/>
            <a:ext cx="4228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Boxă universală rotativă pentru imobilizarea bovinelor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788545" y="5147666"/>
            <a:ext cx="5814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Instalaţia de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jupuire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bovinelor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funcţionare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continuă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1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58211" y="494522"/>
            <a:ext cx="21395698" cy="4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41245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7/3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INDUSTRIA CĂRNII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372774" y="2677884"/>
            <a:ext cx="175867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989532"/>
              </p:ext>
            </p:extLst>
          </p:nvPr>
        </p:nvGraphicFramePr>
        <p:xfrm>
          <a:off x="106876" y="1640122"/>
          <a:ext cx="3286677" cy="2950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9" r:id="rId3" imgW="5106113" imgH="4590476" progId="PBrush">
                  <p:embed/>
                </p:oleObj>
              </mc:Choice>
              <mc:Fallback>
                <p:oleObj r:id="rId3" imgW="5106113" imgH="4590476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76" y="1640122"/>
                        <a:ext cx="3286677" cy="29505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5251143"/>
            <a:ext cx="3653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Instalație de opărire</a:t>
            </a:r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348065" y="21647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740276"/>
              </p:ext>
            </p:extLst>
          </p:nvPr>
        </p:nvGraphicFramePr>
        <p:xfrm>
          <a:off x="3510426" y="2181519"/>
          <a:ext cx="3309305" cy="2625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0" r:id="rId5" imgW="8247619" imgH="6571429" progId="PBrush">
                  <p:embed/>
                </p:oleObj>
              </mc:Choice>
              <mc:Fallback>
                <p:oleObj r:id="rId5" imgW="8247619" imgH="6571429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0426" y="2181519"/>
                        <a:ext cx="3309305" cy="26257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3393553" y="5267959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Mașină de depilare </a:t>
            </a:r>
            <a:endParaRPr lang="en-US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7805368" y="177281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04615"/>
              </p:ext>
            </p:extLst>
          </p:nvPr>
        </p:nvGraphicFramePr>
        <p:xfrm>
          <a:off x="6862495" y="1850571"/>
          <a:ext cx="1822356" cy="3061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1" r:id="rId7" imgW="3419952" imgH="5858693" progId="PBrush">
                  <p:embed/>
                </p:oleObj>
              </mc:Choice>
              <mc:Fallback>
                <p:oleObj r:id="rId7" imgW="3419952" imgH="5858693" progId="PBrus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2495" y="1850571"/>
                        <a:ext cx="1822356" cy="30611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6862495" y="5186754"/>
            <a:ext cx="2174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Instalație de pârlire</a:t>
            </a:r>
            <a:endParaRPr lang="en-US" dirty="0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9993094" y="1850571"/>
            <a:ext cx="126001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9507894" y="20955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7900823"/>
              </p:ext>
            </p:extLst>
          </p:nvPr>
        </p:nvGraphicFramePr>
        <p:xfrm>
          <a:off x="9036528" y="1787083"/>
          <a:ext cx="2713558" cy="3188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2" r:id="rId9" imgW="5742857" imgH="6780952" progId="PBrush">
                  <p:embed/>
                </p:oleObj>
              </mc:Choice>
              <mc:Fallback>
                <p:oleObj r:id="rId9" imgW="5742857" imgH="6780952" progId="PBrush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6528" y="1787083"/>
                        <a:ext cx="2713558" cy="3188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/>
          <p:nvPr/>
        </p:nvSpPr>
        <p:spPr>
          <a:xfrm>
            <a:off x="9507894" y="5186754"/>
            <a:ext cx="2500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Instalație de răzuire și curățare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72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70368" y="15662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283760"/>
              </p:ext>
            </p:extLst>
          </p:nvPr>
        </p:nvGraphicFramePr>
        <p:xfrm>
          <a:off x="365093" y="689950"/>
          <a:ext cx="485775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1" r:id="rId3" imgW="8142857" imgH="2933333" progId="PBrush">
                  <p:embed/>
                </p:oleObj>
              </mc:Choice>
              <mc:Fallback>
                <p:oleObj r:id="rId3" imgW="8142857" imgH="2933333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093" y="689950"/>
                        <a:ext cx="4857750" cy="175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869546" y="842841"/>
            <a:ext cx="1463875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819980"/>
              </p:ext>
            </p:extLst>
          </p:nvPr>
        </p:nvGraphicFramePr>
        <p:xfrm>
          <a:off x="6869547" y="842842"/>
          <a:ext cx="4700412" cy="4952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2" r:id="rId5" imgW="4610744" imgH="4858428" progId="PBrush">
                  <p:embed/>
                </p:oleObj>
              </mc:Choice>
              <mc:Fallback>
                <p:oleObj r:id="rId5" imgW="4610744" imgH="4858428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9547" y="842842"/>
                        <a:ext cx="4700412" cy="49520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699796" y="33813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925755"/>
              </p:ext>
            </p:extLst>
          </p:nvPr>
        </p:nvGraphicFramePr>
        <p:xfrm>
          <a:off x="699796" y="2868313"/>
          <a:ext cx="3895725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3" r:id="rId7" imgW="5571429" imgH="4952381" progId="PBrush">
                  <p:embed/>
                </p:oleObj>
              </mc:Choice>
              <mc:Fallback>
                <p:oleObj r:id="rId7" imgW="5571429" imgH="4952381" progId="PBrush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796" y="2868313"/>
                        <a:ext cx="3895725" cy="347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193143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7/3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INDUSTRIA CĂRNII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373499"/>
            <a:ext cx="4912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Mașină </a:t>
            </a:r>
            <a:r>
              <a:rPr lang="ro-RO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universală pentru deplumarea păsărilor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48106" y="2497479"/>
            <a:ext cx="5898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Asomarea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electrică a păsărilor după metoda ”doar capul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096000" y="601088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Procedee de eviscerare a carcaselor</a:t>
            </a:r>
            <a:r>
              <a:rPr lang="ro-RO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algn="ctr"/>
            <a:r>
              <a:rPr lang="ro-RO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ro-RO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o-RO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Stork</a:t>
            </a:r>
            <a:r>
              <a:rPr lang="ro-RO" dirty="0"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ro-RO" dirty="0"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ro-RO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Meyn</a:t>
            </a:r>
            <a:r>
              <a:rPr lang="ro-RO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Food</a:t>
            </a:r>
            <a:r>
              <a:rPr lang="ro-RO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o-RO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Processing</a:t>
            </a:r>
            <a:r>
              <a:rPr lang="ro-RO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Technology </a:t>
            </a:r>
            <a:r>
              <a:rPr lang="ro-RO" i="1" dirty="0">
                <a:latin typeface="Times New Roman" panose="02020603050405020304" pitchFamily="18" charset="0"/>
                <a:ea typeface="Calibri" panose="020F0502020204030204" pitchFamily="34" charset="0"/>
              </a:rPr>
              <a:t>B.V.</a:t>
            </a:r>
            <a:r>
              <a:rPr lang="ro-RO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225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1245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7/2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INDUSTRIA CĂRNII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61726" y="1348965"/>
            <a:ext cx="1337833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448691"/>
              </p:ext>
            </p:extLst>
          </p:nvPr>
        </p:nvGraphicFramePr>
        <p:xfrm>
          <a:off x="389299" y="1720654"/>
          <a:ext cx="6998330" cy="270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5" r:id="rId3" imgW="9993120" imgH="3847619" progId="PBrush">
                  <p:embed/>
                </p:oleObj>
              </mc:Choice>
              <mc:Fallback>
                <p:oleObj r:id="rId3" imgW="9993120" imgH="3847619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99" y="1720654"/>
                        <a:ext cx="6998330" cy="2702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219200" y="4828027"/>
            <a:ext cx="5448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Linie tehnologică pentru fabricarea preparatelor comune din carne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48332" y="2176025"/>
            <a:ext cx="4283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- Linie tehnologică de tranșare, dezosare și alegerea cărnii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8332" y="3071816"/>
            <a:ext cx="415697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Linie tehnologică de fabricare a                                      semiconservelor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din carne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667877" y="4058264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Linie tehnologică de fabricare a                                      conservelor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din carne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9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79834" y="1113575"/>
            <a:ext cx="1263716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167034" y="1530717"/>
            <a:ext cx="1123466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3934" y="153071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88221"/>
              </p:ext>
            </p:extLst>
          </p:nvPr>
        </p:nvGraphicFramePr>
        <p:xfrm>
          <a:off x="3710111" y="1572175"/>
          <a:ext cx="4112036" cy="3708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0" r:id="rId3" imgW="6849431" imgH="6238095" progId="PBrush">
                  <p:embed/>
                </p:oleObj>
              </mc:Choice>
              <mc:Fallback>
                <p:oleObj r:id="rId3" imgW="6849431" imgH="6238095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0111" y="1572175"/>
                        <a:ext cx="4112036" cy="37087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177309" y="19021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164892"/>
              </p:ext>
            </p:extLst>
          </p:nvPr>
        </p:nvGraphicFramePr>
        <p:xfrm>
          <a:off x="8017159" y="1646934"/>
          <a:ext cx="4111429" cy="3307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1" r:id="rId5" imgW="7838095" imgH="6295238" progId="PBrush">
                  <p:embed/>
                </p:oleObj>
              </mc:Choice>
              <mc:Fallback>
                <p:oleObj r:id="rId5" imgW="7838095" imgH="6295238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7159" y="1646934"/>
                        <a:ext cx="4111429" cy="33076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8621486" y="5422191"/>
            <a:ext cx="34616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Celulă de afumare și pasteurizare a preparatelor din carne </a:t>
            </a: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651789"/>
              </p:ext>
            </p:extLst>
          </p:nvPr>
        </p:nvGraphicFramePr>
        <p:xfrm>
          <a:off x="-1" y="1362086"/>
          <a:ext cx="3389325" cy="3114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2" r:id="rId7" imgW="5904762" imgH="5420482" progId="PBrush">
                  <p:embed/>
                </p:oleObj>
              </mc:Choice>
              <mc:Fallback>
                <p:oleObj r:id="rId7" imgW="5904762" imgH="5420482" progId="PBrush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1362086"/>
                        <a:ext cx="3389325" cy="31149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262126" y="6062645"/>
            <a:ext cx="2865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Mașină de injectat saramură în carne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5315" y="176132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7/4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INDUSTRIA CĂRNII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64137" y="6062645"/>
            <a:ext cx="2794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Mașină pentru tocat carne</a:t>
            </a:r>
            <a:endParaRPr lang="en-US" dirty="0"/>
          </a:p>
        </p:txBody>
      </p:sp>
      <p:sp>
        <p:nvSpPr>
          <p:cNvPr id="14" name="Rectangle 91"/>
          <p:cNvSpPr>
            <a:spLocks noChangeArrowheads="1"/>
          </p:cNvSpPr>
          <p:nvPr/>
        </p:nvSpPr>
        <p:spPr bwMode="auto">
          <a:xfrm flipV="1">
            <a:off x="0" y="4121117"/>
            <a:ext cx="1015915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5351785"/>
              </p:ext>
            </p:extLst>
          </p:nvPr>
        </p:nvGraphicFramePr>
        <p:xfrm>
          <a:off x="223934" y="4760882"/>
          <a:ext cx="3135003" cy="1078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3" r:id="rId9" imgW="8352381" imgH="2876190" progId="PBrush">
                  <p:embed/>
                </p:oleObj>
              </mc:Choice>
              <mc:Fallback>
                <p:oleObj r:id="rId9" imgW="8352381" imgH="2876190" progId="PBrush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34" y="4760882"/>
                        <a:ext cx="3135003" cy="10782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433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96872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249378" y="340410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322389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8/1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UTILAJE ȘI INSTALAȚII PENTRU FABRICAREA BĂUTURILOR  ALCOOLICE</a:t>
            </a:r>
            <a:endParaRPr lang="en-US" dirty="0">
              <a:latin typeface="Arial Romanian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34" y="1198231"/>
            <a:ext cx="8092289" cy="454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128843"/>
            <a:ext cx="8828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Linie tehnologică pentru fabricarea alcoolului etilic din boabe de porumb, </a:t>
            </a:r>
            <a:endParaRPr lang="ro-RO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o-RO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prin </a:t>
            </a: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</a:rPr>
              <a:t>fierbere sub presiune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546471" y="1362165"/>
            <a:ext cx="3467478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539750" algn="l"/>
              </a:tabLst>
            </a:pP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mașini pentru curățarea și condiționarea materiilor prime (spălare, sortare etc);</a:t>
            </a:r>
          </a:p>
          <a:p>
            <a:pPr marL="395288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539750" algn="l"/>
              </a:tabLst>
            </a:pP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mașini pentru mărunțirea materiilor prime;</a:t>
            </a:r>
          </a:p>
          <a:p>
            <a:pPr marL="395288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539750" algn="l"/>
              </a:tabLst>
            </a:pP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instalații pentru prepararea plămezilor din materii prime amidonoase (fierberea, fluidificarea și zaharificarea amidonului);</a:t>
            </a:r>
          </a:p>
          <a:p>
            <a:pPr marL="395288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539750" algn="l"/>
              </a:tabLst>
            </a:pP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instalații pentru fermentarea plămezilor;</a:t>
            </a:r>
          </a:p>
          <a:p>
            <a:pPr marL="395288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539750" algn="l"/>
              </a:tabLst>
            </a:pPr>
            <a:r>
              <a:rPr lang="ro-RO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instalații pentru distilarea și rectificarea alcoolului etilic.</a:t>
            </a:r>
            <a:endParaRPr lang="en-US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86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13287" y="220476"/>
            <a:ext cx="190468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spcAft>
                <a:spcPts val="0"/>
              </a:spcAft>
            </a:pPr>
            <a:r>
              <a:rPr lang="ro-RO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Cuprins</a:t>
            </a:r>
          </a:p>
          <a:p>
            <a:pPr marL="457200">
              <a:spcAft>
                <a:spcPts val="0"/>
              </a:spcAft>
            </a:pP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2385" y="1050699"/>
            <a:ext cx="1080983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o-RO" sz="2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1. 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Utilaje pentru transportul produselor agroalimentare; </a:t>
            </a:r>
          </a:p>
          <a:p>
            <a:pPr>
              <a:spcAft>
                <a:spcPts val="600"/>
              </a:spcAft>
            </a:pP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2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prelucrarea legumelor și fructelor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3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prelucrarea strugurilor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4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măcinarea semințelor de cereale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Aft>
                <a:spcPts val="600"/>
              </a:spcAft>
            </a:pPr>
            <a:r>
              <a:rPr lang="ro-RO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fabricarea produselor de panificație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Aft>
                <a:spcPts val="600"/>
              </a:spcAft>
            </a:pPr>
            <a:r>
              <a:rPr lang="ro-RO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prelucrarea laptelui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Aft>
                <a:spcPts val="600"/>
              </a:spcAft>
            </a:pPr>
            <a:r>
              <a:rPr lang="ro-RO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pentru industria cărnii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Aft>
                <a:spcPts val="600"/>
              </a:spcAft>
            </a:pPr>
            <a:r>
              <a:rPr lang="ro-RO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fabricarea băuturilor alcoolice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Aft>
                <a:spcPts val="600"/>
              </a:spcAft>
            </a:pPr>
            <a:r>
              <a:rPr lang="ro-RO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și instalații pentru fabricarea malțului și a berii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o-RO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şi instalaţii pentru fabricarea uleiurilor vegetale</a:t>
            </a:r>
            <a:r>
              <a:rPr lang="ro-RO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o-RO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Utilaje şi instalaţii pentru fabricarea zahărului.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6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490902" y="662473"/>
            <a:ext cx="19042492" cy="4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03560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9/2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MALȚULUI ȘI A BERII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98303" y="1371599"/>
            <a:ext cx="14114674" cy="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7328449"/>
              </p:ext>
            </p:extLst>
          </p:nvPr>
        </p:nvGraphicFramePr>
        <p:xfrm>
          <a:off x="2147314" y="996382"/>
          <a:ext cx="7453886" cy="5001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7" r:id="rId3" imgW="9476190" imgH="6466667" progId="PBrush">
                  <p:embed/>
                </p:oleObj>
              </mc:Choice>
              <mc:Fallback>
                <p:oleObj r:id="rId3" imgW="9476190" imgH="6466667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314" y="996382"/>
                        <a:ext cx="7453886" cy="50015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3570424" y="6290084"/>
            <a:ext cx="5387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pentru fabricarea malțului din orz</a:t>
            </a:r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934269" y="1576872"/>
            <a:ext cx="155756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3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0992328"/>
              </p:ext>
            </p:extLst>
          </p:nvPr>
        </p:nvGraphicFramePr>
        <p:xfrm>
          <a:off x="6421096" y="1520206"/>
          <a:ext cx="5795874" cy="3775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6" r:id="rId3" imgW="7800000" imgH="5200000" progId="PBrush">
                  <p:embed/>
                </p:oleObj>
              </mc:Choice>
              <mc:Fallback>
                <p:oleObj r:id="rId3" imgW="7800000" imgH="5200000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096" y="1520206"/>
                        <a:ext cx="5795874" cy="37752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6096000" y="541385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germinare a orzului și de uscare a malțului cu cuvă cilindrică și fund plat, antrenată în mișcare de rotație</a:t>
            </a:r>
            <a:endParaRPr lang="en-US" dirty="0"/>
          </a:p>
        </p:txBody>
      </p:sp>
      <p:pic>
        <p:nvPicPr>
          <p:cNvPr id="4301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3" y="742330"/>
            <a:ext cx="5954554" cy="192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5096" y="29234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germinare cu tambur compartimentat</a:t>
            </a:r>
          </a:p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și sită plană</a:t>
            </a:r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06858" y="3843619"/>
            <a:ext cx="140305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265293"/>
              </p:ext>
            </p:extLst>
          </p:nvPr>
        </p:nvGraphicFramePr>
        <p:xfrm>
          <a:off x="675322" y="3675669"/>
          <a:ext cx="5095423" cy="2375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7" r:id="rId6" imgW="8466667" imgH="3914286" progId="PBrush">
                  <p:embed/>
                </p:oleObj>
              </mc:Choice>
              <mc:Fallback>
                <p:oleObj r:id="rId6" imgW="8466667" imgH="3914286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322" y="3675669"/>
                        <a:ext cx="5095423" cy="23752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77282" y="6050879"/>
            <a:ext cx="5593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germinare de tip tambur compartimentat cu jgheaburi perforate semicilindrice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93141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9/3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MALȚULUI ȘI A BERII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81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799184" y="457199"/>
            <a:ext cx="1955548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598042" y="736184"/>
            <a:ext cx="21135675" cy="4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299588"/>
              </p:ext>
            </p:extLst>
          </p:nvPr>
        </p:nvGraphicFramePr>
        <p:xfrm>
          <a:off x="2662211" y="736184"/>
          <a:ext cx="7700543" cy="5548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4" r:id="rId3" imgW="9535856" imgH="6923810" progId="PBrush">
                  <p:embed/>
                </p:oleObj>
              </mc:Choice>
              <mc:Fallback>
                <p:oleObj r:id="rId3" imgW="9535856" imgH="6923810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2211" y="736184"/>
                        <a:ext cx="7700543" cy="55480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293141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9/1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MALȚULUI ȘI A BERII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271" y="6284213"/>
            <a:ext cx="602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de fabricare a berii în sistem industrial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03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88887" y="79670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468293" y="1015779"/>
            <a:ext cx="1598682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2"/>
          <p:cNvSpPr>
            <a:spLocks noChangeArrowheads="1"/>
          </p:cNvSpPr>
          <p:nvPr/>
        </p:nvSpPr>
        <p:spPr bwMode="auto">
          <a:xfrm>
            <a:off x="488887" y="1129003"/>
            <a:ext cx="132555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5122482"/>
              </p:ext>
            </p:extLst>
          </p:nvPr>
        </p:nvGraphicFramePr>
        <p:xfrm>
          <a:off x="3792630" y="1151862"/>
          <a:ext cx="2425837" cy="4133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4" r:id="rId3" imgW="3685714" imgH="6257143" progId="PBrush">
                  <p:embed/>
                </p:oleObj>
              </mc:Choice>
              <mc:Fallback>
                <p:oleObj r:id="rId3" imgW="3685714" imgH="6257143" progId="PBrush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2630" y="1151862"/>
                        <a:ext cx="2425837" cy="41332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3603719" y="5361212"/>
            <a:ext cx="2976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Schema morii pentru măcinarea umedă a malțului</a:t>
            </a:r>
            <a:endParaRPr lang="en-US" dirty="0"/>
          </a:p>
        </p:txBody>
      </p:sp>
      <p:sp>
        <p:nvSpPr>
          <p:cNvPr id="11" name="Rectangle 84"/>
          <p:cNvSpPr>
            <a:spLocks noChangeArrowheads="1"/>
          </p:cNvSpPr>
          <p:nvPr/>
        </p:nvSpPr>
        <p:spPr bwMode="auto">
          <a:xfrm>
            <a:off x="6017473" y="1061497"/>
            <a:ext cx="13669169" cy="4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057029"/>
              </p:ext>
            </p:extLst>
          </p:nvPr>
        </p:nvGraphicFramePr>
        <p:xfrm>
          <a:off x="6484776" y="796705"/>
          <a:ext cx="5384371" cy="439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5" r:id="rId5" imgW="6295238" imgH="5144218" progId="PBrush">
                  <p:embed/>
                </p:oleObj>
              </mc:Choice>
              <mc:Fallback>
                <p:oleObj r:id="rId5" imgW="6295238" imgH="5144218" progId="PBrush">
                  <p:embed/>
                  <p:pic>
                    <p:nvPicPr>
                      <p:cNvPr id="0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776" y="796705"/>
                        <a:ext cx="5384371" cy="4391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6"/>
          <p:cNvSpPr>
            <a:spLocks noChangeArrowheads="1"/>
          </p:cNvSpPr>
          <p:nvPr/>
        </p:nvSpPr>
        <p:spPr bwMode="auto">
          <a:xfrm>
            <a:off x="121298" y="1707501"/>
            <a:ext cx="1291727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735729"/>
              </p:ext>
            </p:extLst>
          </p:nvPr>
        </p:nvGraphicFramePr>
        <p:xfrm>
          <a:off x="121298" y="1592028"/>
          <a:ext cx="3237722" cy="3605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6" r:id="rId7" imgW="5923810" imgH="6601746" progId="PBrush">
                  <p:embed/>
                </p:oleObj>
              </mc:Choice>
              <mc:Fallback>
                <p:oleObj r:id="rId7" imgW="5923810" imgH="6601746" progId="PBrush">
                  <p:embed/>
                  <p:pic>
                    <p:nvPicPr>
                      <p:cNvPr id="0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98" y="1592028"/>
                        <a:ext cx="3237722" cy="36051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222964" y="5348741"/>
            <a:ext cx="28747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Moară de măcinat malț </a:t>
            </a:r>
          </a:p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 trei pasaje de mărunțire</a:t>
            </a:r>
          </a:p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Buhler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293141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9/4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MALȚULUI ȘI A BERII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57198" y="5418753"/>
            <a:ext cx="5239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Cazanul de filtrare a plămezii zaharificate, de mare capacitate (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Huppman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84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68555" y="438538"/>
            <a:ext cx="168692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801237"/>
              </p:ext>
            </p:extLst>
          </p:nvPr>
        </p:nvGraphicFramePr>
        <p:xfrm>
          <a:off x="6572649" y="1202305"/>
          <a:ext cx="4834172" cy="4181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0" r:id="rId3" imgW="7457143" imgH="6439799" progId="PBrush">
                  <p:embed/>
                </p:oleObj>
              </mc:Choice>
              <mc:Fallback>
                <p:oleObj r:id="rId3" imgW="7457143" imgH="6439799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649" y="1202305"/>
                        <a:ext cx="4834172" cy="41814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6599852" y="5659098"/>
            <a:ext cx="5592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Lini tehnologică de extracție a uleiului brut din semințe de floarea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soarelui</a:t>
            </a:r>
            <a:endParaRPr lang="en-US" dirty="0"/>
          </a:p>
        </p:txBody>
      </p:sp>
      <p:sp>
        <p:nvSpPr>
          <p:cNvPr id="2" name="Rectangle 43"/>
          <p:cNvSpPr>
            <a:spLocks noChangeArrowheads="1"/>
          </p:cNvSpPr>
          <p:nvPr/>
        </p:nvSpPr>
        <p:spPr bwMode="auto">
          <a:xfrm>
            <a:off x="-317241" y="1800807"/>
            <a:ext cx="15181240" cy="8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518856"/>
              </p:ext>
            </p:extLst>
          </p:nvPr>
        </p:nvGraphicFramePr>
        <p:xfrm>
          <a:off x="0" y="2488842"/>
          <a:ext cx="6391470" cy="2326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1" r:id="rId5" imgW="12689071" imgH="4858428" progId="PBrush">
                  <p:embed/>
                </p:oleObj>
              </mc:Choice>
              <mc:Fallback>
                <p:oleObj r:id="rId5" imgW="12689071" imgH="4858428" progId="PBrush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88842"/>
                        <a:ext cx="6391470" cy="23268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603378" y="5628869"/>
            <a:ext cx="5582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Linie tehnologică de curățare și pregătire a semințelor de floarea-soarelui în vederea extracției uleiului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281298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10/1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ULEIURILOR VEGETALE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9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81084" y="711897"/>
            <a:ext cx="186871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845211"/>
              </p:ext>
            </p:extLst>
          </p:nvPr>
        </p:nvGraphicFramePr>
        <p:xfrm>
          <a:off x="403802" y="956113"/>
          <a:ext cx="7404591" cy="6146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2" r:id="rId3" imgW="9104762" imgH="7582958" progId="PBrush">
                  <p:embed/>
                </p:oleObj>
              </mc:Choice>
              <mc:Fallback>
                <p:oleObj r:id="rId3" imgW="9104762" imgH="7582958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02" y="956113"/>
                        <a:ext cx="7404591" cy="61461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8114523" y="2579913"/>
            <a:ext cx="37726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Linie tehnologică de rafinare chimică a uleiului brut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o-RO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demucilaginare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b - </a:t>
            </a:r>
            <a:r>
              <a:rPr lang="ro-RO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neutralizare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 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o-RO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spălare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</a:p>
          <a:p>
            <a:pPr algn="ctr"/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 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o-RO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decolorare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o-RO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dezodorizare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 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o-RO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vinterizare</a:t>
            </a:r>
            <a:r>
              <a:rPr lang="ro-RO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0" y="321103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10/2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ULEIURILOR VEGETALE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2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630421" y="177281"/>
            <a:ext cx="189225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3223" y="325636"/>
            <a:ext cx="127296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375540"/>
              </p:ext>
            </p:extLst>
          </p:nvPr>
        </p:nvGraphicFramePr>
        <p:xfrm>
          <a:off x="587830" y="545501"/>
          <a:ext cx="3806888" cy="5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75" r:id="rId3" imgW="7819048" imgH="11780952" progId="PBrush">
                  <p:embed/>
                </p:oleObj>
              </mc:Choice>
              <mc:Fallback>
                <p:oleObj r:id="rId3" imgW="7819048" imgH="11780952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830" y="545501"/>
                        <a:ext cx="3806888" cy="57381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-65315" y="6211669"/>
            <a:ext cx="5656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de fabricare a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zahărului din </a:t>
            </a:r>
          </a:p>
          <a:p>
            <a:pPr algn="ctr"/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trestie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zahăr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327779" y="1212978"/>
            <a:ext cx="140202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6207294"/>
              </p:ext>
            </p:extLst>
          </p:nvPr>
        </p:nvGraphicFramePr>
        <p:xfrm>
          <a:off x="5327779" y="1212978"/>
          <a:ext cx="6598762" cy="4460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76" r:id="rId5" imgW="11403017" imgH="7733333" progId="PBrush">
                  <p:embed/>
                </p:oleObj>
              </mc:Choice>
              <mc:Fallback>
                <p:oleObj r:id="rId5" imgW="11403017" imgH="7733333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779" y="1212978"/>
                        <a:ext cx="6598762" cy="44600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5830541" y="6165502"/>
            <a:ext cx="63614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de fabricare a zahărului </a:t>
            </a:r>
            <a:r>
              <a:rPr lang="ro-RO" b="1" spc="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din</a:t>
            </a:r>
          </a:p>
          <a:p>
            <a:pPr algn="ctr"/>
            <a:r>
              <a:rPr lang="ro-RO" b="1" spc="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sfeclă de zahăr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7571" y="114590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  <a:tabLst>
                <a:tab pos="-114300" algn="l"/>
                <a:tab pos="457200" algn="l"/>
                <a:tab pos="685800" algn="l"/>
              </a:tabLs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11/1 </a:t>
            </a:r>
            <a:r>
              <a:rPr lang="ro-RO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zahărului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33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630421" y="177281"/>
            <a:ext cx="189225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30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46" y="837796"/>
            <a:ext cx="7710066" cy="228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1616532" y="3097763"/>
            <a:ext cx="1682423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721863"/>
              </p:ext>
            </p:extLst>
          </p:nvPr>
        </p:nvGraphicFramePr>
        <p:xfrm>
          <a:off x="811763" y="3137880"/>
          <a:ext cx="6690050" cy="3597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5" r:id="rId4" imgW="10847619" imgH="5847619" progId="PBrush">
                  <p:embed/>
                </p:oleObj>
              </mc:Choice>
              <mc:Fallback>
                <p:oleObj r:id="rId4" imgW="10847619" imgH="5847619" progId="PBrush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763" y="3137880"/>
                        <a:ext cx="6690050" cy="35970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8134534" y="4777692"/>
            <a:ext cx="37882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extracție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prin difuzie a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zaharozei din tăieței de sfeclă de </a:t>
            </a:r>
            <a:r>
              <a:rPr lang="ro-RO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zahă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(fabricată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BMA, Germania)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34534" y="1683036"/>
            <a:ext cx="4012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extracție mecanică a sucului crud din tulpini de trestie de zahăr defibrate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6633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  <a:tabLst>
                <a:tab pos="-114300" algn="l"/>
                <a:tab pos="457200" algn="l"/>
                <a:tab pos="685800" algn="l"/>
              </a:tabLs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11/2 </a:t>
            </a:r>
            <a:r>
              <a:rPr lang="ro-RO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zahărului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4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630421" y="177281"/>
            <a:ext cx="189225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695455"/>
              </p:ext>
            </p:extLst>
          </p:nvPr>
        </p:nvGraphicFramePr>
        <p:xfrm>
          <a:off x="1362269" y="1492896"/>
          <a:ext cx="10124040" cy="4114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1" r:id="rId3" imgW="11142857" imgH="4544059" progId="PBrush">
                  <p:embed/>
                </p:oleObj>
              </mc:Choice>
              <mc:Fallback>
                <p:oleObj r:id="rId3" imgW="11142857" imgH="4544059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269" y="1492896"/>
                        <a:ext cx="10124040" cy="4114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" y="5856906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Instalaţie de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predefecare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sucului crud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extras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difuzia tăiețeilor de sfeclă de zahăr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(fabricată de BMA, Germania)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472209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  <a:tabLst>
                <a:tab pos="-114300" algn="l"/>
                <a:tab pos="457200" algn="l"/>
                <a:tab pos="685800" algn="l"/>
              </a:tabLs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11/3 </a:t>
            </a:r>
            <a:r>
              <a:rPr lang="ro-RO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zahărului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4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630421" y="177281"/>
            <a:ext cx="189225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39959" y="1203648"/>
            <a:ext cx="154411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4467752"/>
              </p:ext>
            </p:extLst>
          </p:nvPr>
        </p:nvGraphicFramePr>
        <p:xfrm>
          <a:off x="139959" y="1626365"/>
          <a:ext cx="5713018" cy="3573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8" r:id="rId3" imgW="8295238" imgH="5191850" progId="PBrush">
                  <p:embed/>
                </p:oleObj>
              </mc:Choice>
              <mc:Fallback>
                <p:oleObj r:id="rId3" imgW="8295238" imgH="5191850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959" y="1626365"/>
                        <a:ext cx="5713018" cy="35736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30155" y="5576988"/>
            <a:ext cx="546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Instalație de cristalizare cu trei secțiuni 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00596" y="12493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2700009"/>
              </p:ext>
            </p:extLst>
          </p:nvPr>
        </p:nvGraphicFramePr>
        <p:xfrm>
          <a:off x="9353242" y="454535"/>
          <a:ext cx="2608603" cy="4609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9" r:id="rId5" imgW="3847619" imgH="6752381" progId="PBrush">
                  <p:embed/>
                </p:oleObj>
              </mc:Choice>
              <mc:Fallback>
                <p:oleObj r:id="rId5" imgW="3847619" imgH="6752381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3242" y="454535"/>
                        <a:ext cx="2608603" cy="46092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176865" y="124936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2117512"/>
              </p:ext>
            </p:extLst>
          </p:nvPr>
        </p:nvGraphicFramePr>
        <p:xfrm>
          <a:off x="6176865" y="1416361"/>
          <a:ext cx="2852489" cy="3647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0" r:id="rId7" imgW="4142857" imgH="5323810" progId="PBrush">
                  <p:embed/>
                </p:oleObj>
              </mc:Choice>
              <mc:Fallback>
                <p:oleObj r:id="rId7" imgW="4142857" imgH="5323810" progId="PBrush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6865" y="1416361"/>
                        <a:ext cx="2852489" cy="36474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176865" y="46783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627563" y="5351252"/>
            <a:ext cx="2334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Cristalizator cu funcționare continuă, dispus vertical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539127" y="5396324"/>
            <a:ext cx="2334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Cristalizator cu funcționare continuă, dispus orizontal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-858415" y="177280"/>
            <a:ext cx="1219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  <a:tabLst>
                <a:tab pos="-114300" algn="l"/>
                <a:tab pos="457200" algn="l"/>
                <a:tab pos="685800" algn="l"/>
              </a:tabLst>
            </a:pPr>
            <a:r>
              <a:rPr lang="ro-R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Capitolul </a:t>
            </a:r>
            <a:r>
              <a:rPr lang="ro-R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11/4 </a:t>
            </a:r>
            <a:r>
              <a:rPr lang="ro-RO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utilaje ȘI INSTALAȚII pentru fabricarea zahărului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16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7815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1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Utilaje pentru transportul produselor agroalimentare 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67897" y="14213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042955"/>
              </p:ext>
            </p:extLst>
          </p:nvPr>
        </p:nvGraphicFramePr>
        <p:xfrm>
          <a:off x="1023041" y="743717"/>
          <a:ext cx="3038475" cy="219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5" r:id="rId3" imgW="6125430" imgH="4428571" progId="PBrush">
                  <p:embed/>
                </p:oleObj>
              </mc:Choice>
              <mc:Fallback>
                <p:oleObj r:id="rId3" imgW="6125430" imgH="4428571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041" y="743717"/>
                        <a:ext cx="3038475" cy="219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1048456" y="2964633"/>
            <a:ext cx="2413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Transportor cu bandă 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1457" y="895881"/>
            <a:ext cx="2958943" cy="20687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3325" y="477212"/>
            <a:ext cx="1474353" cy="245725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002253" y="3003137"/>
            <a:ext cx="2272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Transportor elicoidal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603037" y="3003137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Elevator</a:t>
            </a:r>
            <a:endParaRPr lang="en-US" dirty="0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911240"/>
              </p:ext>
            </p:extLst>
          </p:nvPr>
        </p:nvGraphicFramePr>
        <p:xfrm>
          <a:off x="1023041" y="3612144"/>
          <a:ext cx="2143125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6" r:id="rId7" imgW="4180952" imgH="4933333" progId="PBrush">
                  <p:embed/>
                </p:oleObj>
              </mc:Choice>
              <mc:Fallback>
                <p:oleObj r:id="rId7" imgW="4180952" imgH="4933333" progId="PBrush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041" y="3612144"/>
                        <a:ext cx="2143125" cy="252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/>
          <p:nvPr/>
        </p:nvSpPr>
        <p:spPr>
          <a:xfrm>
            <a:off x="469806" y="6262444"/>
            <a:ext cx="3880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Agregat pentru transportul lichidelor</a:t>
            </a:r>
            <a:endParaRPr lang="en-US" dirty="0"/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5694630" y="38419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2323395"/>
              </p:ext>
            </p:extLst>
          </p:nvPr>
        </p:nvGraphicFramePr>
        <p:xfrm>
          <a:off x="5694630" y="3545469"/>
          <a:ext cx="1343025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" r:id="rId9" imgW="2610214" imgH="5028571" progId="PBrush">
                  <p:embed/>
                </p:oleObj>
              </mc:Choice>
              <mc:Fallback>
                <p:oleObj r:id="rId9" imgW="2610214" imgH="5028571" progId="PBrus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4630" y="3545469"/>
                        <a:ext cx="1343025" cy="259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4674193" y="6262444"/>
            <a:ext cx="377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Compresor cu piston cu simplu efect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4693" y="3758544"/>
            <a:ext cx="2565202" cy="204434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771074" y="6229381"/>
            <a:ext cx="1176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Ventilator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56373" y="4558604"/>
            <a:ext cx="84468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artea</a:t>
            </a:r>
            <a:r>
              <a:rPr lang="ro-RO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 putea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achiziţionat</a:t>
            </a:r>
            <a:r>
              <a:rPr lang="ro-RO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 în format digital 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RO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 site-ul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EDITUR</a:t>
            </a:r>
            <a:r>
              <a:rPr lang="ro-RO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ACADEMIEI ROM</a:t>
            </a:r>
            <a:r>
              <a:rPr lang="ro-RO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ro-RO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https://ear.ro/ </a:t>
            </a:r>
            <a:endParaRPr lang="ro-RO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402362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000" b="1" dirty="0">
                <a:solidFill>
                  <a:srgbClr val="C0000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VĂ MULȚUMESC PENTRU ATENȚIE!</a:t>
            </a:r>
            <a:endParaRPr lang="en-US" sz="4000" b="1" dirty="0">
              <a:solidFill>
                <a:srgbClr val="C00000"/>
              </a:solidFill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2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428" y="239312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2/1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legumelor și fructelor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3073" y="54327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pentru fabricarea sucului </a:t>
            </a:r>
          </a:p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 pulpă din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tomate</a:t>
            </a:r>
            <a:endParaRPr lang="en-US" dirty="0"/>
          </a:p>
        </p:txBody>
      </p:sp>
      <p:pic>
        <p:nvPicPr>
          <p:cNvPr id="11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/>
          <a:stretch>
            <a:fillRect/>
          </a:stretch>
        </p:blipFill>
        <p:spPr bwMode="auto">
          <a:xfrm rot="5400000">
            <a:off x="2106922" y="-305043"/>
            <a:ext cx="3573461" cy="695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675350" y="691515"/>
            <a:ext cx="44241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pentru conservarea legumelor și fructelor  prin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congelare;</a:t>
            </a:r>
          </a:p>
          <a:p>
            <a:pPr marL="285750" indent="-285750">
              <a:buFontTx/>
              <a:buChar char="-"/>
            </a:pPr>
            <a:endParaRPr lang="ro-RO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Linie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tehnologică pentru deshidratarea fructelor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endParaRPr lang="ro-RO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Linie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tehnologică pentru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fabricarea conservelor de mazăre verde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Linie tehnologică pentru fabricarea compoturilor din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fructe;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Linie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tehnologică pentru fabricarea sucurilor naturale din legume si fructe;</a:t>
            </a: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Linii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tehnologică pentru fabricarea sucurilor concentrate din legume si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fructe;</a:t>
            </a:r>
          </a:p>
          <a:p>
            <a:endParaRPr lang="ro-RO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Linia tehnologică pentru fabricarea sucului limpede din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fructe.</a:t>
            </a: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9732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2/2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legumelor și fructelor – mașini pentru spălat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4976" y="5160528"/>
            <a:ext cx="4330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Mașina de spălat legume și fructe prin imersie şi barbotare cu aer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962261" y="16701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650148"/>
              </p:ext>
            </p:extLst>
          </p:nvPr>
        </p:nvGraphicFramePr>
        <p:xfrm>
          <a:off x="5386121" y="1122683"/>
          <a:ext cx="6423318" cy="3539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6" r:id="rId3" imgW="10809524" imgH="5961905" progId="PBrush">
                  <p:embed/>
                </p:oleObj>
              </mc:Choice>
              <mc:Fallback>
                <p:oleObj r:id="rId3" imgW="10809524" imgH="5961905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6121" y="1122683"/>
                        <a:ext cx="6423318" cy="35399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6236188" y="5160528"/>
            <a:ext cx="5297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Maşina de spălat ambalaje din sticlă cu bandă transportoare casetată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376" y="2414374"/>
            <a:ext cx="4020111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78846"/>
            <a:ext cx="1219200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2/3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legumelor și fructelor –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curățarea, sortarea și </a:t>
            </a:r>
            <a:r>
              <a:rPr lang="ro-RO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condiționarea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5802" y="184690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4209034"/>
              </p:ext>
            </p:extLst>
          </p:nvPr>
        </p:nvGraphicFramePr>
        <p:xfrm>
          <a:off x="135802" y="1846907"/>
          <a:ext cx="4410075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4" r:id="rId3" imgW="11761905" imgH="6752381" progId="PBrush">
                  <p:embed/>
                </p:oleObj>
              </mc:Choice>
              <mc:Fallback>
                <p:oleObj r:id="rId3" imgW="11761905" imgH="6752381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02" y="1846907"/>
                        <a:ext cx="4410075" cy="2533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00934" y="4647621"/>
            <a:ext cx="3683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Instalaţie de calibrare cu rulouri cilindrice profilate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051834" y="16091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480589"/>
              </p:ext>
            </p:extLst>
          </p:nvPr>
        </p:nvGraphicFramePr>
        <p:xfrm>
          <a:off x="5278171" y="1491451"/>
          <a:ext cx="2819400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" r:id="rId5" imgW="5780952" imgH="6095238" progId="PBrush">
                  <p:embed/>
                </p:oleObj>
              </mc:Choice>
              <mc:Fallback>
                <p:oleObj r:id="rId5" imgW="5780952" imgH="6095238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793"/>
                      <a:stretch>
                        <a:fillRect/>
                      </a:stretch>
                    </p:blipFill>
                    <p:spPr bwMode="auto">
                      <a:xfrm>
                        <a:off x="5278171" y="1491451"/>
                        <a:ext cx="2819400" cy="303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5051834" y="4658507"/>
            <a:ext cx="27132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Instalaţie de sortare după</a:t>
            </a:r>
          </a:p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culoare</a:t>
            </a:r>
            <a:endParaRPr lang="en-US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 flipV="1">
            <a:off x="6673802" y="2559002"/>
            <a:ext cx="16314587" cy="4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1244938"/>
              </p:ext>
            </p:extLst>
          </p:nvPr>
        </p:nvGraphicFramePr>
        <p:xfrm>
          <a:off x="8683255" y="1946114"/>
          <a:ext cx="3008002" cy="243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6" r:id="rId7" imgW="4629796" imgH="3715269" progId="PBrush">
                  <p:embed/>
                </p:oleObj>
              </mc:Choice>
              <mc:Fallback>
                <p:oleObj r:id="rId7" imgW="4629796" imgH="3715269" progId="PBrush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255" y="1946114"/>
                        <a:ext cx="3008002" cy="24344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8097571" y="4647621"/>
            <a:ext cx="35936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Procesul de lucru pentru eliminarea codițelor de la cireșe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6067"/>
            <a:ext cx="1219200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2/4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legumelor și fructelor – </a:t>
            </a:r>
            <a:r>
              <a:rPr lang="ro-RO" b="1" dirty="0">
                <a:latin typeface="Times New Roman" panose="02020603050405020304" pitchFamily="18" charset="0"/>
              </a:rPr>
              <a:t>mărunțire și amestecare</a:t>
            </a:r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64753" y="1240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433192"/>
              </p:ext>
            </p:extLst>
          </p:nvPr>
        </p:nvGraphicFramePr>
        <p:xfrm>
          <a:off x="764753" y="1240325"/>
          <a:ext cx="4248150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3" r:id="rId3" imgW="8066667" imgH="8449854" progId="PBrush">
                  <p:embed/>
                </p:oleObj>
              </mc:Choice>
              <mc:Fallback>
                <p:oleObj r:id="rId3" imgW="8066667" imgH="8449854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753" y="1240325"/>
                        <a:ext cx="4248150" cy="445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05212" y="5801069"/>
            <a:ext cx="5263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Cuțite complexe pentru tăierea legumelor și fructelor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 flipV="1">
            <a:off x="1951315" y="2100402"/>
            <a:ext cx="20947660" cy="5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455950"/>
              </p:ext>
            </p:extLst>
          </p:nvPr>
        </p:nvGraphicFramePr>
        <p:xfrm>
          <a:off x="5775649" y="1020218"/>
          <a:ext cx="5248569" cy="4503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4" r:id="rId5" imgW="7028571" imgH="6076190" progId="PBrush">
                  <p:embed/>
                </p:oleObj>
              </mc:Choice>
              <mc:Fallback>
                <p:oleObj r:id="rId5" imgW="7028571" imgH="6076190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649" y="1020218"/>
                        <a:ext cx="5248569" cy="45035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7168213" y="5801715"/>
            <a:ext cx="3619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Amestecător pentru produse solide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06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337499"/>
            <a:ext cx="12191999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Capitolul 2/5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Utilaje și instalații pentru prelucrarea legumelor și fructelor – </a:t>
            </a:r>
            <a:r>
              <a:rPr lang="ro-RO" b="1" dirty="0">
                <a:latin typeface="Times New Roman" panose="02020603050405020304" pitchFamily="18" charset="0"/>
              </a:rPr>
              <a:t>tratamente termice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909" y="21185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622269"/>
              </p:ext>
            </p:extLst>
          </p:nvPr>
        </p:nvGraphicFramePr>
        <p:xfrm>
          <a:off x="28958" y="2118511"/>
          <a:ext cx="3181350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2" r:id="rId3" imgW="6314286" imgH="4466667" progId="PBrush">
                  <p:embed/>
                </p:oleObj>
              </mc:Choice>
              <mc:Fallback>
                <p:oleObj r:id="rId3" imgW="6314286" imgH="4466667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675"/>
                      <a:stretch>
                        <a:fillRect/>
                      </a:stretch>
                    </p:blipFill>
                    <p:spPr bwMode="auto">
                      <a:xfrm>
                        <a:off x="28958" y="2118511"/>
                        <a:ext cx="3181350" cy="215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12594" y="5246482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Cazan duplex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227968" y="198270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720171" y="5107982"/>
            <a:ext cx="4122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Instalaţie de </a:t>
            </a:r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pasteurizare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sucurilor ambalate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recipiente din </a:t>
            </a:r>
            <a:r>
              <a:rPr lang="ro-R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sticlă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8859531" y="17835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089173"/>
              </p:ext>
            </p:extLst>
          </p:nvPr>
        </p:nvGraphicFramePr>
        <p:xfrm>
          <a:off x="9292528" y="1489486"/>
          <a:ext cx="2663647" cy="2826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3" r:id="rId5" imgW="3943901" imgH="4153480" progId="PBrush">
                  <p:embed/>
                </p:oleObj>
              </mc:Choice>
              <mc:Fallback>
                <p:oleObj r:id="rId5" imgW="3943901" imgH="4153480" progId="PBrush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2528" y="1489486"/>
                        <a:ext cx="2663647" cy="28267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8356349" y="5061816"/>
            <a:ext cx="3509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Instalaţie de sterilizare cu funcţionare </a:t>
            </a:r>
            <a:r>
              <a:rPr lang="ro-RO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continuă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5946" y="2173959"/>
            <a:ext cx="5527926" cy="212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2817</TotalTime>
  <Words>1548</Words>
  <Application>Microsoft Office PowerPoint</Application>
  <PresentationFormat>Widescreen</PresentationFormat>
  <Paragraphs>197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Algerian</vt:lpstr>
      <vt:lpstr>Arial</vt:lpstr>
      <vt:lpstr>Arial Romanian</vt:lpstr>
      <vt:lpstr>Batang</vt:lpstr>
      <vt:lpstr>Calibri</vt:lpstr>
      <vt:lpstr>Calibri Light</vt:lpstr>
      <vt:lpstr>Myriad Pro Light</vt:lpstr>
      <vt:lpstr>Times New Roman</vt:lpstr>
      <vt:lpstr>Office Theme</vt:lpstr>
      <vt:lpstr>PBrush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temporar</dc:creator>
  <cp:lastModifiedBy>User temporar</cp:lastModifiedBy>
  <cp:revision>113</cp:revision>
  <dcterms:created xsi:type="dcterms:W3CDTF">2024-10-30T10:28:45Z</dcterms:created>
  <dcterms:modified xsi:type="dcterms:W3CDTF">2025-03-27T06:59:43Z</dcterms:modified>
</cp:coreProperties>
</file>