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5/25/2022</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5/25/2022</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5/25/2022</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5/25/2022</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5/25/2022</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5/25/2022</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5/25/2022</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DF9ADD8-5735-DC61-5838-0DE3F84632A9}"/>
              </a:ext>
            </a:extLst>
          </p:cNvPr>
          <p:cNvSpPr>
            <a:spLocks noGrp="1"/>
          </p:cNvSpPr>
          <p:nvPr>
            <p:ph type="subTitle" idx="1"/>
          </p:nvPr>
        </p:nvSpPr>
        <p:spPr/>
        <p:txBody>
          <a:bodyPr/>
          <a:lstStyle/>
          <a:p>
            <a:endParaRPr lang="en-US"/>
          </a:p>
        </p:txBody>
      </p:sp>
      <p:sp>
        <p:nvSpPr>
          <p:cNvPr id="4" name="Text Box 31">
            <a:extLst>
              <a:ext uri="{FF2B5EF4-FFF2-40B4-BE49-F238E27FC236}">
                <a16:creationId xmlns:a16="http://schemas.microsoft.com/office/drawing/2014/main" id="{961546A5-E908-C6C0-E8FE-5612341DBAB9}"/>
              </a:ext>
            </a:extLst>
          </p:cNvPr>
          <p:cNvSpPr txBox="1">
            <a:spLocks noGrp="1" noChangeArrowheads="1"/>
          </p:cNvSpPr>
          <p:nvPr>
            <p:ph type="ctrTitle"/>
          </p:nvPr>
        </p:nvSpPr>
        <p:spPr bwMode="auto">
          <a:xfrm>
            <a:off x="1518082" y="1313894"/>
            <a:ext cx="9302318" cy="3373515"/>
          </a:xfrm>
          <a:prstGeom prst="rect">
            <a:avLst/>
          </a:prstGeom>
          <a:gradFill rotWithShape="1">
            <a:gsLst>
              <a:gs pos="0">
                <a:srgbClr val="800000"/>
              </a:gs>
              <a:gs pos="100000">
                <a:srgbClr val="990000"/>
              </a:gs>
            </a:gsLst>
            <a:lin ang="5400000" scaled="1"/>
          </a:gradFill>
          <a:ln>
            <a:noFill/>
          </a:ln>
          <a:extLst>
            <a:ext uri="{91240B29-F687-4F45-9708-019B960494DF}">
              <a14:hiddenLine xmlns:a14="http://schemas.microsoft.com/office/drawing/2010/main" w="38100">
                <a:solidFill>
                  <a:srgbClr val="000000"/>
                </a:solidFill>
                <a:miter lim="800000"/>
                <a:headEnd/>
                <a:tailEnd/>
              </a14:hiddenLine>
            </a:ext>
          </a:extLst>
        </p:spPr>
        <p:txBody>
          <a:bodyPr lIns="85638" tIns="42818" rIns="85638" bIns="42818" anchor="ctr" anchorCtr="1">
            <a:noAutofit/>
          </a:bodyPr>
          <a:lstStyle>
            <a:lvl1pPr defTabSz="857250">
              <a:defRPr sz="2800">
                <a:solidFill>
                  <a:schemeClr val="tx1"/>
                </a:solidFill>
                <a:latin typeface="Arial" panose="020B0604020202020204" pitchFamily="34" charset="0"/>
              </a:defRPr>
            </a:lvl1pPr>
            <a:lvl2pPr marL="742950" indent="-285750" defTabSz="857250">
              <a:defRPr sz="2800">
                <a:solidFill>
                  <a:schemeClr val="tx1"/>
                </a:solidFill>
                <a:latin typeface="Arial" panose="020B0604020202020204" pitchFamily="34" charset="0"/>
              </a:defRPr>
            </a:lvl2pPr>
            <a:lvl3pPr marL="1143000" indent="-228600" defTabSz="857250">
              <a:defRPr sz="2800">
                <a:solidFill>
                  <a:schemeClr val="tx1"/>
                </a:solidFill>
                <a:latin typeface="Arial" panose="020B0604020202020204" pitchFamily="34" charset="0"/>
              </a:defRPr>
            </a:lvl3pPr>
            <a:lvl4pPr marL="1600200" indent="-228600" defTabSz="857250">
              <a:defRPr sz="2800">
                <a:solidFill>
                  <a:schemeClr val="tx1"/>
                </a:solidFill>
                <a:latin typeface="Arial" panose="020B0604020202020204" pitchFamily="34" charset="0"/>
              </a:defRPr>
            </a:lvl4pPr>
            <a:lvl5pPr marL="2057400" indent="-228600" defTabSz="857250">
              <a:defRPr sz="2800">
                <a:solidFill>
                  <a:schemeClr val="tx1"/>
                </a:solidFill>
                <a:latin typeface="Arial" panose="020B0604020202020204" pitchFamily="34" charset="0"/>
              </a:defRPr>
            </a:lvl5pPr>
            <a:lvl6pPr marL="2514600" indent="-228600" defTabSz="857250" eaLnBrk="0" fontAlgn="base" hangingPunct="0">
              <a:spcBef>
                <a:spcPct val="0"/>
              </a:spcBef>
              <a:spcAft>
                <a:spcPct val="0"/>
              </a:spcAft>
              <a:defRPr sz="2800">
                <a:solidFill>
                  <a:schemeClr val="tx1"/>
                </a:solidFill>
                <a:latin typeface="Arial" panose="020B0604020202020204" pitchFamily="34" charset="0"/>
              </a:defRPr>
            </a:lvl6pPr>
            <a:lvl7pPr marL="2971800" indent="-228600" defTabSz="857250" eaLnBrk="0" fontAlgn="base" hangingPunct="0">
              <a:spcBef>
                <a:spcPct val="0"/>
              </a:spcBef>
              <a:spcAft>
                <a:spcPct val="0"/>
              </a:spcAft>
              <a:defRPr sz="2800">
                <a:solidFill>
                  <a:schemeClr val="tx1"/>
                </a:solidFill>
                <a:latin typeface="Arial" panose="020B0604020202020204" pitchFamily="34" charset="0"/>
              </a:defRPr>
            </a:lvl7pPr>
            <a:lvl8pPr marL="3429000" indent="-228600" defTabSz="857250" eaLnBrk="0" fontAlgn="base" hangingPunct="0">
              <a:spcBef>
                <a:spcPct val="0"/>
              </a:spcBef>
              <a:spcAft>
                <a:spcPct val="0"/>
              </a:spcAft>
              <a:defRPr sz="2800">
                <a:solidFill>
                  <a:schemeClr val="tx1"/>
                </a:solidFill>
                <a:latin typeface="Arial" panose="020B0604020202020204" pitchFamily="34" charset="0"/>
              </a:defRPr>
            </a:lvl8pPr>
            <a:lvl9pPr marL="3886200" indent="-228600" defTabSz="857250" eaLnBrk="0" fontAlgn="base" hangingPunct="0">
              <a:spcBef>
                <a:spcPct val="0"/>
              </a:spcBef>
              <a:spcAft>
                <a:spcPct val="0"/>
              </a:spcAft>
              <a:defRPr sz="2800">
                <a:solidFill>
                  <a:schemeClr val="tx1"/>
                </a:solidFill>
                <a:latin typeface="Arial" panose="020B0604020202020204" pitchFamily="34" charset="0"/>
              </a:defRPr>
            </a:lvl9pPr>
          </a:lstStyle>
          <a:p>
            <a:pPr algn="ctr"/>
            <a:endParaRPr lang="fr-FR" altLang="en-US" sz="2000" b="1" i="1" dirty="0">
              <a:solidFill>
                <a:srgbClr val="B8E9EE"/>
              </a:solidFill>
            </a:endParaRPr>
          </a:p>
          <a:p>
            <a:pPr algn="ctr">
              <a:lnSpc>
                <a:spcPct val="115000"/>
              </a:lnSpc>
            </a:pPr>
            <a:r>
              <a:rPr lang="ro-RO" altLang="en-US" sz="2400" b="1" dirty="0">
                <a:solidFill>
                  <a:schemeClr val="bg1"/>
                </a:solidFill>
                <a:ea typeface="Calibri" panose="020F0502020204030204" pitchFamily="34" charset="0"/>
                <a:cs typeface="Arial" panose="020B0604020202020204" pitchFamily="34" charset="0"/>
              </a:rPr>
              <a:t>CERCETARI PRELIMINARE PRIVIND DIVERSITATEA FAUNEI DE INSECTE DĂUNĂTOARE ASOCIATĂ CULTURILOR DE MAR ÎN CONDIȚIILE DIN SUDUL ROMÂNIEI</a:t>
            </a:r>
            <a:r>
              <a:rPr lang="en-US" altLang="en-US" sz="2000" b="1" dirty="0">
                <a:solidFill>
                  <a:schemeClr val="bg1"/>
                </a:solidFill>
                <a:ea typeface="Calibri" panose="020F0502020204030204" pitchFamily="34" charset="0"/>
                <a:cs typeface="Arial" panose="020B0604020202020204" pitchFamily="34" charset="0"/>
              </a:rPr>
              <a:t/>
            </a:r>
            <a:br>
              <a:rPr lang="en-US" altLang="en-US" sz="2000" b="1" dirty="0">
                <a:solidFill>
                  <a:schemeClr val="bg1"/>
                </a:solidFill>
                <a:ea typeface="Calibri" panose="020F0502020204030204" pitchFamily="34" charset="0"/>
                <a:cs typeface="Arial" panose="020B0604020202020204" pitchFamily="34" charset="0"/>
              </a:rPr>
            </a:br>
            <a:endParaRPr lang="en-US" altLang="en-US" sz="2000" dirty="0">
              <a:solidFill>
                <a:srgbClr val="B8E9EE"/>
              </a:solidFill>
            </a:endParaRPr>
          </a:p>
          <a:p>
            <a:pPr algn="ctr"/>
            <a:r>
              <a:rPr lang="fr-FR" altLang="en-US" sz="2000" b="1" i="1" dirty="0">
                <a:solidFill>
                  <a:srgbClr val="FFFF99"/>
                </a:solidFill>
              </a:rPr>
              <a:t>Maria IAMANDEI, </a:t>
            </a:r>
            <a:r>
              <a:rPr lang="fr-FR" altLang="en-US" sz="2000" b="1" i="1" dirty="0" err="1">
                <a:solidFill>
                  <a:srgbClr val="FFFF99"/>
                </a:solidFill>
              </a:rPr>
              <a:t>M</a:t>
            </a:r>
            <a:r>
              <a:rPr lang="fr-FR" altLang="en-US" sz="2000" b="1" dirty="0" err="1">
                <a:solidFill>
                  <a:srgbClr val="FFFF99"/>
                </a:solidFill>
              </a:rPr>
              <a:t>ă</a:t>
            </a:r>
            <a:r>
              <a:rPr lang="fr-FR" altLang="en-US" sz="2000" b="1" i="1" dirty="0" err="1">
                <a:solidFill>
                  <a:srgbClr val="FFFF99"/>
                </a:solidFill>
              </a:rPr>
              <a:t>d</a:t>
            </a:r>
            <a:r>
              <a:rPr lang="fr-FR" altLang="en-US" sz="2000" b="1" dirty="0" err="1">
                <a:solidFill>
                  <a:srgbClr val="FFFF99"/>
                </a:solidFill>
              </a:rPr>
              <a:t>ă</a:t>
            </a:r>
            <a:r>
              <a:rPr lang="fr-FR" altLang="en-US" sz="2000" b="1" i="1" dirty="0" err="1">
                <a:solidFill>
                  <a:srgbClr val="FFFF99"/>
                </a:solidFill>
              </a:rPr>
              <a:t>lina</a:t>
            </a:r>
            <a:r>
              <a:rPr lang="fr-FR" altLang="en-US" sz="2000" b="1" i="1" dirty="0">
                <a:solidFill>
                  <a:srgbClr val="FFFF99"/>
                </a:solidFill>
              </a:rPr>
              <a:t> RADULEA, </a:t>
            </a:r>
            <a:r>
              <a:rPr lang="fr-FR" altLang="en-US" sz="2000" b="1" i="1" dirty="0" err="1">
                <a:solidFill>
                  <a:srgbClr val="FFFF99"/>
                </a:solidFill>
              </a:rPr>
              <a:t>Ionut</a:t>
            </a:r>
            <a:r>
              <a:rPr lang="fr-FR" altLang="en-US" sz="2000" b="1" i="1" dirty="0">
                <a:solidFill>
                  <a:srgbClr val="FFFF99"/>
                </a:solidFill>
              </a:rPr>
              <a:t>-Cristian POPA</a:t>
            </a:r>
            <a:r>
              <a:rPr lang="fr-FR" altLang="en-US" sz="2000" b="1" i="1" baseline="30000" dirty="0">
                <a:solidFill>
                  <a:srgbClr val="FFFF99"/>
                </a:solidFill>
              </a:rPr>
              <a:t/>
            </a:r>
            <a:br>
              <a:rPr lang="fr-FR" altLang="en-US" sz="2000" b="1" i="1" baseline="30000" dirty="0">
                <a:solidFill>
                  <a:srgbClr val="FFFF99"/>
                </a:solidFill>
              </a:rPr>
            </a:br>
            <a:r>
              <a:rPr lang="fr-FR" altLang="en-US" sz="2000" b="1" i="1" baseline="30000" dirty="0">
                <a:solidFill>
                  <a:srgbClr val="FFFF99"/>
                </a:solidFill>
              </a:rPr>
              <a:t/>
            </a:r>
            <a:br>
              <a:rPr lang="fr-FR" altLang="en-US" sz="2000" b="1" i="1" baseline="30000" dirty="0">
                <a:solidFill>
                  <a:srgbClr val="FFFF99"/>
                </a:solidFill>
              </a:rPr>
            </a:br>
            <a:r>
              <a:rPr lang="fr-FR" altLang="en-US" sz="1800" baseline="30000" dirty="0">
                <a:solidFill>
                  <a:srgbClr val="FFFF99"/>
                </a:solidFill>
              </a:rPr>
              <a:t>                                        </a:t>
            </a:r>
            <a:br>
              <a:rPr lang="fr-FR" altLang="en-US" sz="1800" baseline="30000" dirty="0">
                <a:solidFill>
                  <a:srgbClr val="FFFF99"/>
                </a:solidFill>
              </a:rPr>
            </a:br>
            <a:r>
              <a:rPr lang="fr-FR" altLang="en-US" sz="1800" baseline="30000" dirty="0">
                <a:solidFill>
                  <a:srgbClr val="FFFF99"/>
                </a:solidFill>
              </a:rPr>
              <a:t> </a:t>
            </a:r>
            <a:r>
              <a:rPr lang="fr-FR" altLang="en-US" sz="1800" dirty="0" err="1">
                <a:solidFill>
                  <a:srgbClr val="FFFF99"/>
                </a:solidFill>
              </a:rPr>
              <a:t>Institutul</a:t>
            </a:r>
            <a:r>
              <a:rPr lang="fr-FR" altLang="en-US" sz="1800" dirty="0">
                <a:solidFill>
                  <a:srgbClr val="FFFF99"/>
                </a:solidFill>
              </a:rPr>
              <a:t> de </a:t>
            </a:r>
            <a:r>
              <a:rPr lang="fr-FR" altLang="en-US" sz="1800" dirty="0" err="1">
                <a:solidFill>
                  <a:srgbClr val="FFFF99"/>
                </a:solidFill>
              </a:rPr>
              <a:t>Cercetare</a:t>
            </a:r>
            <a:r>
              <a:rPr lang="fr-FR" altLang="en-US" sz="1800" dirty="0">
                <a:solidFill>
                  <a:srgbClr val="FFFF99"/>
                </a:solidFill>
              </a:rPr>
              <a:t> </a:t>
            </a:r>
            <a:r>
              <a:rPr lang="fr-FR" altLang="en-US" sz="1800" dirty="0" err="1">
                <a:solidFill>
                  <a:srgbClr val="FFFF99"/>
                </a:solidFill>
              </a:rPr>
              <a:t>Dezvoltare</a:t>
            </a:r>
            <a:r>
              <a:rPr lang="fr-FR" altLang="en-US" sz="1800" dirty="0">
                <a:solidFill>
                  <a:srgbClr val="FFFF99"/>
                </a:solidFill>
              </a:rPr>
              <a:t> </a:t>
            </a:r>
            <a:r>
              <a:rPr lang="fr-FR" altLang="en-US" sz="1800" dirty="0" err="1">
                <a:solidFill>
                  <a:srgbClr val="FFFF99"/>
                </a:solidFill>
              </a:rPr>
              <a:t>pentru</a:t>
            </a:r>
            <a:r>
              <a:rPr lang="fr-FR" altLang="en-US" sz="1800" dirty="0">
                <a:solidFill>
                  <a:srgbClr val="FFFF99"/>
                </a:solidFill>
              </a:rPr>
              <a:t> </a:t>
            </a:r>
            <a:r>
              <a:rPr lang="fr-FR" altLang="en-US" sz="1800" dirty="0" err="1">
                <a:solidFill>
                  <a:srgbClr val="FFFF99"/>
                </a:solidFill>
              </a:rPr>
              <a:t>Protecţia</a:t>
            </a:r>
            <a:r>
              <a:rPr lang="fr-FR" altLang="en-US" sz="1800" dirty="0">
                <a:solidFill>
                  <a:srgbClr val="FFFF99"/>
                </a:solidFill>
              </a:rPr>
              <a:t> </a:t>
            </a:r>
            <a:r>
              <a:rPr lang="fr-FR" altLang="en-US" sz="1800" dirty="0" err="1">
                <a:solidFill>
                  <a:srgbClr val="FFFF99"/>
                </a:solidFill>
              </a:rPr>
              <a:t>Plantelor</a:t>
            </a:r>
            <a:r>
              <a:rPr lang="fr-FR" altLang="en-US" sz="1800" dirty="0">
                <a:solidFill>
                  <a:srgbClr val="FFFF99"/>
                </a:solidFill>
              </a:rPr>
              <a:t> Bucureşti</a:t>
            </a:r>
          </a:p>
          <a:p>
            <a:r>
              <a:rPr lang="fr-FR" altLang="en-US" sz="2000" baseline="30000" dirty="0">
                <a:solidFill>
                  <a:srgbClr val="FFFF99"/>
                </a:solidFill>
              </a:rPr>
              <a:t>		</a:t>
            </a:r>
            <a:endParaRPr lang="en-US" altLang="en-US" sz="2000" dirty="0">
              <a:solidFill>
                <a:srgbClr val="FFFF99"/>
              </a:solidFill>
            </a:endParaRPr>
          </a:p>
          <a:p>
            <a:pPr algn="ctr"/>
            <a:endParaRPr lang="ro-RO" altLang="en-US" sz="2000" dirty="0">
              <a:solidFill>
                <a:srgbClr val="FFFF99"/>
              </a:solidFill>
              <a:cs typeface="Arial" panose="020B0604020202020204" pitchFamily="34" charset="0"/>
            </a:endParaRPr>
          </a:p>
        </p:txBody>
      </p:sp>
    </p:spTree>
    <p:extLst>
      <p:ext uri="{BB962C8B-B14F-4D97-AF65-F5344CB8AC3E}">
        <p14:creationId xmlns:p14="http://schemas.microsoft.com/office/powerpoint/2010/main" val="2489083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B8681-1A05-5B65-B2B5-CABB0688FE13}"/>
              </a:ext>
            </a:extLst>
          </p:cNvPr>
          <p:cNvSpPr>
            <a:spLocks noGrp="1"/>
          </p:cNvSpPr>
          <p:nvPr>
            <p:ph type="title"/>
          </p:nvPr>
        </p:nvSpPr>
        <p:spPr/>
        <p:txBody>
          <a:bodyPr/>
          <a:lstStyle/>
          <a:p>
            <a:pPr algn="l"/>
            <a:r>
              <a:rPr lang="en-US" dirty="0"/>
              <a:t>INTRODUCERE</a:t>
            </a:r>
          </a:p>
        </p:txBody>
      </p:sp>
      <p:sp>
        <p:nvSpPr>
          <p:cNvPr id="4" name="Text Box 35">
            <a:extLst>
              <a:ext uri="{FF2B5EF4-FFF2-40B4-BE49-F238E27FC236}">
                <a16:creationId xmlns:a16="http://schemas.microsoft.com/office/drawing/2014/main" id="{EFC5C291-3BD2-533B-AC68-D9F9B8DB3065}"/>
              </a:ext>
            </a:extLst>
          </p:cNvPr>
          <p:cNvSpPr txBox="1">
            <a:spLocks noGrp="1" noChangeArrowheads="1"/>
          </p:cNvSpPr>
          <p:nvPr>
            <p:ph idx="1"/>
          </p:nvPr>
        </p:nvSpPr>
        <p:spPr bwMode="auto">
          <a:xfrm>
            <a:off x="685800" y="2193925"/>
            <a:ext cx="10820400" cy="4024313"/>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256032" tIns="256032" rIns="256032" bIns="256032">
            <a:normAutofit fontScale="70000" lnSpcReduction="20000"/>
          </a:bodyPr>
          <a:lstStyle>
            <a:lvl1pPr defTabSz="857250">
              <a:defRPr sz="2800">
                <a:solidFill>
                  <a:schemeClr val="tx1"/>
                </a:solidFill>
                <a:latin typeface="Arial" panose="020B0604020202020204" pitchFamily="34" charset="0"/>
              </a:defRPr>
            </a:lvl1pPr>
            <a:lvl2pPr marL="742950" indent="-285750" defTabSz="857250">
              <a:defRPr sz="2800">
                <a:solidFill>
                  <a:schemeClr val="tx1"/>
                </a:solidFill>
                <a:latin typeface="Arial" panose="020B0604020202020204" pitchFamily="34" charset="0"/>
              </a:defRPr>
            </a:lvl2pPr>
            <a:lvl3pPr marL="1143000" indent="-228600" defTabSz="857250">
              <a:defRPr sz="2800">
                <a:solidFill>
                  <a:schemeClr val="tx1"/>
                </a:solidFill>
                <a:latin typeface="Arial" panose="020B0604020202020204" pitchFamily="34" charset="0"/>
              </a:defRPr>
            </a:lvl3pPr>
            <a:lvl4pPr marL="1600200" indent="-228600" defTabSz="857250">
              <a:defRPr sz="2800">
                <a:solidFill>
                  <a:schemeClr val="tx1"/>
                </a:solidFill>
                <a:latin typeface="Arial" panose="020B0604020202020204" pitchFamily="34" charset="0"/>
              </a:defRPr>
            </a:lvl4pPr>
            <a:lvl5pPr marL="2057400" indent="-228600" defTabSz="857250">
              <a:defRPr sz="2800">
                <a:solidFill>
                  <a:schemeClr val="tx1"/>
                </a:solidFill>
                <a:latin typeface="Arial" panose="020B0604020202020204" pitchFamily="34" charset="0"/>
              </a:defRPr>
            </a:lvl5pPr>
            <a:lvl6pPr marL="2514600" indent="-228600" defTabSz="857250" eaLnBrk="0" fontAlgn="base" hangingPunct="0">
              <a:spcBef>
                <a:spcPct val="0"/>
              </a:spcBef>
              <a:spcAft>
                <a:spcPct val="0"/>
              </a:spcAft>
              <a:defRPr sz="2800">
                <a:solidFill>
                  <a:schemeClr val="tx1"/>
                </a:solidFill>
                <a:latin typeface="Arial" panose="020B0604020202020204" pitchFamily="34" charset="0"/>
              </a:defRPr>
            </a:lvl6pPr>
            <a:lvl7pPr marL="2971800" indent="-228600" defTabSz="857250" eaLnBrk="0" fontAlgn="base" hangingPunct="0">
              <a:spcBef>
                <a:spcPct val="0"/>
              </a:spcBef>
              <a:spcAft>
                <a:spcPct val="0"/>
              </a:spcAft>
              <a:defRPr sz="2800">
                <a:solidFill>
                  <a:schemeClr val="tx1"/>
                </a:solidFill>
                <a:latin typeface="Arial" panose="020B0604020202020204" pitchFamily="34" charset="0"/>
              </a:defRPr>
            </a:lvl7pPr>
            <a:lvl8pPr marL="3429000" indent="-228600" defTabSz="857250" eaLnBrk="0" fontAlgn="base" hangingPunct="0">
              <a:spcBef>
                <a:spcPct val="0"/>
              </a:spcBef>
              <a:spcAft>
                <a:spcPct val="0"/>
              </a:spcAft>
              <a:defRPr sz="2800">
                <a:solidFill>
                  <a:schemeClr val="tx1"/>
                </a:solidFill>
                <a:latin typeface="Arial" panose="020B0604020202020204" pitchFamily="34" charset="0"/>
              </a:defRPr>
            </a:lvl8pPr>
            <a:lvl9pPr marL="3886200" indent="-228600" defTabSz="857250" eaLnBrk="0" fontAlgn="base" hangingPunct="0">
              <a:spcBef>
                <a:spcPct val="0"/>
              </a:spcBef>
              <a:spcAft>
                <a:spcPct val="0"/>
              </a:spcAft>
              <a:defRPr sz="2800">
                <a:solidFill>
                  <a:schemeClr val="tx1"/>
                </a:solidFill>
                <a:latin typeface="Arial" panose="020B0604020202020204" pitchFamily="34" charset="0"/>
              </a:defRPr>
            </a:lvl9pPr>
          </a:lstStyle>
          <a:p>
            <a:pPr algn="just">
              <a:buFont typeface="Wingdings" panose="05000000000000000000" pitchFamily="2" charset="2"/>
              <a:buChar char="q"/>
            </a:pPr>
            <a:r>
              <a:rPr lang="ro-RO" altLang="en-US" dirty="0">
                <a:ea typeface="Calibri" panose="020F0502020204030204" pitchFamily="34" charset="0"/>
                <a:cs typeface="Arial" panose="020B0604020202020204" pitchFamily="34" charset="0"/>
              </a:rPr>
              <a:t>Politicile europene actuale pun accent pe reducerea utilizării pesticidelor în toate ecosistemele agricole ca opțiune cheie pentru reducerea pericolelor pentru mediu și a riscurilor pentru sănătate. Reducerea utilizării pesticidelor este o provocare în livezile în care pesticidele sunt aplicate în mod frecvent pentru a controla numeroși dăunători și boli, dar este crucială pentru îmbunătățirea durabilității producției de fructe. </a:t>
            </a:r>
            <a:r>
              <a:rPr lang="en-US" altLang="en-US" dirty="0" err="1">
                <a:ea typeface="Calibri" panose="020F0502020204030204" pitchFamily="34" charset="0"/>
                <a:cs typeface="Arial" panose="020B0604020202020204" pitchFamily="34" charset="0"/>
              </a:rPr>
              <a:t>Controlul</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insectelor</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dăunătoare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culturii</a:t>
            </a:r>
            <a:r>
              <a:rPr lang="en-US" altLang="en-US" dirty="0">
                <a:ea typeface="Calibri" panose="020F0502020204030204" pitchFamily="34" charset="0"/>
                <a:cs typeface="Arial" panose="020B0604020202020204" pitchFamily="34" charset="0"/>
              </a:rPr>
              <a:t> de </a:t>
            </a:r>
            <a:r>
              <a:rPr lang="en-US" altLang="en-US" dirty="0" err="1">
                <a:ea typeface="Calibri" panose="020F0502020204030204" pitchFamily="34" charset="0"/>
                <a:cs typeface="Arial" panose="020B0604020202020204" pitchFamily="34" charset="0"/>
              </a:rPr>
              <a:t>măr</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necesită</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aplicarea</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în</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timp</a:t>
            </a:r>
            <a:r>
              <a:rPr lang="en-US" altLang="en-US" dirty="0">
                <a:ea typeface="Calibri" panose="020F0502020204030204" pitchFamily="34" charset="0"/>
                <a:cs typeface="Arial" panose="020B0604020202020204" pitchFamily="34" charset="0"/>
              </a:rPr>
              <a:t> util a </a:t>
            </a:r>
            <a:r>
              <a:rPr lang="en-US" altLang="en-US" dirty="0" err="1">
                <a:ea typeface="Calibri" panose="020F0502020204030204" pitchFamily="34" charset="0"/>
                <a:cs typeface="Arial" panose="020B0604020202020204" pitchFamily="34" charset="0"/>
              </a:rPr>
              <a:t>insecticidelor</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Pentru</a:t>
            </a:r>
            <a:r>
              <a:rPr lang="en-US" altLang="en-US" dirty="0">
                <a:ea typeface="Calibri" panose="020F0502020204030204" pitchFamily="34" charset="0"/>
                <a:cs typeface="Arial" panose="020B0604020202020204" pitchFamily="34" charset="0"/>
              </a:rPr>
              <a:t> a </a:t>
            </a:r>
            <a:r>
              <a:rPr lang="ro-RO" altLang="en-US" dirty="0">
                <a:ea typeface="Calibri" panose="020F0502020204030204" pitchFamily="34" charset="0"/>
                <a:cs typeface="Arial" panose="020B0604020202020204" pitchFamily="34" charset="0"/>
              </a:rPr>
              <a:t>reduce la minimum numarul de tratamente aplicate şi </a:t>
            </a:r>
            <a:r>
              <a:rPr lang="en-US" altLang="en-US" dirty="0" err="1">
                <a:ea typeface="Calibri" panose="020F0502020204030204" pitchFamily="34" charset="0"/>
                <a:cs typeface="Arial" panose="020B0604020202020204" pitchFamily="34" charset="0"/>
              </a:rPr>
              <a:t>menține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livezile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sănătoase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și</a:t>
            </a:r>
            <a:r>
              <a:rPr lang="en-US" altLang="en-US" dirty="0">
                <a:ea typeface="Calibri" panose="020F0502020204030204" pitchFamily="34" charset="0"/>
                <a:cs typeface="Arial" panose="020B0604020202020204" pitchFamily="34" charset="0"/>
              </a:rPr>
              <a:t> productive, </a:t>
            </a:r>
            <a:r>
              <a:rPr lang="en-US" altLang="en-US" dirty="0" err="1">
                <a:ea typeface="Calibri" panose="020F0502020204030204" pitchFamily="34" charset="0"/>
                <a:cs typeface="Arial" panose="020B0604020202020204" pitchFamily="34" charset="0"/>
              </a:rPr>
              <a:t>producătorii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ar</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trebui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să</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cunoască</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ce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dăunători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să</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urm</a:t>
            </a:r>
            <a:r>
              <a:rPr lang="ro-RO" altLang="en-US" dirty="0">
                <a:ea typeface="Calibri" panose="020F0502020204030204" pitchFamily="34" charset="0"/>
                <a:cs typeface="Arial" panose="020B0604020202020204" pitchFamily="34" charset="0"/>
              </a:rPr>
              <a:t>ărească</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să</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înțeleagă</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biologia</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dăunătorilor</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să</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utilizeze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măsuri</a:t>
            </a:r>
            <a:r>
              <a:rPr lang="en-US" altLang="en-US" dirty="0">
                <a:ea typeface="Calibri" panose="020F0502020204030204" pitchFamily="34" charset="0"/>
                <a:cs typeface="Arial" panose="020B0604020202020204" pitchFamily="34" charset="0"/>
              </a:rPr>
              <a:t> preventive </a:t>
            </a:r>
            <a:r>
              <a:rPr lang="en-US" altLang="en-US" dirty="0" err="1">
                <a:ea typeface="Calibri" panose="020F0502020204030204" pitchFamily="34" charset="0"/>
                <a:cs typeface="Arial" panose="020B0604020202020204" pitchFamily="34" charset="0"/>
              </a:rPr>
              <a:t>adecvate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și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să</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aplice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tratamente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în</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timp</a:t>
            </a:r>
            <a:r>
              <a:rPr lang="en-US" altLang="en-US" dirty="0">
                <a:ea typeface="Calibri" panose="020F0502020204030204" pitchFamily="34" charset="0"/>
                <a:cs typeface="Arial" panose="020B0604020202020204" pitchFamily="34" charset="0"/>
              </a:rPr>
              <a:t> util </a:t>
            </a:r>
            <a:r>
              <a:rPr lang="en-US" altLang="en-US" dirty="0" err="1">
                <a:ea typeface="Calibri" panose="020F0502020204030204" pitchFamily="34" charset="0"/>
                <a:cs typeface="Arial" panose="020B0604020202020204" pitchFamily="34" charset="0"/>
              </a:rPr>
              <a:t>atunci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când</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este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necesar</a:t>
            </a:r>
            <a:r>
              <a:rPr lang="en-US" altLang="en-US" dirty="0">
                <a:ea typeface="Calibri" panose="020F0502020204030204" pitchFamily="34" charset="0"/>
                <a:cs typeface="Arial" panose="020B0604020202020204" pitchFamily="34" charset="0"/>
              </a:rPr>
              <a:t>.</a:t>
            </a:r>
          </a:p>
          <a:p>
            <a:pPr algn="just">
              <a:buFont typeface="Wingdings" panose="05000000000000000000" pitchFamily="2" charset="2"/>
              <a:buChar char="Ø"/>
            </a:pPr>
            <a:r>
              <a:rPr lang="ro-RO" altLang="en-US" dirty="0">
                <a:ea typeface="Calibri" panose="020F0502020204030204" pitchFamily="34" charset="0"/>
                <a:cs typeface="Arial" panose="020B0604020202020204" pitchFamily="34" charset="0"/>
              </a:rPr>
              <a:t>Prezentul studiu şi-a propus sa evalueze spectrul si structura faunei de insecte dăunătoare asociate culturii de măr, pe baza observațiilor și materialului entomologic colectat sistematic din 3 livezi plasate in diferite conditii eco-pedo-climatice din sudul României, in perioada de vegetației din anul 2021.</a:t>
            </a:r>
            <a:endParaRPr lang="en-US" altLang="en-US"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89051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1366-E9D3-E736-82B0-C741AA3531B3}"/>
              </a:ext>
            </a:extLst>
          </p:cNvPr>
          <p:cNvSpPr>
            <a:spLocks noGrp="1"/>
          </p:cNvSpPr>
          <p:nvPr>
            <p:ph type="title"/>
          </p:nvPr>
        </p:nvSpPr>
        <p:spPr/>
        <p:txBody>
          <a:bodyPr/>
          <a:lstStyle/>
          <a:p>
            <a:pPr algn="l"/>
            <a:r>
              <a:rPr lang="en-US" dirty="0"/>
              <a:t>MATERIALUL SI METODA</a:t>
            </a:r>
          </a:p>
        </p:txBody>
      </p:sp>
      <p:sp>
        <p:nvSpPr>
          <p:cNvPr id="4" name="Text Box 35">
            <a:extLst>
              <a:ext uri="{FF2B5EF4-FFF2-40B4-BE49-F238E27FC236}">
                <a16:creationId xmlns:a16="http://schemas.microsoft.com/office/drawing/2014/main" id="{8048171E-C037-EC7F-1107-AA76F7BCA40F}"/>
              </a:ext>
            </a:extLst>
          </p:cNvPr>
          <p:cNvSpPr txBox="1">
            <a:spLocks noGrp="1" noChangeArrowheads="1"/>
          </p:cNvSpPr>
          <p:nvPr>
            <p:ph idx="1"/>
          </p:nvPr>
        </p:nvSpPr>
        <p:spPr bwMode="auto">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256032" tIns="256032" rIns="256032" bIns="256032">
            <a:normAutofit fontScale="70000" lnSpcReduction="20000"/>
          </a:bodyPr>
          <a:lstStyle>
            <a:lvl1pPr defTabSz="857250">
              <a:defRPr sz="2800">
                <a:solidFill>
                  <a:schemeClr val="tx1"/>
                </a:solidFill>
                <a:latin typeface="Arial" panose="020B0604020202020204" pitchFamily="34" charset="0"/>
              </a:defRPr>
            </a:lvl1pPr>
            <a:lvl2pPr marL="742950" indent="-285750" defTabSz="857250">
              <a:defRPr sz="2800">
                <a:solidFill>
                  <a:schemeClr val="tx1"/>
                </a:solidFill>
                <a:latin typeface="Arial" panose="020B0604020202020204" pitchFamily="34" charset="0"/>
              </a:defRPr>
            </a:lvl2pPr>
            <a:lvl3pPr marL="1143000" indent="-228600" defTabSz="857250">
              <a:defRPr sz="2800">
                <a:solidFill>
                  <a:schemeClr val="tx1"/>
                </a:solidFill>
                <a:latin typeface="Arial" panose="020B0604020202020204" pitchFamily="34" charset="0"/>
              </a:defRPr>
            </a:lvl3pPr>
            <a:lvl4pPr marL="1600200" indent="-228600" defTabSz="857250">
              <a:defRPr sz="2800">
                <a:solidFill>
                  <a:schemeClr val="tx1"/>
                </a:solidFill>
                <a:latin typeface="Arial" panose="020B0604020202020204" pitchFamily="34" charset="0"/>
              </a:defRPr>
            </a:lvl4pPr>
            <a:lvl5pPr marL="2057400" indent="-228600" defTabSz="857250">
              <a:defRPr sz="2800">
                <a:solidFill>
                  <a:schemeClr val="tx1"/>
                </a:solidFill>
                <a:latin typeface="Arial" panose="020B0604020202020204" pitchFamily="34" charset="0"/>
              </a:defRPr>
            </a:lvl5pPr>
            <a:lvl6pPr marL="2514600" indent="-228600" defTabSz="857250" eaLnBrk="0" fontAlgn="base" hangingPunct="0">
              <a:spcBef>
                <a:spcPct val="0"/>
              </a:spcBef>
              <a:spcAft>
                <a:spcPct val="0"/>
              </a:spcAft>
              <a:defRPr sz="2800">
                <a:solidFill>
                  <a:schemeClr val="tx1"/>
                </a:solidFill>
                <a:latin typeface="Arial" panose="020B0604020202020204" pitchFamily="34" charset="0"/>
              </a:defRPr>
            </a:lvl6pPr>
            <a:lvl7pPr marL="2971800" indent="-228600" defTabSz="857250" eaLnBrk="0" fontAlgn="base" hangingPunct="0">
              <a:spcBef>
                <a:spcPct val="0"/>
              </a:spcBef>
              <a:spcAft>
                <a:spcPct val="0"/>
              </a:spcAft>
              <a:defRPr sz="2800">
                <a:solidFill>
                  <a:schemeClr val="tx1"/>
                </a:solidFill>
                <a:latin typeface="Arial" panose="020B0604020202020204" pitchFamily="34" charset="0"/>
              </a:defRPr>
            </a:lvl7pPr>
            <a:lvl8pPr marL="3429000" indent="-228600" defTabSz="857250" eaLnBrk="0" fontAlgn="base" hangingPunct="0">
              <a:spcBef>
                <a:spcPct val="0"/>
              </a:spcBef>
              <a:spcAft>
                <a:spcPct val="0"/>
              </a:spcAft>
              <a:defRPr sz="2800">
                <a:solidFill>
                  <a:schemeClr val="tx1"/>
                </a:solidFill>
                <a:latin typeface="Arial" panose="020B0604020202020204" pitchFamily="34" charset="0"/>
              </a:defRPr>
            </a:lvl8pPr>
            <a:lvl9pPr marL="3886200" indent="-228600" defTabSz="857250" eaLnBrk="0" fontAlgn="base" hangingPunct="0">
              <a:spcBef>
                <a:spcPct val="0"/>
              </a:spcBef>
              <a:spcAft>
                <a:spcPct val="0"/>
              </a:spcAft>
              <a:defRPr sz="2800">
                <a:solidFill>
                  <a:schemeClr val="tx1"/>
                </a:solidFill>
                <a:latin typeface="Arial" panose="020B0604020202020204" pitchFamily="34" charset="0"/>
              </a:defRPr>
            </a:lvl9pPr>
          </a:lstStyle>
          <a:p>
            <a:pPr algn="just">
              <a:lnSpc>
                <a:spcPct val="115000"/>
              </a:lnSpc>
              <a:spcAft>
                <a:spcPts val="1000"/>
              </a:spcAft>
            </a:pPr>
            <a:r>
              <a:rPr lang="en-US" altLang="en-US" dirty="0">
                <a:ea typeface="Calibri" panose="020F0502020204030204" pitchFamily="34" charset="0"/>
                <a:cs typeface="Arial" panose="020B0604020202020204" pitchFamily="34" charset="0"/>
              </a:rPr>
              <a:t>Cele </a:t>
            </a:r>
            <a:r>
              <a:rPr lang="en-US" altLang="en-US" dirty="0" err="1">
                <a:ea typeface="Calibri" panose="020F0502020204030204" pitchFamily="34" charset="0"/>
                <a:cs typeface="Arial" panose="020B0604020202020204" pitchFamily="34" charset="0"/>
              </a:rPr>
              <a:t>trei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livezi</a:t>
            </a:r>
            <a:r>
              <a:rPr lang="en-US" altLang="en-US" dirty="0">
                <a:ea typeface="Calibri" panose="020F0502020204030204" pitchFamily="34" charset="0"/>
                <a:cs typeface="Arial" panose="020B0604020202020204" pitchFamily="34" charset="0"/>
              </a:rPr>
              <a:t> de m</a:t>
            </a:r>
            <a:r>
              <a:rPr lang="ro-RO" altLang="en-US" dirty="0">
                <a:ea typeface="Calibri" panose="020F0502020204030204" pitchFamily="34" charset="0"/>
                <a:cs typeface="Arial" panose="020B0604020202020204" pitchFamily="34" charset="0"/>
              </a:rPr>
              <a:t>ă</a:t>
            </a:r>
            <a:r>
              <a:rPr lang="en-US" altLang="en-US" dirty="0">
                <a:ea typeface="Calibri" panose="020F0502020204030204" pitchFamily="34" charset="0"/>
                <a:cs typeface="Arial" panose="020B0604020202020204" pitchFamily="34" charset="0"/>
              </a:rPr>
              <a:t>r investigate </a:t>
            </a:r>
            <a:r>
              <a:rPr lang="en-US" altLang="en-US" dirty="0" err="1">
                <a:ea typeface="Calibri" panose="020F0502020204030204" pitchFamily="34" charset="0"/>
                <a:cs typeface="Arial" panose="020B0604020202020204" pitchFamily="34" charset="0"/>
              </a:rPr>
              <a:t>în</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acest</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studiu</a:t>
            </a:r>
            <a:r>
              <a:rPr lang="en-US" altLang="en-US" dirty="0">
                <a:ea typeface="Calibri" panose="020F0502020204030204" pitchFamily="34" charset="0"/>
                <a:cs typeface="Arial" panose="020B0604020202020204" pitchFamily="34" charset="0"/>
              </a:rPr>
              <a:t> au </a:t>
            </a:r>
            <a:r>
              <a:rPr lang="en-US" altLang="en-US" dirty="0" err="1">
                <a:ea typeface="Calibri" panose="020F0502020204030204" pitchFamily="34" charset="0"/>
                <a:cs typeface="Arial" panose="020B0604020202020204" pitchFamily="34" charset="0"/>
              </a:rPr>
              <a:t>fost</a:t>
            </a:r>
            <a:r>
              <a:rPr lang="en-US" altLang="en-US" dirty="0">
                <a:ea typeface="Calibri" panose="020F0502020204030204" pitchFamily="34" charset="0"/>
                <a:cs typeface="Arial" panose="020B0604020202020204" pitchFamily="34" charset="0"/>
              </a:rPr>
              <a:t> situate </a:t>
            </a:r>
            <a:r>
              <a:rPr lang="en-US" altLang="en-US" dirty="0" err="1">
                <a:ea typeface="Calibri" panose="020F0502020204030204" pitchFamily="34" charset="0"/>
                <a:cs typeface="Arial" panose="020B0604020202020204" pitchFamily="34" charset="0"/>
              </a:rPr>
              <a:t>în</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Bucuresti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Moara</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Domneasca</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jud</a:t>
            </a:r>
            <a:r>
              <a:rPr lang="en-US" altLang="en-US" dirty="0">
                <a:ea typeface="Calibri" panose="020F0502020204030204" pitchFamily="34" charset="0"/>
                <a:cs typeface="Arial" panose="020B0604020202020204" pitchFamily="34" charset="0"/>
              </a:rPr>
              <a:t>. Ilfov) </a:t>
            </a:r>
            <a:r>
              <a:rPr lang="en-US" altLang="en-US" dirty="0" err="1">
                <a:ea typeface="Calibri" panose="020F0502020204030204" pitchFamily="34" charset="0"/>
                <a:cs typeface="Arial" panose="020B0604020202020204" pitchFamily="34" charset="0"/>
              </a:rPr>
              <a:t>și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Voinesti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Judetul</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Dambovita</a:t>
            </a:r>
            <a:r>
              <a:rPr lang="en-US" altLang="en-US" dirty="0">
                <a:ea typeface="Calibri" panose="020F0502020204030204" pitchFamily="34" charset="0"/>
                <a:cs typeface="Arial" panose="020B0604020202020204" pitchFamily="34" charset="0"/>
              </a:rPr>
              <a:t>). </a:t>
            </a:r>
          </a:p>
          <a:p>
            <a:pPr algn="just">
              <a:lnSpc>
                <a:spcPct val="115000"/>
              </a:lnSpc>
              <a:spcAft>
                <a:spcPts val="1000"/>
              </a:spcAft>
            </a:pPr>
            <a:r>
              <a:rPr lang="en-US" altLang="en-US" dirty="0" err="1">
                <a:ea typeface="Calibri" panose="020F0502020204030204" pitchFamily="34" charset="0"/>
                <a:cs typeface="Arial" panose="020B0604020202020204" pitchFamily="34" charset="0"/>
              </a:rPr>
              <a:t>Observațiile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în</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teren</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și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colectările</a:t>
            </a:r>
            <a:r>
              <a:rPr lang="en-US" altLang="en-US" dirty="0">
                <a:ea typeface="Calibri" panose="020F0502020204030204" pitchFamily="34" charset="0"/>
                <a:cs typeface="Arial" panose="020B0604020202020204" pitchFamily="34" charset="0"/>
              </a:rPr>
              <a:t> de material biologic au </a:t>
            </a:r>
            <a:r>
              <a:rPr lang="en-US" altLang="en-US" dirty="0" err="1">
                <a:ea typeface="Calibri" panose="020F0502020204030204" pitchFamily="34" charset="0"/>
                <a:cs typeface="Arial" panose="020B0604020202020204" pitchFamily="34" charset="0"/>
              </a:rPr>
              <a:t>fost</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realizate</a:t>
            </a:r>
            <a:r>
              <a:rPr lang="en-US" altLang="en-US" dirty="0">
                <a:ea typeface="Calibri" panose="020F0502020204030204" pitchFamily="34" charset="0"/>
                <a:cs typeface="Arial" panose="020B0604020202020204" pitchFamily="34" charset="0"/>
              </a:rPr>
              <a:t> decadal </a:t>
            </a:r>
            <a:r>
              <a:rPr lang="en-US" altLang="en-US" dirty="0" err="1">
                <a:ea typeface="Calibri" panose="020F0502020204030204" pitchFamily="34" charset="0"/>
                <a:cs typeface="Arial" panose="020B0604020202020204" pitchFamily="34" charset="0"/>
              </a:rPr>
              <a:t>în</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perioada</a:t>
            </a:r>
            <a:r>
              <a:rPr lang="en-US" altLang="en-US" dirty="0">
                <a:ea typeface="Calibri" panose="020F0502020204030204" pitchFamily="34" charset="0"/>
                <a:cs typeface="Arial" panose="020B0604020202020204" pitchFamily="34" charset="0"/>
              </a:rPr>
              <a:t> 15 </a:t>
            </a:r>
            <a:r>
              <a:rPr lang="en-US" altLang="en-US" dirty="0" err="1">
                <a:ea typeface="Calibri" panose="020F0502020204030204" pitchFamily="34" charset="0"/>
                <a:cs typeface="Arial" panose="020B0604020202020204" pitchFamily="34" charset="0"/>
              </a:rPr>
              <a:t>aprilie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și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până</a:t>
            </a:r>
            <a:r>
              <a:rPr lang="en-US" altLang="en-US" dirty="0">
                <a:ea typeface="Calibri" panose="020F0502020204030204" pitchFamily="34" charset="0"/>
                <a:cs typeface="Arial" panose="020B0604020202020204" pitchFamily="34" charset="0"/>
              </a:rPr>
              <a:t> la </a:t>
            </a:r>
            <a:r>
              <a:rPr lang="en-US" altLang="en-US" dirty="0" err="1">
                <a:ea typeface="Calibri" panose="020F0502020204030204" pitchFamily="34" charset="0"/>
                <a:cs typeface="Arial" panose="020B0604020202020204" pitchFamily="34" charset="0"/>
              </a:rPr>
              <a:t>sfârșitul</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lunii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septembrie</a:t>
            </a:r>
            <a:r>
              <a:rPr lang="en-US" altLang="en-US" dirty="0">
                <a:ea typeface="Calibri" panose="020F0502020204030204" pitchFamily="34" charset="0"/>
                <a:cs typeface="Arial" panose="020B0604020202020204" pitchFamily="34" charset="0"/>
              </a:rPr>
              <a:t> 2021. </a:t>
            </a:r>
          </a:p>
          <a:p>
            <a:pPr algn="just">
              <a:lnSpc>
                <a:spcPct val="115000"/>
              </a:lnSpc>
              <a:spcAft>
                <a:spcPts val="1000"/>
              </a:spcAft>
            </a:pPr>
            <a:r>
              <a:rPr lang="en-US" altLang="en-US" dirty="0">
                <a:ea typeface="Calibri" panose="020F0502020204030204" pitchFamily="34" charset="0"/>
                <a:cs typeface="Arial" panose="020B0604020202020204" pitchFamily="34" charset="0"/>
              </a:rPr>
              <a:t>La </a:t>
            </a:r>
            <a:r>
              <a:rPr lang="en-US" altLang="en-US" dirty="0" err="1">
                <a:ea typeface="Calibri" panose="020F0502020204030204" pitchFamily="34" charset="0"/>
                <a:cs typeface="Arial" panose="020B0604020202020204" pitchFamily="34" charset="0"/>
              </a:rPr>
              <a:t>fiecare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sesiune</a:t>
            </a:r>
            <a:r>
              <a:rPr lang="en-US" altLang="en-US" dirty="0">
                <a:ea typeface="Calibri" panose="020F0502020204030204" pitchFamily="34" charset="0"/>
                <a:cs typeface="Arial" panose="020B0604020202020204" pitchFamily="34" charset="0"/>
              </a:rPr>
              <a:t> de </a:t>
            </a:r>
            <a:r>
              <a:rPr lang="en-US" altLang="en-US" dirty="0" err="1">
                <a:ea typeface="Calibri" panose="020F0502020204030204" pitchFamily="34" charset="0"/>
                <a:cs typeface="Arial" panose="020B0604020202020204" pitchFamily="34" charset="0"/>
              </a:rPr>
              <a:t>observatii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si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prelevare</a:t>
            </a:r>
            <a:r>
              <a:rPr lang="en-US" altLang="en-US" dirty="0">
                <a:ea typeface="Calibri" panose="020F0502020204030204" pitchFamily="34" charset="0"/>
                <a:cs typeface="Arial" panose="020B0604020202020204" pitchFamily="34" charset="0"/>
              </a:rPr>
              <a:t> de probe, </a:t>
            </a:r>
            <a:r>
              <a:rPr lang="en-US" altLang="en-US" dirty="0" err="1">
                <a:ea typeface="Calibri" panose="020F0502020204030204" pitchFamily="34" charset="0"/>
                <a:cs typeface="Arial" panose="020B0604020202020204" pitchFamily="34" charset="0"/>
              </a:rPr>
              <a:t>prezența</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dăunătorilor</a:t>
            </a:r>
            <a:r>
              <a:rPr lang="en-US" altLang="en-US" dirty="0">
                <a:ea typeface="Calibri" panose="020F0502020204030204" pitchFamily="34" charset="0"/>
                <a:cs typeface="Arial" panose="020B0604020202020204" pitchFamily="34" charset="0"/>
              </a:rPr>
              <a:t> a </a:t>
            </a:r>
            <a:r>
              <a:rPr lang="en-US" altLang="en-US" dirty="0" err="1">
                <a:ea typeface="Calibri" panose="020F0502020204030204" pitchFamily="34" charset="0"/>
                <a:cs typeface="Arial" panose="020B0604020202020204" pitchFamily="34" charset="0"/>
              </a:rPr>
              <a:t>fost</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evaluată</a:t>
            </a:r>
            <a:r>
              <a:rPr lang="en-US" altLang="en-US" dirty="0">
                <a:ea typeface="Calibri" panose="020F0502020204030204" pitchFamily="34" charset="0"/>
                <a:cs typeface="Arial" panose="020B0604020202020204" pitchFamily="34" charset="0"/>
              </a:rPr>
              <a:t> pe 100 de </a:t>
            </a:r>
            <a:r>
              <a:rPr lang="en-US" altLang="en-US" dirty="0" err="1">
                <a:ea typeface="Calibri" panose="020F0502020204030204" pitchFamily="34" charset="0"/>
                <a:cs typeface="Arial" panose="020B0604020202020204" pitchFamily="34" charset="0"/>
              </a:rPr>
              <a:t>lăstari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infestați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în</a:t>
            </a:r>
            <a:r>
              <a:rPr lang="en-US" altLang="en-US" dirty="0">
                <a:ea typeface="Calibri" panose="020F0502020204030204" pitchFamily="34" charset="0"/>
                <a:cs typeface="Arial" panose="020B0604020202020204" pitchFamily="34" charset="0"/>
              </a:rPr>
              <a:t> mod natural, </a:t>
            </a:r>
            <a:r>
              <a:rPr lang="en-US" altLang="en-US" dirty="0" err="1">
                <a:ea typeface="Calibri" panose="020F0502020204030204" pitchFamily="34" charset="0"/>
                <a:cs typeface="Arial" panose="020B0604020202020204" pitchFamily="34" charset="0"/>
              </a:rPr>
              <a:t>aleatoriu</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selectați</a:t>
            </a:r>
            <a:r>
              <a:rPr lang="en-US" altLang="en-US" dirty="0">
                <a:ea typeface="Calibri" panose="020F0502020204030204" pitchFamily="34" charset="0"/>
                <a:cs typeface="Arial" panose="020B0604020202020204" pitchFamily="34" charset="0"/>
              </a:rPr>
              <a:t> pe </a:t>
            </a:r>
            <a:r>
              <a:rPr lang="en-US" altLang="en-US" dirty="0" err="1">
                <a:ea typeface="Calibri" panose="020F0502020204030204" pitchFamily="34" charset="0"/>
                <a:cs typeface="Arial" panose="020B0604020202020204" pitchFamily="34" charset="0"/>
              </a:rPr>
              <a:t>cel</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puțin</a:t>
            </a:r>
            <a:r>
              <a:rPr lang="en-US" altLang="en-US" dirty="0">
                <a:ea typeface="Calibri" panose="020F0502020204030204" pitchFamily="34" charset="0"/>
                <a:cs typeface="Arial" panose="020B0604020202020204" pitchFamily="34" charset="0"/>
              </a:rPr>
              <a:t> 20 de </a:t>
            </a:r>
            <a:r>
              <a:rPr lang="en-US" altLang="en-US" dirty="0" err="1">
                <a:ea typeface="Calibri" panose="020F0502020204030204" pitchFamily="34" charset="0"/>
                <a:cs typeface="Arial" panose="020B0604020202020204" pitchFamily="34" charset="0"/>
              </a:rPr>
              <a:t>pomi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în</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fiecare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livadă</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Toți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indivizii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observati</a:t>
            </a:r>
            <a:r>
              <a:rPr lang="en-US" altLang="en-US" dirty="0">
                <a:ea typeface="Calibri" panose="020F0502020204030204" pitchFamily="34" charset="0"/>
                <a:cs typeface="Arial" panose="020B0604020202020204" pitchFamily="34" charset="0"/>
              </a:rPr>
              <a:t> direct </a:t>
            </a:r>
            <a:r>
              <a:rPr lang="en-US" altLang="en-US" dirty="0" err="1">
                <a:ea typeface="Calibri" panose="020F0502020204030204" pitchFamily="34" charset="0"/>
                <a:cs typeface="Arial" panose="020B0604020202020204" pitchFamily="34" charset="0"/>
              </a:rPr>
              <a:t>în</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livezi</a:t>
            </a:r>
            <a:r>
              <a:rPr lang="en-US" altLang="en-US" dirty="0">
                <a:ea typeface="Calibri" panose="020F0502020204030204" pitchFamily="34" charset="0"/>
                <a:cs typeface="Arial" panose="020B0604020202020204" pitchFamily="34" charset="0"/>
              </a:rPr>
              <a:t> care au </a:t>
            </a:r>
            <a:r>
              <a:rPr lang="en-US" altLang="en-US" dirty="0" err="1">
                <a:ea typeface="Calibri" panose="020F0502020204030204" pitchFamily="34" charset="0"/>
                <a:cs typeface="Arial" panose="020B0604020202020204" pitchFamily="34" charset="0"/>
              </a:rPr>
              <a:t>fost</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ușor</a:t>
            </a:r>
            <a:r>
              <a:rPr lang="en-US" altLang="en-US" dirty="0">
                <a:ea typeface="Calibri" panose="020F0502020204030204" pitchFamily="34" charset="0"/>
                <a:cs typeface="Arial" panose="020B0604020202020204" pitchFamily="34" charset="0"/>
              </a:rPr>
              <a:t> de </a:t>
            </a:r>
            <a:r>
              <a:rPr lang="en-US" altLang="en-US" dirty="0" err="1">
                <a:ea typeface="Calibri" panose="020F0502020204030204" pitchFamily="34" charset="0"/>
                <a:cs typeface="Arial" panose="020B0604020202020204" pitchFamily="34" charset="0"/>
              </a:rPr>
              <a:t>identificat</a:t>
            </a:r>
            <a:r>
              <a:rPr lang="en-US" altLang="en-US" dirty="0">
                <a:ea typeface="Calibri" panose="020F0502020204030204" pitchFamily="34" charset="0"/>
                <a:cs typeface="Arial" panose="020B0604020202020204" pitchFamily="34" charset="0"/>
              </a:rPr>
              <a:t> au </a:t>
            </a:r>
            <a:r>
              <a:rPr lang="en-US" altLang="en-US" dirty="0" err="1">
                <a:ea typeface="Calibri" panose="020F0502020204030204" pitchFamily="34" charset="0"/>
                <a:cs typeface="Arial" panose="020B0604020202020204" pitchFamily="34" charset="0"/>
              </a:rPr>
              <a:t>fost</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notati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iar</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ceilalți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indivizi</a:t>
            </a:r>
            <a:r>
              <a:rPr lang="en-US" altLang="en-US" dirty="0">
                <a:ea typeface="Calibri" panose="020F0502020204030204" pitchFamily="34" charset="0"/>
                <a:cs typeface="Arial" panose="020B0604020202020204" pitchFamily="34" charset="0"/>
              </a:rPr>
              <a:t> care nu au </a:t>
            </a:r>
            <a:r>
              <a:rPr lang="en-US" altLang="en-US" dirty="0" err="1">
                <a:ea typeface="Calibri" panose="020F0502020204030204" pitchFamily="34" charset="0"/>
                <a:cs typeface="Arial" panose="020B0604020202020204" pitchFamily="34" charset="0"/>
              </a:rPr>
              <a:t>putut</a:t>
            </a:r>
            <a:r>
              <a:rPr lang="en-US" altLang="en-US" dirty="0">
                <a:ea typeface="Calibri" panose="020F0502020204030204" pitchFamily="34" charset="0"/>
                <a:cs typeface="Arial" panose="020B0604020202020204" pitchFamily="34" charset="0"/>
              </a:rPr>
              <a:t> fi </a:t>
            </a:r>
            <a:r>
              <a:rPr lang="en-US" altLang="en-US" dirty="0" err="1">
                <a:ea typeface="Calibri" panose="020F0502020204030204" pitchFamily="34" charset="0"/>
                <a:cs typeface="Arial" panose="020B0604020202020204" pitchFamily="34" charset="0"/>
              </a:rPr>
              <a:t>identificati</a:t>
            </a:r>
            <a:r>
              <a:rPr lang="en-US" altLang="en-US" dirty="0">
                <a:ea typeface="Calibri" panose="020F0502020204030204" pitchFamily="34" charset="0"/>
                <a:cs typeface="Arial" panose="020B0604020202020204" pitchFamily="34" charset="0"/>
              </a:rPr>
              <a:t> la </a:t>
            </a:r>
            <a:r>
              <a:rPr lang="en-US" altLang="en-US" dirty="0" err="1">
                <a:ea typeface="Calibri" panose="020F0502020204030204" pitchFamily="34" charset="0"/>
                <a:cs typeface="Arial" panose="020B0604020202020204" pitchFamily="34" charset="0"/>
              </a:rPr>
              <a:t>fața</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locului</a:t>
            </a:r>
            <a:r>
              <a:rPr lang="en-US" altLang="en-US" dirty="0">
                <a:ea typeface="Calibri" panose="020F0502020204030204" pitchFamily="34" charset="0"/>
                <a:cs typeface="Arial" panose="020B0604020202020204" pitchFamily="34" charset="0"/>
              </a:rPr>
              <a:t> au </a:t>
            </a:r>
            <a:r>
              <a:rPr lang="en-US" altLang="en-US" dirty="0" err="1">
                <a:ea typeface="Calibri" panose="020F0502020204030204" pitchFamily="34" charset="0"/>
                <a:cs typeface="Arial" panose="020B0604020202020204" pitchFamily="34" charset="0"/>
              </a:rPr>
              <a:t>fost</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plasați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în</a:t>
            </a:r>
            <a:r>
              <a:rPr lang="en-US" altLang="en-US" dirty="0">
                <a:ea typeface="Calibri" panose="020F0502020204030204" pitchFamily="34" charset="0"/>
                <a:cs typeface="Arial" panose="020B0604020202020204" pitchFamily="34" charset="0"/>
              </a:rPr>
              <a:t> diverse </a:t>
            </a:r>
            <a:r>
              <a:rPr lang="en-US" altLang="en-US" dirty="0" err="1">
                <a:ea typeface="Calibri" panose="020F0502020204030204" pitchFamily="34" charset="0"/>
                <a:cs typeface="Arial" panose="020B0604020202020204" pitchFamily="34" charset="0"/>
              </a:rPr>
              <a:t>recipiente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și</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transferati</a:t>
            </a:r>
            <a:r>
              <a:rPr lang="en-US" altLang="en-US" dirty="0">
                <a:ea typeface="Calibri" panose="020F0502020204030204" pitchFamily="34" charset="0"/>
                <a:cs typeface="Arial" panose="020B0604020202020204" pitchFamily="34" charset="0"/>
              </a:rPr>
              <a:t> la </a:t>
            </a:r>
            <a:r>
              <a:rPr lang="en-US" altLang="en-US" dirty="0" err="1">
                <a:ea typeface="Calibri" panose="020F0502020204030204" pitchFamily="34" charset="0"/>
                <a:cs typeface="Arial" panose="020B0604020202020204" pitchFamily="34" charset="0"/>
              </a:rPr>
              <a:t>laborator</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Larvele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colectate</a:t>
            </a:r>
            <a:r>
              <a:rPr lang="en-US" altLang="en-US" dirty="0">
                <a:ea typeface="Calibri" panose="020F0502020204030204" pitchFamily="34" charset="0"/>
                <a:cs typeface="Arial" panose="020B0604020202020204" pitchFamily="34" charset="0"/>
              </a:rPr>
              <a:t> au </a:t>
            </a:r>
            <a:r>
              <a:rPr lang="en-US" altLang="en-US" dirty="0" err="1">
                <a:ea typeface="Calibri" panose="020F0502020204030204" pitchFamily="34" charset="0"/>
                <a:cs typeface="Arial" panose="020B0604020202020204" pitchFamily="34" charset="0"/>
              </a:rPr>
              <a:t>fost</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crescute</a:t>
            </a:r>
            <a:r>
              <a:rPr lang="en-US" altLang="en-US" dirty="0">
                <a:ea typeface="Calibri" panose="020F0502020204030204" pitchFamily="34" charset="0"/>
                <a:cs typeface="Arial" panose="020B0604020202020204" pitchFamily="34" charset="0"/>
              </a:rPr>
              <a:t> in </a:t>
            </a:r>
            <a:r>
              <a:rPr lang="en-US" altLang="en-US" dirty="0" err="1">
                <a:ea typeface="Calibri" panose="020F0502020204030204" pitchFamily="34" charset="0"/>
                <a:cs typeface="Arial" panose="020B0604020202020204" pitchFamily="34" charset="0"/>
              </a:rPr>
              <a:t>laborator</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până</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când</a:t>
            </a:r>
            <a:r>
              <a:rPr lang="en-US" altLang="en-US" dirty="0">
                <a:ea typeface="Calibri" panose="020F0502020204030204" pitchFamily="34" charset="0"/>
                <a:cs typeface="Arial" panose="020B0604020202020204" pitchFamily="34" charset="0"/>
              </a:rPr>
              <a:t> au </a:t>
            </a:r>
            <a:r>
              <a:rPr lang="en-US" altLang="en-US" dirty="0" err="1">
                <a:ea typeface="Calibri" panose="020F0502020204030204" pitchFamily="34" charset="0"/>
                <a:cs typeface="Arial" panose="020B0604020202020204" pitchFamily="34" charset="0"/>
              </a:rPr>
              <a:t>ajuns</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în</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stadiul</a:t>
            </a:r>
            <a:r>
              <a:rPr lang="en-US" altLang="en-US" dirty="0">
                <a:ea typeface="Calibri" panose="020F0502020204030204" pitchFamily="34" charset="0"/>
                <a:cs typeface="Arial" panose="020B0604020202020204" pitchFamily="34" charset="0"/>
              </a:rPr>
              <a:t> de adult </a:t>
            </a:r>
            <a:r>
              <a:rPr lang="en-US" altLang="en-US" dirty="0" err="1">
                <a:ea typeface="Calibri" panose="020F0502020204030204" pitchFamily="34" charset="0"/>
                <a:cs typeface="Arial" panose="020B0604020202020204" pitchFamily="34" charset="0"/>
              </a:rPr>
              <a:t>pentru</a:t>
            </a:r>
            <a:r>
              <a:rPr lang="en-US" altLang="en-US" dirty="0">
                <a:ea typeface="Calibri" panose="020F0502020204030204" pitchFamily="34" charset="0"/>
                <a:cs typeface="Arial" panose="020B0604020202020204" pitchFamily="34" charset="0"/>
              </a:rPr>
              <a:t> o </a:t>
            </a:r>
            <a:r>
              <a:rPr lang="en-US" altLang="en-US" dirty="0" err="1">
                <a:ea typeface="Calibri" panose="020F0502020204030204" pitchFamily="34" charset="0"/>
                <a:cs typeface="Arial" panose="020B0604020202020204" pitchFamily="34" charset="0"/>
              </a:rPr>
              <a:t>identificare</a:t>
            </a:r>
            <a:r>
              <a:rPr lang="en-US" altLang="en-US" dirty="0">
                <a:ea typeface="Calibri" panose="020F0502020204030204" pitchFamily="34" charset="0"/>
                <a:cs typeface="Arial" panose="020B0604020202020204" pitchFamily="34" charset="0"/>
              </a:rPr>
              <a:t> </a:t>
            </a:r>
            <a:r>
              <a:rPr lang="en-US" altLang="en-US" dirty="0" err="1">
                <a:ea typeface="Calibri" panose="020F0502020204030204" pitchFamily="34" charset="0"/>
                <a:cs typeface="Arial" panose="020B0604020202020204" pitchFamily="34" charset="0"/>
              </a:rPr>
              <a:t>corespunzătoare</a:t>
            </a:r>
            <a:r>
              <a:rPr lang="en-US" altLang="en-US" dirty="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756598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2DD4E-4BC0-DAE5-6D44-CF85A323687A}"/>
              </a:ext>
            </a:extLst>
          </p:cNvPr>
          <p:cNvSpPr>
            <a:spLocks noGrp="1"/>
          </p:cNvSpPr>
          <p:nvPr>
            <p:ph type="title"/>
          </p:nvPr>
        </p:nvSpPr>
        <p:spPr/>
        <p:txBody>
          <a:bodyPr>
            <a:normAutofit/>
          </a:bodyPr>
          <a:lstStyle/>
          <a:p>
            <a:pPr marL="0" marR="0" lvl="0" indent="0" algn="ctr" defTabSz="914400" rtl="0" eaLnBrk="0" fontAlgn="base" latinLnBrk="0" hangingPunct="0">
              <a:lnSpc>
                <a:spcPct val="100000"/>
              </a:lnSpc>
              <a:spcBef>
                <a:spcPct val="0"/>
              </a:spcBef>
              <a:spcAft>
                <a:spcPct val="0"/>
              </a:spcAft>
              <a:tabLst/>
              <a:defRPr/>
            </a:pPr>
            <a:r>
              <a:rPr kumimoji="0" lang="ro-RO" altLang="en-US" sz="2400" b="0" i="0" u="none" strike="noStrike" kern="1200" cap="none" spc="0" normalizeH="0" baseline="0" noProof="0" dirty="0">
                <a:ln>
                  <a:noFill/>
                </a:ln>
                <a:solidFill>
                  <a:srgbClr val="500000"/>
                </a:solidFill>
                <a:effectLst/>
                <a:uLnTx/>
                <a:uFillTx/>
                <a:latin typeface="Arial" panose="020B0604020202020204" pitchFamily="34" charset="0"/>
                <a:ea typeface="+mn-ea"/>
                <a:cs typeface="+mn-cs"/>
              </a:rPr>
              <a:t>Lista speciilor de insecte dăunătoare la cultura de măr</a:t>
            </a:r>
            <a:br>
              <a:rPr kumimoji="0" lang="ro-RO" altLang="en-US" sz="2400" b="0" i="0" u="none" strike="noStrike" kern="1200" cap="none" spc="0" normalizeH="0" baseline="0" noProof="0" dirty="0">
                <a:ln>
                  <a:noFill/>
                </a:ln>
                <a:solidFill>
                  <a:srgbClr val="500000"/>
                </a:solidFill>
                <a:effectLst/>
                <a:uLnTx/>
                <a:uFillTx/>
                <a:latin typeface="Arial" panose="020B0604020202020204" pitchFamily="34" charset="0"/>
                <a:ea typeface="+mn-ea"/>
                <a:cs typeface="+mn-cs"/>
              </a:rPr>
            </a:br>
            <a:r>
              <a:rPr kumimoji="0" lang="ro-RO" altLang="en-US" sz="2400" b="0" i="1" u="none" strike="noStrike" kern="1200" cap="none" spc="0" normalizeH="0" baseline="0" noProof="0" dirty="0">
                <a:ln>
                  <a:noFill/>
                </a:ln>
                <a:solidFill>
                  <a:srgbClr val="500000"/>
                </a:solidFill>
                <a:effectLst/>
                <a:uLnTx/>
                <a:uFillTx/>
                <a:latin typeface="Arial" panose="020B0604020202020204" pitchFamily="34" charset="0"/>
                <a:ea typeface="+mn-ea"/>
                <a:cs typeface="+mn-cs"/>
              </a:rPr>
              <a:t>În condițiile anului 2021</a:t>
            </a:r>
            <a:endParaRPr lang="en-US" dirty="0"/>
          </a:p>
        </p:txBody>
      </p:sp>
      <p:pic>
        <p:nvPicPr>
          <p:cNvPr id="6" name="Picture 5">
            <a:extLst>
              <a:ext uri="{FF2B5EF4-FFF2-40B4-BE49-F238E27FC236}">
                <a16:creationId xmlns:a16="http://schemas.microsoft.com/office/drawing/2014/main" id="{B5C91C59-B575-243A-C880-D0560955FDC3}"/>
              </a:ext>
            </a:extLst>
          </p:cNvPr>
          <p:cNvPicPr>
            <a:picLocks noChangeAspect="1"/>
          </p:cNvPicPr>
          <p:nvPr/>
        </p:nvPicPr>
        <p:blipFill>
          <a:blip r:embed="rId2"/>
          <a:stretch>
            <a:fillRect/>
          </a:stretch>
        </p:blipFill>
        <p:spPr>
          <a:xfrm>
            <a:off x="233784" y="1631024"/>
            <a:ext cx="1995555" cy="1797976"/>
          </a:xfrm>
          <a:prstGeom prst="rect">
            <a:avLst/>
          </a:prstGeom>
        </p:spPr>
      </p:pic>
      <p:pic>
        <p:nvPicPr>
          <p:cNvPr id="7" name="Picture 6">
            <a:extLst>
              <a:ext uri="{FF2B5EF4-FFF2-40B4-BE49-F238E27FC236}">
                <a16:creationId xmlns:a16="http://schemas.microsoft.com/office/drawing/2014/main" id="{17B5C971-10D2-7C74-5BB7-DC6D65865452}"/>
              </a:ext>
            </a:extLst>
          </p:cNvPr>
          <p:cNvPicPr>
            <a:picLocks noChangeAspect="1"/>
          </p:cNvPicPr>
          <p:nvPr/>
        </p:nvPicPr>
        <p:blipFill>
          <a:blip r:embed="rId3"/>
          <a:stretch>
            <a:fillRect/>
          </a:stretch>
        </p:blipFill>
        <p:spPr>
          <a:xfrm>
            <a:off x="2229339" y="2316826"/>
            <a:ext cx="1995555" cy="1496210"/>
          </a:xfrm>
          <a:prstGeom prst="rect">
            <a:avLst/>
          </a:prstGeom>
        </p:spPr>
      </p:pic>
      <p:pic>
        <p:nvPicPr>
          <p:cNvPr id="8" name="Picture 7">
            <a:extLst>
              <a:ext uri="{FF2B5EF4-FFF2-40B4-BE49-F238E27FC236}">
                <a16:creationId xmlns:a16="http://schemas.microsoft.com/office/drawing/2014/main" id="{6CC3508D-38EA-0516-8410-11869075C093}"/>
              </a:ext>
            </a:extLst>
          </p:cNvPr>
          <p:cNvPicPr>
            <a:picLocks noChangeAspect="1"/>
          </p:cNvPicPr>
          <p:nvPr/>
        </p:nvPicPr>
        <p:blipFill>
          <a:blip r:embed="rId4"/>
          <a:stretch>
            <a:fillRect/>
          </a:stretch>
        </p:blipFill>
        <p:spPr>
          <a:xfrm>
            <a:off x="4224895" y="2622963"/>
            <a:ext cx="1994948" cy="1496211"/>
          </a:xfrm>
          <a:prstGeom prst="rect">
            <a:avLst/>
          </a:prstGeom>
        </p:spPr>
      </p:pic>
      <p:pic>
        <p:nvPicPr>
          <p:cNvPr id="9" name="Picture 8">
            <a:extLst>
              <a:ext uri="{FF2B5EF4-FFF2-40B4-BE49-F238E27FC236}">
                <a16:creationId xmlns:a16="http://schemas.microsoft.com/office/drawing/2014/main" id="{8C306172-F130-E037-F4ED-08F515D76950}"/>
              </a:ext>
            </a:extLst>
          </p:cNvPr>
          <p:cNvPicPr>
            <a:picLocks noChangeAspect="1"/>
          </p:cNvPicPr>
          <p:nvPr/>
        </p:nvPicPr>
        <p:blipFill>
          <a:blip r:embed="rId5"/>
          <a:stretch>
            <a:fillRect/>
          </a:stretch>
        </p:blipFill>
        <p:spPr>
          <a:xfrm>
            <a:off x="77944" y="5173298"/>
            <a:ext cx="2450238" cy="1225119"/>
          </a:xfrm>
          <a:prstGeom prst="rect">
            <a:avLst/>
          </a:prstGeom>
        </p:spPr>
      </p:pic>
      <p:pic>
        <p:nvPicPr>
          <p:cNvPr id="10" name="Picture 9">
            <a:extLst>
              <a:ext uri="{FF2B5EF4-FFF2-40B4-BE49-F238E27FC236}">
                <a16:creationId xmlns:a16="http://schemas.microsoft.com/office/drawing/2014/main" id="{C7937384-9C8F-7F40-443B-0FF8BF0C0DF0}"/>
              </a:ext>
            </a:extLst>
          </p:cNvPr>
          <p:cNvPicPr>
            <a:picLocks noChangeAspect="1"/>
          </p:cNvPicPr>
          <p:nvPr/>
        </p:nvPicPr>
        <p:blipFill>
          <a:blip r:embed="rId6"/>
          <a:stretch>
            <a:fillRect/>
          </a:stretch>
        </p:blipFill>
        <p:spPr>
          <a:xfrm>
            <a:off x="2229339" y="4262617"/>
            <a:ext cx="1995555" cy="1928718"/>
          </a:xfrm>
          <a:prstGeom prst="rect">
            <a:avLst/>
          </a:prstGeom>
        </p:spPr>
      </p:pic>
      <p:pic>
        <p:nvPicPr>
          <p:cNvPr id="11" name="Picture 10">
            <a:extLst>
              <a:ext uri="{FF2B5EF4-FFF2-40B4-BE49-F238E27FC236}">
                <a16:creationId xmlns:a16="http://schemas.microsoft.com/office/drawing/2014/main" id="{4F55A14C-B55F-9219-7597-10A31705B448}"/>
              </a:ext>
            </a:extLst>
          </p:cNvPr>
          <p:cNvPicPr>
            <a:picLocks noChangeAspect="1"/>
          </p:cNvPicPr>
          <p:nvPr/>
        </p:nvPicPr>
        <p:blipFill>
          <a:blip r:embed="rId7"/>
          <a:stretch>
            <a:fillRect/>
          </a:stretch>
        </p:blipFill>
        <p:spPr>
          <a:xfrm>
            <a:off x="4219737" y="4196976"/>
            <a:ext cx="1995555" cy="1554706"/>
          </a:xfrm>
          <a:prstGeom prst="rect">
            <a:avLst/>
          </a:prstGeom>
        </p:spPr>
      </p:pic>
      <p:graphicFrame>
        <p:nvGraphicFramePr>
          <p:cNvPr id="12" name="Table 11">
            <a:extLst>
              <a:ext uri="{FF2B5EF4-FFF2-40B4-BE49-F238E27FC236}">
                <a16:creationId xmlns:a16="http://schemas.microsoft.com/office/drawing/2014/main" id="{4C8496DC-B662-47F9-5A06-2CC6B2F21838}"/>
              </a:ext>
            </a:extLst>
          </p:cNvPr>
          <p:cNvGraphicFramePr>
            <a:graphicFrameLocks noGrp="1"/>
          </p:cNvGraphicFramePr>
          <p:nvPr>
            <p:extLst>
              <p:ext uri="{D42A27DB-BD31-4B8C-83A1-F6EECF244321}">
                <p14:modId xmlns:p14="http://schemas.microsoft.com/office/powerpoint/2010/main" val="2466341254"/>
              </p:ext>
            </p:extLst>
          </p:nvPr>
        </p:nvGraphicFramePr>
        <p:xfrm>
          <a:off x="15937992" y="12390120"/>
          <a:ext cx="12160757" cy="10161926"/>
        </p:xfrm>
        <a:graphic>
          <a:graphicData uri="http://schemas.openxmlformats.org/drawingml/2006/table">
            <a:tbl>
              <a:tblPr firstRow="1" firstCol="1" bandRow="1">
                <a:tableStyleId>{5C22544A-7EE6-4342-B048-85BDC9FD1C3A}</a:tableStyleId>
              </a:tblPr>
              <a:tblGrid>
                <a:gridCol w="2655415">
                  <a:extLst>
                    <a:ext uri="{9D8B030D-6E8A-4147-A177-3AD203B41FA5}">
                      <a16:colId xmlns:a16="http://schemas.microsoft.com/office/drawing/2014/main" val="20000"/>
                    </a:ext>
                  </a:extLst>
                </a:gridCol>
                <a:gridCol w="4636289">
                  <a:extLst>
                    <a:ext uri="{9D8B030D-6E8A-4147-A177-3AD203B41FA5}">
                      <a16:colId xmlns:a16="http://schemas.microsoft.com/office/drawing/2014/main" val="20001"/>
                    </a:ext>
                  </a:extLst>
                </a:gridCol>
                <a:gridCol w="1912219">
                  <a:extLst>
                    <a:ext uri="{9D8B030D-6E8A-4147-A177-3AD203B41FA5}">
                      <a16:colId xmlns:a16="http://schemas.microsoft.com/office/drawing/2014/main" val="20002"/>
                    </a:ext>
                  </a:extLst>
                </a:gridCol>
                <a:gridCol w="1478417">
                  <a:extLst>
                    <a:ext uri="{9D8B030D-6E8A-4147-A177-3AD203B41FA5}">
                      <a16:colId xmlns:a16="http://schemas.microsoft.com/office/drawing/2014/main" val="20003"/>
                    </a:ext>
                  </a:extLst>
                </a:gridCol>
                <a:gridCol w="1478417">
                  <a:extLst>
                    <a:ext uri="{9D8B030D-6E8A-4147-A177-3AD203B41FA5}">
                      <a16:colId xmlns:a16="http://schemas.microsoft.com/office/drawing/2014/main" val="20004"/>
                    </a:ext>
                  </a:extLst>
                </a:gridCol>
              </a:tblGrid>
              <a:tr h="429976">
                <a:tc rowSpan="2">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Grupul</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sistematic</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rowSpan="2">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Specia</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gridSpan="3">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Prezenta speciei in livada</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88914">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Moara Domnească</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Băneasa</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Voinesti</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807857">
                <a:tc>
                  <a:txBody>
                    <a:bodyPr/>
                    <a:lstStyle/>
                    <a:p>
                      <a:pPr marL="0" marR="0">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Hemiptera </a:t>
                      </a:r>
                      <a:r>
                        <a:rPr lang="en-US" sz="2400" dirty="0" err="1">
                          <a:solidFill>
                            <a:schemeClr val="tx1"/>
                          </a:solidFill>
                          <a:effectLst/>
                          <a:latin typeface="Arial" panose="020B0604020202020204" pitchFamily="34" charset="0"/>
                          <a:cs typeface="Arial" panose="020B0604020202020204" pitchFamily="34" charset="0"/>
                        </a:rPr>
                        <a:t>Aphididae</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Aphis </a:t>
                      </a:r>
                      <a:r>
                        <a:rPr lang="en-US" sz="2400" dirty="0" err="1">
                          <a:solidFill>
                            <a:schemeClr val="tx1"/>
                          </a:solidFill>
                          <a:effectLst/>
                          <a:latin typeface="Arial" panose="020B0604020202020204" pitchFamily="34" charset="0"/>
                          <a:cs typeface="Arial" panose="020B0604020202020204" pitchFamily="34" charset="0"/>
                        </a:rPr>
                        <a:t>pomi</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888914">
                <a:tc>
                  <a:txBody>
                    <a:bodyPr/>
                    <a:lstStyle/>
                    <a:p>
                      <a:pPr marL="0" marR="0">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Hemiptera </a:t>
                      </a:r>
                      <a:r>
                        <a:rPr lang="en-US" sz="2400" dirty="0" err="1">
                          <a:solidFill>
                            <a:schemeClr val="tx1"/>
                          </a:solidFill>
                          <a:effectLst/>
                          <a:latin typeface="Arial" panose="020B0604020202020204" pitchFamily="34" charset="0"/>
                          <a:cs typeface="Arial" panose="020B0604020202020204" pitchFamily="34" charset="0"/>
                        </a:rPr>
                        <a:t>Dispididae</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Quadraspidiotus</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perniciosUS</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533437">
                <a:tc rowSpan="5">
                  <a:txBody>
                    <a:bodyPr/>
                    <a:lstStyle/>
                    <a:p>
                      <a:pPr marL="0" marR="0">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Lepidoptera </a:t>
                      </a:r>
                      <a:r>
                        <a:rPr lang="en-US" sz="2400" dirty="0" err="1">
                          <a:solidFill>
                            <a:schemeClr val="tx1"/>
                          </a:solidFill>
                          <a:effectLst/>
                          <a:latin typeface="Arial" panose="020B0604020202020204" pitchFamily="34" charset="0"/>
                          <a:cs typeface="Arial" panose="020B0604020202020204" pitchFamily="34" charset="0"/>
                        </a:rPr>
                        <a:t>Tortricidae</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Cydia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pomonella</a:t>
                      </a: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r h="429976">
                <a:tc vMerge="1">
                  <a:txBody>
                    <a:bodyPr/>
                    <a:lstStyle/>
                    <a:p>
                      <a:endParaRPr lang="en-US"/>
                    </a:p>
                  </a:txBody>
                  <a:tcPr/>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Archips</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rosana</a:t>
                      </a: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5"/>
                  </a:ext>
                </a:extLst>
              </a:tr>
              <a:tr h="888914">
                <a:tc vMerge="1">
                  <a:txBody>
                    <a:bodyPr/>
                    <a:lstStyle/>
                    <a:p>
                      <a:endParaRPr lang="en-US"/>
                    </a:p>
                  </a:txBody>
                  <a:tcPr/>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Spilonota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ocellana</a:t>
                      </a: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6"/>
                  </a:ext>
                </a:extLst>
              </a:tr>
              <a:tr h="888914">
                <a:tc vMerge="1">
                  <a:txBody>
                    <a:bodyPr/>
                    <a:lstStyle/>
                    <a:p>
                      <a:endParaRPr lang="en-US"/>
                    </a:p>
                  </a:txBody>
                  <a:tcPr/>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Adoxophyes</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orana</a:t>
                      </a:r>
                      <a:endParaRPr lang="en-US" sz="2400" dirty="0">
                        <a:solidFill>
                          <a:schemeClr val="tx1"/>
                        </a:solidFill>
                        <a:effectLst/>
                        <a:latin typeface="Arial" panose="020B0604020202020204" pitchFamily="34" charset="0"/>
                        <a:cs typeface="Arial" panose="020B0604020202020204" pitchFamily="34" charset="0"/>
                      </a:endParaRPr>
                    </a:p>
                    <a:p>
                      <a:pPr marL="0" marR="0">
                        <a:lnSpc>
                          <a:spcPct val="115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7"/>
                  </a:ext>
                </a:extLst>
              </a:tr>
              <a:tr h="849368">
                <a:tc vMerge="1">
                  <a:txBody>
                    <a:bodyPr/>
                    <a:lstStyle/>
                    <a:p>
                      <a:endParaRPr lang="en-US"/>
                    </a:p>
                  </a:txBody>
                  <a:tcPr/>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Pandemis</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heparana</a:t>
                      </a:r>
                      <a:endParaRPr lang="en-US" sz="2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8"/>
                  </a:ext>
                </a:extLst>
              </a:tr>
              <a:tr h="888914">
                <a:tc>
                  <a:txBody>
                    <a:bodyPr/>
                    <a:lstStyle/>
                    <a:p>
                      <a:pPr marL="0" marR="0">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Lepidoptera </a:t>
                      </a:r>
                      <a:r>
                        <a:rPr lang="en-US" sz="2400" dirty="0" err="1">
                          <a:solidFill>
                            <a:schemeClr val="tx1"/>
                          </a:solidFill>
                          <a:effectLst/>
                          <a:latin typeface="Arial" panose="020B0604020202020204" pitchFamily="34" charset="0"/>
                          <a:cs typeface="Arial" panose="020B0604020202020204" pitchFamily="34" charset="0"/>
                        </a:rPr>
                        <a:t>Gracillariidae</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Phyllonorycter</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blancardella</a:t>
                      </a:r>
                      <a:endParaRPr lang="en-US" sz="2400" dirty="0">
                        <a:solidFill>
                          <a:schemeClr val="tx1"/>
                        </a:solidFill>
                        <a:effectLst/>
                        <a:latin typeface="Arial" panose="020B0604020202020204" pitchFamily="34" charset="0"/>
                        <a:cs typeface="Arial" panose="020B0604020202020204" pitchFamily="34" charset="0"/>
                      </a:endParaRPr>
                    </a:p>
                    <a:p>
                      <a:pPr marL="0" marR="0">
                        <a:lnSpc>
                          <a:spcPct val="115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9"/>
                  </a:ext>
                </a:extLst>
              </a:tr>
              <a:tr h="888914">
                <a:tc>
                  <a:txBody>
                    <a:bodyPr/>
                    <a:lstStyle/>
                    <a:p>
                      <a:pPr marL="0" marR="0">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Lepidoptera</a:t>
                      </a:r>
                    </a:p>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Lyonetiidae</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Leucoptera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malifoliella</a:t>
                      </a: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10"/>
                  </a:ext>
                </a:extLst>
              </a:tr>
              <a:tr h="888914">
                <a:tc rowSpan="2">
                  <a:txBody>
                    <a:bodyPr/>
                    <a:lstStyle/>
                    <a:p>
                      <a:pPr marL="0" marR="0">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Coleoptera Curculionidae</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Phyllobius</a:t>
                      </a:r>
                      <a:r>
                        <a:rPr lang="en-US" sz="2400" dirty="0">
                          <a:solidFill>
                            <a:schemeClr val="tx1"/>
                          </a:solidFill>
                          <a:effectLst/>
                          <a:latin typeface="Arial" panose="020B0604020202020204" pitchFamily="34" charset="0"/>
                          <a:cs typeface="Arial" panose="020B0604020202020204" pitchFamily="34" charset="0"/>
                        </a:rPr>
                        <a:t> oblongus</a:t>
                      </a:r>
                    </a:p>
                    <a:p>
                      <a:pPr marL="0" marR="0">
                        <a:lnSpc>
                          <a:spcPct val="115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11"/>
                  </a:ext>
                </a:extLst>
              </a:tr>
              <a:tr h="888914">
                <a:tc vMerge="1">
                  <a:txBody>
                    <a:bodyPr/>
                    <a:lstStyle/>
                    <a:p>
                      <a:endParaRPr lang="en-US"/>
                    </a:p>
                  </a:txBody>
                  <a:tcPr/>
                </a:tc>
                <a:tc>
                  <a:txBody>
                    <a:bodyPr/>
                    <a:lstStyle/>
                    <a:p>
                      <a:pPr marL="0" marR="0">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Anthonomus </a:t>
                      </a:r>
                      <a:r>
                        <a:rPr lang="en-US" sz="2400" dirty="0" err="1">
                          <a:solidFill>
                            <a:schemeClr val="tx1"/>
                          </a:solidFill>
                          <a:effectLst/>
                          <a:latin typeface="Arial" panose="020B0604020202020204" pitchFamily="34" charset="0"/>
                          <a:cs typeface="Arial" panose="020B0604020202020204" pitchFamily="34" charset="0"/>
                        </a:rPr>
                        <a:t>pomorum</a:t>
                      </a: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12"/>
                  </a:ext>
                </a:extLst>
              </a:tr>
            </a:tbl>
          </a:graphicData>
        </a:graphic>
      </p:graphicFrame>
      <p:pic>
        <p:nvPicPr>
          <p:cNvPr id="3" name="Picture 2">
            <a:extLst>
              <a:ext uri="{FF2B5EF4-FFF2-40B4-BE49-F238E27FC236}">
                <a16:creationId xmlns:a16="http://schemas.microsoft.com/office/drawing/2014/main" id="{C31622ED-6BD8-7412-AAE7-E941E9AF0871}"/>
              </a:ext>
            </a:extLst>
          </p:cNvPr>
          <p:cNvPicPr>
            <a:picLocks noChangeAspect="1"/>
          </p:cNvPicPr>
          <p:nvPr/>
        </p:nvPicPr>
        <p:blipFill>
          <a:blip r:embed="rId8"/>
          <a:stretch>
            <a:fillRect/>
          </a:stretch>
        </p:blipFill>
        <p:spPr>
          <a:xfrm>
            <a:off x="6291073" y="2194560"/>
            <a:ext cx="5395442" cy="4532602"/>
          </a:xfrm>
          <a:prstGeom prst="rect">
            <a:avLst/>
          </a:prstGeom>
        </p:spPr>
      </p:pic>
      <p:sp>
        <p:nvSpPr>
          <p:cNvPr id="13" name="Content Placeholder 12">
            <a:extLst>
              <a:ext uri="{FF2B5EF4-FFF2-40B4-BE49-F238E27FC236}">
                <a16:creationId xmlns:a16="http://schemas.microsoft.com/office/drawing/2014/main" id="{C771D51C-F618-B1B6-6D3B-D5D9B72A8742}"/>
              </a:ext>
            </a:extLst>
          </p:cNvPr>
          <p:cNvSpPr>
            <a:spLocks noGrp="1"/>
          </p:cNvSpPr>
          <p:nvPr>
            <p:ph idx="1"/>
          </p:nvPr>
        </p:nvSpPr>
        <p:spPr>
          <a:xfrm>
            <a:off x="685800" y="2194560"/>
            <a:ext cx="10820400" cy="4024125"/>
          </a:xfrm>
        </p:spPr>
        <p:txBody>
          <a:bodyPr/>
          <a:lstStyle/>
          <a:p>
            <a:endParaRPr lang="en-US" dirty="0"/>
          </a:p>
        </p:txBody>
      </p:sp>
    </p:spTree>
    <p:extLst>
      <p:ext uri="{BB962C8B-B14F-4D97-AF65-F5344CB8AC3E}">
        <p14:creationId xmlns:p14="http://schemas.microsoft.com/office/powerpoint/2010/main" val="327896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593A7-8DBE-522D-A47C-EEEF8A910695}"/>
              </a:ext>
            </a:extLst>
          </p:cNvPr>
          <p:cNvSpPr>
            <a:spLocks noGrp="1"/>
          </p:cNvSpPr>
          <p:nvPr>
            <p:ph type="title"/>
          </p:nvPr>
        </p:nvSpPr>
        <p:spPr>
          <a:xfrm>
            <a:off x="3054096" y="969263"/>
            <a:ext cx="8452104" cy="1088137"/>
          </a:xfrm>
          <a:solidFill>
            <a:schemeClr val="accent1"/>
          </a:solidFill>
        </p:spPr>
        <p:txBody>
          <a:bodyPr/>
          <a:lstStyle/>
          <a:p>
            <a:pPr algn="ctr"/>
            <a:r>
              <a:rPr lang="en-US" dirty="0"/>
              <a:t>CONCLUZII</a:t>
            </a:r>
          </a:p>
        </p:txBody>
      </p:sp>
      <p:graphicFrame>
        <p:nvGraphicFramePr>
          <p:cNvPr id="6" name="Table 5">
            <a:extLst>
              <a:ext uri="{FF2B5EF4-FFF2-40B4-BE49-F238E27FC236}">
                <a16:creationId xmlns:a16="http://schemas.microsoft.com/office/drawing/2014/main" id="{142DE08D-B122-E8F9-E380-6EF8565E05E8}"/>
              </a:ext>
            </a:extLst>
          </p:cNvPr>
          <p:cNvGraphicFramePr>
            <a:graphicFrameLocks noGrp="1"/>
          </p:cNvGraphicFramePr>
          <p:nvPr>
            <p:extLst>
              <p:ext uri="{D42A27DB-BD31-4B8C-83A1-F6EECF244321}">
                <p14:modId xmlns:p14="http://schemas.microsoft.com/office/powerpoint/2010/main" val="38198342"/>
              </p:ext>
            </p:extLst>
          </p:nvPr>
        </p:nvGraphicFramePr>
        <p:xfrm>
          <a:off x="15910560" y="12417552"/>
          <a:ext cx="12188189" cy="10134490"/>
        </p:xfrm>
        <a:graphic>
          <a:graphicData uri="http://schemas.openxmlformats.org/drawingml/2006/table">
            <a:tbl>
              <a:tblPr firstRow="1" firstCol="1" bandRow="1">
                <a:tableStyleId>{5C22544A-7EE6-4342-B048-85BDC9FD1C3A}</a:tableStyleId>
              </a:tblPr>
              <a:tblGrid>
                <a:gridCol w="2661405">
                  <a:extLst>
                    <a:ext uri="{9D8B030D-6E8A-4147-A177-3AD203B41FA5}">
                      <a16:colId xmlns:a16="http://schemas.microsoft.com/office/drawing/2014/main" val="20000"/>
                    </a:ext>
                  </a:extLst>
                </a:gridCol>
                <a:gridCol w="4646747">
                  <a:extLst>
                    <a:ext uri="{9D8B030D-6E8A-4147-A177-3AD203B41FA5}">
                      <a16:colId xmlns:a16="http://schemas.microsoft.com/office/drawing/2014/main" val="20001"/>
                    </a:ext>
                  </a:extLst>
                </a:gridCol>
                <a:gridCol w="1916533">
                  <a:extLst>
                    <a:ext uri="{9D8B030D-6E8A-4147-A177-3AD203B41FA5}">
                      <a16:colId xmlns:a16="http://schemas.microsoft.com/office/drawing/2014/main" val="20002"/>
                    </a:ext>
                  </a:extLst>
                </a:gridCol>
                <a:gridCol w="1481752">
                  <a:extLst>
                    <a:ext uri="{9D8B030D-6E8A-4147-A177-3AD203B41FA5}">
                      <a16:colId xmlns:a16="http://schemas.microsoft.com/office/drawing/2014/main" val="20003"/>
                    </a:ext>
                  </a:extLst>
                </a:gridCol>
                <a:gridCol w="1481752">
                  <a:extLst>
                    <a:ext uri="{9D8B030D-6E8A-4147-A177-3AD203B41FA5}">
                      <a16:colId xmlns:a16="http://schemas.microsoft.com/office/drawing/2014/main" val="20004"/>
                    </a:ext>
                  </a:extLst>
                </a:gridCol>
              </a:tblGrid>
              <a:tr h="428815">
                <a:tc rowSpan="2">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Grupul</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sistematic</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rowSpan="2">
                  <a:txBody>
                    <a:bodyPr/>
                    <a:lstStyle/>
                    <a:p>
                      <a:pPr marL="0" marR="0">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Specia</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gridSpan="3">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Prezenta speciei in livada</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86514">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Moara Domnească</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Băneasa</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Voinesti</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805676">
                <a:tc>
                  <a:txBody>
                    <a:bodyPr/>
                    <a:lstStyle/>
                    <a:p>
                      <a:pPr marL="0" marR="0">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Hemiptera </a:t>
                      </a:r>
                      <a:r>
                        <a:rPr lang="en-US" sz="2400" dirty="0" err="1">
                          <a:solidFill>
                            <a:schemeClr val="tx1"/>
                          </a:solidFill>
                          <a:effectLst/>
                          <a:latin typeface="Arial" panose="020B0604020202020204" pitchFamily="34" charset="0"/>
                          <a:cs typeface="Arial" panose="020B0604020202020204" pitchFamily="34" charset="0"/>
                        </a:rPr>
                        <a:t>Aphididae</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Aphis </a:t>
                      </a:r>
                      <a:r>
                        <a:rPr lang="en-US" sz="2400" dirty="0" err="1">
                          <a:solidFill>
                            <a:schemeClr val="tx1"/>
                          </a:solidFill>
                          <a:effectLst/>
                          <a:latin typeface="Arial" panose="020B0604020202020204" pitchFamily="34" charset="0"/>
                          <a:cs typeface="Arial" panose="020B0604020202020204" pitchFamily="34" charset="0"/>
                        </a:rPr>
                        <a:t>pomi</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886514">
                <a:tc>
                  <a:txBody>
                    <a:bodyPr/>
                    <a:lstStyle/>
                    <a:p>
                      <a:pPr marL="0" marR="0">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Hemiptera </a:t>
                      </a:r>
                      <a:r>
                        <a:rPr lang="en-US" sz="2400" dirty="0" err="1">
                          <a:solidFill>
                            <a:schemeClr val="tx1"/>
                          </a:solidFill>
                          <a:effectLst/>
                          <a:latin typeface="Arial" panose="020B0604020202020204" pitchFamily="34" charset="0"/>
                          <a:cs typeface="Arial" panose="020B0604020202020204" pitchFamily="34" charset="0"/>
                        </a:rPr>
                        <a:t>Dispididae</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Quadraspidiotus</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perniciosUS</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531997">
                <a:tc rowSpan="5">
                  <a:txBody>
                    <a:bodyPr/>
                    <a:lstStyle/>
                    <a:p>
                      <a:pPr marL="0" marR="0">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Lepidoptera </a:t>
                      </a:r>
                      <a:r>
                        <a:rPr lang="en-US" sz="2400" dirty="0" err="1">
                          <a:solidFill>
                            <a:schemeClr val="tx1"/>
                          </a:solidFill>
                          <a:effectLst/>
                          <a:latin typeface="Arial" panose="020B0604020202020204" pitchFamily="34" charset="0"/>
                          <a:cs typeface="Arial" panose="020B0604020202020204" pitchFamily="34" charset="0"/>
                        </a:rPr>
                        <a:t>Tortricidae</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Cydia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pomonella</a:t>
                      </a: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r h="428815">
                <a:tc vMerge="1">
                  <a:txBody>
                    <a:bodyPr/>
                    <a:lstStyle/>
                    <a:p>
                      <a:endParaRPr lang="en-US"/>
                    </a:p>
                  </a:txBody>
                  <a:tcPr/>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Archips</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rosana</a:t>
                      </a: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5"/>
                  </a:ext>
                </a:extLst>
              </a:tr>
              <a:tr h="886514">
                <a:tc vMerge="1">
                  <a:txBody>
                    <a:bodyPr/>
                    <a:lstStyle/>
                    <a:p>
                      <a:endParaRPr lang="en-US"/>
                    </a:p>
                  </a:txBody>
                  <a:tcPr/>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Spilonota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ocellana</a:t>
                      </a: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6"/>
                  </a:ext>
                </a:extLst>
              </a:tr>
              <a:tr h="886514">
                <a:tc vMerge="1">
                  <a:txBody>
                    <a:bodyPr/>
                    <a:lstStyle/>
                    <a:p>
                      <a:endParaRPr lang="en-US"/>
                    </a:p>
                  </a:txBody>
                  <a:tcPr/>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Adoxophyes</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orana</a:t>
                      </a:r>
                      <a:endParaRPr lang="en-US" sz="2400" dirty="0">
                        <a:solidFill>
                          <a:schemeClr val="tx1"/>
                        </a:solidFill>
                        <a:effectLst/>
                        <a:latin typeface="Arial" panose="020B0604020202020204" pitchFamily="34" charset="0"/>
                        <a:cs typeface="Arial" panose="020B0604020202020204" pitchFamily="34" charset="0"/>
                      </a:endParaRPr>
                    </a:p>
                    <a:p>
                      <a:pPr marL="0" marR="0">
                        <a:lnSpc>
                          <a:spcPct val="115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7"/>
                  </a:ext>
                </a:extLst>
              </a:tr>
              <a:tr h="847075">
                <a:tc vMerge="1">
                  <a:txBody>
                    <a:bodyPr/>
                    <a:lstStyle/>
                    <a:p>
                      <a:endParaRPr lang="en-US"/>
                    </a:p>
                  </a:txBody>
                  <a:tcPr/>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Pandemis</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heparana</a:t>
                      </a:r>
                      <a:endParaRPr lang="en-US" sz="2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8"/>
                  </a:ext>
                </a:extLst>
              </a:tr>
              <a:tr h="886514">
                <a:tc>
                  <a:txBody>
                    <a:bodyPr/>
                    <a:lstStyle/>
                    <a:p>
                      <a:pPr marL="0" marR="0">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Lepidoptera </a:t>
                      </a:r>
                      <a:r>
                        <a:rPr lang="en-US" sz="2400" dirty="0" err="1">
                          <a:solidFill>
                            <a:schemeClr val="tx1"/>
                          </a:solidFill>
                          <a:effectLst/>
                          <a:latin typeface="Arial" panose="020B0604020202020204" pitchFamily="34" charset="0"/>
                          <a:cs typeface="Arial" panose="020B0604020202020204" pitchFamily="34" charset="0"/>
                        </a:rPr>
                        <a:t>Gracillariidae</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Phyllonorycter</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blancardella</a:t>
                      </a:r>
                      <a:endParaRPr lang="en-US" sz="2400" dirty="0">
                        <a:solidFill>
                          <a:schemeClr val="tx1"/>
                        </a:solidFill>
                        <a:effectLst/>
                        <a:latin typeface="Arial" panose="020B0604020202020204" pitchFamily="34" charset="0"/>
                        <a:cs typeface="Arial" panose="020B0604020202020204" pitchFamily="34" charset="0"/>
                      </a:endParaRPr>
                    </a:p>
                    <a:p>
                      <a:pPr marL="0" marR="0">
                        <a:lnSpc>
                          <a:spcPct val="115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09"/>
                  </a:ext>
                </a:extLst>
              </a:tr>
              <a:tr h="886514">
                <a:tc>
                  <a:txBody>
                    <a:bodyPr/>
                    <a:lstStyle/>
                    <a:p>
                      <a:pPr marL="0" marR="0">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Lepidoptera</a:t>
                      </a:r>
                    </a:p>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Lyonetiidae</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Leucoptera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malifoliella</a:t>
                      </a: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10"/>
                  </a:ext>
                </a:extLst>
              </a:tr>
              <a:tr h="886514">
                <a:tc rowSpan="2">
                  <a:txBody>
                    <a:bodyPr/>
                    <a:lstStyle/>
                    <a:p>
                      <a:pPr marL="0" marR="0">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Coleoptera Curculionidae</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0"/>
                        </a:spcAft>
                      </a:pPr>
                      <a:r>
                        <a:rPr lang="en-US" sz="2400" dirty="0" err="1">
                          <a:solidFill>
                            <a:schemeClr val="tx1"/>
                          </a:solidFill>
                          <a:effectLst/>
                          <a:latin typeface="Arial" panose="020B0604020202020204" pitchFamily="34" charset="0"/>
                          <a:cs typeface="Arial" panose="020B0604020202020204" pitchFamily="34" charset="0"/>
                        </a:rPr>
                        <a:t>Phyllobius</a:t>
                      </a:r>
                      <a:r>
                        <a:rPr lang="en-US" sz="2400" dirty="0">
                          <a:solidFill>
                            <a:schemeClr val="tx1"/>
                          </a:solidFill>
                          <a:effectLst/>
                          <a:latin typeface="Arial" panose="020B0604020202020204" pitchFamily="34" charset="0"/>
                          <a:cs typeface="Arial" panose="020B0604020202020204" pitchFamily="34" charset="0"/>
                        </a:rPr>
                        <a:t> oblongus</a:t>
                      </a:r>
                    </a:p>
                    <a:p>
                      <a:pPr marL="0" marR="0">
                        <a:lnSpc>
                          <a:spcPct val="115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solidFill>
                            <a:schemeClr val="tx1"/>
                          </a:solidFill>
                          <a:effectLst/>
                          <a:latin typeface="Arial" panose="020B0604020202020204" pitchFamily="34" charset="0"/>
                          <a:cs typeface="Arial" panose="020B0604020202020204" pitchFamily="34" charset="0"/>
                        </a:rPr>
                        <a:t>-</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11"/>
                  </a:ext>
                </a:extLst>
              </a:tr>
              <a:tr h="886514">
                <a:tc vMerge="1">
                  <a:txBody>
                    <a:bodyPr/>
                    <a:lstStyle/>
                    <a:p>
                      <a:endParaRPr lang="en-US"/>
                    </a:p>
                  </a:txBody>
                  <a:tcPr/>
                </a:tc>
                <a:tc>
                  <a:txBody>
                    <a:bodyPr/>
                    <a:lstStyle/>
                    <a:p>
                      <a:pPr marL="0" marR="0">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Anthonomus </a:t>
                      </a:r>
                      <a:r>
                        <a:rPr lang="en-US" sz="2400" dirty="0" err="1">
                          <a:solidFill>
                            <a:schemeClr val="tx1"/>
                          </a:solidFill>
                          <a:effectLst/>
                          <a:latin typeface="Arial" panose="020B0604020202020204" pitchFamily="34" charset="0"/>
                          <a:cs typeface="Arial" panose="020B0604020202020204" pitchFamily="34" charset="0"/>
                        </a:rPr>
                        <a:t>pomorum</a:t>
                      </a: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gn="ctr">
                        <a:lnSpc>
                          <a:spcPct val="115000"/>
                        </a:lnSpc>
                        <a:spcBef>
                          <a:spcPts val="0"/>
                        </a:spcBef>
                        <a:spcAft>
                          <a:spcPts val="0"/>
                        </a:spcAft>
                        <a:buFont typeface="Wingdings" panose="05000000000000000000" pitchFamily="2" charset="2"/>
                        <a:buChar char=""/>
                      </a:pP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12"/>
                  </a:ext>
                </a:extLst>
              </a:tr>
            </a:tbl>
          </a:graphicData>
        </a:graphic>
      </p:graphicFrame>
      <p:sp>
        <p:nvSpPr>
          <p:cNvPr id="4" name="Content Placeholder 3">
            <a:extLst>
              <a:ext uri="{FF2B5EF4-FFF2-40B4-BE49-F238E27FC236}">
                <a16:creationId xmlns:a16="http://schemas.microsoft.com/office/drawing/2014/main" id="{7B4C71ED-3A0A-5648-8C75-2B00917A7AC0}"/>
              </a:ext>
            </a:extLst>
          </p:cNvPr>
          <p:cNvSpPr>
            <a:spLocks noGrp="1"/>
          </p:cNvSpPr>
          <p:nvPr>
            <p:ph idx="1"/>
          </p:nvPr>
        </p:nvSpPr>
        <p:spPr>
          <a:xfrm>
            <a:off x="685800" y="2938947"/>
            <a:ext cx="10820400" cy="3154680"/>
          </a:xfrm>
        </p:spPr>
        <p:txBody>
          <a:bodyPr/>
          <a:lstStyle/>
          <a:p>
            <a:pPr marL="342900" indent="-342900" algn="just">
              <a:buFont typeface="Wingdings" panose="05000000000000000000" pitchFamily="2" charset="2"/>
              <a:buChar char="q"/>
              <a:defRPr/>
            </a:pPr>
            <a:r>
              <a:rPr lang="ro-RO" altLang="en-US" i="1" dirty="0">
                <a:ea typeface="Calibri" panose="020F0502020204030204" pitchFamily="34" charset="0"/>
                <a:cs typeface="Arial" panose="020B0604020202020204" pitchFamily="34" charset="0"/>
              </a:rPr>
              <a:t>Rezultatele obținute in acest studiu reprezintă punctul de plecare in vederea realizării unei baze de date georeferenţiate care include fauna de insecte dăunătoare prezentă în culturile de măr din Romania, grupata pe specii, genuri, ordine, precum si natura daunelor produse. </a:t>
            </a:r>
            <a:endParaRPr lang="en-US" altLang="en-US" i="1" dirty="0">
              <a:ea typeface="Calibri" panose="020F0502020204030204" pitchFamily="34" charset="0"/>
              <a:cs typeface="Arial" panose="020B0604020202020204" pitchFamily="34" charset="0"/>
            </a:endParaRPr>
          </a:p>
          <a:p>
            <a:pPr marL="342900" indent="-342900" algn="just">
              <a:buFont typeface="Wingdings" panose="05000000000000000000" pitchFamily="2" charset="2"/>
              <a:buChar char="q"/>
              <a:defRPr/>
            </a:pPr>
            <a:r>
              <a:rPr lang="ro-RO" altLang="en-US" i="1" dirty="0">
                <a:ea typeface="Calibri" panose="020F0502020204030204" pitchFamily="34" charset="0"/>
                <a:cs typeface="Arial" panose="020B0604020202020204" pitchFamily="34" charset="0"/>
              </a:rPr>
              <a:t>Baza de date propusa este necesară pentru dezvoltarea unui suport al deciziei care va sta la baza raționalizării numărului de tratamente utilizate pentru controlul dăunătorilor in livezile de măr. </a:t>
            </a:r>
            <a:endParaRPr lang="en-US" altLang="en-US" dirty="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84197157"/>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docProps/app.xml><?xml version="1.0" encoding="utf-8"?>
<Properties xmlns="http://schemas.openxmlformats.org/officeDocument/2006/extended-properties" xmlns:vt="http://schemas.openxmlformats.org/officeDocument/2006/docPropsVTypes">
  <Template>TM04033937[[fn=Vapor Trail]]</Template>
  <TotalTime>36</TotalTime>
  <Words>541</Words>
  <Application>Microsoft Office PowerPoint</Application>
  <PresentationFormat>Widescreen</PresentationFormat>
  <Paragraphs>129</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Century Gothic</vt:lpstr>
      <vt:lpstr>Wingdings</vt:lpstr>
      <vt:lpstr>Vapor Trail</vt:lpstr>
      <vt:lpstr> CERCETARI PRELIMINARE PRIVIND DIVERSITATEA FAUNEI DE INSECTE DĂUNĂTOARE ASOCIATĂ CULTURILOR DE MAR ÎN CONDIȚIILE DIN SUDUL ROMÂNIEI  Maria IAMANDEI, Mădălina RADULEA, Ionut-Cristian POPA                                            Institutul de Cercetare Dezvoltare pentru Protecţia Plantelor Bucureşti    </vt:lpstr>
      <vt:lpstr>INTRODUCERE</vt:lpstr>
      <vt:lpstr>MATERIALUL SI METODA</vt:lpstr>
      <vt:lpstr>Lista speciilor de insecte dăunătoare la cultura de măr În condițiile anului 2021</vt:lpstr>
      <vt:lpstr>CONCLUZII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CERCETARI PRELIMINARE PRIVIND DIVERSITATEA FAUNEI DE INSECTE DĂUNĂTOARE ASOCIATĂ CULTURILOR DE MAR ÎN CONDIȚIILE DIN SUDUL ROMÂNIEI  Maria IAMANDEI, Mădălina RADULEA, Ionut-Cristian POPA                                            Institutul de Cercetare Dezvoltare pentru Protecţia Plantelor Bucureşti</dc:title>
  <dc:creator>MADALINA</dc:creator>
  <cp:lastModifiedBy>BAF</cp:lastModifiedBy>
  <cp:revision>6</cp:revision>
  <dcterms:created xsi:type="dcterms:W3CDTF">2022-05-24T03:43:48Z</dcterms:created>
  <dcterms:modified xsi:type="dcterms:W3CDTF">2022-05-25T10:08:43Z</dcterms:modified>
</cp:coreProperties>
</file>