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1" r:id="rId1"/>
  </p:sldMasterIdLst>
  <p:sldIdLst>
    <p:sldId id="256" r:id="rId2"/>
    <p:sldId id="257" r:id="rId3"/>
    <p:sldId id="270" r:id="rId4"/>
    <p:sldId id="261" r:id="rId5"/>
    <p:sldId id="264" r:id="rId6"/>
    <p:sldId id="272" r:id="rId7"/>
    <p:sldId id="274" r:id="rId8"/>
    <p:sldId id="275" r:id="rId9"/>
    <p:sldId id="276" r:id="rId10"/>
    <p:sldId id="280" r:id="rId11"/>
    <p:sldId id="278" r:id="rId12"/>
    <p:sldId id="279" r:id="rId13"/>
    <p:sldId id="267" r:id="rId14"/>
  </p:sldIdLst>
  <p:sldSz cx="12192000" cy="6858000"/>
  <p:notesSz cx="12192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7C29"/>
    <a:srgbClr val="1E5E70"/>
    <a:srgbClr val="FFCC99"/>
    <a:srgbClr val="455F5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678"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B7C31E-2F65-487C-BEFC-D5B64D88408A}" type="doc">
      <dgm:prSet loTypeId="urn:microsoft.com/office/officeart/2005/8/layout/process4" loCatId="list" qsTypeId="urn:microsoft.com/office/officeart/2005/8/quickstyle/simple1" qsCatId="simple" csTypeId="urn:microsoft.com/office/officeart/2005/8/colors/accent1_2" csCatId="accent1" phldr="1"/>
      <dgm:spPr/>
    </dgm:pt>
    <dgm:pt modelId="{8679DFFC-A212-45F8-950D-0EF0ACC9DB73}">
      <dgm:prSet phldrT="[Text]"/>
      <dgm:spPr>
        <a:solidFill>
          <a:schemeClr val="accent2">
            <a:lumMod val="50000"/>
          </a:schemeClr>
        </a:solidFill>
      </dgm:spPr>
      <dgm:t>
        <a:bodyPr/>
        <a:lstStyle/>
        <a:p>
          <a:r>
            <a:rPr lang="ro-RO" dirty="0"/>
            <a:t>Este recunoscut faptul că schimbările climatice reprezintă o provocare prioritară, cu care se confruntă umanitatea în secolul XXI, care nu mai ţine de viitorul îndepărtat. Unele dintre consecinţele schimbărilor climatice precum frecvenţa sporită şi intensitatea mai mare a calamităţilor naturale – este deja resimţită.</a:t>
          </a:r>
        </a:p>
      </dgm:t>
    </dgm:pt>
    <dgm:pt modelId="{4B8C6912-F1DF-46FE-AA38-7747D775439F}" type="parTrans" cxnId="{0E25D352-3145-439C-BC45-98BA9EE0D98A}">
      <dgm:prSet/>
      <dgm:spPr/>
      <dgm:t>
        <a:bodyPr/>
        <a:lstStyle/>
        <a:p>
          <a:endParaRPr lang="ro-RO"/>
        </a:p>
      </dgm:t>
    </dgm:pt>
    <dgm:pt modelId="{3137F4DD-C7B2-4765-9487-6BA7D84C9363}" type="sibTrans" cxnId="{0E25D352-3145-439C-BC45-98BA9EE0D98A}">
      <dgm:prSet/>
      <dgm:spPr/>
      <dgm:t>
        <a:bodyPr/>
        <a:lstStyle/>
        <a:p>
          <a:endParaRPr lang="ro-RO"/>
        </a:p>
      </dgm:t>
    </dgm:pt>
    <dgm:pt modelId="{1C0DA19C-33DD-4F70-8587-5E21A6978A97}">
      <dgm:prSet phldrT="[Text]"/>
      <dgm:spPr>
        <a:solidFill>
          <a:schemeClr val="accent2">
            <a:lumMod val="75000"/>
          </a:schemeClr>
        </a:solidFill>
      </dgm:spPr>
      <dgm:t>
        <a:bodyPr/>
        <a:lstStyle/>
        <a:p>
          <a:r>
            <a:rPr lang="ro-RO" dirty="0"/>
            <a:t>O problemă majoră pentru horticultură este reprezentată de faptul că producția și calitatea culturilor perene, precum vița de vie, pot fi afectate semnificativ de schimbările climatice (Fraga și colab., 2012). Este de așteaptat ca temperaturile să crească și condițiile de secetă să se intensifice în multe regiuni de pe glob (Suter și colab., 2021). </a:t>
          </a:r>
        </a:p>
      </dgm:t>
    </dgm:pt>
    <dgm:pt modelId="{B9843984-1D55-4591-9231-43FEF6D0C873}" type="parTrans" cxnId="{FBAC4388-B680-4D49-B416-EFDAC977D3B8}">
      <dgm:prSet/>
      <dgm:spPr/>
      <dgm:t>
        <a:bodyPr/>
        <a:lstStyle/>
        <a:p>
          <a:endParaRPr lang="ro-RO"/>
        </a:p>
      </dgm:t>
    </dgm:pt>
    <dgm:pt modelId="{D0DBBC89-C17D-4AC1-93D2-5AFD6D4CA0D2}" type="sibTrans" cxnId="{FBAC4388-B680-4D49-B416-EFDAC977D3B8}">
      <dgm:prSet/>
      <dgm:spPr/>
      <dgm:t>
        <a:bodyPr/>
        <a:lstStyle/>
        <a:p>
          <a:endParaRPr lang="ro-RO"/>
        </a:p>
      </dgm:t>
    </dgm:pt>
    <dgm:pt modelId="{236D9F99-0442-4741-8F04-A41E6D93F13B}" type="pres">
      <dgm:prSet presAssocID="{E3B7C31E-2F65-487C-BEFC-D5B64D88408A}" presName="Name0" presStyleCnt="0">
        <dgm:presLayoutVars>
          <dgm:dir/>
          <dgm:animLvl val="lvl"/>
          <dgm:resizeHandles val="exact"/>
        </dgm:presLayoutVars>
      </dgm:prSet>
      <dgm:spPr/>
    </dgm:pt>
    <dgm:pt modelId="{C1BC038A-DA0E-4093-BE5E-7DD51496588C}" type="pres">
      <dgm:prSet presAssocID="{1C0DA19C-33DD-4F70-8587-5E21A6978A97}" presName="boxAndChildren" presStyleCnt="0"/>
      <dgm:spPr/>
    </dgm:pt>
    <dgm:pt modelId="{0CB01AC3-B8F5-4C32-B982-3DF8D5B9F007}" type="pres">
      <dgm:prSet presAssocID="{1C0DA19C-33DD-4F70-8587-5E21A6978A97}" presName="parentTextBox" presStyleLbl="node1" presStyleIdx="0" presStyleCnt="2"/>
      <dgm:spPr/>
    </dgm:pt>
    <dgm:pt modelId="{3BF8FC55-1BEE-4A56-BDE4-7187CAAF1C22}" type="pres">
      <dgm:prSet presAssocID="{3137F4DD-C7B2-4765-9487-6BA7D84C9363}" presName="sp" presStyleCnt="0"/>
      <dgm:spPr/>
    </dgm:pt>
    <dgm:pt modelId="{712DDEED-C95B-42EC-8F4B-42D1436259BE}" type="pres">
      <dgm:prSet presAssocID="{8679DFFC-A212-45F8-950D-0EF0ACC9DB73}" presName="arrowAndChildren" presStyleCnt="0"/>
      <dgm:spPr/>
    </dgm:pt>
    <dgm:pt modelId="{8CFCACBE-88EF-4172-A208-F6A3BA5C7588}" type="pres">
      <dgm:prSet presAssocID="{8679DFFC-A212-45F8-950D-0EF0ACC9DB73}" presName="parentTextArrow" presStyleLbl="node1" presStyleIdx="1" presStyleCnt="2"/>
      <dgm:spPr/>
    </dgm:pt>
  </dgm:ptLst>
  <dgm:cxnLst>
    <dgm:cxn modelId="{FC6FEB66-FE1B-4E71-8CD6-98003038A323}" type="presOf" srcId="{8679DFFC-A212-45F8-950D-0EF0ACC9DB73}" destId="{8CFCACBE-88EF-4172-A208-F6A3BA5C7588}" srcOrd="0" destOrd="0" presId="urn:microsoft.com/office/officeart/2005/8/layout/process4"/>
    <dgm:cxn modelId="{0E25D352-3145-439C-BC45-98BA9EE0D98A}" srcId="{E3B7C31E-2F65-487C-BEFC-D5B64D88408A}" destId="{8679DFFC-A212-45F8-950D-0EF0ACC9DB73}" srcOrd="0" destOrd="0" parTransId="{4B8C6912-F1DF-46FE-AA38-7747D775439F}" sibTransId="{3137F4DD-C7B2-4765-9487-6BA7D84C9363}"/>
    <dgm:cxn modelId="{42FFF173-618D-422D-A9A4-6101AF161E9B}" type="presOf" srcId="{1C0DA19C-33DD-4F70-8587-5E21A6978A97}" destId="{0CB01AC3-B8F5-4C32-B982-3DF8D5B9F007}" srcOrd="0" destOrd="0" presId="urn:microsoft.com/office/officeart/2005/8/layout/process4"/>
    <dgm:cxn modelId="{FBAC4388-B680-4D49-B416-EFDAC977D3B8}" srcId="{E3B7C31E-2F65-487C-BEFC-D5B64D88408A}" destId="{1C0DA19C-33DD-4F70-8587-5E21A6978A97}" srcOrd="1" destOrd="0" parTransId="{B9843984-1D55-4591-9231-43FEF6D0C873}" sibTransId="{D0DBBC89-C17D-4AC1-93D2-5AFD6D4CA0D2}"/>
    <dgm:cxn modelId="{4CF60FC8-B52F-467E-91E8-2C2673E1AB78}" type="presOf" srcId="{E3B7C31E-2F65-487C-BEFC-D5B64D88408A}" destId="{236D9F99-0442-4741-8F04-A41E6D93F13B}" srcOrd="0" destOrd="0" presId="urn:microsoft.com/office/officeart/2005/8/layout/process4"/>
    <dgm:cxn modelId="{963268A7-B411-44CC-B22D-8D038DE216BA}" type="presParOf" srcId="{236D9F99-0442-4741-8F04-A41E6D93F13B}" destId="{C1BC038A-DA0E-4093-BE5E-7DD51496588C}" srcOrd="0" destOrd="0" presId="urn:microsoft.com/office/officeart/2005/8/layout/process4"/>
    <dgm:cxn modelId="{232F179B-41F4-4516-BAA2-CFF4AA636F2A}" type="presParOf" srcId="{C1BC038A-DA0E-4093-BE5E-7DD51496588C}" destId="{0CB01AC3-B8F5-4C32-B982-3DF8D5B9F007}" srcOrd="0" destOrd="0" presId="urn:microsoft.com/office/officeart/2005/8/layout/process4"/>
    <dgm:cxn modelId="{7FA2A1A6-406D-421A-896A-B07B98FE6A2A}" type="presParOf" srcId="{236D9F99-0442-4741-8F04-A41E6D93F13B}" destId="{3BF8FC55-1BEE-4A56-BDE4-7187CAAF1C22}" srcOrd="1" destOrd="0" presId="urn:microsoft.com/office/officeart/2005/8/layout/process4"/>
    <dgm:cxn modelId="{52F7A41F-DA0F-4DB4-9B9A-713300ABA0C5}" type="presParOf" srcId="{236D9F99-0442-4741-8F04-A41E6D93F13B}" destId="{712DDEED-C95B-42EC-8F4B-42D1436259BE}" srcOrd="2" destOrd="0" presId="urn:microsoft.com/office/officeart/2005/8/layout/process4"/>
    <dgm:cxn modelId="{C1A32A92-71CF-448A-A0D9-32B4B8524768}" type="presParOf" srcId="{712DDEED-C95B-42EC-8F4B-42D1436259BE}" destId="{8CFCACBE-88EF-4172-A208-F6A3BA5C7588}" srcOrd="0" destOrd="0" presId="urn:microsoft.com/office/officeart/2005/8/layout/process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1711A4-3E8B-46B7-836B-A715EFA0B25A}"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ro-RO"/>
        </a:p>
      </dgm:t>
    </dgm:pt>
    <dgm:pt modelId="{126A1E18-2415-44E8-AB4B-CA00434A2762}">
      <dgm:prSet/>
      <dgm:spPr>
        <a:solidFill>
          <a:schemeClr val="accent2">
            <a:lumMod val="75000"/>
          </a:schemeClr>
        </a:solidFill>
      </dgm:spPr>
      <dgm:t>
        <a:bodyPr/>
        <a:lstStyle/>
        <a:p>
          <a:r>
            <a:rPr lang="ro-RO" dirty="0"/>
            <a:t>Pentru calitatea strugurilor s-au făcut determinări privind conţinutul mustului în zaharuri (g/L) şi aciditatea totală (g/l H</a:t>
          </a:r>
          <a:r>
            <a:rPr lang="ro-RO" baseline="-25000" dirty="0"/>
            <a:t>2</a:t>
          </a:r>
          <a:r>
            <a:rPr lang="ro-RO" dirty="0"/>
            <a:t>SO</a:t>
          </a:r>
          <a:r>
            <a:rPr lang="ro-RO" baseline="-25000" dirty="0"/>
            <a:t>4</a:t>
          </a:r>
          <a:r>
            <a:rPr lang="ro-RO" dirty="0"/>
            <a:t>), prin metode fizico-chimice standardizate.</a:t>
          </a:r>
          <a:endParaRPr lang="ro-RO" altLang="ro-RO" dirty="0"/>
        </a:p>
      </dgm:t>
    </dgm:pt>
    <dgm:pt modelId="{FC5E0121-9DE8-4A0F-BE3E-3228D99F90BF}" type="parTrans" cxnId="{70A9BECA-5C4F-4F40-90EA-9550BA122F3D}">
      <dgm:prSet/>
      <dgm:spPr/>
      <dgm:t>
        <a:bodyPr/>
        <a:lstStyle/>
        <a:p>
          <a:endParaRPr lang="ro-RO"/>
        </a:p>
      </dgm:t>
    </dgm:pt>
    <dgm:pt modelId="{46E23567-DA49-40F4-9825-6D32AA646BF1}" type="sibTrans" cxnId="{70A9BECA-5C4F-4F40-90EA-9550BA122F3D}">
      <dgm:prSet/>
      <dgm:spPr/>
      <dgm:t>
        <a:bodyPr/>
        <a:lstStyle/>
        <a:p>
          <a:endParaRPr lang="ro-RO"/>
        </a:p>
      </dgm:t>
    </dgm:pt>
    <dgm:pt modelId="{DEF2FA37-9393-405F-96E4-A0AEAEC6E7AF}">
      <dgm:prSet/>
      <dgm:spPr>
        <a:solidFill>
          <a:schemeClr val="accent2">
            <a:lumMod val="75000"/>
          </a:schemeClr>
        </a:solidFill>
      </dgm:spPr>
      <dgm:t>
        <a:bodyPr/>
        <a:lstStyle/>
        <a:p>
          <a:r>
            <a:rPr lang="ro-RO" altLang="ro-RO" dirty="0"/>
            <a:t>Datele climatice s-au înregistrat la staţia meterologică a SCDVV Murfatlar, începând cu anul 1961 şi cuprind observaţii zilnice ale temperaturilor maxime, minime, insolaţiei şi precipitaţiilor. Din anul 2020, datele climatice sunt colectate de staţia automată, iMetos 3.3.</a:t>
          </a:r>
        </a:p>
      </dgm:t>
    </dgm:pt>
    <dgm:pt modelId="{12FD31EE-C180-466C-A48E-9A8899A89FD9}" type="parTrans" cxnId="{8F375681-1331-44CC-A841-83F7BC8539FB}">
      <dgm:prSet/>
      <dgm:spPr/>
      <dgm:t>
        <a:bodyPr/>
        <a:lstStyle/>
        <a:p>
          <a:endParaRPr lang="ro-RO"/>
        </a:p>
      </dgm:t>
    </dgm:pt>
    <dgm:pt modelId="{E8653C3D-78CB-40D2-9FB7-9C3922721767}" type="sibTrans" cxnId="{8F375681-1331-44CC-A841-83F7BC8539FB}">
      <dgm:prSet/>
      <dgm:spPr/>
      <dgm:t>
        <a:bodyPr/>
        <a:lstStyle/>
        <a:p>
          <a:endParaRPr lang="ro-RO"/>
        </a:p>
      </dgm:t>
    </dgm:pt>
    <dgm:pt modelId="{BC6ED64A-1F93-4D77-94D6-4D472A882509}">
      <dgm:prSet/>
      <dgm:spPr>
        <a:solidFill>
          <a:schemeClr val="accent2">
            <a:lumMod val="75000"/>
          </a:schemeClr>
        </a:solidFill>
      </dgm:spPr>
      <dgm:t>
        <a:bodyPr/>
        <a:lstStyle/>
        <a:p>
          <a:r>
            <a:rPr lang="ro-RO" altLang="ro-RO" dirty="0"/>
            <a:t>Pe baza datelor climatice s-au calculat coeficientul de precipitaţii, coeficientul hidrotermic, indicele de ariditate Martonne, indicele heliotermic, indicele bioclimatic al viţei-de-vie, indicele aptitudinii oenologice şi indicele Huglin.</a:t>
          </a:r>
        </a:p>
      </dgm:t>
    </dgm:pt>
    <dgm:pt modelId="{6A54C411-3206-4523-8C24-0BE43503CE55}" type="parTrans" cxnId="{B48F47DB-8E73-44F1-96A5-D49D5A955FD0}">
      <dgm:prSet/>
      <dgm:spPr/>
      <dgm:t>
        <a:bodyPr/>
        <a:lstStyle/>
        <a:p>
          <a:endParaRPr lang="ro-RO"/>
        </a:p>
      </dgm:t>
    </dgm:pt>
    <dgm:pt modelId="{E6801890-7414-4B62-8F93-D732B098A495}" type="sibTrans" cxnId="{B48F47DB-8E73-44F1-96A5-D49D5A955FD0}">
      <dgm:prSet/>
      <dgm:spPr/>
      <dgm:t>
        <a:bodyPr/>
        <a:lstStyle/>
        <a:p>
          <a:endParaRPr lang="ro-RO"/>
        </a:p>
      </dgm:t>
    </dgm:pt>
    <dgm:pt modelId="{1E392DEC-A035-4BD1-96A1-CCFCB89C0983}">
      <dgm:prSet/>
      <dgm:spPr>
        <a:solidFill>
          <a:schemeClr val="accent2">
            <a:lumMod val="75000"/>
          </a:schemeClr>
        </a:solidFill>
      </dgm:spPr>
      <dgm:t>
        <a:bodyPr/>
        <a:lstStyle/>
        <a:p>
          <a:r>
            <a:rPr lang="ro-RO" altLang="ro-RO" dirty="0"/>
            <a:t>Datele privind fenologia s-au notat când 50% din plante au prezentat stadiile de dezmugurit, înflorit și pârgă.</a:t>
          </a:r>
        </a:p>
      </dgm:t>
    </dgm:pt>
    <dgm:pt modelId="{2359C1D0-C56F-4B7F-A377-1676132EFD71}" type="parTrans" cxnId="{9BAA9EF9-9D7A-4137-8121-473CFF3C2DD1}">
      <dgm:prSet/>
      <dgm:spPr/>
      <dgm:t>
        <a:bodyPr/>
        <a:lstStyle/>
        <a:p>
          <a:endParaRPr lang="ro-RO"/>
        </a:p>
      </dgm:t>
    </dgm:pt>
    <dgm:pt modelId="{37477AEC-3B1B-40B5-B218-07B49F86D6E9}" type="sibTrans" cxnId="{9BAA9EF9-9D7A-4137-8121-473CFF3C2DD1}">
      <dgm:prSet/>
      <dgm:spPr/>
      <dgm:t>
        <a:bodyPr/>
        <a:lstStyle/>
        <a:p>
          <a:endParaRPr lang="ro-RO"/>
        </a:p>
      </dgm:t>
    </dgm:pt>
    <dgm:pt modelId="{0642D1E1-E54A-4600-B2CF-98045A1DE2FB}" type="pres">
      <dgm:prSet presAssocID="{381711A4-3E8B-46B7-836B-A715EFA0B25A}" presName="linear" presStyleCnt="0">
        <dgm:presLayoutVars>
          <dgm:dir/>
          <dgm:resizeHandles val="exact"/>
        </dgm:presLayoutVars>
      </dgm:prSet>
      <dgm:spPr/>
    </dgm:pt>
    <dgm:pt modelId="{127C77A4-F3FF-4888-B3B5-F27FF9754C67}" type="pres">
      <dgm:prSet presAssocID="{DEF2FA37-9393-405F-96E4-A0AEAEC6E7AF}" presName="comp" presStyleCnt="0"/>
      <dgm:spPr/>
    </dgm:pt>
    <dgm:pt modelId="{2818C70C-7603-4B0B-9F3E-E5C1122B8F39}" type="pres">
      <dgm:prSet presAssocID="{DEF2FA37-9393-405F-96E4-A0AEAEC6E7AF}" presName="box" presStyleLbl="node1" presStyleIdx="0" presStyleCnt="4"/>
      <dgm:spPr/>
    </dgm:pt>
    <dgm:pt modelId="{1ED06F7B-4FA6-4F8B-971A-7A0C6FAF72A1}" type="pres">
      <dgm:prSet presAssocID="{DEF2FA37-9393-405F-96E4-A0AEAEC6E7AF}" presName="img" presStyleLbl="fgImgPlace1" presStyleIdx="0" presStyleCnt="4"/>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32000" b="-32000"/>
          </a:stretch>
        </a:blipFill>
      </dgm:spPr>
    </dgm:pt>
    <dgm:pt modelId="{75102B71-9503-4153-81BE-EE42B2E7E2EE}" type="pres">
      <dgm:prSet presAssocID="{DEF2FA37-9393-405F-96E4-A0AEAEC6E7AF}" presName="text" presStyleLbl="node1" presStyleIdx="0" presStyleCnt="4">
        <dgm:presLayoutVars>
          <dgm:bulletEnabled val="1"/>
        </dgm:presLayoutVars>
      </dgm:prSet>
      <dgm:spPr/>
    </dgm:pt>
    <dgm:pt modelId="{05B8C5C2-BBA2-4FA7-A5CF-67A3EA5B37CA}" type="pres">
      <dgm:prSet presAssocID="{E8653C3D-78CB-40D2-9FB7-9C3922721767}" presName="spacer" presStyleCnt="0"/>
      <dgm:spPr/>
    </dgm:pt>
    <dgm:pt modelId="{58C543F4-2E23-4F43-A79F-A83161B2BED9}" type="pres">
      <dgm:prSet presAssocID="{BC6ED64A-1F93-4D77-94D6-4D472A882509}" presName="comp" presStyleCnt="0"/>
      <dgm:spPr/>
    </dgm:pt>
    <dgm:pt modelId="{C687912B-3857-459C-927E-2B055B826DD4}" type="pres">
      <dgm:prSet presAssocID="{BC6ED64A-1F93-4D77-94D6-4D472A882509}" presName="box" presStyleLbl="node1" presStyleIdx="1" presStyleCnt="4"/>
      <dgm:spPr/>
    </dgm:pt>
    <dgm:pt modelId="{8ED5C333-1889-4CAF-8348-EA218B8E8766}" type="pres">
      <dgm:prSet presAssocID="{BC6ED64A-1F93-4D77-94D6-4D472A882509}" presName="img" presStyleLbl="fgImgPlace1" presStyleIdx="1" presStyleCnt="4"/>
      <dgm:spPr>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dgm:spPr>
    </dgm:pt>
    <dgm:pt modelId="{0F352EF2-1F08-4ED5-8C62-32CBDCE78D13}" type="pres">
      <dgm:prSet presAssocID="{BC6ED64A-1F93-4D77-94D6-4D472A882509}" presName="text" presStyleLbl="node1" presStyleIdx="1" presStyleCnt="4">
        <dgm:presLayoutVars>
          <dgm:bulletEnabled val="1"/>
        </dgm:presLayoutVars>
      </dgm:prSet>
      <dgm:spPr/>
    </dgm:pt>
    <dgm:pt modelId="{ECA34207-9AF4-4934-A68C-D66EF566E503}" type="pres">
      <dgm:prSet presAssocID="{E6801890-7414-4B62-8F93-D732B098A495}" presName="spacer" presStyleCnt="0"/>
      <dgm:spPr/>
    </dgm:pt>
    <dgm:pt modelId="{96244047-6B52-409F-BA96-5F6AABD05096}" type="pres">
      <dgm:prSet presAssocID="{1E392DEC-A035-4BD1-96A1-CCFCB89C0983}" presName="comp" presStyleCnt="0"/>
      <dgm:spPr/>
    </dgm:pt>
    <dgm:pt modelId="{498253EA-E14D-4E54-BEF9-9785EEAF07F9}" type="pres">
      <dgm:prSet presAssocID="{1E392DEC-A035-4BD1-96A1-CCFCB89C0983}" presName="box" presStyleLbl="node1" presStyleIdx="2" presStyleCnt="4"/>
      <dgm:spPr/>
    </dgm:pt>
    <dgm:pt modelId="{323FB0B8-EA18-4965-A717-F83825F91A8C}" type="pres">
      <dgm:prSet presAssocID="{1E392DEC-A035-4BD1-96A1-CCFCB89C0983}" presName="img" presStyleLbl="fgImgPlace1" presStyleIdx="2" presStyleCnt="4"/>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dgm:spPr>
    </dgm:pt>
    <dgm:pt modelId="{C14ED8E2-3E62-478B-80B7-E6F21045BCF2}" type="pres">
      <dgm:prSet presAssocID="{1E392DEC-A035-4BD1-96A1-CCFCB89C0983}" presName="text" presStyleLbl="node1" presStyleIdx="2" presStyleCnt="4">
        <dgm:presLayoutVars>
          <dgm:bulletEnabled val="1"/>
        </dgm:presLayoutVars>
      </dgm:prSet>
      <dgm:spPr/>
    </dgm:pt>
    <dgm:pt modelId="{CEC93610-77FC-4D7E-90BC-914F7C09E209}" type="pres">
      <dgm:prSet presAssocID="{37477AEC-3B1B-40B5-B218-07B49F86D6E9}" presName="spacer" presStyleCnt="0"/>
      <dgm:spPr/>
    </dgm:pt>
    <dgm:pt modelId="{D700127B-D26C-4275-B8BF-0A0E097DE8ED}" type="pres">
      <dgm:prSet presAssocID="{126A1E18-2415-44E8-AB4B-CA00434A2762}" presName="comp" presStyleCnt="0"/>
      <dgm:spPr/>
    </dgm:pt>
    <dgm:pt modelId="{8C37D870-317E-420A-A311-D026028C0F75}" type="pres">
      <dgm:prSet presAssocID="{126A1E18-2415-44E8-AB4B-CA00434A2762}" presName="box" presStyleLbl="node1" presStyleIdx="3" presStyleCnt="4"/>
      <dgm:spPr/>
    </dgm:pt>
    <dgm:pt modelId="{B6D2E6B0-0A5A-4A53-AB80-56286E93579A}" type="pres">
      <dgm:prSet presAssocID="{126A1E18-2415-44E8-AB4B-CA00434A2762}" presName="img" presStyleLbl="fgImgPlace1" presStyleIdx="3" presStyleCnt="4"/>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t="-13000" b="-13000"/>
          </a:stretch>
        </a:blipFill>
      </dgm:spPr>
    </dgm:pt>
    <dgm:pt modelId="{1A9E4CE5-8C0A-4808-874D-3213ABACD3FC}" type="pres">
      <dgm:prSet presAssocID="{126A1E18-2415-44E8-AB4B-CA00434A2762}" presName="text" presStyleLbl="node1" presStyleIdx="3" presStyleCnt="4">
        <dgm:presLayoutVars>
          <dgm:bulletEnabled val="1"/>
        </dgm:presLayoutVars>
      </dgm:prSet>
      <dgm:spPr/>
    </dgm:pt>
  </dgm:ptLst>
  <dgm:cxnLst>
    <dgm:cxn modelId="{3A493B28-2133-46A7-AB24-8DABC45320BF}" type="presOf" srcId="{DEF2FA37-9393-405F-96E4-A0AEAEC6E7AF}" destId="{2818C70C-7603-4B0B-9F3E-E5C1122B8F39}" srcOrd="0" destOrd="0" presId="urn:microsoft.com/office/officeart/2005/8/layout/vList4"/>
    <dgm:cxn modelId="{D69AB12A-7A53-49EF-A665-942E781E76D0}" type="presOf" srcId="{1E392DEC-A035-4BD1-96A1-CCFCB89C0983}" destId="{498253EA-E14D-4E54-BEF9-9785EEAF07F9}" srcOrd="0" destOrd="0" presId="urn:microsoft.com/office/officeart/2005/8/layout/vList4"/>
    <dgm:cxn modelId="{C37B6135-03D2-4F7D-95C8-36C900AC054C}" type="presOf" srcId="{BC6ED64A-1F93-4D77-94D6-4D472A882509}" destId="{C687912B-3857-459C-927E-2B055B826DD4}" srcOrd="0" destOrd="0" presId="urn:microsoft.com/office/officeart/2005/8/layout/vList4"/>
    <dgm:cxn modelId="{18ED9235-5AB6-403D-B343-260A6FF44DE2}" type="presOf" srcId="{DEF2FA37-9393-405F-96E4-A0AEAEC6E7AF}" destId="{75102B71-9503-4153-81BE-EE42B2E7E2EE}" srcOrd="1" destOrd="0" presId="urn:microsoft.com/office/officeart/2005/8/layout/vList4"/>
    <dgm:cxn modelId="{E3E77D61-E1E3-4314-8330-91F6AB212890}" type="presOf" srcId="{1E392DEC-A035-4BD1-96A1-CCFCB89C0983}" destId="{C14ED8E2-3E62-478B-80B7-E6F21045BCF2}" srcOrd="1" destOrd="0" presId="urn:microsoft.com/office/officeart/2005/8/layout/vList4"/>
    <dgm:cxn modelId="{FB51FD45-B843-4927-A4BB-25B60D76C63A}" type="presOf" srcId="{126A1E18-2415-44E8-AB4B-CA00434A2762}" destId="{8C37D870-317E-420A-A311-D026028C0F75}" srcOrd="0" destOrd="0" presId="urn:microsoft.com/office/officeart/2005/8/layout/vList4"/>
    <dgm:cxn modelId="{D371FB5A-CCEB-4DC7-AF01-775EDDA9C415}" type="presOf" srcId="{BC6ED64A-1F93-4D77-94D6-4D472A882509}" destId="{0F352EF2-1F08-4ED5-8C62-32CBDCE78D13}" srcOrd="1" destOrd="0" presId="urn:microsoft.com/office/officeart/2005/8/layout/vList4"/>
    <dgm:cxn modelId="{8F375681-1331-44CC-A841-83F7BC8539FB}" srcId="{381711A4-3E8B-46B7-836B-A715EFA0B25A}" destId="{DEF2FA37-9393-405F-96E4-A0AEAEC6E7AF}" srcOrd="0" destOrd="0" parTransId="{12FD31EE-C180-466C-A48E-9A8899A89FD9}" sibTransId="{E8653C3D-78CB-40D2-9FB7-9C3922721767}"/>
    <dgm:cxn modelId="{643DA3B3-1EE0-4BB0-BACA-ED68B49B63B9}" type="presOf" srcId="{381711A4-3E8B-46B7-836B-A715EFA0B25A}" destId="{0642D1E1-E54A-4600-B2CF-98045A1DE2FB}" srcOrd="0" destOrd="0" presId="urn:microsoft.com/office/officeart/2005/8/layout/vList4"/>
    <dgm:cxn modelId="{70A9BECA-5C4F-4F40-90EA-9550BA122F3D}" srcId="{381711A4-3E8B-46B7-836B-A715EFA0B25A}" destId="{126A1E18-2415-44E8-AB4B-CA00434A2762}" srcOrd="3" destOrd="0" parTransId="{FC5E0121-9DE8-4A0F-BE3E-3228D99F90BF}" sibTransId="{46E23567-DA49-40F4-9825-6D32AA646BF1}"/>
    <dgm:cxn modelId="{B48F47DB-8E73-44F1-96A5-D49D5A955FD0}" srcId="{381711A4-3E8B-46B7-836B-A715EFA0B25A}" destId="{BC6ED64A-1F93-4D77-94D6-4D472A882509}" srcOrd="1" destOrd="0" parTransId="{6A54C411-3206-4523-8C24-0BE43503CE55}" sibTransId="{E6801890-7414-4B62-8F93-D732B098A495}"/>
    <dgm:cxn modelId="{60AFF9E2-062C-4993-B6F7-4A606A672643}" type="presOf" srcId="{126A1E18-2415-44E8-AB4B-CA00434A2762}" destId="{1A9E4CE5-8C0A-4808-874D-3213ABACD3FC}" srcOrd="1" destOrd="0" presId="urn:microsoft.com/office/officeart/2005/8/layout/vList4"/>
    <dgm:cxn modelId="{9BAA9EF9-9D7A-4137-8121-473CFF3C2DD1}" srcId="{381711A4-3E8B-46B7-836B-A715EFA0B25A}" destId="{1E392DEC-A035-4BD1-96A1-CCFCB89C0983}" srcOrd="2" destOrd="0" parTransId="{2359C1D0-C56F-4B7F-A377-1676132EFD71}" sibTransId="{37477AEC-3B1B-40B5-B218-07B49F86D6E9}"/>
    <dgm:cxn modelId="{6DEB3BB3-9F79-4A50-9AB5-95C47C84DA2F}" type="presParOf" srcId="{0642D1E1-E54A-4600-B2CF-98045A1DE2FB}" destId="{127C77A4-F3FF-4888-B3B5-F27FF9754C67}" srcOrd="0" destOrd="0" presId="urn:microsoft.com/office/officeart/2005/8/layout/vList4"/>
    <dgm:cxn modelId="{C4E38E3A-C6E7-4FE2-8086-88AC89D3A375}" type="presParOf" srcId="{127C77A4-F3FF-4888-B3B5-F27FF9754C67}" destId="{2818C70C-7603-4B0B-9F3E-E5C1122B8F39}" srcOrd="0" destOrd="0" presId="urn:microsoft.com/office/officeart/2005/8/layout/vList4"/>
    <dgm:cxn modelId="{B5987D53-31F3-45E6-84E0-0F637383C9B2}" type="presParOf" srcId="{127C77A4-F3FF-4888-B3B5-F27FF9754C67}" destId="{1ED06F7B-4FA6-4F8B-971A-7A0C6FAF72A1}" srcOrd="1" destOrd="0" presId="urn:microsoft.com/office/officeart/2005/8/layout/vList4"/>
    <dgm:cxn modelId="{9E695590-C5F4-44A3-BEAE-DB3B104E4FB4}" type="presParOf" srcId="{127C77A4-F3FF-4888-B3B5-F27FF9754C67}" destId="{75102B71-9503-4153-81BE-EE42B2E7E2EE}" srcOrd="2" destOrd="0" presId="urn:microsoft.com/office/officeart/2005/8/layout/vList4"/>
    <dgm:cxn modelId="{B50048C5-12F1-4410-9730-33D2938129B8}" type="presParOf" srcId="{0642D1E1-E54A-4600-B2CF-98045A1DE2FB}" destId="{05B8C5C2-BBA2-4FA7-A5CF-67A3EA5B37CA}" srcOrd="1" destOrd="0" presId="urn:microsoft.com/office/officeart/2005/8/layout/vList4"/>
    <dgm:cxn modelId="{084734A6-7F1C-4F18-BBA0-2A38F36B888C}" type="presParOf" srcId="{0642D1E1-E54A-4600-B2CF-98045A1DE2FB}" destId="{58C543F4-2E23-4F43-A79F-A83161B2BED9}" srcOrd="2" destOrd="0" presId="urn:microsoft.com/office/officeart/2005/8/layout/vList4"/>
    <dgm:cxn modelId="{2590934D-5461-4298-9FD8-7C4EA132AA4F}" type="presParOf" srcId="{58C543F4-2E23-4F43-A79F-A83161B2BED9}" destId="{C687912B-3857-459C-927E-2B055B826DD4}" srcOrd="0" destOrd="0" presId="urn:microsoft.com/office/officeart/2005/8/layout/vList4"/>
    <dgm:cxn modelId="{F77A746C-F02B-48D8-B570-5AD697155758}" type="presParOf" srcId="{58C543F4-2E23-4F43-A79F-A83161B2BED9}" destId="{8ED5C333-1889-4CAF-8348-EA218B8E8766}" srcOrd="1" destOrd="0" presId="urn:microsoft.com/office/officeart/2005/8/layout/vList4"/>
    <dgm:cxn modelId="{C61E0D02-44F7-40B0-983C-1746EC4C568D}" type="presParOf" srcId="{58C543F4-2E23-4F43-A79F-A83161B2BED9}" destId="{0F352EF2-1F08-4ED5-8C62-32CBDCE78D13}" srcOrd="2" destOrd="0" presId="urn:microsoft.com/office/officeart/2005/8/layout/vList4"/>
    <dgm:cxn modelId="{5557E7E9-2BA5-4735-BE9E-193830A92A87}" type="presParOf" srcId="{0642D1E1-E54A-4600-B2CF-98045A1DE2FB}" destId="{ECA34207-9AF4-4934-A68C-D66EF566E503}" srcOrd="3" destOrd="0" presId="urn:microsoft.com/office/officeart/2005/8/layout/vList4"/>
    <dgm:cxn modelId="{C6C97DFB-5ECC-4D46-A3C1-45023796D8CB}" type="presParOf" srcId="{0642D1E1-E54A-4600-B2CF-98045A1DE2FB}" destId="{96244047-6B52-409F-BA96-5F6AABD05096}" srcOrd="4" destOrd="0" presId="urn:microsoft.com/office/officeart/2005/8/layout/vList4"/>
    <dgm:cxn modelId="{53AA0227-C742-4713-AD79-C6F6F667E395}" type="presParOf" srcId="{96244047-6B52-409F-BA96-5F6AABD05096}" destId="{498253EA-E14D-4E54-BEF9-9785EEAF07F9}" srcOrd="0" destOrd="0" presId="urn:microsoft.com/office/officeart/2005/8/layout/vList4"/>
    <dgm:cxn modelId="{438014A4-FED9-46DA-9B3F-EB4ECF6436FF}" type="presParOf" srcId="{96244047-6B52-409F-BA96-5F6AABD05096}" destId="{323FB0B8-EA18-4965-A717-F83825F91A8C}" srcOrd="1" destOrd="0" presId="urn:microsoft.com/office/officeart/2005/8/layout/vList4"/>
    <dgm:cxn modelId="{61DA9371-CB79-44B2-9FF6-BDE28885BD1B}" type="presParOf" srcId="{96244047-6B52-409F-BA96-5F6AABD05096}" destId="{C14ED8E2-3E62-478B-80B7-E6F21045BCF2}" srcOrd="2" destOrd="0" presId="urn:microsoft.com/office/officeart/2005/8/layout/vList4"/>
    <dgm:cxn modelId="{03901E9C-5606-4496-9CB7-421B4B4BB302}" type="presParOf" srcId="{0642D1E1-E54A-4600-B2CF-98045A1DE2FB}" destId="{CEC93610-77FC-4D7E-90BC-914F7C09E209}" srcOrd="5" destOrd="0" presId="urn:microsoft.com/office/officeart/2005/8/layout/vList4"/>
    <dgm:cxn modelId="{FC0343C8-921E-41C3-BCFB-7D8B7A31FBC5}" type="presParOf" srcId="{0642D1E1-E54A-4600-B2CF-98045A1DE2FB}" destId="{D700127B-D26C-4275-B8BF-0A0E097DE8ED}" srcOrd="6" destOrd="0" presId="urn:microsoft.com/office/officeart/2005/8/layout/vList4"/>
    <dgm:cxn modelId="{8A625E13-CB00-4DA6-BA4B-C0D14A4ACA35}" type="presParOf" srcId="{D700127B-D26C-4275-B8BF-0A0E097DE8ED}" destId="{8C37D870-317E-420A-A311-D026028C0F75}" srcOrd="0" destOrd="0" presId="urn:microsoft.com/office/officeart/2005/8/layout/vList4"/>
    <dgm:cxn modelId="{58663AD7-0863-4CCC-86A7-5B256B76BD98}" type="presParOf" srcId="{D700127B-D26C-4275-B8BF-0A0E097DE8ED}" destId="{B6D2E6B0-0A5A-4A53-AB80-56286E93579A}" srcOrd="1" destOrd="0" presId="urn:microsoft.com/office/officeart/2005/8/layout/vList4"/>
    <dgm:cxn modelId="{646D9B1C-8F87-4367-BFF3-AA9514DFC210}" type="presParOf" srcId="{D700127B-D26C-4275-B8BF-0A0E097DE8ED}" destId="{1A9E4CE5-8C0A-4808-874D-3213ABACD3FC}" srcOrd="2" destOrd="0" presId="urn:microsoft.com/office/officeart/2005/8/layout/vList4"/>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B01AC3-B8F5-4C32-B982-3DF8D5B9F007}">
      <dsp:nvSpPr>
        <dsp:cNvPr id="0" name=""/>
        <dsp:cNvSpPr/>
      </dsp:nvSpPr>
      <dsp:spPr>
        <a:xfrm>
          <a:off x="0" y="2727160"/>
          <a:ext cx="6772965" cy="1789312"/>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ro-RO" sz="1700" kern="1200" dirty="0"/>
            <a:t>O problemă majoră pentru horticultură este reprezentată de faptul că producția și calitatea culturilor perene, precum vița de vie, pot fi afectate semnificativ de schimbările climatice (Fraga și colab., 2012). Este de așteaptat ca temperaturile să crească și condițiile de secetă să se intensifice în multe regiuni de pe glob (Suter și colab., 2021). </a:t>
          </a:r>
        </a:p>
      </dsp:txBody>
      <dsp:txXfrm>
        <a:off x="0" y="2727160"/>
        <a:ext cx="6772965" cy="1789312"/>
      </dsp:txXfrm>
    </dsp:sp>
    <dsp:sp modelId="{8CFCACBE-88EF-4172-A208-F6A3BA5C7588}">
      <dsp:nvSpPr>
        <dsp:cNvPr id="0" name=""/>
        <dsp:cNvSpPr/>
      </dsp:nvSpPr>
      <dsp:spPr>
        <a:xfrm rot="10800000">
          <a:off x="0" y="2037"/>
          <a:ext cx="6772965" cy="2751962"/>
        </a:xfrm>
        <a:prstGeom prst="upArrowCallou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ro-RO" sz="1700" kern="1200" dirty="0"/>
            <a:t>Este recunoscut faptul că schimbările climatice reprezintă o provocare prioritară, cu care se confruntă umanitatea în secolul XXI, care nu mai ţine de viitorul îndepărtat. Unele dintre consecinţele schimbărilor climatice precum frecvenţa sporită şi intensitatea mai mare a calamităţilor naturale – este deja resimţită.</a:t>
          </a:r>
        </a:p>
      </dsp:txBody>
      <dsp:txXfrm rot="10800000">
        <a:off x="0" y="2037"/>
        <a:ext cx="6772965" cy="1788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8C70C-7603-4B0B-9F3E-E5C1122B8F39}">
      <dsp:nvSpPr>
        <dsp:cNvPr id="0" name=""/>
        <dsp:cNvSpPr/>
      </dsp:nvSpPr>
      <dsp:spPr>
        <a:xfrm>
          <a:off x="0" y="0"/>
          <a:ext cx="8229600" cy="1260922"/>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o-RO" altLang="ro-RO" sz="1600" kern="1200" dirty="0"/>
            <a:t>Datele climatice s-au înregistrat la staţia meterologică a SCDVV Murfatlar, începând cu anul 1961 şi cuprind observaţii zilnice ale temperaturilor maxime, minime, insolaţiei şi precipitaţiilor. Din anul 2020, datele climatice sunt colectate de staţia automată, iMetos 3.3.</a:t>
          </a:r>
        </a:p>
      </dsp:txBody>
      <dsp:txXfrm>
        <a:off x="1772012" y="0"/>
        <a:ext cx="6457587" cy="1260922"/>
      </dsp:txXfrm>
    </dsp:sp>
    <dsp:sp modelId="{1ED06F7B-4FA6-4F8B-971A-7A0C6FAF72A1}">
      <dsp:nvSpPr>
        <dsp:cNvPr id="0" name=""/>
        <dsp:cNvSpPr/>
      </dsp:nvSpPr>
      <dsp:spPr>
        <a:xfrm>
          <a:off x="126092" y="126092"/>
          <a:ext cx="1645920" cy="1008737"/>
        </a:xfrm>
        <a:prstGeom prst="roundRect">
          <a:avLst>
            <a:gd name="adj" fmla="val 10000"/>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32000" b="-3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87912B-3857-459C-927E-2B055B826DD4}">
      <dsp:nvSpPr>
        <dsp:cNvPr id="0" name=""/>
        <dsp:cNvSpPr/>
      </dsp:nvSpPr>
      <dsp:spPr>
        <a:xfrm>
          <a:off x="0" y="1387014"/>
          <a:ext cx="8229600" cy="1260922"/>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o-RO" altLang="ro-RO" sz="1600" kern="1200" dirty="0"/>
            <a:t>Pe baza datelor climatice s-au calculat coeficientul de precipitaţii, coeficientul hidrotermic, indicele de ariditate Martonne, indicele heliotermic, indicele bioclimatic al viţei-de-vie, indicele aptitudinii oenologice şi indicele Huglin.</a:t>
          </a:r>
        </a:p>
      </dsp:txBody>
      <dsp:txXfrm>
        <a:off x="1772012" y="1387014"/>
        <a:ext cx="6457587" cy="1260922"/>
      </dsp:txXfrm>
    </dsp:sp>
    <dsp:sp modelId="{8ED5C333-1889-4CAF-8348-EA218B8E8766}">
      <dsp:nvSpPr>
        <dsp:cNvPr id="0" name=""/>
        <dsp:cNvSpPr/>
      </dsp:nvSpPr>
      <dsp:spPr>
        <a:xfrm>
          <a:off x="126092" y="1513106"/>
          <a:ext cx="1645920" cy="1008737"/>
        </a:xfrm>
        <a:prstGeom prst="roundRect">
          <a:avLst>
            <a:gd name="adj" fmla="val 10000"/>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8253EA-E14D-4E54-BEF9-9785EEAF07F9}">
      <dsp:nvSpPr>
        <dsp:cNvPr id="0" name=""/>
        <dsp:cNvSpPr/>
      </dsp:nvSpPr>
      <dsp:spPr>
        <a:xfrm>
          <a:off x="0" y="2774029"/>
          <a:ext cx="8229600" cy="1260922"/>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o-RO" altLang="ro-RO" sz="1600" kern="1200" dirty="0"/>
            <a:t>Datele privind fenologia s-au notat când 50% din plante au prezentat stadiile de dezmugurit, înflorit și pârgă.</a:t>
          </a:r>
        </a:p>
      </dsp:txBody>
      <dsp:txXfrm>
        <a:off x="1772012" y="2774029"/>
        <a:ext cx="6457587" cy="1260922"/>
      </dsp:txXfrm>
    </dsp:sp>
    <dsp:sp modelId="{323FB0B8-EA18-4965-A717-F83825F91A8C}">
      <dsp:nvSpPr>
        <dsp:cNvPr id="0" name=""/>
        <dsp:cNvSpPr/>
      </dsp:nvSpPr>
      <dsp:spPr>
        <a:xfrm>
          <a:off x="126092" y="2900121"/>
          <a:ext cx="1645920" cy="1008737"/>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37D870-317E-420A-A311-D026028C0F75}">
      <dsp:nvSpPr>
        <dsp:cNvPr id="0" name=""/>
        <dsp:cNvSpPr/>
      </dsp:nvSpPr>
      <dsp:spPr>
        <a:xfrm>
          <a:off x="0" y="4161043"/>
          <a:ext cx="8229600" cy="1260922"/>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o-RO" sz="1600" kern="1200" dirty="0"/>
            <a:t>Pentru calitatea strugurilor s-au făcut determinări privind conţinutul mustului în zaharuri (g/L) şi aciditatea totală (g/l H</a:t>
          </a:r>
          <a:r>
            <a:rPr lang="ro-RO" sz="1600" kern="1200" baseline="-25000" dirty="0"/>
            <a:t>2</a:t>
          </a:r>
          <a:r>
            <a:rPr lang="ro-RO" sz="1600" kern="1200" dirty="0"/>
            <a:t>SO</a:t>
          </a:r>
          <a:r>
            <a:rPr lang="ro-RO" sz="1600" kern="1200" baseline="-25000" dirty="0"/>
            <a:t>4</a:t>
          </a:r>
          <a:r>
            <a:rPr lang="ro-RO" sz="1600" kern="1200" dirty="0"/>
            <a:t>), prin metode fizico-chimice standardizate.</a:t>
          </a:r>
          <a:endParaRPr lang="ro-RO" altLang="ro-RO" sz="1600" kern="1200" dirty="0"/>
        </a:p>
      </dsp:txBody>
      <dsp:txXfrm>
        <a:off x="1772012" y="4161043"/>
        <a:ext cx="6457587" cy="1260922"/>
      </dsp:txXfrm>
    </dsp:sp>
    <dsp:sp modelId="{B6D2E6B0-0A5A-4A53-AB80-56286E93579A}">
      <dsp:nvSpPr>
        <dsp:cNvPr id="0" name=""/>
        <dsp:cNvSpPr/>
      </dsp:nvSpPr>
      <dsp:spPr>
        <a:xfrm>
          <a:off x="126092" y="4287136"/>
          <a:ext cx="1645920" cy="1008737"/>
        </a:xfrm>
        <a:prstGeom prst="roundRect">
          <a:avLst>
            <a:gd name="adj" fmla="val 10000"/>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5/19/2022</a:t>
            </a:fld>
            <a:endParaRPr lang="en-US" dirty="0"/>
          </a:p>
        </p:txBody>
      </p:sp>
      <p:sp>
        <p:nvSpPr>
          <p:cNvPr id="5" name="Footer Placeholder 4"/>
          <p:cNvSpPr>
            <a:spLocks noGrp="1"/>
          </p:cNvSpPr>
          <p:nvPr>
            <p:ph type="ftr" sz="quarter" idx="11"/>
          </p:nvPr>
        </p:nvSpPr>
        <p:spPr/>
        <p:txBody>
          <a:bodyPr/>
          <a:lstStyle/>
          <a:p>
            <a:endParaRPr lang="ro-RO" dirty="0"/>
          </a:p>
        </p:txBody>
      </p:sp>
      <p:sp>
        <p:nvSpPr>
          <p:cNvPr id="6" name="Slide Number Placeholder 5"/>
          <p:cNvSpPr>
            <a:spLocks noGrp="1"/>
          </p:cNvSpPr>
          <p:nvPr>
            <p:ph type="sldNum" sz="quarter" idx="12"/>
          </p:nvPr>
        </p:nvSpPr>
        <p:spPr/>
        <p:txBody>
          <a:bodyPr/>
          <a:lstStyle/>
          <a:p>
            <a:fld id="{B6F15528-21DE-4FAA-801E-634DDDAF4B2B}" type="slidenum">
              <a:rPr lang="ro-RO" smtClean="0"/>
              <a:pPr/>
              <a:t>‹#›</a:t>
            </a:fld>
            <a:endParaRPr lang="ro-RO" dirty="0"/>
          </a:p>
        </p:txBody>
      </p:sp>
    </p:spTree>
    <p:extLst>
      <p:ext uri="{BB962C8B-B14F-4D97-AF65-F5344CB8AC3E}">
        <p14:creationId xmlns:p14="http://schemas.microsoft.com/office/powerpoint/2010/main" val="1898588245"/>
      </p:ext>
    </p:extLst>
  </p:cSld>
  <p:clrMapOvr>
    <a:masterClrMapping/>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5/19/2022</a:t>
            </a:fld>
            <a:endParaRPr lang="en-US" dirty="0"/>
          </a:p>
        </p:txBody>
      </p:sp>
      <p:sp>
        <p:nvSpPr>
          <p:cNvPr id="5" name="Footer Placeholder 4"/>
          <p:cNvSpPr>
            <a:spLocks noGrp="1"/>
          </p:cNvSpPr>
          <p:nvPr>
            <p:ph type="ftr" sz="quarter" idx="11"/>
          </p:nvPr>
        </p:nvSpPr>
        <p:spPr/>
        <p:txBody>
          <a:bodyPr/>
          <a:lstStyle/>
          <a:p>
            <a:endParaRPr lang="ro-RO" dirty="0"/>
          </a:p>
        </p:txBody>
      </p:sp>
      <p:sp>
        <p:nvSpPr>
          <p:cNvPr id="6" name="Slide Number Placeholder 5"/>
          <p:cNvSpPr>
            <a:spLocks noGrp="1"/>
          </p:cNvSpPr>
          <p:nvPr>
            <p:ph type="sldNum" sz="quarter" idx="12"/>
          </p:nvPr>
        </p:nvSpPr>
        <p:spPr/>
        <p:txBody>
          <a:bodyPr/>
          <a:lstStyle/>
          <a:p>
            <a:fld id="{B6F15528-21DE-4FAA-801E-634DDDAF4B2B}" type="slidenum">
              <a:rPr lang="ro-RO" smtClean="0"/>
              <a:pPr/>
              <a:t>‹#›</a:t>
            </a:fld>
            <a:endParaRPr lang="ro-RO" dirty="0"/>
          </a:p>
        </p:txBody>
      </p:sp>
    </p:spTree>
    <p:extLst>
      <p:ext uri="{BB962C8B-B14F-4D97-AF65-F5344CB8AC3E}">
        <p14:creationId xmlns:p14="http://schemas.microsoft.com/office/powerpoint/2010/main" val="757172549"/>
      </p:ext>
    </p:extLst>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5/19/2022</a:t>
            </a:fld>
            <a:endParaRPr lang="en-US" dirty="0"/>
          </a:p>
        </p:txBody>
      </p:sp>
      <p:sp>
        <p:nvSpPr>
          <p:cNvPr id="5" name="Footer Placeholder 4"/>
          <p:cNvSpPr>
            <a:spLocks noGrp="1"/>
          </p:cNvSpPr>
          <p:nvPr>
            <p:ph type="ftr" sz="quarter" idx="11"/>
          </p:nvPr>
        </p:nvSpPr>
        <p:spPr/>
        <p:txBody>
          <a:bodyPr/>
          <a:lstStyle/>
          <a:p>
            <a:endParaRPr lang="ro-RO" dirty="0"/>
          </a:p>
        </p:txBody>
      </p:sp>
      <p:sp>
        <p:nvSpPr>
          <p:cNvPr id="6" name="Slide Number Placeholder 5"/>
          <p:cNvSpPr>
            <a:spLocks noGrp="1"/>
          </p:cNvSpPr>
          <p:nvPr>
            <p:ph type="sldNum" sz="quarter" idx="12"/>
          </p:nvPr>
        </p:nvSpPr>
        <p:spPr/>
        <p:txBody>
          <a:bodyPr/>
          <a:lstStyle/>
          <a:p>
            <a:fld id="{B6F15528-21DE-4FAA-801E-634DDDAF4B2B}" type="slidenum">
              <a:rPr lang="ro-RO" smtClean="0"/>
              <a:pPr/>
              <a:t>‹#›</a:t>
            </a:fld>
            <a:endParaRPr lang="ro-RO" dirty="0"/>
          </a:p>
        </p:txBody>
      </p:sp>
    </p:spTree>
    <p:extLst>
      <p:ext uri="{BB962C8B-B14F-4D97-AF65-F5344CB8AC3E}">
        <p14:creationId xmlns:p14="http://schemas.microsoft.com/office/powerpoint/2010/main" val="464340122"/>
      </p:ext>
    </p:extLst>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5/19/2022</a:t>
            </a:fld>
            <a:endParaRPr lang="en-US" dirty="0"/>
          </a:p>
        </p:txBody>
      </p:sp>
      <p:sp>
        <p:nvSpPr>
          <p:cNvPr id="5" name="Footer Placeholder 4"/>
          <p:cNvSpPr>
            <a:spLocks noGrp="1"/>
          </p:cNvSpPr>
          <p:nvPr>
            <p:ph type="ftr" sz="quarter" idx="11"/>
          </p:nvPr>
        </p:nvSpPr>
        <p:spPr/>
        <p:txBody>
          <a:bodyPr/>
          <a:lstStyle/>
          <a:p>
            <a:endParaRPr lang="ro-RO" dirty="0"/>
          </a:p>
        </p:txBody>
      </p:sp>
      <p:sp>
        <p:nvSpPr>
          <p:cNvPr id="6" name="Slide Number Placeholder 5"/>
          <p:cNvSpPr>
            <a:spLocks noGrp="1"/>
          </p:cNvSpPr>
          <p:nvPr>
            <p:ph type="sldNum" sz="quarter" idx="12"/>
          </p:nvPr>
        </p:nvSpPr>
        <p:spPr/>
        <p:txBody>
          <a:bodyPr/>
          <a:lstStyle/>
          <a:p>
            <a:fld id="{B6F15528-21DE-4FAA-801E-634DDDAF4B2B}" type="slidenum">
              <a:rPr lang="ro-RO" smtClean="0"/>
              <a:pPr/>
              <a:t>‹#›</a:t>
            </a:fld>
            <a:endParaRPr lang="ro-RO" dirty="0"/>
          </a:p>
        </p:txBody>
      </p:sp>
    </p:spTree>
    <p:extLst>
      <p:ext uri="{BB962C8B-B14F-4D97-AF65-F5344CB8AC3E}">
        <p14:creationId xmlns:p14="http://schemas.microsoft.com/office/powerpoint/2010/main" val="1405428458"/>
      </p:ext>
    </p:extLst>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5/19/2022</a:t>
            </a:fld>
            <a:endParaRPr lang="en-US" dirty="0"/>
          </a:p>
        </p:txBody>
      </p:sp>
      <p:sp>
        <p:nvSpPr>
          <p:cNvPr id="5" name="Footer Placeholder 4"/>
          <p:cNvSpPr>
            <a:spLocks noGrp="1"/>
          </p:cNvSpPr>
          <p:nvPr>
            <p:ph type="ftr" sz="quarter" idx="11"/>
          </p:nvPr>
        </p:nvSpPr>
        <p:spPr/>
        <p:txBody>
          <a:bodyPr/>
          <a:lstStyle/>
          <a:p>
            <a:endParaRPr lang="ro-RO" dirty="0"/>
          </a:p>
        </p:txBody>
      </p:sp>
      <p:sp>
        <p:nvSpPr>
          <p:cNvPr id="6" name="Slide Number Placeholder 5"/>
          <p:cNvSpPr>
            <a:spLocks noGrp="1"/>
          </p:cNvSpPr>
          <p:nvPr>
            <p:ph type="sldNum" sz="quarter" idx="12"/>
          </p:nvPr>
        </p:nvSpPr>
        <p:spPr/>
        <p:txBody>
          <a:bodyPr/>
          <a:lstStyle/>
          <a:p>
            <a:fld id="{B6F15528-21DE-4FAA-801E-634DDDAF4B2B}" type="slidenum">
              <a:rPr lang="ro-RO" smtClean="0"/>
              <a:pPr/>
              <a:t>‹#›</a:t>
            </a:fld>
            <a:endParaRPr lang="ro-RO" dirty="0"/>
          </a:p>
        </p:txBody>
      </p:sp>
    </p:spTree>
    <p:extLst>
      <p:ext uri="{BB962C8B-B14F-4D97-AF65-F5344CB8AC3E}">
        <p14:creationId xmlns:p14="http://schemas.microsoft.com/office/powerpoint/2010/main" val="3480668225"/>
      </p:ext>
    </p:extLst>
  </p:cSld>
  <p:clrMapOvr>
    <a:masterClrMapping/>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5/19/2022</a:t>
            </a:fld>
            <a:endParaRPr lang="en-US" dirty="0"/>
          </a:p>
        </p:txBody>
      </p:sp>
      <p:sp>
        <p:nvSpPr>
          <p:cNvPr id="6" name="Footer Placeholder 5"/>
          <p:cNvSpPr>
            <a:spLocks noGrp="1"/>
          </p:cNvSpPr>
          <p:nvPr>
            <p:ph type="ftr" sz="quarter" idx="11"/>
          </p:nvPr>
        </p:nvSpPr>
        <p:spPr/>
        <p:txBody>
          <a:bodyPr/>
          <a:lstStyle/>
          <a:p>
            <a:endParaRPr lang="ro-RO" dirty="0"/>
          </a:p>
        </p:txBody>
      </p:sp>
      <p:sp>
        <p:nvSpPr>
          <p:cNvPr id="7" name="Slide Number Placeholder 6"/>
          <p:cNvSpPr>
            <a:spLocks noGrp="1"/>
          </p:cNvSpPr>
          <p:nvPr>
            <p:ph type="sldNum" sz="quarter" idx="12"/>
          </p:nvPr>
        </p:nvSpPr>
        <p:spPr/>
        <p:txBody>
          <a:bodyPr/>
          <a:lstStyle/>
          <a:p>
            <a:fld id="{B6F15528-21DE-4FAA-801E-634DDDAF4B2B}" type="slidenum">
              <a:rPr lang="ro-RO" smtClean="0"/>
              <a:pPr/>
              <a:t>‹#›</a:t>
            </a:fld>
            <a:endParaRPr lang="ro-RO" dirty="0"/>
          </a:p>
        </p:txBody>
      </p:sp>
    </p:spTree>
    <p:extLst>
      <p:ext uri="{BB962C8B-B14F-4D97-AF65-F5344CB8AC3E}">
        <p14:creationId xmlns:p14="http://schemas.microsoft.com/office/powerpoint/2010/main" val="241792064"/>
      </p:ext>
    </p:extLst>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5/19/2022</a:t>
            </a:fld>
            <a:endParaRPr lang="en-US" dirty="0"/>
          </a:p>
        </p:txBody>
      </p:sp>
      <p:sp>
        <p:nvSpPr>
          <p:cNvPr id="8" name="Footer Placeholder 7"/>
          <p:cNvSpPr>
            <a:spLocks noGrp="1"/>
          </p:cNvSpPr>
          <p:nvPr>
            <p:ph type="ftr" sz="quarter" idx="11"/>
          </p:nvPr>
        </p:nvSpPr>
        <p:spPr/>
        <p:txBody>
          <a:bodyPr/>
          <a:lstStyle/>
          <a:p>
            <a:endParaRPr lang="ro-RO" dirty="0"/>
          </a:p>
        </p:txBody>
      </p:sp>
      <p:sp>
        <p:nvSpPr>
          <p:cNvPr id="9" name="Slide Number Placeholder 8"/>
          <p:cNvSpPr>
            <a:spLocks noGrp="1"/>
          </p:cNvSpPr>
          <p:nvPr>
            <p:ph type="sldNum" sz="quarter" idx="12"/>
          </p:nvPr>
        </p:nvSpPr>
        <p:spPr/>
        <p:txBody>
          <a:bodyPr/>
          <a:lstStyle/>
          <a:p>
            <a:fld id="{B6F15528-21DE-4FAA-801E-634DDDAF4B2B}" type="slidenum">
              <a:rPr lang="ro-RO" smtClean="0"/>
              <a:pPr/>
              <a:t>‹#›</a:t>
            </a:fld>
            <a:endParaRPr lang="ro-RO" dirty="0"/>
          </a:p>
        </p:txBody>
      </p:sp>
    </p:spTree>
    <p:extLst>
      <p:ext uri="{BB962C8B-B14F-4D97-AF65-F5344CB8AC3E}">
        <p14:creationId xmlns:p14="http://schemas.microsoft.com/office/powerpoint/2010/main" val="3018322572"/>
      </p:ext>
    </p:extLst>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5/19/2022</a:t>
            </a:fld>
            <a:endParaRPr lang="en-US" dirty="0"/>
          </a:p>
        </p:txBody>
      </p:sp>
      <p:sp>
        <p:nvSpPr>
          <p:cNvPr id="4" name="Footer Placeholder 3"/>
          <p:cNvSpPr>
            <a:spLocks noGrp="1"/>
          </p:cNvSpPr>
          <p:nvPr>
            <p:ph type="ftr" sz="quarter" idx="11"/>
          </p:nvPr>
        </p:nvSpPr>
        <p:spPr/>
        <p:txBody>
          <a:bodyPr/>
          <a:lstStyle/>
          <a:p>
            <a:endParaRPr lang="ro-RO" dirty="0"/>
          </a:p>
        </p:txBody>
      </p:sp>
      <p:sp>
        <p:nvSpPr>
          <p:cNvPr id="5" name="Slide Number Placeholder 4"/>
          <p:cNvSpPr>
            <a:spLocks noGrp="1"/>
          </p:cNvSpPr>
          <p:nvPr>
            <p:ph type="sldNum" sz="quarter" idx="12"/>
          </p:nvPr>
        </p:nvSpPr>
        <p:spPr/>
        <p:txBody>
          <a:bodyPr/>
          <a:lstStyle/>
          <a:p>
            <a:fld id="{B6F15528-21DE-4FAA-801E-634DDDAF4B2B}" type="slidenum">
              <a:rPr lang="ro-RO" smtClean="0"/>
              <a:pPr/>
              <a:t>‹#›</a:t>
            </a:fld>
            <a:endParaRPr lang="ro-RO" dirty="0"/>
          </a:p>
        </p:txBody>
      </p:sp>
    </p:spTree>
    <p:extLst>
      <p:ext uri="{BB962C8B-B14F-4D97-AF65-F5344CB8AC3E}">
        <p14:creationId xmlns:p14="http://schemas.microsoft.com/office/powerpoint/2010/main" val="4002832025"/>
      </p:ext>
    </p:extLst>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5/19/2022</a:t>
            </a:fld>
            <a:endParaRPr lang="en-US" dirty="0"/>
          </a:p>
        </p:txBody>
      </p:sp>
      <p:sp>
        <p:nvSpPr>
          <p:cNvPr id="3" name="Footer Placeholder 2"/>
          <p:cNvSpPr>
            <a:spLocks noGrp="1"/>
          </p:cNvSpPr>
          <p:nvPr>
            <p:ph type="ftr" sz="quarter" idx="11"/>
          </p:nvPr>
        </p:nvSpPr>
        <p:spPr/>
        <p:txBody>
          <a:bodyPr/>
          <a:lstStyle/>
          <a:p>
            <a:endParaRPr lang="ro-RO" dirty="0"/>
          </a:p>
        </p:txBody>
      </p:sp>
      <p:sp>
        <p:nvSpPr>
          <p:cNvPr id="4" name="Slide Number Placeholder 3"/>
          <p:cNvSpPr>
            <a:spLocks noGrp="1"/>
          </p:cNvSpPr>
          <p:nvPr>
            <p:ph type="sldNum" sz="quarter" idx="12"/>
          </p:nvPr>
        </p:nvSpPr>
        <p:spPr/>
        <p:txBody>
          <a:bodyPr/>
          <a:lstStyle/>
          <a:p>
            <a:fld id="{B6F15528-21DE-4FAA-801E-634DDDAF4B2B}" type="slidenum">
              <a:rPr lang="ro-RO" smtClean="0"/>
              <a:pPr/>
              <a:t>‹#›</a:t>
            </a:fld>
            <a:endParaRPr lang="ro-RO" dirty="0"/>
          </a:p>
        </p:txBody>
      </p:sp>
    </p:spTree>
    <p:extLst>
      <p:ext uri="{BB962C8B-B14F-4D97-AF65-F5344CB8AC3E}">
        <p14:creationId xmlns:p14="http://schemas.microsoft.com/office/powerpoint/2010/main" val="1050509666"/>
      </p:ext>
    </p:extLst>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5/19/2022</a:t>
            </a:fld>
            <a:endParaRPr lang="en-US" dirty="0"/>
          </a:p>
        </p:txBody>
      </p:sp>
      <p:sp>
        <p:nvSpPr>
          <p:cNvPr id="6" name="Footer Placeholder 5"/>
          <p:cNvSpPr>
            <a:spLocks noGrp="1"/>
          </p:cNvSpPr>
          <p:nvPr>
            <p:ph type="ftr" sz="quarter" idx="11"/>
          </p:nvPr>
        </p:nvSpPr>
        <p:spPr/>
        <p:txBody>
          <a:bodyPr/>
          <a:lstStyle/>
          <a:p>
            <a:endParaRPr lang="ro-RO" dirty="0"/>
          </a:p>
        </p:txBody>
      </p:sp>
      <p:sp>
        <p:nvSpPr>
          <p:cNvPr id="7" name="Slide Number Placeholder 6"/>
          <p:cNvSpPr>
            <a:spLocks noGrp="1"/>
          </p:cNvSpPr>
          <p:nvPr>
            <p:ph type="sldNum" sz="quarter" idx="12"/>
          </p:nvPr>
        </p:nvSpPr>
        <p:spPr/>
        <p:txBody>
          <a:bodyPr/>
          <a:lstStyle/>
          <a:p>
            <a:fld id="{B6F15528-21DE-4FAA-801E-634DDDAF4B2B}" type="slidenum">
              <a:rPr lang="ro-RO" smtClean="0"/>
              <a:pPr/>
              <a:t>‹#›</a:t>
            </a:fld>
            <a:endParaRPr lang="ro-RO" dirty="0"/>
          </a:p>
        </p:txBody>
      </p:sp>
    </p:spTree>
    <p:extLst>
      <p:ext uri="{BB962C8B-B14F-4D97-AF65-F5344CB8AC3E}">
        <p14:creationId xmlns:p14="http://schemas.microsoft.com/office/powerpoint/2010/main" val="3431232206"/>
      </p:ext>
    </p:extLst>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5/19/2022</a:t>
            </a:fld>
            <a:endParaRPr lang="en-US" dirty="0"/>
          </a:p>
        </p:txBody>
      </p:sp>
      <p:sp>
        <p:nvSpPr>
          <p:cNvPr id="6" name="Footer Placeholder 5"/>
          <p:cNvSpPr>
            <a:spLocks noGrp="1"/>
          </p:cNvSpPr>
          <p:nvPr>
            <p:ph type="ftr" sz="quarter" idx="11"/>
          </p:nvPr>
        </p:nvSpPr>
        <p:spPr/>
        <p:txBody>
          <a:bodyPr/>
          <a:lstStyle/>
          <a:p>
            <a:endParaRPr lang="ro-RO" dirty="0"/>
          </a:p>
        </p:txBody>
      </p:sp>
      <p:sp>
        <p:nvSpPr>
          <p:cNvPr id="7" name="Slide Number Placeholder 6"/>
          <p:cNvSpPr>
            <a:spLocks noGrp="1"/>
          </p:cNvSpPr>
          <p:nvPr>
            <p:ph type="sldNum" sz="quarter" idx="12"/>
          </p:nvPr>
        </p:nvSpPr>
        <p:spPr/>
        <p:txBody>
          <a:bodyPr/>
          <a:lstStyle/>
          <a:p>
            <a:fld id="{B6F15528-21DE-4FAA-801E-634DDDAF4B2B}" type="slidenum">
              <a:rPr lang="ro-RO" smtClean="0"/>
              <a:pPr/>
              <a:t>‹#›</a:t>
            </a:fld>
            <a:endParaRPr lang="ro-RO" dirty="0"/>
          </a:p>
        </p:txBody>
      </p:sp>
    </p:spTree>
    <p:extLst>
      <p:ext uri="{BB962C8B-B14F-4D97-AF65-F5344CB8AC3E}">
        <p14:creationId xmlns:p14="http://schemas.microsoft.com/office/powerpoint/2010/main" val="4085915332"/>
      </p:ext>
    </p:extLst>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5/19/2022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ro-RO" smtClean="0"/>
              <a:pPr/>
              <a:t>‹#›</a:t>
            </a:fld>
            <a:endParaRPr lang="ro-RO" dirty="0"/>
          </a:p>
        </p:txBody>
      </p:sp>
    </p:spTree>
    <p:extLst>
      <p:ext uri="{BB962C8B-B14F-4D97-AF65-F5344CB8AC3E}">
        <p14:creationId xmlns:p14="http://schemas.microsoft.com/office/powerpoint/2010/main" val="162028484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p:wheel spokes="8"/>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000"/>
            </a:gs>
            <a:gs pos="35000">
              <a:srgbClr val="FFCC99"/>
            </a:gs>
            <a:gs pos="100000">
              <a:srgbClr val="FFC00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54458" y="374041"/>
            <a:ext cx="10659291" cy="1731782"/>
          </a:xfrm>
        </p:spPr>
        <p:txBody>
          <a:bodyPr>
            <a:noAutofit/>
          </a:bodyPr>
          <a:lstStyle/>
          <a:p>
            <a:r>
              <a:rPr lang="en-US" sz="4400" b="1" dirty="0">
                <a:solidFill>
                  <a:srgbClr val="FF0000"/>
                </a:solidFill>
                <a:latin typeface="Arial" panose="020B0604020202020204" pitchFamily="34" charset="0"/>
                <a:cs typeface="Arial" panose="020B0604020202020204" pitchFamily="34" charset="0"/>
              </a:rPr>
              <a:t>SESIUN</a:t>
            </a:r>
            <a:r>
              <a:rPr lang="ro-RO" sz="4400" b="1" dirty="0">
                <a:solidFill>
                  <a:srgbClr val="FF0000"/>
                </a:solidFill>
                <a:latin typeface="Arial" panose="020B0604020202020204" pitchFamily="34" charset="0"/>
                <a:cs typeface="Arial" panose="020B0604020202020204" pitchFamily="34" charset="0"/>
              </a:rPr>
              <a:t>EA</a:t>
            </a:r>
            <a:r>
              <a:rPr lang="en-US" sz="4400" b="1" dirty="0">
                <a:solidFill>
                  <a:srgbClr val="FF0000"/>
                </a:solidFill>
                <a:latin typeface="Arial" panose="020B0604020202020204" pitchFamily="34" charset="0"/>
                <a:cs typeface="Arial" panose="020B0604020202020204" pitchFamily="34" charset="0"/>
              </a:rPr>
              <a:t> ANIVERSAR</a:t>
            </a:r>
            <a:r>
              <a:rPr lang="ro-RO" sz="4400" b="1" dirty="0">
                <a:solidFill>
                  <a:srgbClr val="FF0000"/>
                </a:solidFill>
                <a:latin typeface="Arial" panose="020B0604020202020204" pitchFamily="34" charset="0"/>
                <a:cs typeface="Arial" panose="020B0604020202020204" pitchFamily="34" charset="0"/>
              </a:rPr>
              <a:t>Ă</a:t>
            </a:r>
            <a:r>
              <a:rPr lang="en-US" sz="4400" b="1" dirty="0">
                <a:solidFill>
                  <a:srgbClr val="FF0000"/>
                </a:solidFill>
                <a:latin typeface="Arial" panose="020B0604020202020204" pitchFamily="34" charset="0"/>
                <a:cs typeface="Arial" panose="020B0604020202020204" pitchFamily="34" charset="0"/>
              </a:rPr>
              <a:t> </a:t>
            </a:r>
            <a:br>
              <a:rPr lang="ro-RO" sz="4400" b="1" dirty="0">
                <a:solidFill>
                  <a:srgbClr val="FF0000"/>
                </a:solidFill>
                <a:latin typeface="Arial" panose="020B0604020202020204" pitchFamily="34" charset="0"/>
                <a:cs typeface="Arial" panose="020B0604020202020204" pitchFamily="34" charset="0"/>
              </a:rPr>
            </a:br>
            <a:r>
              <a:rPr lang="en-US" sz="4400" b="1" dirty="0">
                <a:solidFill>
                  <a:srgbClr val="FF0000"/>
                </a:solidFill>
                <a:latin typeface="Arial" panose="020B0604020202020204" pitchFamily="34" charset="0"/>
                <a:cs typeface="Arial" panose="020B0604020202020204" pitchFamily="34" charset="0"/>
              </a:rPr>
              <a:t>“95 DE ANI DE LA </a:t>
            </a:r>
            <a:r>
              <a:rPr lang="ro-RO" sz="4400" b="1" dirty="0">
                <a:solidFill>
                  <a:srgbClr val="FF0000"/>
                </a:solidFill>
                <a:latin typeface="Arial" panose="020B0604020202020204" pitchFamily="34" charset="0"/>
                <a:cs typeface="Arial" panose="020B0604020202020204" pitchFamily="34" charset="0"/>
              </a:rPr>
              <a:t>Î</a:t>
            </a:r>
            <a:r>
              <a:rPr lang="en-US" sz="4400" b="1" dirty="0">
                <a:solidFill>
                  <a:srgbClr val="FF0000"/>
                </a:solidFill>
                <a:latin typeface="Arial" panose="020B0604020202020204" pitchFamily="34" charset="0"/>
                <a:cs typeface="Arial" panose="020B0604020202020204" pitchFamily="34" charset="0"/>
              </a:rPr>
              <a:t>NFIINȚAREA ICAR”</a:t>
            </a:r>
            <a:br>
              <a:rPr lang="ro-RO" sz="4400" b="1" dirty="0">
                <a:solidFill>
                  <a:srgbClr val="FF0000"/>
                </a:solidFill>
                <a:latin typeface="Arial" panose="020B0604020202020204" pitchFamily="34" charset="0"/>
                <a:cs typeface="Arial" panose="020B0604020202020204" pitchFamily="34" charset="0"/>
              </a:rPr>
            </a:br>
            <a:r>
              <a:rPr lang="ro-RO" sz="3200" b="1" dirty="0">
                <a:solidFill>
                  <a:srgbClr val="FF0000"/>
                </a:solidFill>
                <a:latin typeface="Arial" panose="020B0604020202020204" pitchFamily="34" charset="0"/>
                <a:cs typeface="Arial" panose="020B0604020202020204" pitchFamily="34" charset="0"/>
              </a:rPr>
              <a:t>București 31 mai 2022</a:t>
            </a:r>
            <a:r>
              <a:rPr lang="ro-RO" sz="4400" dirty="0">
                <a:solidFill>
                  <a:srgbClr val="FF0000"/>
                </a:solidFill>
                <a:latin typeface="Arial" panose="020B0604020202020204" pitchFamily="34" charset="0"/>
                <a:cs typeface="Arial" panose="020B0604020202020204" pitchFamily="34" charset="0"/>
              </a:rPr>
              <a:t> </a:t>
            </a:r>
            <a:endParaRPr lang="en-US" sz="4400"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66" y="349131"/>
            <a:ext cx="1554459" cy="1614217"/>
          </a:xfrm>
          <a:prstGeom prst="rect">
            <a:avLst/>
          </a:prstGeom>
        </p:spPr>
      </p:pic>
      <p:sp>
        <p:nvSpPr>
          <p:cNvPr id="9" name="Subtitle 2">
            <a:extLst>
              <a:ext uri="{FF2B5EF4-FFF2-40B4-BE49-F238E27FC236}">
                <a16:creationId xmlns:a16="http://schemas.microsoft.com/office/drawing/2014/main" id="{A61909C1-B364-9EA9-DE36-553F2509B42B}"/>
              </a:ext>
            </a:extLst>
          </p:cNvPr>
          <p:cNvSpPr txBox="1">
            <a:spLocks/>
          </p:cNvSpPr>
          <p:nvPr/>
        </p:nvSpPr>
        <p:spPr>
          <a:xfrm>
            <a:off x="629730" y="2726592"/>
            <a:ext cx="7754437" cy="73866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o-RO" sz="2800" i="1" dirty="0"/>
              <a:t>IMPACTUL SCHIMBĂRILOR CLIMATICE ACTUALE ASUPRA CALITĂŢII STRUGURILOR ÎN CONDIŢIILE ECOSISTEMULUI VITICOL MURFATLAR</a:t>
            </a:r>
          </a:p>
        </p:txBody>
      </p:sp>
      <p:sp>
        <p:nvSpPr>
          <p:cNvPr id="10" name="TextBox 9">
            <a:extLst>
              <a:ext uri="{FF2B5EF4-FFF2-40B4-BE49-F238E27FC236}">
                <a16:creationId xmlns:a16="http://schemas.microsoft.com/office/drawing/2014/main" id="{2D5E617B-BA32-142E-E3B3-1C1F0B9248DC}"/>
              </a:ext>
            </a:extLst>
          </p:cNvPr>
          <p:cNvSpPr txBox="1"/>
          <p:nvPr/>
        </p:nvSpPr>
        <p:spPr>
          <a:xfrm>
            <a:off x="629731" y="4675833"/>
            <a:ext cx="7754437" cy="461665"/>
          </a:xfrm>
          <a:prstGeom prst="rect">
            <a:avLst/>
          </a:prstGeom>
          <a:noFill/>
        </p:spPr>
        <p:txBody>
          <a:bodyPr wrap="square" rtlCol="0">
            <a:spAutoFit/>
          </a:bodyPr>
          <a:lstStyle/>
          <a:p>
            <a:pPr algn="ctr"/>
            <a:r>
              <a:rPr lang="ro-RO" sz="2400" i="1" dirty="0"/>
              <a:t>Autori:</a:t>
            </a:r>
            <a:r>
              <a:rPr lang="en-US" sz="2400" i="1" dirty="0"/>
              <a:t> </a:t>
            </a:r>
            <a:r>
              <a:rPr lang="ro-RO" sz="2400" i="1" dirty="0"/>
              <a:t>Ranca Aurora, Dina Ionica, Ciocan Mădălina, Artem Victoria</a:t>
            </a:r>
            <a:endParaRPr lang="en-US" sz="2400" i="1" dirty="0"/>
          </a:p>
        </p:txBody>
      </p:sp>
      <p:sp>
        <p:nvSpPr>
          <p:cNvPr id="11" name="TextBox 10">
            <a:extLst>
              <a:ext uri="{FF2B5EF4-FFF2-40B4-BE49-F238E27FC236}">
                <a16:creationId xmlns:a16="http://schemas.microsoft.com/office/drawing/2014/main" id="{D958FEC9-EFE2-D79B-7EC5-E37136D3765C}"/>
              </a:ext>
            </a:extLst>
          </p:cNvPr>
          <p:cNvSpPr txBox="1"/>
          <p:nvPr/>
        </p:nvSpPr>
        <p:spPr>
          <a:xfrm>
            <a:off x="742411" y="5768320"/>
            <a:ext cx="7754438" cy="830997"/>
          </a:xfrm>
          <a:prstGeom prst="rect">
            <a:avLst/>
          </a:prstGeom>
          <a:noFill/>
        </p:spPr>
        <p:txBody>
          <a:bodyPr wrap="square" rtlCol="0">
            <a:spAutoFit/>
          </a:bodyPr>
          <a:lstStyle/>
          <a:p>
            <a:pPr algn="ctr"/>
            <a:r>
              <a:rPr lang="ro-RO" sz="2400" i="1" dirty="0"/>
              <a:t>Instituţia:</a:t>
            </a:r>
            <a:r>
              <a:rPr lang="en-US" sz="2400" i="1" dirty="0"/>
              <a:t> Sta</a:t>
            </a:r>
            <a:r>
              <a:rPr lang="ro-RO" sz="2400" i="1" dirty="0"/>
              <a:t>ţ</a:t>
            </a:r>
            <a:r>
              <a:rPr lang="en-US" sz="2400" i="1" dirty="0"/>
              <a:t>iunea de Cercetare Dezvoltare pentru Viticultură </a:t>
            </a:r>
            <a:r>
              <a:rPr lang="ro-RO" sz="2400" i="1" dirty="0"/>
              <a:t>ş</a:t>
            </a:r>
            <a:r>
              <a:rPr lang="en-US" sz="2400" i="1" dirty="0"/>
              <a:t>i Vinifica</a:t>
            </a:r>
            <a:r>
              <a:rPr lang="ro-RO" sz="2400" i="1" dirty="0"/>
              <a:t>ţ</a:t>
            </a:r>
            <a:r>
              <a:rPr lang="en-US" sz="2400" i="1" dirty="0"/>
              <a:t>ie Murfatlar</a:t>
            </a:r>
          </a:p>
        </p:txBody>
      </p:sp>
      <p:pic>
        <p:nvPicPr>
          <p:cNvPr id="13" name="Picture 6" descr="Grapevine Leaves transparent PNG - StickPNG">
            <a:extLst>
              <a:ext uri="{FF2B5EF4-FFF2-40B4-BE49-F238E27FC236}">
                <a16:creationId xmlns:a16="http://schemas.microsoft.com/office/drawing/2014/main" id="{1B275B52-F302-A788-8840-0BD7D7C325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274580" y="1972666"/>
            <a:ext cx="5895276" cy="3939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612390"/>
      </p:ext>
    </p:extLst>
  </p:cSld>
  <p:clrMapOvr>
    <a:masterClrMapping/>
  </p:clrMapOvr>
  <p:transition>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505685-FA27-07E2-1DA7-A5CAADB3CBA5}"/>
              </a:ext>
            </a:extLst>
          </p:cNvPr>
          <p:cNvSpPr txBox="1"/>
          <p:nvPr/>
        </p:nvSpPr>
        <p:spPr>
          <a:xfrm>
            <a:off x="495300" y="961251"/>
            <a:ext cx="11201400" cy="1464231"/>
          </a:xfrm>
          <a:prstGeom prst="roundRect">
            <a:avLst/>
          </a:prstGeom>
          <a:solidFill>
            <a:schemeClr val="accent2">
              <a:lumMod val="75000"/>
            </a:schemeClr>
          </a:solidFill>
        </p:spPr>
        <p:txBody>
          <a:bodyPr wrap="square">
            <a:spAutoFit/>
          </a:bodyPr>
          <a:lstStyle/>
          <a:p>
            <a:pPr indent="457200" algn="just"/>
            <a:r>
              <a:rPr lang="ro-RO" sz="1600" dirty="0">
                <a:solidFill>
                  <a:schemeClr val="bg1"/>
                </a:solidFill>
              </a:rPr>
              <a:t>Temperaturile ridicate favorizează degradarea acidului malic, direct corelată cu aciditatea mustului și accelerează acumularea de zaharuri prin stimularea activităţii fotosintetice. În ultimii 10 ani, pentru soiurile studiate s-a evidenţiat o tendinţă de creştere a acumulării zaharurilor cu aproximativ 5%, ultimii ani fiind caracterizați prin valori de peste 230-240 g/l.</a:t>
            </a:r>
          </a:p>
          <a:p>
            <a:pPr indent="457200" algn="just"/>
            <a:r>
              <a:rPr lang="ro-RO" sz="1600" dirty="0">
                <a:solidFill>
                  <a:schemeClr val="bg1"/>
                </a:solidFill>
              </a:rPr>
              <a:t>S-au remarcat scăderi ale acidității totale, fiind înregistrate valori sub 4,0 g/l (H2SO4). </a:t>
            </a:r>
          </a:p>
        </p:txBody>
      </p:sp>
      <p:graphicFrame>
        <p:nvGraphicFramePr>
          <p:cNvPr id="5" name="Table 4">
            <a:extLst>
              <a:ext uri="{FF2B5EF4-FFF2-40B4-BE49-F238E27FC236}">
                <a16:creationId xmlns:a16="http://schemas.microsoft.com/office/drawing/2014/main" id="{824F09DE-C401-CB2B-BF2F-E06B50728E73}"/>
              </a:ext>
            </a:extLst>
          </p:cNvPr>
          <p:cNvGraphicFramePr>
            <a:graphicFrameLocks noGrp="1"/>
          </p:cNvGraphicFramePr>
          <p:nvPr>
            <p:extLst/>
          </p:nvPr>
        </p:nvGraphicFramePr>
        <p:xfrm>
          <a:off x="495301" y="2636520"/>
          <a:ext cx="6430272" cy="3901440"/>
        </p:xfrm>
        <a:graphic>
          <a:graphicData uri="http://schemas.openxmlformats.org/drawingml/2006/table">
            <a:tbl>
              <a:tblPr firstRow="1" firstCol="1" bandRow="1">
                <a:tableStyleId>{21E4AEA4-8DFA-4A89-87EB-49C32662AFE0}</a:tableStyleId>
              </a:tblPr>
              <a:tblGrid>
                <a:gridCol w="481177">
                  <a:extLst>
                    <a:ext uri="{9D8B030D-6E8A-4147-A177-3AD203B41FA5}">
                      <a16:colId xmlns:a16="http://schemas.microsoft.com/office/drawing/2014/main" val="4279201601"/>
                    </a:ext>
                  </a:extLst>
                </a:gridCol>
                <a:gridCol w="1060776">
                  <a:extLst>
                    <a:ext uri="{9D8B030D-6E8A-4147-A177-3AD203B41FA5}">
                      <a16:colId xmlns:a16="http://schemas.microsoft.com/office/drawing/2014/main" val="3584237703"/>
                    </a:ext>
                  </a:extLst>
                </a:gridCol>
                <a:gridCol w="1850594">
                  <a:extLst>
                    <a:ext uri="{9D8B030D-6E8A-4147-A177-3AD203B41FA5}">
                      <a16:colId xmlns:a16="http://schemas.microsoft.com/office/drawing/2014/main" val="3492321133"/>
                    </a:ext>
                  </a:extLst>
                </a:gridCol>
                <a:gridCol w="1167697">
                  <a:extLst>
                    <a:ext uri="{9D8B030D-6E8A-4147-A177-3AD203B41FA5}">
                      <a16:colId xmlns:a16="http://schemas.microsoft.com/office/drawing/2014/main" val="1673313174"/>
                    </a:ext>
                  </a:extLst>
                </a:gridCol>
                <a:gridCol w="1870028">
                  <a:extLst>
                    <a:ext uri="{9D8B030D-6E8A-4147-A177-3AD203B41FA5}">
                      <a16:colId xmlns:a16="http://schemas.microsoft.com/office/drawing/2014/main" val="1987817603"/>
                    </a:ext>
                  </a:extLst>
                </a:gridCol>
              </a:tblGrid>
              <a:tr h="78344">
                <a:tc rowSpan="2">
                  <a:txBody>
                    <a:bodyPr/>
                    <a:lstStyle/>
                    <a:p>
                      <a:pPr algn="ctr">
                        <a:lnSpc>
                          <a:spcPct val="100000"/>
                        </a:lnSpc>
                        <a:spcAft>
                          <a:spcPts val="0"/>
                        </a:spcAft>
                      </a:pPr>
                      <a:r>
                        <a:rPr lang="ro-RO" sz="1600" b="0" dirty="0">
                          <a:effectLst/>
                        </a:rPr>
                        <a:t>Anul </a:t>
                      </a:r>
                      <a:endParaRPr lang="ro-RO"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gridSpan="2">
                  <a:txBody>
                    <a:bodyPr/>
                    <a:lstStyle/>
                    <a:p>
                      <a:pPr algn="ctr">
                        <a:lnSpc>
                          <a:spcPct val="100000"/>
                        </a:lnSpc>
                        <a:spcAft>
                          <a:spcPts val="0"/>
                        </a:spcAft>
                      </a:pPr>
                      <a:r>
                        <a:rPr lang="ro-RO" sz="1600" b="0" dirty="0">
                          <a:effectLst/>
                        </a:rPr>
                        <a:t>Soiuri de struguri pentru vinuri albe </a:t>
                      </a:r>
                    </a:p>
                    <a:p>
                      <a:pPr algn="ctr">
                        <a:lnSpc>
                          <a:spcPct val="100000"/>
                        </a:lnSpc>
                        <a:spcAft>
                          <a:spcPts val="0"/>
                        </a:spcAft>
                      </a:pPr>
                      <a:r>
                        <a:rPr lang="ro-RO" sz="1600" b="0" dirty="0">
                          <a:effectLst/>
                        </a:rPr>
                        <a:t>(Pinot gris, Chardonnay, Feteasca regala)</a:t>
                      </a:r>
                      <a:endParaRPr lang="ro-RO"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ro-RO"/>
                    </a:p>
                  </a:txBody>
                  <a:tcPr/>
                </a:tc>
                <a:tc gridSpan="2">
                  <a:txBody>
                    <a:bodyPr/>
                    <a:lstStyle/>
                    <a:p>
                      <a:pPr algn="ctr">
                        <a:lnSpc>
                          <a:spcPct val="100000"/>
                        </a:lnSpc>
                        <a:spcAft>
                          <a:spcPts val="0"/>
                        </a:spcAft>
                      </a:pPr>
                      <a:r>
                        <a:rPr lang="ro-RO" sz="1600" b="0" dirty="0">
                          <a:effectLst/>
                        </a:rPr>
                        <a:t>Soiuri de struguri pentru vinuri rosii</a:t>
                      </a:r>
                    </a:p>
                    <a:p>
                      <a:pPr algn="ctr">
                        <a:lnSpc>
                          <a:spcPct val="100000"/>
                        </a:lnSpc>
                        <a:spcAft>
                          <a:spcPts val="0"/>
                        </a:spcAft>
                      </a:pPr>
                      <a:r>
                        <a:rPr lang="ro-RO" sz="1600" b="0" dirty="0">
                          <a:effectLst/>
                        </a:rPr>
                        <a:t>(Pinot noir, Feteasca neagra, Cabernet Sauvignon)</a:t>
                      </a:r>
                      <a:endParaRPr lang="ro-RO"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ro-RO"/>
                    </a:p>
                  </a:txBody>
                  <a:tcPr/>
                </a:tc>
                <a:extLst>
                  <a:ext uri="{0D108BD9-81ED-4DB2-BD59-A6C34878D82A}">
                    <a16:rowId xmlns:a16="http://schemas.microsoft.com/office/drawing/2014/main" val="1367403269"/>
                  </a:ext>
                </a:extLst>
              </a:tr>
              <a:tr h="192405">
                <a:tc vMerge="1">
                  <a:txBody>
                    <a:bodyPr/>
                    <a:lstStyle/>
                    <a:p>
                      <a:endParaRPr lang="ro-RO"/>
                    </a:p>
                  </a:txBody>
                  <a:tcPr/>
                </a:tc>
                <a:tc>
                  <a:txBody>
                    <a:bodyPr/>
                    <a:lstStyle/>
                    <a:p>
                      <a:pPr algn="ctr">
                        <a:lnSpc>
                          <a:spcPct val="100000"/>
                        </a:lnSpc>
                        <a:spcAft>
                          <a:spcPts val="0"/>
                        </a:spcAft>
                      </a:pPr>
                      <a:r>
                        <a:rPr lang="ro-RO" sz="1600" b="0" dirty="0">
                          <a:effectLst/>
                        </a:rPr>
                        <a:t>Zahar (g/l)</a:t>
                      </a:r>
                      <a:endParaRPr lang="ro-RO"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00000"/>
                        </a:lnSpc>
                        <a:spcAft>
                          <a:spcPts val="0"/>
                        </a:spcAft>
                      </a:pPr>
                      <a:r>
                        <a:rPr lang="ro-RO" sz="1600" b="0" dirty="0">
                          <a:effectLst/>
                        </a:rPr>
                        <a:t>Aciditatea totala g/l H</a:t>
                      </a:r>
                      <a:r>
                        <a:rPr lang="ro-RO" sz="1600" b="0" baseline="-25000" dirty="0">
                          <a:effectLst/>
                        </a:rPr>
                        <a:t>2</a:t>
                      </a:r>
                      <a:r>
                        <a:rPr lang="ro-RO" sz="1600" b="0" dirty="0">
                          <a:effectLst/>
                        </a:rPr>
                        <a:t>SO</a:t>
                      </a:r>
                      <a:r>
                        <a:rPr lang="ro-RO" sz="1600" b="0" baseline="-25000" dirty="0">
                          <a:effectLst/>
                        </a:rPr>
                        <a:t>4</a:t>
                      </a:r>
                      <a:endParaRPr lang="ro-RO"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00000"/>
                        </a:lnSpc>
                        <a:spcAft>
                          <a:spcPts val="0"/>
                        </a:spcAft>
                      </a:pPr>
                      <a:r>
                        <a:rPr lang="ro-RO" sz="1600" b="0" dirty="0">
                          <a:effectLst/>
                        </a:rPr>
                        <a:t>Zahar (g/l)</a:t>
                      </a:r>
                      <a:endParaRPr lang="ro-RO"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00000"/>
                        </a:lnSpc>
                        <a:spcAft>
                          <a:spcPts val="0"/>
                        </a:spcAft>
                      </a:pPr>
                      <a:r>
                        <a:rPr lang="ro-RO" sz="1600" b="0" dirty="0">
                          <a:effectLst/>
                        </a:rPr>
                        <a:t>Aciditatea totala g/l H</a:t>
                      </a:r>
                      <a:r>
                        <a:rPr lang="ro-RO" sz="1600" b="0" baseline="-25000" dirty="0">
                          <a:effectLst/>
                        </a:rPr>
                        <a:t>2</a:t>
                      </a:r>
                      <a:r>
                        <a:rPr lang="ro-RO" sz="1600" b="0" dirty="0">
                          <a:effectLst/>
                        </a:rPr>
                        <a:t>SO</a:t>
                      </a:r>
                      <a:r>
                        <a:rPr lang="ro-RO" sz="1600" b="0" baseline="-25000" dirty="0">
                          <a:effectLst/>
                        </a:rPr>
                        <a:t>4</a:t>
                      </a:r>
                      <a:endParaRPr lang="ro-RO"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3151001360"/>
                  </a:ext>
                </a:extLst>
              </a:tr>
              <a:tr h="55245">
                <a:tc>
                  <a:txBody>
                    <a:bodyPr/>
                    <a:lstStyle/>
                    <a:p>
                      <a:pPr algn="ctr">
                        <a:lnSpc>
                          <a:spcPct val="100000"/>
                        </a:lnSpc>
                        <a:spcAft>
                          <a:spcPts val="0"/>
                        </a:spcAft>
                      </a:pPr>
                      <a:r>
                        <a:rPr lang="ro-RO" sz="1600" b="0" dirty="0">
                          <a:effectLst/>
                        </a:rPr>
                        <a:t>2012</a:t>
                      </a:r>
                      <a:endParaRPr lang="ro-RO"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0000"/>
                        </a:lnSpc>
                        <a:spcAft>
                          <a:spcPts val="0"/>
                        </a:spcAft>
                      </a:pPr>
                      <a:r>
                        <a:rPr lang="ro-RO" sz="1600" b="0">
                          <a:effectLst/>
                        </a:rPr>
                        <a:t>220</a:t>
                      </a:r>
                      <a:endParaRPr lang="ro-RO"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00000"/>
                        </a:lnSpc>
                        <a:spcAft>
                          <a:spcPts val="0"/>
                        </a:spcAft>
                      </a:pPr>
                      <a:r>
                        <a:rPr lang="ro-RO" sz="1600" b="0">
                          <a:effectLst/>
                        </a:rPr>
                        <a:t>5,16</a:t>
                      </a:r>
                      <a:endParaRPr lang="ro-RO"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00000"/>
                        </a:lnSpc>
                        <a:spcAft>
                          <a:spcPts val="0"/>
                        </a:spcAft>
                      </a:pPr>
                      <a:r>
                        <a:rPr lang="ro-RO" sz="1600" b="0">
                          <a:effectLst/>
                        </a:rPr>
                        <a:t>214</a:t>
                      </a:r>
                      <a:endParaRPr lang="ro-RO"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00000"/>
                        </a:lnSpc>
                        <a:spcAft>
                          <a:spcPts val="0"/>
                        </a:spcAft>
                      </a:pPr>
                      <a:r>
                        <a:rPr lang="ro-RO" sz="1600" b="0">
                          <a:effectLst/>
                        </a:rPr>
                        <a:t>5,32</a:t>
                      </a:r>
                      <a:endParaRPr lang="ro-RO"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2842643143"/>
                  </a:ext>
                </a:extLst>
              </a:tr>
              <a:tr h="111125">
                <a:tc>
                  <a:txBody>
                    <a:bodyPr/>
                    <a:lstStyle/>
                    <a:p>
                      <a:pPr algn="ctr">
                        <a:lnSpc>
                          <a:spcPct val="100000"/>
                        </a:lnSpc>
                        <a:spcAft>
                          <a:spcPts val="0"/>
                        </a:spcAft>
                      </a:pPr>
                      <a:r>
                        <a:rPr lang="ro-RO" sz="1600" b="0">
                          <a:effectLst/>
                        </a:rPr>
                        <a:t>2013</a:t>
                      </a:r>
                      <a:endParaRPr lang="ro-RO"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0000"/>
                        </a:lnSpc>
                        <a:spcAft>
                          <a:spcPts val="0"/>
                        </a:spcAft>
                      </a:pPr>
                      <a:r>
                        <a:rPr lang="ro-RO" sz="1600" b="0">
                          <a:effectLst/>
                        </a:rPr>
                        <a:t>222</a:t>
                      </a:r>
                      <a:endParaRPr lang="ro-RO"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00000"/>
                        </a:lnSpc>
                        <a:spcAft>
                          <a:spcPts val="0"/>
                        </a:spcAft>
                      </a:pPr>
                      <a:r>
                        <a:rPr lang="ro-RO" sz="1600" b="0">
                          <a:effectLst/>
                        </a:rPr>
                        <a:t>5,00</a:t>
                      </a:r>
                      <a:endParaRPr lang="ro-RO"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00000"/>
                        </a:lnSpc>
                        <a:spcAft>
                          <a:spcPts val="0"/>
                        </a:spcAft>
                      </a:pPr>
                      <a:r>
                        <a:rPr lang="ro-RO" sz="1600" b="0">
                          <a:effectLst/>
                        </a:rPr>
                        <a:t>218</a:t>
                      </a:r>
                      <a:endParaRPr lang="ro-RO"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00000"/>
                        </a:lnSpc>
                        <a:spcAft>
                          <a:spcPts val="0"/>
                        </a:spcAft>
                      </a:pPr>
                      <a:r>
                        <a:rPr lang="ro-RO" sz="1600" b="0">
                          <a:effectLst/>
                        </a:rPr>
                        <a:t>5,20</a:t>
                      </a:r>
                      <a:endParaRPr lang="ro-RO"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3336382049"/>
                  </a:ext>
                </a:extLst>
              </a:tr>
              <a:tr h="76835">
                <a:tc>
                  <a:txBody>
                    <a:bodyPr/>
                    <a:lstStyle/>
                    <a:p>
                      <a:pPr algn="ctr">
                        <a:lnSpc>
                          <a:spcPct val="100000"/>
                        </a:lnSpc>
                        <a:spcAft>
                          <a:spcPts val="0"/>
                        </a:spcAft>
                      </a:pPr>
                      <a:r>
                        <a:rPr lang="ro-RO" sz="1600" b="0" dirty="0">
                          <a:effectLst/>
                        </a:rPr>
                        <a:t>2014</a:t>
                      </a:r>
                      <a:endParaRPr lang="ro-RO"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0000"/>
                        </a:lnSpc>
                        <a:spcAft>
                          <a:spcPts val="0"/>
                        </a:spcAft>
                      </a:pPr>
                      <a:r>
                        <a:rPr lang="ro-RO" sz="1600" b="0">
                          <a:effectLst/>
                        </a:rPr>
                        <a:t>224</a:t>
                      </a:r>
                      <a:endParaRPr lang="ro-RO"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00000"/>
                        </a:lnSpc>
                        <a:spcAft>
                          <a:spcPts val="0"/>
                        </a:spcAft>
                      </a:pPr>
                      <a:r>
                        <a:rPr lang="ro-RO" sz="1600" b="0">
                          <a:effectLst/>
                        </a:rPr>
                        <a:t>4,60</a:t>
                      </a:r>
                      <a:endParaRPr lang="ro-RO"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00000"/>
                        </a:lnSpc>
                        <a:spcAft>
                          <a:spcPts val="0"/>
                        </a:spcAft>
                      </a:pPr>
                      <a:r>
                        <a:rPr lang="ro-RO" sz="1600" b="0">
                          <a:effectLst/>
                        </a:rPr>
                        <a:t>218</a:t>
                      </a:r>
                      <a:endParaRPr lang="ro-RO"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00000"/>
                        </a:lnSpc>
                        <a:spcAft>
                          <a:spcPts val="0"/>
                        </a:spcAft>
                      </a:pPr>
                      <a:r>
                        <a:rPr lang="ro-RO" sz="1600" b="0">
                          <a:effectLst/>
                        </a:rPr>
                        <a:t>5,18</a:t>
                      </a:r>
                      <a:endParaRPr lang="ro-RO"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805967385"/>
                  </a:ext>
                </a:extLst>
              </a:tr>
              <a:tr h="44450">
                <a:tc>
                  <a:txBody>
                    <a:bodyPr/>
                    <a:lstStyle/>
                    <a:p>
                      <a:pPr algn="ctr">
                        <a:lnSpc>
                          <a:spcPct val="100000"/>
                        </a:lnSpc>
                        <a:spcAft>
                          <a:spcPts val="0"/>
                        </a:spcAft>
                      </a:pPr>
                      <a:r>
                        <a:rPr lang="ro-RO" sz="1600" b="0" dirty="0">
                          <a:effectLst/>
                        </a:rPr>
                        <a:t>2015</a:t>
                      </a:r>
                      <a:endParaRPr lang="ro-RO"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0000"/>
                        </a:lnSpc>
                        <a:spcAft>
                          <a:spcPts val="0"/>
                        </a:spcAft>
                      </a:pPr>
                      <a:r>
                        <a:rPr lang="ro-RO" sz="1600" b="0">
                          <a:effectLst/>
                        </a:rPr>
                        <a:t>240</a:t>
                      </a:r>
                      <a:endParaRPr lang="ro-RO"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00000"/>
                        </a:lnSpc>
                        <a:spcAft>
                          <a:spcPts val="0"/>
                        </a:spcAft>
                      </a:pPr>
                      <a:r>
                        <a:rPr lang="ro-RO" sz="1600" b="0">
                          <a:effectLst/>
                        </a:rPr>
                        <a:t>3,72</a:t>
                      </a:r>
                      <a:endParaRPr lang="ro-RO"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00000"/>
                        </a:lnSpc>
                        <a:spcAft>
                          <a:spcPts val="0"/>
                        </a:spcAft>
                      </a:pPr>
                      <a:r>
                        <a:rPr lang="ro-RO" sz="1600" b="0">
                          <a:effectLst/>
                        </a:rPr>
                        <a:t>230</a:t>
                      </a:r>
                      <a:endParaRPr lang="ro-RO"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00000"/>
                        </a:lnSpc>
                        <a:spcAft>
                          <a:spcPts val="0"/>
                        </a:spcAft>
                      </a:pPr>
                      <a:r>
                        <a:rPr lang="ro-RO" sz="1600" b="0">
                          <a:effectLst/>
                        </a:rPr>
                        <a:t>4,72</a:t>
                      </a:r>
                      <a:endParaRPr lang="ro-RO"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3952124712"/>
                  </a:ext>
                </a:extLst>
              </a:tr>
              <a:tr h="98425">
                <a:tc>
                  <a:txBody>
                    <a:bodyPr/>
                    <a:lstStyle/>
                    <a:p>
                      <a:pPr algn="ctr">
                        <a:lnSpc>
                          <a:spcPct val="100000"/>
                        </a:lnSpc>
                        <a:spcAft>
                          <a:spcPts val="0"/>
                        </a:spcAft>
                      </a:pPr>
                      <a:r>
                        <a:rPr lang="ro-RO" sz="1600" b="0" dirty="0">
                          <a:effectLst/>
                        </a:rPr>
                        <a:t>2016</a:t>
                      </a:r>
                      <a:endParaRPr lang="ro-RO"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0000"/>
                        </a:lnSpc>
                        <a:spcAft>
                          <a:spcPts val="0"/>
                        </a:spcAft>
                      </a:pPr>
                      <a:r>
                        <a:rPr lang="ro-RO" sz="1600" b="0">
                          <a:effectLst/>
                        </a:rPr>
                        <a:t>230</a:t>
                      </a:r>
                      <a:endParaRPr lang="ro-RO"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00000"/>
                        </a:lnSpc>
                        <a:spcAft>
                          <a:spcPts val="0"/>
                        </a:spcAft>
                      </a:pPr>
                      <a:r>
                        <a:rPr lang="ro-RO" sz="1600" b="0">
                          <a:effectLst/>
                        </a:rPr>
                        <a:t>4,28</a:t>
                      </a:r>
                      <a:endParaRPr lang="ro-RO"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00000"/>
                        </a:lnSpc>
                        <a:spcAft>
                          <a:spcPts val="0"/>
                        </a:spcAft>
                      </a:pPr>
                      <a:r>
                        <a:rPr lang="ro-RO" sz="1600" b="0">
                          <a:effectLst/>
                        </a:rPr>
                        <a:t>222</a:t>
                      </a:r>
                      <a:endParaRPr lang="ro-RO"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00000"/>
                        </a:lnSpc>
                        <a:spcAft>
                          <a:spcPts val="0"/>
                        </a:spcAft>
                      </a:pPr>
                      <a:r>
                        <a:rPr lang="ro-RO" sz="1600" b="0">
                          <a:effectLst/>
                        </a:rPr>
                        <a:t>5,10</a:t>
                      </a:r>
                      <a:endParaRPr lang="ro-RO"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727270862"/>
                  </a:ext>
                </a:extLst>
              </a:tr>
              <a:tr h="64135">
                <a:tc>
                  <a:txBody>
                    <a:bodyPr/>
                    <a:lstStyle/>
                    <a:p>
                      <a:pPr algn="ctr">
                        <a:lnSpc>
                          <a:spcPct val="100000"/>
                        </a:lnSpc>
                        <a:spcAft>
                          <a:spcPts val="0"/>
                        </a:spcAft>
                      </a:pPr>
                      <a:r>
                        <a:rPr lang="ro-RO" sz="1600" b="0" dirty="0">
                          <a:effectLst/>
                        </a:rPr>
                        <a:t>2017</a:t>
                      </a:r>
                      <a:endParaRPr lang="ro-RO"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0000"/>
                        </a:lnSpc>
                        <a:spcAft>
                          <a:spcPts val="0"/>
                        </a:spcAft>
                      </a:pPr>
                      <a:r>
                        <a:rPr lang="ro-RO" sz="1600" b="0">
                          <a:effectLst/>
                        </a:rPr>
                        <a:t>240</a:t>
                      </a:r>
                      <a:endParaRPr lang="ro-RO"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00000"/>
                        </a:lnSpc>
                        <a:spcAft>
                          <a:spcPts val="0"/>
                        </a:spcAft>
                      </a:pPr>
                      <a:r>
                        <a:rPr lang="ro-RO" sz="1600" b="0">
                          <a:effectLst/>
                        </a:rPr>
                        <a:t>4,00</a:t>
                      </a:r>
                      <a:endParaRPr lang="ro-RO"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00000"/>
                        </a:lnSpc>
                        <a:spcAft>
                          <a:spcPts val="0"/>
                        </a:spcAft>
                      </a:pPr>
                      <a:r>
                        <a:rPr lang="ro-RO" sz="1600" b="0">
                          <a:effectLst/>
                        </a:rPr>
                        <a:t>220</a:t>
                      </a:r>
                      <a:endParaRPr lang="ro-RO"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00000"/>
                        </a:lnSpc>
                        <a:spcAft>
                          <a:spcPts val="0"/>
                        </a:spcAft>
                      </a:pPr>
                      <a:r>
                        <a:rPr lang="ro-RO" sz="1600" b="0">
                          <a:effectLst/>
                        </a:rPr>
                        <a:t>4,72</a:t>
                      </a:r>
                      <a:endParaRPr lang="ro-RO"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3899738891"/>
                  </a:ext>
                </a:extLst>
              </a:tr>
              <a:tr h="44450">
                <a:tc>
                  <a:txBody>
                    <a:bodyPr/>
                    <a:lstStyle/>
                    <a:p>
                      <a:pPr algn="ctr">
                        <a:lnSpc>
                          <a:spcPct val="100000"/>
                        </a:lnSpc>
                        <a:spcAft>
                          <a:spcPts val="0"/>
                        </a:spcAft>
                      </a:pPr>
                      <a:r>
                        <a:rPr lang="ro-RO" sz="1600" b="0" dirty="0">
                          <a:effectLst/>
                        </a:rPr>
                        <a:t>2018</a:t>
                      </a:r>
                      <a:endParaRPr lang="ro-RO"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0000"/>
                        </a:lnSpc>
                        <a:spcAft>
                          <a:spcPts val="0"/>
                        </a:spcAft>
                      </a:pPr>
                      <a:r>
                        <a:rPr lang="ro-RO" sz="1600" b="0">
                          <a:effectLst/>
                        </a:rPr>
                        <a:t>238</a:t>
                      </a:r>
                      <a:endParaRPr lang="ro-RO"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00000"/>
                        </a:lnSpc>
                        <a:spcAft>
                          <a:spcPts val="0"/>
                        </a:spcAft>
                      </a:pPr>
                      <a:r>
                        <a:rPr lang="ro-RO" sz="1600" b="0">
                          <a:effectLst/>
                        </a:rPr>
                        <a:t>3,50</a:t>
                      </a:r>
                      <a:endParaRPr lang="ro-RO"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00000"/>
                        </a:lnSpc>
                        <a:spcAft>
                          <a:spcPts val="0"/>
                        </a:spcAft>
                      </a:pPr>
                      <a:r>
                        <a:rPr lang="ro-RO" sz="1600" b="0">
                          <a:effectLst/>
                        </a:rPr>
                        <a:t>242</a:t>
                      </a:r>
                      <a:endParaRPr lang="ro-RO"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00000"/>
                        </a:lnSpc>
                        <a:spcAft>
                          <a:spcPts val="0"/>
                        </a:spcAft>
                      </a:pPr>
                      <a:r>
                        <a:rPr lang="ro-RO" sz="1600" b="0">
                          <a:effectLst/>
                        </a:rPr>
                        <a:t>4,34</a:t>
                      </a:r>
                      <a:endParaRPr lang="ro-RO"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3082827595"/>
                  </a:ext>
                </a:extLst>
              </a:tr>
              <a:tr h="44450">
                <a:tc>
                  <a:txBody>
                    <a:bodyPr/>
                    <a:lstStyle/>
                    <a:p>
                      <a:pPr algn="ctr">
                        <a:lnSpc>
                          <a:spcPct val="100000"/>
                        </a:lnSpc>
                        <a:spcAft>
                          <a:spcPts val="0"/>
                        </a:spcAft>
                      </a:pPr>
                      <a:r>
                        <a:rPr lang="ro-RO" sz="1600" b="0" dirty="0">
                          <a:effectLst/>
                        </a:rPr>
                        <a:t>2019</a:t>
                      </a:r>
                      <a:endParaRPr lang="ro-RO"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0000"/>
                        </a:lnSpc>
                        <a:spcAft>
                          <a:spcPts val="0"/>
                        </a:spcAft>
                      </a:pPr>
                      <a:r>
                        <a:rPr lang="ro-RO" sz="1600" b="0">
                          <a:effectLst/>
                        </a:rPr>
                        <a:t>238</a:t>
                      </a:r>
                      <a:endParaRPr lang="ro-RO"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00000"/>
                        </a:lnSpc>
                        <a:spcAft>
                          <a:spcPts val="0"/>
                        </a:spcAft>
                      </a:pPr>
                      <a:r>
                        <a:rPr lang="ro-RO" sz="1600" b="0">
                          <a:effectLst/>
                        </a:rPr>
                        <a:t>3,38</a:t>
                      </a:r>
                      <a:endParaRPr lang="ro-RO"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00000"/>
                        </a:lnSpc>
                        <a:spcAft>
                          <a:spcPts val="0"/>
                        </a:spcAft>
                      </a:pPr>
                      <a:r>
                        <a:rPr lang="ro-RO" sz="1600" b="0">
                          <a:effectLst/>
                        </a:rPr>
                        <a:t>246</a:t>
                      </a:r>
                      <a:endParaRPr lang="ro-RO"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00000"/>
                        </a:lnSpc>
                        <a:spcAft>
                          <a:spcPts val="0"/>
                        </a:spcAft>
                      </a:pPr>
                      <a:r>
                        <a:rPr lang="ro-RO" sz="1600" b="0">
                          <a:effectLst/>
                        </a:rPr>
                        <a:t>4,22</a:t>
                      </a:r>
                      <a:endParaRPr lang="ro-RO"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3908218532"/>
                  </a:ext>
                </a:extLst>
              </a:tr>
              <a:tr h="60325">
                <a:tc>
                  <a:txBody>
                    <a:bodyPr/>
                    <a:lstStyle/>
                    <a:p>
                      <a:pPr algn="ctr">
                        <a:lnSpc>
                          <a:spcPct val="100000"/>
                        </a:lnSpc>
                        <a:spcAft>
                          <a:spcPts val="0"/>
                        </a:spcAft>
                      </a:pPr>
                      <a:r>
                        <a:rPr lang="ro-RO" sz="1600" b="0" dirty="0">
                          <a:effectLst/>
                        </a:rPr>
                        <a:t>2020</a:t>
                      </a:r>
                      <a:endParaRPr lang="ro-RO"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0000"/>
                        </a:lnSpc>
                        <a:spcAft>
                          <a:spcPts val="0"/>
                        </a:spcAft>
                      </a:pPr>
                      <a:r>
                        <a:rPr lang="ro-RO" sz="1600" b="0">
                          <a:effectLst/>
                        </a:rPr>
                        <a:t>236</a:t>
                      </a:r>
                      <a:endParaRPr lang="ro-RO"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00000"/>
                        </a:lnSpc>
                        <a:spcAft>
                          <a:spcPts val="0"/>
                        </a:spcAft>
                      </a:pPr>
                      <a:r>
                        <a:rPr lang="ro-RO" sz="1600" b="0">
                          <a:effectLst/>
                        </a:rPr>
                        <a:t>3,00</a:t>
                      </a:r>
                      <a:endParaRPr lang="ro-RO"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00000"/>
                        </a:lnSpc>
                        <a:spcAft>
                          <a:spcPts val="0"/>
                        </a:spcAft>
                      </a:pPr>
                      <a:r>
                        <a:rPr lang="ro-RO" sz="1600" b="0">
                          <a:effectLst/>
                        </a:rPr>
                        <a:t>240</a:t>
                      </a:r>
                      <a:endParaRPr lang="ro-RO"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00000"/>
                        </a:lnSpc>
                        <a:spcAft>
                          <a:spcPts val="0"/>
                        </a:spcAft>
                      </a:pPr>
                      <a:r>
                        <a:rPr lang="ro-RO" sz="1600" b="0">
                          <a:effectLst/>
                        </a:rPr>
                        <a:t>3,40</a:t>
                      </a:r>
                      <a:endParaRPr lang="ro-RO"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3981424288"/>
                  </a:ext>
                </a:extLst>
              </a:tr>
              <a:tr h="44450">
                <a:tc>
                  <a:txBody>
                    <a:bodyPr/>
                    <a:lstStyle/>
                    <a:p>
                      <a:pPr algn="ctr">
                        <a:lnSpc>
                          <a:spcPct val="100000"/>
                        </a:lnSpc>
                        <a:spcAft>
                          <a:spcPts val="0"/>
                        </a:spcAft>
                      </a:pPr>
                      <a:r>
                        <a:rPr lang="ro-RO" sz="1600" b="0" dirty="0">
                          <a:effectLst/>
                        </a:rPr>
                        <a:t>2021</a:t>
                      </a:r>
                      <a:endParaRPr lang="ro-RO"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0000"/>
                        </a:lnSpc>
                        <a:spcAft>
                          <a:spcPts val="0"/>
                        </a:spcAft>
                      </a:pPr>
                      <a:r>
                        <a:rPr lang="ro-RO" sz="1600" b="0">
                          <a:effectLst/>
                        </a:rPr>
                        <a:t>230</a:t>
                      </a:r>
                      <a:endParaRPr lang="ro-RO"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00000"/>
                        </a:lnSpc>
                        <a:spcAft>
                          <a:spcPts val="0"/>
                        </a:spcAft>
                      </a:pPr>
                      <a:r>
                        <a:rPr lang="ro-RO" sz="1600" b="0">
                          <a:effectLst/>
                        </a:rPr>
                        <a:t>3,12</a:t>
                      </a:r>
                      <a:endParaRPr lang="ro-RO"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00000"/>
                        </a:lnSpc>
                        <a:spcAft>
                          <a:spcPts val="0"/>
                        </a:spcAft>
                      </a:pPr>
                      <a:r>
                        <a:rPr lang="ro-RO" sz="1600" b="0">
                          <a:effectLst/>
                        </a:rPr>
                        <a:t>228</a:t>
                      </a:r>
                      <a:endParaRPr lang="ro-RO"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00000"/>
                        </a:lnSpc>
                        <a:spcAft>
                          <a:spcPts val="0"/>
                        </a:spcAft>
                      </a:pPr>
                      <a:r>
                        <a:rPr lang="ro-RO" sz="1600" b="0" dirty="0">
                          <a:effectLst/>
                        </a:rPr>
                        <a:t>4,56</a:t>
                      </a:r>
                      <a:endParaRPr lang="ro-RO"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3511320546"/>
                  </a:ext>
                </a:extLst>
              </a:tr>
            </a:tbl>
          </a:graphicData>
        </a:graphic>
      </p:graphicFrame>
      <p:sp>
        <p:nvSpPr>
          <p:cNvPr id="7" name="TextBox 6">
            <a:extLst>
              <a:ext uri="{FF2B5EF4-FFF2-40B4-BE49-F238E27FC236}">
                <a16:creationId xmlns:a16="http://schemas.microsoft.com/office/drawing/2014/main" id="{64AD225F-A9F3-B864-6B38-435006D909D8}"/>
              </a:ext>
            </a:extLst>
          </p:cNvPr>
          <p:cNvSpPr txBox="1"/>
          <p:nvPr/>
        </p:nvSpPr>
        <p:spPr>
          <a:xfrm>
            <a:off x="7239000" y="427851"/>
            <a:ext cx="3227165" cy="400110"/>
          </a:xfrm>
          <a:prstGeom prst="rect">
            <a:avLst/>
          </a:prstGeom>
          <a:solidFill>
            <a:schemeClr val="accent3">
              <a:lumMod val="50000"/>
            </a:schemeClr>
          </a:solidFill>
        </p:spPr>
        <p:txBody>
          <a:bodyPr wrap="none" rtlCol="0">
            <a:spAutoFit/>
          </a:bodyPr>
          <a:lstStyle/>
          <a:p>
            <a:r>
              <a:rPr lang="ro-RO" sz="2000" dirty="0">
                <a:solidFill>
                  <a:schemeClr val="bg1"/>
                </a:solidFill>
              </a:rPr>
              <a:t>CALITATEA STRUGURILOR</a:t>
            </a:r>
          </a:p>
        </p:txBody>
      </p:sp>
      <p:pic>
        <p:nvPicPr>
          <p:cNvPr id="8" name="Picture 6" descr="2,400 White Grape Illustrations &amp; Clip Art - iStock">
            <a:extLst>
              <a:ext uri="{FF2B5EF4-FFF2-40B4-BE49-F238E27FC236}">
                <a16:creationId xmlns:a16="http://schemas.microsoft.com/office/drawing/2014/main" id="{70CB15FF-A1FC-ECE6-A465-D278863B8FC1}"/>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0466165" y="19380"/>
            <a:ext cx="771041" cy="9418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40D6A0AB-3874-BEC1-EB07-803AE5EE8493}"/>
              </a:ext>
            </a:extLst>
          </p:cNvPr>
          <p:cNvPicPr>
            <a:picLocks noChangeAspect="1"/>
          </p:cNvPicPr>
          <p:nvPr/>
        </p:nvPicPr>
        <p:blipFill>
          <a:blip r:embed="rId4"/>
          <a:stretch>
            <a:fillRect/>
          </a:stretch>
        </p:blipFill>
        <p:spPr>
          <a:xfrm>
            <a:off x="6968973" y="2636520"/>
            <a:ext cx="5153566" cy="3901440"/>
          </a:xfrm>
          <a:prstGeom prst="rect">
            <a:avLst/>
          </a:prstGeom>
        </p:spPr>
      </p:pic>
      <p:sp>
        <p:nvSpPr>
          <p:cNvPr id="16" name="TextBox 15">
            <a:extLst>
              <a:ext uri="{FF2B5EF4-FFF2-40B4-BE49-F238E27FC236}">
                <a16:creationId xmlns:a16="http://schemas.microsoft.com/office/drawing/2014/main" id="{CF91CE7A-3DB6-DF4D-6C94-6494B7F1D04D}"/>
              </a:ext>
            </a:extLst>
          </p:cNvPr>
          <p:cNvSpPr txBox="1"/>
          <p:nvPr/>
        </p:nvSpPr>
        <p:spPr>
          <a:xfrm>
            <a:off x="9763347" y="2743200"/>
            <a:ext cx="2276253" cy="253916"/>
          </a:xfrm>
          <a:prstGeom prst="rect">
            <a:avLst/>
          </a:prstGeom>
          <a:solidFill>
            <a:srgbClr val="B4B4B4"/>
          </a:solidFill>
        </p:spPr>
        <p:txBody>
          <a:bodyPr wrap="square" rtlCol="0">
            <a:spAutoFit/>
          </a:bodyPr>
          <a:lstStyle/>
          <a:p>
            <a:pPr algn="ctr"/>
            <a:r>
              <a:rPr lang="ro-RO" sz="1050" dirty="0"/>
              <a:t>Temperatura optimă </a:t>
            </a:r>
            <a:r>
              <a:rPr lang="ro-RO" sz="1050" b="0" i="0" dirty="0">
                <a:solidFill>
                  <a:srgbClr val="202124"/>
                </a:solidFill>
                <a:effectLst/>
                <a:latin typeface="arial" panose="020B0604020202020204" pitchFamily="34" charset="0"/>
              </a:rPr>
              <a:t>≈25°C</a:t>
            </a:r>
            <a:r>
              <a:rPr lang="ro-RO" sz="1050" dirty="0"/>
              <a:t> </a:t>
            </a:r>
          </a:p>
        </p:txBody>
      </p:sp>
      <p:sp>
        <p:nvSpPr>
          <p:cNvPr id="18" name="TextBox 17">
            <a:extLst>
              <a:ext uri="{FF2B5EF4-FFF2-40B4-BE49-F238E27FC236}">
                <a16:creationId xmlns:a16="http://schemas.microsoft.com/office/drawing/2014/main" id="{BDFFE731-A3C6-1584-430B-5C029D0249A4}"/>
              </a:ext>
            </a:extLst>
          </p:cNvPr>
          <p:cNvSpPr txBox="1"/>
          <p:nvPr/>
        </p:nvSpPr>
        <p:spPr>
          <a:xfrm>
            <a:off x="9763347" y="4572000"/>
            <a:ext cx="2276253" cy="253916"/>
          </a:xfrm>
          <a:prstGeom prst="rect">
            <a:avLst/>
          </a:prstGeom>
          <a:solidFill>
            <a:srgbClr val="EB4C3B"/>
          </a:solidFill>
        </p:spPr>
        <p:txBody>
          <a:bodyPr wrap="square" rtlCol="0">
            <a:spAutoFit/>
          </a:bodyPr>
          <a:lstStyle/>
          <a:p>
            <a:pPr algn="ctr"/>
            <a:r>
              <a:rPr lang="ro-RO" sz="1050" dirty="0"/>
              <a:t>Temperatur</a:t>
            </a:r>
            <a:r>
              <a:rPr lang="en-US" sz="1050" dirty="0"/>
              <a:t>i</a:t>
            </a:r>
            <a:r>
              <a:rPr lang="ro-RO" sz="1050" dirty="0"/>
              <a:t> </a:t>
            </a:r>
            <a:r>
              <a:rPr lang="en-US" sz="1050" dirty="0"/>
              <a:t>ridicate </a:t>
            </a:r>
            <a:r>
              <a:rPr lang="en-US" sz="1050" dirty="0">
                <a:latin typeface="arial" panose="020B0604020202020204" pitchFamily="34" charset="0"/>
              </a:rPr>
              <a:t>&gt;30</a:t>
            </a:r>
            <a:r>
              <a:rPr lang="ro-RO" sz="1050" b="0" i="0" dirty="0">
                <a:effectLst/>
                <a:latin typeface="arial" panose="020B0604020202020204" pitchFamily="34" charset="0"/>
              </a:rPr>
              <a:t>°C</a:t>
            </a:r>
            <a:r>
              <a:rPr lang="ro-RO" sz="1050" dirty="0"/>
              <a:t> </a:t>
            </a:r>
          </a:p>
        </p:txBody>
      </p:sp>
      <p:sp>
        <p:nvSpPr>
          <p:cNvPr id="20" name="TextBox 19">
            <a:extLst>
              <a:ext uri="{FF2B5EF4-FFF2-40B4-BE49-F238E27FC236}">
                <a16:creationId xmlns:a16="http://schemas.microsoft.com/office/drawing/2014/main" id="{03393567-C05D-B9B2-F26F-C4F6588298F4}"/>
              </a:ext>
            </a:extLst>
          </p:cNvPr>
          <p:cNvSpPr txBox="1"/>
          <p:nvPr/>
        </p:nvSpPr>
        <p:spPr>
          <a:xfrm>
            <a:off x="9676019" y="3048000"/>
            <a:ext cx="1295401" cy="253916"/>
          </a:xfrm>
          <a:prstGeom prst="rect">
            <a:avLst/>
          </a:prstGeom>
          <a:solidFill>
            <a:schemeClr val="bg1"/>
          </a:solidFill>
        </p:spPr>
        <p:txBody>
          <a:bodyPr wrap="square" rtlCol="0">
            <a:spAutoFit/>
          </a:bodyPr>
          <a:lstStyle/>
          <a:p>
            <a:pPr algn="ctr"/>
            <a:r>
              <a:rPr lang="en-US" sz="1050" dirty="0"/>
              <a:t>Proantocianidine</a:t>
            </a:r>
            <a:endParaRPr lang="ro-RO" sz="1050" dirty="0"/>
          </a:p>
        </p:txBody>
      </p:sp>
      <p:sp>
        <p:nvSpPr>
          <p:cNvPr id="21" name="TextBox 20">
            <a:extLst>
              <a:ext uri="{FF2B5EF4-FFF2-40B4-BE49-F238E27FC236}">
                <a16:creationId xmlns:a16="http://schemas.microsoft.com/office/drawing/2014/main" id="{2668A0A4-3941-B2B0-6EFD-9999AA52A72C}"/>
              </a:ext>
            </a:extLst>
          </p:cNvPr>
          <p:cNvSpPr txBox="1"/>
          <p:nvPr/>
        </p:nvSpPr>
        <p:spPr>
          <a:xfrm>
            <a:off x="8206955" y="5842084"/>
            <a:ext cx="1295401" cy="253916"/>
          </a:xfrm>
          <a:prstGeom prst="rect">
            <a:avLst/>
          </a:prstGeom>
          <a:solidFill>
            <a:schemeClr val="bg1"/>
          </a:solidFill>
        </p:spPr>
        <p:txBody>
          <a:bodyPr wrap="square" rtlCol="0">
            <a:spAutoFit/>
          </a:bodyPr>
          <a:lstStyle/>
          <a:p>
            <a:pPr algn="ctr"/>
            <a:r>
              <a:rPr lang="en-US" sz="1050" dirty="0"/>
              <a:t>Proantocianidine</a:t>
            </a:r>
            <a:endParaRPr lang="ro-RO" sz="1050" dirty="0"/>
          </a:p>
        </p:txBody>
      </p:sp>
      <p:sp>
        <p:nvSpPr>
          <p:cNvPr id="22" name="TextBox 21">
            <a:extLst>
              <a:ext uri="{FF2B5EF4-FFF2-40B4-BE49-F238E27FC236}">
                <a16:creationId xmlns:a16="http://schemas.microsoft.com/office/drawing/2014/main" id="{D742D67B-ADF0-8D5D-4053-D938BDB22FA5}"/>
              </a:ext>
            </a:extLst>
          </p:cNvPr>
          <p:cNvSpPr txBox="1"/>
          <p:nvPr/>
        </p:nvSpPr>
        <p:spPr>
          <a:xfrm>
            <a:off x="9132678" y="3714542"/>
            <a:ext cx="739356" cy="415498"/>
          </a:xfrm>
          <a:prstGeom prst="rect">
            <a:avLst/>
          </a:prstGeom>
          <a:solidFill>
            <a:schemeClr val="bg1"/>
          </a:solidFill>
        </p:spPr>
        <p:txBody>
          <a:bodyPr wrap="square" rtlCol="0">
            <a:spAutoFit/>
          </a:bodyPr>
          <a:lstStyle/>
          <a:p>
            <a:pPr algn="ctr"/>
            <a:r>
              <a:rPr lang="en-US" sz="1050" dirty="0"/>
              <a:t>Acid malic</a:t>
            </a:r>
            <a:endParaRPr lang="ro-RO" sz="1050" dirty="0"/>
          </a:p>
        </p:txBody>
      </p:sp>
      <p:sp>
        <p:nvSpPr>
          <p:cNvPr id="23" name="TextBox 22">
            <a:extLst>
              <a:ext uri="{FF2B5EF4-FFF2-40B4-BE49-F238E27FC236}">
                <a16:creationId xmlns:a16="http://schemas.microsoft.com/office/drawing/2014/main" id="{9A7AEEDA-B35C-FFAC-6C74-6424AB5BED90}"/>
              </a:ext>
            </a:extLst>
          </p:cNvPr>
          <p:cNvSpPr txBox="1"/>
          <p:nvPr/>
        </p:nvSpPr>
        <p:spPr>
          <a:xfrm>
            <a:off x="11125200" y="5634335"/>
            <a:ext cx="657001" cy="415498"/>
          </a:xfrm>
          <a:prstGeom prst="rect">
            <a:avLst/>
          </a:prstGeom>
          <a:solidFill>
            <a:schemeClr val="bg1"/>
          </a:solidFill>
        </p:spPr>
        <p:txBody>
          <a:bodyPr wrap="square" rtlCol="0">
            <a:spAutoFit/>
          </a:bodyPr>
          <a:lstStyle/>
          <a:p>
            <a:pPr algn="ctr"/>
            <a:r>
              <a:rPr lang="en-US" sz="1050" dirty="0"/>
              <a:t>Acid malic</a:t>
            </a:r>
            <a:endParaRPr lang="ro-RO" sz="1050" dirty="0"/>
          </a:p>
        </p:txBody>
      </p:sp>
      <p:sp>
        <p:nvSpPr>
          <p:cNvPr id="24" name="TextBox 23">
            <a:extLst>
              <a:ext uri="{FF2B5EF4-FFF2-40B4-BE49-F238E27FC236}">
                <a16:creationId xmlns:a16="http://schemas.microsoft.com/office/drawing/2014/main" id="{AAB8BB48-C4FE-C23E-45E8-1B11D57FE02C}"/>
              </a:ext>
            </a:extLst>
          </p:cNvPr>
          <p:cNvSpPr txBox="1"/>
          <p:nvPr/>
        </p:nvSpPr>
        <p:spPr>
          <a:xfrm>
            <a:off x="9132678" y="4120721"/>
            <a:ext cx="657001" cy="415498"/>
          </a:xfrm>
          <a:prstGeom prst="rect">
            <a:avLst/>
          </a:prstGeom>
          <a:solidFill>
            <a:schemeClr val="bg1"/>
          </a:solidFill>
        </p:spPr>
        <p:txBody>
          <a:bodyPr wrap="square" rtlCol="0">
            <a:spAutoFit/>
          </a:bodyPr>
          <a:lstStyle/>
          <a:p>
            <a:pPr algn="ctr"/>
            <a:r>
              <a:rPr lang="en-US" sz="1050" dirty="0"/>
              <a:t>Acid tartric</a:t>
            </a:r>
            <a:endParaRPr lang="ro-RO" sz="1050" dirty="0"/>
          </a:p>
        </p:txBody>
      </p:sp>
      <p:sp>
        <p:nvSpPr>
          <p:cNvPr id="25" name="TextBox 24">
            <a:extLst>
              <a:ext uri="{FF2B5EF4-FFF2-40B4-BE49-F238E27FC236}">
                <a16:creationId xmlns:a16="http://schemas.microsoft.com/office/drawing/2014/main" id="{59C90EE7-3458-A6A1-E314-AB062B77CC28}"/>
              </a:ext>
            </a:extLst>
          </p:cNvPr>
          <p:cNvSpPr txBox="1"/>
          <p:nvPr/>
        </p:nvSpPr>
        <p:spPr>
          <a:xfrm>
            <a:off x="11125199" y="5985302"/>
            <a:ext cx="657001" cy="415498"/>
          </a:xfrm>
          <a:prstGeom prst="rect">
            <a:avLst/>
          </a:prstGeom>
          <a:solidFill>
            <a:schemeClr val="bg1"/>
          </a:solidFill>
        </p:spPr>
        <p:txBody>
          <a:bodyPr wrap="square" rtlCol="0">
            <a:spAutoFit/>
          </a:bodyPr>
          <a:lstStyle/>
          <a:p>
            <a:pPr algn="ctr"/>
            <a:r>
              <a:rPr lang="en-US" sz="1050" dirty="0"/>
              <a:t>Acid tartric</a:t>
            </a:r>
            <a:endParaRPr lang="ro-RO" sz="1050" dirty="0"/>
          </a:p>
        </p:txBody>
      </p:sp>
      <p:sp>
        <p:nvSpPr>
          <p:cNvPr id="27" name="Rectangle 26">
            <a:extLst>
              <a:ext uri="{FF2B5EF4-FFF2-40B4-BE49-F238E27FC236}">
                <a16:creationId xmlns:a16="http://schemas.microsoft.com/office/drawing/2014/main" id="{FE3BA5AC-D117-DBAB-A832-2618A3F46A4E}"/>
              </a:ext>
            </a:extLst>
          </p:cNvPr>
          <p:cNvSpPr/>
          <p:nvPr/>
        </p:nvSpPr>
        <p:spPr>
          <a:xfrm>
            <a:off x="11313406" y="3056950"/>
            <a:ext cx="573794" cy="3556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6" name="TextBox 25">
            <a:extLst>
              <a:ext uri="{FF2B5EF4-FFF2-40B4-BE49-F238E27FC236}">
                <a16:creationId xmlns:a16="http://schemas.microsoft.com/office/drawing/2014/main" id="{3B97A589-4753-FB84-2816-CAB6BBD842F1}"/>
              </a:ext>
            </a:extLst>
          </p:cNvPr>
          <p:cNvSpPr txBox="1"/>
          <p:nvPr/>
        </p:nvSpPr>
        <p:spPr>
          <a:xfrm>
            <a:off x="11143444" y="3007935"/>
            <a:ext cx="838201" cy="415498"/>
          </a:xfrm>
          <a:prstGeom prst="rect">
            <a:avLst/>
          </a:prstGeom>
          <a:noFill/>
        </p:spPr>
        <p:txBody>
          <a:bodyPr wrap="square" rtlCol="0">
            <a:spAutoFit/>
          </a:bodyPr>
          <a:lstStyle/>
          <a:p>
            <a:pPr algn="ctr"/>
            <a:r>
              <a:rPr lang="en-US" sz="1050" dirty="0"/>
              <a:t>Aciditate totala</a:t>
            </a:r>
            <a:endParaRPr lang="ro-RO" sz="1050" dirty="0"/>
          </a:p>
        </p:txBody>
      </p:sp>
      <p:sp>
        <p:nvSpPr>
          <p:cNvPr id="28" name="Rectangle 27">
            <a:extLst>
              <a:ext uri="{FF2B5EF4-FFF2-40B4-BE49-F238E27FC236}">
                <a16:creationId xmlns:a16="http://schemas.microsoft.com/office/drawing/2014/main" id="{5C56702E-AE1E-6305-AEC5-938FBCCD65CD}"/>
              </a:ext>
            </a:extLst>
          </p:cNvPr>
          <p:cNvSpPr/>
          <p:nvPr/>
        </p:nvSpPr>
        <p:spPr>
          <a:xfrm>
            <a:off x="10095119" y="5271539"/>
            <a:ext cx="573794" cy="3556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9" name="TextBox 28">
            <a:extLst>
              <a:ext uri="{FF2B5EF4-FFF2-40B4-BE49-F238E27FC236}">
                <a16:creationId xmlns:a16="http://schemas.microsoft.com/office/drawing/2014/main" id="{9594C394-1592-1673-80E6-4BA0F9C57AAE}"/>
              </a:ext>
            </a:extLst>
          </p:cNvPr>
          <p:cNvSpPr txBox="1"/>
          <p:nvPr/>
        </p:nvSpPr>
        <p:spPr>
          <a:xfrm>
            <a:off x="9981699" y="5223435"/>
            <a:ext cx="838201" cy="415498"/>
          </a:xfrm>
          <a:prstGeom prst="rect">
            <a:avLst/>
          </a:prstGeom>
          <a:noFill/>
        </p:spPr>
        <p:txBody>
          <a:bodyPr wrap="square" rtlCol="0">
            <a:spAutoFit/>
          </a:bodyPr>
          <a:lstStyle/>
          <a:p>
            <a:pPr algn="ctr"/>
            <a:r>
              <a:rPr lang="en-US" sz="1050" dirty="0"/>
              <a:t>Aciditate totala</a:t>
            </a:r>
            <a:endParaRPr lang="ro-RO" sz="1050" dirty="0"/>
          </a:p>
        </p:txBody>
      </p:sp>
      <p:sp>
        <p:nvSpPr>
          <p:cNvPr id="31" name="Rectangle 30">
            <a:extLst>
              <a:ext uri="{FF2B5EF4-FFF2-40B4-BE49-F238E27FC236}">
                <a16:creationId xmlns:a16="http://schemas.microsoft.com/office/drawing/2014/main" id="{3EA42C2E-948F-EA74-D3FB-8CC545C6D1EA}"/>
              </a:ext>
            </a:extLst>
          </p:cNvPr>
          <p:cNvSpPr/>
          <p:nvPr/>
        </p:nvSpPr>
        <p:spPr>
          <a:xfrm>
            <a:off x="11270785" y="5286078"/>
            <a:ext cx="573794" cy="3556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2" name="Rectangle 31">
            <a:extLst>
              <a:ext uri="{FF2B5EF4-FFF2-40B4-BE49-F238E27FC236}">
                <a16:creationId xmlns:a16="http://schemas.microsoft.com/office/drawing/2014/main" id="{D4F552FC-C4D2-37E2-0D60-A262F2D8BC30}"/>
              </a:ext>
            </a:extLst>
          </p:cNvPr>
          <p:cNvSpPr/>
          <p:nvPr/>
        </p:nvSpPr>
        <p:spPr>
          <a:xfrm>
            <a:off x="11270785" y="3822534"/>
            <a:ext cx="573794" cy="3556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3" name="TextBox 32">
            <a:extLst>
              <a:ext uri="{FF2B5EF4-FFF2-40B4-BE49-F238E27FC236}">
                <a16:creationId xmlns:a16="http://schemas.microsoft.com/office/drawing/2014/main" id="{E4BF1768-FEC7-BE63-DFC9-B08F8DEAD02D}"/>
              </a:ext>
            </a:extLst>
          </p:cNvPr>
          <p:cNvSpPr txBox="1"/>
          <p:nvPr/>
        </p:nvSpPr>
        <p:spPr>
          <a:xfrm>
            <a:off x="11138581" y="3826653"/>
            <a:ext cx="838201" cy="253916"/>
          </a:xfrm>
          <a:prstGeom prst="rect">
            <a:avLst/>
          </a:prstGeom>
          <a:noFill/>
        </p:spPr>
        <p:txBody>
          <a:bodyPr wrap="square" rtlCol="0">
            <a:spAutoFit/>
          </a:bodyPr>
          <a:lstStyle/>
          <a:p>
            <a:pPr algn="ctr"/>
            <a:r>
              <a:rPr lang="en-US" sz="1050" dirty="0"/>
              <a:t>Alcool</a:t>
            </a:r>
            <a:endParaRPr lang="ro-RO" sz="1050" dirty="0"/>
          </a:p>
        </p:txBody>
      </p:sp>
      <p:sp>
        <p:nvSpPr>
          <p:cNvPr id="30" name="TextBox 29">
            <a:extLst>
              <a:ext uri="{FF2B5EF4-FFF2-40B4-BE49-F238E27FC236}">
                <a16:creationId xmlns:a16="http://schemas.microsoft.com/office/drawing/2014/main" id="{76F635E9-9A42-B3BC-AF05-83999C8DD9F8}"/>
              </a:ext>
            </a:extLst>
          </p:cNvPr>
          <p:cNvSpPr txBox="1"/>
          <p:nvPr/>
        </p:nvSpPr>
        <p:spPr>
          <a:xfrm>
            <a:off x="11149382" y="5317347"/>
            <a:ext cx="838201" cy="253916"/>
          </a:xfrm>
          <a:prstGeom prst="rect">
            <a:avLst/>
          </a:prstGeom>
          <a:noFill/>
        </p:spPr>
        <p:txBody>
          <a:bodyPr wrap="square" rtlCol="0">
            <a:spAutoFit/>
          </a:bodyPr>
          <a:lstStyle/>
          <a:p>
            <a:pPr algn="ctr"/>
            <a:r>
              <a:rPr lang="en-US" sz="1050" dirty="0"/>
              <a:t>Alcool</a:t>
            </a:r>
            <a:endParaRPr lang="ro-RO" sz="1050" dirty="0"/>
          </a:p>
        </p:txBody>
      </p:sp>
      <p:sp>
        <p:nvSpPr>
          <p:cNvPr id="34" name="Rectangle 33">
            <a:extLst>
              <a:ext uri="{FF2B5EF4-FFF2-40B4-BE49-F238E27FC236}">
                <a16:creationId xmlns:a16="http://schemas.microsoft.com/office/drawing/2014/main" id="{C9F0ED26-D7AF-01C7-0590-44D2011EB9D9}"/>
              </a:ext>
            </a:extLst>
          </p:cNvPr>
          <p:cNvSpPr/>
          <p:nvPr/>
        </p:nvSpPr>
        <p:spPr>
          <a:xfrm>
            <a:off x="11270785" y="3385042"/>
            <a:ext cx="573794" cy="3556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5" name="Rectangle 34">
            <a:extLst>
              <a:ext uri="{FF2B5EF4-FFF2-40B4-BE49-F238E27FC236}">
                <a16:creationId xmlns:a16="http://schemas.microsoft.com/office/drawing/2014/main" id="{2491D1BF-61BA-9705-38FC-8CFF4F902842}"/>
              </a:ext>
            </a:extLst>
          </p:cNvPr>
          <p:cNvSpPr/>
          <p:nvPr/>
        </p:nvSpPr>
        <p:spPr>
          <a:xfrm>
            <a:off x="11237206" y="4905723"/>
            <a:ext cx="573794" cy="3556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6" name="TextBox 35">
            <a:extLst>
              <a:ext uri="{FF2B5EF4-FFF2-40B4-BE49-F238E27FC236}">
                <a16:creationId xmlns:a16="http://schemas.microsoft.com/office/drawing/2014/main" id="{9852617E-2EA4-81AE-4544-0C52FE16FE2E}"/>
              </a:ext>
            </a:extLst>
          </p:cNvPr>
          <p:cNvSpPr txBox="1"/>
          <p:nvPr/>
        </p:nvSpPr>
        <p:spPr>
          <a:xfrm>
            <a:off x="11165786" y="4985348"/>
            <a:ext cx="838201" cy="253916"/>
          </a:xfrm>
          <a:prstGeom prst="rect">
            <a:avLst/>
          </a:prstGeom>
          <a:noFill/>
        </p:spPr>
        <p:txBody>
          <a:bodyPr wrap="square" rtlCol="0">
            <a:spAutoFit/>
          </a:bodyPr>
          <a:lstStyle/>
          <a:p>
            <a:pPr algn="ctr"/>
            <a:r>
              <a:rPr lang="en-US" sz="1050" dirty="0"/>
              <a:t>Zaharuri</a:t>
            </a:r>
            <a:endParaRPr lang="ro-RO" sz="1050" dirty="0"/>
          </a:p>
        </p:txBody>
      </p:sp>
      <p:sp>
        <p:nvSpPr>
          <p:cNvPr id="37" name="TextBox 36">
            <a:extLst>
              <a:ext uri="{FF2B5EF4-FFF2-40B4-BE49-F238E27FC236}">
                <a16:creationId xmlns:a16="http://schemas.microsoft.com/office/drawing/2014/main" id="{2412F7B2-559F-27B4-9E9D-2B6E2B100AA8}"/>
              </a:ext>
            </a:extLst>
          </p:cNvPr>
          <p:cNvSpPr txBox="1"/>
          <p:nvPr/>
        </p:nvSpPr>
        <p:spPr>
          <a:xfrm>
            <a:off x="11149382" y="3428412"/>
            <a:ext cx="838201" cy="253916"/>
          </a:xfrm>
          <a:prstGeom prst="rect">
            <a:avLst/>
          </a:prstGeom>
          <a:noFill/>
        </p:spPr>
        <p:txBody>
          <a:bodyPr wrap="square" rtlCol="0">
            <a:spAutoFit/>
          </a:bodyPr>
          <a:lstStyle/>
          <a:p>
            <a:pPr algn="ctr"/>
            <a:r>
              <a:rPr lang="en-US" sz="1050" dirty="0"/>
              <a:t>Zaharuri</a:t>
            </a:r>
            <a:endParaRPr lang="ro-RO" sz="1050" dirty="0"/>
          </a:p>
        </p:txBody>
      </p:sp>
      <p:sp>
        <p:nvSpPr>
          <p:cNvPr id="38" name="TextBox 37">
            <a:extLst>
              <a:ext uri="{FF2B5EF4-FFF2-40B4-BE49-F238E27FC236}">
                <a16:creationId xmlns:a16="http://schemas.microsoft.com/office/drawing/2014/main" id="{F8A66B39-4B56-44F8-1791-5D10A35BBED4}"/>
              </a:ext>
            </a:extLst>
          </p:cNvPr>
          <p:cNvSpPr txBox="1"/>
          <p:nvPr/>
        </p:nvSpPr>
        <p:spPr>
          <a:xfrm>
            <a:off x="10213564" y="3439076"/>
            <a:ext cx="838201" cy="253916"/>
          </a:xfrm>
          <a:prstGeom prst="rect">
            <a:avLst/>
          </a:prstGeom>
          <a:solidFill>
            <a:schemeClr val="bg1"/>
          </a:solidFill>
        </p:spPr>
        <p:txBody>
          <a:bodyPr wrap="square" rtlCol="0">
            <a:spAutoFit/>
          </a:bodyPr>
          <a:lstStyle/>
          <a:p>
            <a:pPr algn="ctr"/>
            <a:r>
              <a:rPr lang="en-US" sz="1050" dirty="0"/>
              <a:t>Flavonoli</a:t>
            </a:r>
            <a:endParaRPr lang="ro-RO" sz="1050" dirty="0"/>
          </a:p>
        </p:txBody>
      </p:sp>
      <p:sp>
        <p:nvSpPr>
          <p:cNvPr id="39" name="TextBox 38">
            <a:extLst>
              <a:ext uri="{FF2B5EF4-FFF2-40B4-BE49-F238E27FC236}">
                <a16:creationId xmlns:a16="http://schemas.microsoft.com/office/drawing/2014/main" id="{9B0184DC-F4A9-B7E1-4105-4E31460B3FEA}"/>
              </a:ext>
            </a:extLst>
          </p:cNvPr>
          <p:cNvSpPr txBox="1"/>
          <p:nvPr/>
        </p:nvSpPr>
        <p:spPr>
          <a:xfrm>
            <a:off x="8797612" y="4985534"/>
            <a:ext cx="838201" cy="253916"/>
          </a:xfrm>
          <a:prstGeom prst="rect">
            <a:avLst/>
          </a:prstGeom>
          <a:solidFill>
            <a:schemeClr val="bg1"/>
          </a:solidFill>
        </p:spPr>
        <p:txBody>
          <a:bodyPr wrap="square" rtlCol="0">
            <a:spAutoFit/>
          </a:bodyPr>
          <a:lstStyle/>
          <a:p>
            <a:pPr algn="ctr"/>
            <a:r>
              <a:rPr lang="en-US" sz="1050" dirty="0"/>
              <a:t>Flavonoli</a:t>
            </a:r>
            <a:endParaRPr lang="ro-RO" sz="1050" dirty="0"/>
          </a:p>
        </p:txBody>
      </p:sp>
      <p:sp>
        <p:nvSpPr>
          <p:cNvPr id="40" name="TextBox 39">
            <a:extLst>
              <a:ext uri="{FF2B5EF4-FFF2-40B4-BE49-F238E27FC236}">
                <a16:creationId xmlns:a16="http://schemas.microsoft.com/office/drawing/2014/main" id="{A6B4C5D3-BDAC-E337-B003-D689F10F07B9}"/>
              </a:ext>
            </a:extLst>
          </p:cNvPr>
          <p:cNvSpPr txBox="1"/>
          <p:nvPr/>
        </p:nvSpPr>
        <p:spPr>
          <a:xfrm>
            <a:off x="10168177" y="3836595"/>
            <a:ext cx="838201" cy="253916"/>
          </a:xfrm>
          <a:prstGeom prst="rect">
            <a:avLst/>
          </a:prstGeom>
          <a:solidFill>
            <a:schemeClr val="bg1"/>
          </a:solidFill>
        </p:spPr>
        <p:txBody>
          <a:bodyPr wrap="square" rtlCol="0">
            <a:spAutoFit/>
          </a:bodyPr>
          <a:lstStyle/>
          <a:p>
            <a:pPr algn="ctr"/>
            <a:r>
              <a:rPr lang="en-US" sz="1050" dirty="0"/>
              <a:t>Antociani</a:t>
            </a:r>
            <a:endParaRPr lang="ro-RO" sz="1050" dirty="0"/>
          </a:p>
        </p:txBody>
      </p:sp>
      <p:sp>
        <p:nvSpPr>
          <p:cNvPr id="41" name="TextBox 40">
            <a:extLst>
              <a:ext uri="{FF2B5EF4-FFF2-40B4-BE49-F238E27FC236}">
                <a16:creationId xmlns:a16="http://schemas.microsoft.com/office/drawing/2014/main" id="{768CD75F-A5BA-B96E-EE44-6121A2F98719}"/>
              </a:ext>
            </a:extLst>
          </p:cNvPr>
          <p:cNvSpPr txBox="1"/>
          <p:nvPr/>
        </p:nvSpPr>
        <p:spPr>
          <a:xfrm>
            <a:off x="8702698" y="5514784"/>
            <a:ext cx="838201" cy="253916"/>
          </a:xfrm>
          <a:prstGeom prst="rect">
            <a:avLst/>
          </a:prstGeom>
          <a:solidFill>
            <a:schemeClr val="bg1"/>
          </a:solidFill>
        </p:spPr>
        <p:txBody>
          <a:bodyPr wrap="square" rtlCol="0">
            <a:spAutoFit/>
          </a:bodyPr>
          <a:lstStyle/>
          <a:p>
            <a:pPr algn="ctr"/>
            <a:r>
              <a:rPr lang="en-US" sz="1050" dirty="0"/>
              <a:t>Antociani</a:t>
            </a:r>
            <a:endParaRPr lang="ro-RO" sz="1050" dirty="0"/>
          </a:p>
        </p:txBody>
      </p:sp>
      <p:sp>
        <p:nvSpPr>
          <p:cNvPr id="42" name="TextBox 41">
            <a:extLst>
              <a:ext uri="{FF2B5EF4-FFF2-40B4-BE49-F238E27FC236}">
                <a16:creationId xmlns:a16="http://schemas.microsoft.com/office/drawing/2014/main" id="{E29C991D-6999-02DB-33DC-137EAB7C27C0}"/>
              </a:ext>
            </a:extLst>
          </p:cNvPr>
          <p:cNvSpPr txBox="1"/>
          <p:nvPr/>
        </p:nvSpPr>
        <p:spPr>
          <a:xfrm>
            <a:off x="10015254" y="5740193"/>
            <a:ext cx="838201" cy="577081"/>
          </a:xfrm>
          <a:prstGeom prst="rect">
            <a:avLst/>
          </a:prstGeom>
          <a:solidFill>
            <a:schemeClr val="bg1"/>
          </a:solidFill>
        </p:spPr>
        <p:txBody>
          <a:bodyPr wrap="square" rtlCol="0">
            <a:spAutoFit/>
          </a:bodyPr>
          <a:lstStyle/>
          <a:p>
            <a:pPr algn="ctr"/>
            <a:r>
              <a:rPr lang="en-US" sz="1050" dirty="0"/>
              <a:t>Precursori de tiol 3-sulfanil</a:t>
            </a:r>
            <a:endParaRPr lang="ro-RO" sz="1050" dirty="0"/>
          </a:p>
        </p:txBody>
      </p:sp>
      <p:sp>
        <p:nvSpPr>
          <p:cNvPr id="43" name="TextBox 42">
            <a:extLst>
              <a:ext uri="{FF2B5EF4-FFF2-40B4-BE49-F238E27FC236}">
                <a16:creationId xmlns:a16="http://schemas.microsoft.com/office/drawing/2014/main" id="{FD47401B-5BF4-76B2-46D9-9D7A8A6800F4}"/>
              </a:ext>
            </a:extLst>
          </p:cNvPr>
          <p:cNvSpPr txBox="1"/>
          <p:nvPr/>
        </p:nvSpPr>
        <p:spPr>
          <a:xfrm>
            <a:off x="9872035" y="4957789"/>
            <a:ext cx="977880" cy="253916"/>
          </a:xfrm>
          <a:prstGeom prst="rect">
            <a:avLst/>
          </a:prstGeom>
          <a:solidFill>
            <a:schemeClr val="bg1"/>
          </a:solidFill>
        </p:spPr>
        <p:txBody>
          <a:bodyPr wrap="square" rtlCol="0">
            <a:spAutoFit/>
          </a:bodyPr>
          <a:lstStyle/>
          <a:p>
            <a:pPr algn="ctr"/>
            <a:r>
              <a:rPr lang="en-US" sz="1050" dirty="0"/>
              <a:t>Aminoacizi</a:t>
            </a:r>
            <a:endParaRPr lang="ro-RO" sz="1050" dirty="0"/>
          </a:p>
        </p:txBody>
      </p:sp>
      <p:sp>
        <p:nvSpPr>
          <p:cNvPr id="44" name="TextBox 43">
            <a:extLst>
              <a:ext uri="{FF2B5EF4-FFF2-40B4-BE49-F238E27FC236}">
                <a16:creationId xmlns:a16="http://schemas.microsoft.com/office/drawing/2014/main" id="{550ED9F1-B7A9-6311-CC81-49728E37302F}"/>
              </a:ext>
            </a:extLst>
          </p:cNvPr>
          <p:cNvSpPr txBox="1"/>
          <p:nvPr/>
        </p:nvSpPr>
        <p:spPr>
          <a:xfrm>
            <a:off x="10770454" y="4210816"/>
            <a:ext cx="1074125" cy="253916"/>
          </a:xfrm>
          <a:prstGeom prst="rect">
            <a:avLst/>
          </a:prstGeom>
          <a:solidFill>
            <a:schemeClr val="bg1"/>
          </a:solidFill>
        </p:spPr>
        <p:txBody>
          <a:bodyPr wrap="square" rtlCol="0">
            <a:spAutoFit/>
          </a:bodyPr>
          <a:lstStyle/>
          <a:p>
            <a:pPr algn="ctr"/>
            <a:r>
              <a:rPr lang="en-US" sz="1050" dirty="0"/>
              <a:t>Zaharuri:Acizi</a:t>
            </a:r>
            <a:endParaRPr lang="ro-RO" sz="1050" dirty="0"/>
          </a:p>
        </p:txBody>
      </p:sp>
      <p:sp>
        <p:nvSpPr>
          <p:cNvPr id="45" name="TextBox 44">
            <a:extLst>
              <a:ext uri="{FF2B5EF4-FFF2-40B4-BE49-F238E27FC236}">
                <a16:creationId xmlns:a16="http://schemas.microsoft.com/office/drawing/2014/main" id="{FA50B65A-2A83-2D92-2BA7-E4DB10F58B41}"/>
              </a:ext>
            </a:extLst>
          </p:cNvPr>
          <p:cNvSpPr txBox="1"/>
          <p:nvPr/>
        </p:nvSpPr>
        <p:spPr>
          <a:xfrm>
            <a:off x="8510024" y="6180080"/>
            <a:ext cx="1074125" cy="253916"/>
          </a:xfrm>
          <a:prstGeom prst="rect">
            <a:avLst/>
          </a:prstGeom>
          <a:solidFill>
            <a:schemeClr val="bg1"/>
          </a:solidFill>
        </p:spPr>
        <p:txBody>
          <a:bodyPr wrap="square" rtlCol="0">
            <a:spAutoFit/>
          </a:bodyPr>
          <a:lstStyle/>
          <a:p>
            <a:pPr algn="ctr"/>
            <a:r>
              <a:rPr lang="en-US" sz="1050" dirty="0"/>
              <a:t>Zaharuri:Acizi</a:t>
            </a:r>
            <a:endParaRPr lang="ro-RO" sz="1050" dirty="0"/>
          </a:p>
        </p:txBody>
      </p:sp>
      <p:sp>
        <p:nvSpPr>
          <p:cNvPr id="46" name="TextBox 45">
            <a:extLst>
              <a:ext uri="{FF2B5EF4-FFF2-40B4-BE49-F238E27FC236}">
                <a16:creationId xmlns:a16="http://schemas.microsoft.com/office/drawing/2014/main" id="{AC0DA002-22BC-60CC-9233-621D2DDE43A3}"/>
              </a:ext>
            </a:extLst>
          </p:cNvPr>
          <p:cNvSpPr txBox="1"/>
          <p:nvPr/>
        </p:nvSpPr>
        <p:spPr>
          <a:xfrm>
            <a:off x="7016192" y="5386597"/>
            <a:ext cx="657001" cy="369332"/>
          </a:xfrm>
          <a:prstGeom prst="rect">
            <a:avLst/>
          </a:prstGeom>
          <a:solidFill>
            <a:schemeClr val="bg1"/>
          </a:solidFill>
        </p:spPr>
        <p:txBody>
          <a:bodyPr wrap="square" rtlCol="0">
            <a:spAutoFit/>
          </a:bodyPr>
          <a:lstStyle/>
          <a:p>
            <a:pPr algn="ctr"/>
            <a:r>
              <a:rPr lang="en-US" sz="900" dirty="0"/>
              <a:t>Crestere relativa</a:t>
            </a:r>
            <a:endParaRPr lang="ro-RO" sz="900" dirty="0"/>
          </a:p>
        </p:txBody>
      </p:sp>
      <p:sp>
        <p:nvSpPr>
          <p:cNvPr id="47" name="TextBox 46">
            <a:extLst>
              <a:ext uri="{FF2B5EF4-FFF2-40B4-BE49-F238E27FC236}">
                <a16:creationId xmlns:a16="http://schemas.microsoft.com/office/drawing/2014/main" id="{A6886927-B68F-4328-609A-E4CC87FDB683}"/>
              </a:ext>
            </a:extLst>
          </p:cNvPr>
          <p:cNvSpPr txBox="1"/>
          <p:nvPr/>
        </p:nvSpPr>
        <p:spPr>
          <a:xfrm>
            <a:off x="7028177" y="5740193"/>
            <a:ext cx="657001" cy="369332"/>
          </a:xfrm>
          <a:prstGeom prst="rect">
            <a:avLst/>
          </a:prstGeom>
          <a:solidFill>
            <a:schemeClr val="bg1"/>
          </a:solidFill>
        </p:spPr>
        <p:txBody>
          <a:bodyPr wrap="square" rtlCol="0">
            <a:spAutoFit/>
          </a:bodyPr>
          <a:lstStyle/>
          <a:p>
            <a:pPr algn="ctr"/>
            <a:r>
              <a:rPr lang="en-US" sz="900" dirty="0"/>
              <a:t>Scadere relativa</a:t>
            </a:r>
            <a:endParaRPr lang="ro-RO" sz="900" dirty="0"/>
          </a:p>
        </p:txBody>
      </p:sp>
      <p:sp>
        <p:nvSpPr>
          <p:cNvPr id="48" name="TextBox 47">
            <a:extLst>
              <a:ext uri="{FF2B5EF4-FFF2-40B4-BE49-F238E27FC236}">
                <a16:creationId xmlns:a16="http://schemas.microsoft.com/office/drawing/2014/main" id="{689BDF6C-5397-7854-9069-CC9198AAE8CB}"/>
              </a:ext>
            </a:extLst>
          </p:cNvPr>
          <p:cNvSpPr txBox="1"/>
          <p:nvPr/>
        </p:nvSpPr>
        <p:spPr>
          <a:xfrm>
            <a:off x="7028177" y="6112606"/>
            <a:ext cx="595273" cy="507831"/>
          </a:xfrm>
          <a:prstGeom prst="rect">
            <a:avLst/>
          </a:prstGeom>
          <a:solidFill>
            <a:schemeClr val="bg1"/>
          </a:solidFill>
        </p:spPr>
        <p:txBody>
          <a:bodyPr wrap="square" rtlCol="0">
            <a:spAutoFit/>
          </a:bodyPr>
          <a:lstStyle/>
          <a:p>
            <a:pPr algn="ctr"/>
            <a:r>
              <a:rPr lang="en-US" sz="900" dirty="0"/>
              <a:t>Niciun efect variabil</a:t>
            </a:r>
            <a:endParaRPr lang="ro-RO" sz="900" dirty="0"/>
          </a:p>
        </p:txBody>
      </p:sp>
    </p:spTree>
    <p:extLst>
      <p:ext uri="{BB962C8B-B14F-4D97-AF65-F5344CB8AC3E}">
        <p14:creationId xmlns:p14="http://schemas.microsoft.com/office/powerpoint/2010/main" val="49756133"/>
      </p:ext>
    </p:extLst>
  </p:cSld>
  <p:clrMapOvr>
    <a:masterClrMapping/>
  </p:clrMapOvr>
  <p:transition>
    <p:wheel spokes="8"/>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AF4358-2AEF-E1F8-18B9-226278BFA513}"/>
              </a:ext>
            </a:extLst>
          </p:cNvPr>
          <p:cNvSpPr txBox="1"/>
          <p:nvPr/>
        </p:nvSpPr>
        <p:spPr>
          <a:xfrm>
            <a:off x="990600" y="999020"/>
            <a:ext cx="8305800" cy="1128040"/>
          </a:xfrm>
          <a:prstGeom prst="roundRect">
            <a:avLst/>
          </a:prstGeom>
          <a:solidFill>
            <a:schemeClr val="accent2">
              <a:lumMod val="75000"/>
            </a:schemeClr>
          </a:solidFill>
        </p:spPr>
        <p:txBody>
          <a:bodyPr wrap="square">
            <a:spAutoFit/>
          </a:bodyPr>
          <a:lstStyle/>
          <a:p>
            <a:pPr algn="just">
              <a:lnSpc>
                <a:spcPct val="115000"/>
              </a:lnSpc>
              <a:spcAft>
                <a:spcPts val="1000"/>
              </a:spcAft>
            </a:pPr>
            <a:r>
              <a:rPr lang="ro-RO" dirty="0">
                <a:solidFill>
                  <a:schemeClr val="bg1"/>
                </a:solidFill>
              </a:rPr>
              <a:t>Acumulări mari de zaharuri au condus după cum era de aşteptat la concentraţii mari de alcool. Trendul potenţialului alcoolic (%) este ascendent, valorile oscilând crescător în intervalul 12,7% - 14,0 %. </a:t>
            </a:r>
          </a:p>
        </p:txBody>
      </p:sp>
      <p:pic>
        <p:nvPicPr>
          <p:cNvPr id="5" name="Picture 4">
            <a:extLst>
              <a:ext uri="{FF2B5EF4-FFF2-40B4-BE49-F238E27FC236}">
                <a16:creationId xmlns:a16="http://schemas.microsoft.com/office/drawing/2014/main" id="{403B22DC-6536-F385-D0E4-2FC83389F9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362200"/>
            <a:ext cx="6597316" cy="3886200"/>
          </a:xfrm>
          <a:prstGeom prst="rect">
            <a:avLst/>
          </a:prstGeom>
          <a:noFill/>
          <a:ln>
            <a:noFill/>
          </a:ln>
        </p:spPr>
      </p:pic>
      <p:pic>
        <p:nvPicPr>
          <p:cNvPr id="6" name="Picture 6" descr="Grapevine Leaves transparent PNG - StickPNG">
            <a:extLst>
              <a:ext uri="{FF2B5EF4-FFF2-40B4-BE49-F238E27FC236}">
                <a16:creationId xmlns:a16="http://schemas.microsoft.com/office/drawing/2014/main" id="{ABF30093-4549-374C-660D-D063814FDD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274580" y="1972666"/>
            <a:ext cx="5895276" cy="3939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115330"/>
      </p:ext>
    </p:extLst>
  </p:cSld>
  <p:clrMapOvr>
    <a:masterClrMapping/>
  </p:clrMapOvr>
  <p:transition>
    <p:wheel spokes="8"/>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A898981-EB31-450D-B86E-343A47251B08}"/>
              </a:ext>
            </a:extLst>
          </p:cNvPr>
          <p:cNvGrpSpPr/>
          <p:nvPr/>
        </p:nvGrpSpPr>
        <p:grpSpPr>
          <a:xfrm>
            <a:off x="561154" y="1691730"/>
            <a:ext cx="11069691" cy="4550470"/>
            <a:chOff x="512709" y="1600200"/>
            <a:chExt cx="11069691" cy="4550470"/>
          </a:xfrm>
        </p:grpSpPr>
        <p:sp>
          <p:nvSpPr>
            <p:cNvPr id="4" name="Freeform: Shape 3">
              <a:extLst>
                <a:ext uri="{FF2B5EF4-FFF2-40B4-BE49-F238E27FC236}">
                  <a16:creationId xmlns:a16="http://schemas.microsoft.com/office/drawing/2014/main" id="{B461F8C7-EC51-4D01-BE0B-B4802AAA8E5E}"/>
                </a:ext>
              </a:extLst>
            </p:cNvPr>
            <p:cNvSpPr/>
            <p:nvPr/>
          </p:nvSpPr>
          <p:spPr>
            <a:xfrm>
              <a:off x="2589560" y="1600200"/>
              <a:ext cx="8992840" cy="4550470"/>
            </a:xfrm>
            <a:custGeom>
              <a:avLst/>
              <a:gdLst>
                <a:gd name="connsiteX0" fmla="*/ 0 w 8992840"/>
                <a:gd name="connsiteY0" fmla="*/ 0 h 4550470"/>
                <a:gd name="connsiteX1" fmla="*/ 8992840 w 8992840"/>
                <a:gd name="connsiteY1" fmla="*/ 0 h 4550470"/>
                <a:gd name="connsiteX2" fmla="*/ 8992840 w 8992840"/>
                <a:gd name="connsiteY2" fmla="*/ 4550470 h 4550470"/>
                <a:gd name="connsiteX3" fmla="*/ 0 w 8992840"/>
                <a:gd name="connsiteY3" fmla="*/ 4550470 h 4550470"/>
                <a:gd name="connsiteX4" fmla="*/ 0 w 8992840"/>
                <a:gd name="connsiteY4" fmla="*/ 0 h 4550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2840" h="4550470">
                  <a:moveTo>
                    <a:pt x="0" y="0"/>
                  </a:moveTo>
                  <a:lnTo>
                    <a:pt x="8992840" y="0"/>
                  </a:lnTo>
                  <a:lnTo>
                    <a:pt x="8992840" y="4550470"/>
                  </a:lnTo>
                  <a:lnTo>
                    <a:pt x="0" y="4550470"/>
                  </a:lnTo>
                  <a:lnTo>
                    <a:pt x="0" y="0"/>
                  </a:lnTo>
                  <a:close/>
                </a:path>
              </a:pathLst>
            </a:custGeom>
            <a:solidFill>
              <a:schemeClr val="accent6">
                <a:lumMod val="40000"/>
                <a:lumOff val="60000"/>
                <a:alpha val="90000"/>
              </a:schemeClr>
            </a:solidFill>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3253907" numCol="1" spcCol="1270" anchor="ctr" anchorCtr="0">
              <a:noAutofit/>
            </a:bodyPr>
            <a:lstStyle/>
            <a:p>
              <a:pPr algn="ctr" defTabSz="800100">
                <a:lnSpc>
                  <a:spcPct val="90000"/>
                </a:lnSpc>
                <a:spcBef>
                  <a:spcPct val="0"/>
                </a:spcBef>
                <a:spcAft>
                  <a:spcPct val="35000"/>
                </a:spcAft>
              </a:pPr>
              <a:endParaRPr lang="ro-RO" dirty="0"/>
            </a:p>
            <a:p>
              <a:pPr algn="ctr" defTabSz="800100">
                <a:lnSpc>
                  <a:spcPct val="90000"/>
                </a:lnSpc>
                <a:spcBef>
                  <a:spcPct val="0"/>
                </a:spcBef>
                <a:spcAft>
                  <a:spcPct val="35000"/>
                </a:spcAft>
              </a:pPr>
              <a:endParaRPr lang="ro-RO" dirty="0"/>
            </a:p>
            <a:p>
              <a:pPr algn="ctr" defTabSz="800100">
                <a:lnSpc>
                  <a:spcPct val="90000"/>
                </a:lnSpc>
                <a:spcBef>
                  <a:spcPct val="0"/>
                </a:spcBef>
                <a:spcAft>
                  <a:spcPct val="35000"/>
                </a:spcAft>
              </a:pPr>
              <a:r>
                <a:rPr lang="en-US" dirty="0"/>
                <a:t>Creşterea valorilor medii anuale a temperaturilor cu +2,0</a:t>
              </a:r>
              <a:r>
                <a:rPr lang="en-US" baseline="30000" dirty="0"/>
                <a:t>o</a:t>
              </a:r>
              <a:r>
                <a:rPr lang="en-US" dirty="0"/>
                <a:t>C în ultimii zece ani </a:t>
              </a:r>
              <a:r>
                <a:rPr lang="ro-RO" dirty="0"/>
                <a:t>comparativ cu perioada de referință (anii 1982-2011) </a:t>
              </a:r>
              <a:r>
                <a:rPr lang="en-US" dirty="0"/>
                <a:t>corelată cu lipsa precipitațiilor, a determinat o intensificare a secetei atmosferice contribuind astfel la devansarea momentului declanșării înfloritului </a:t>
              </a:r>
              <a:r>
                <a:rPr lang="ro-RO" dirty="0"/>
                <a:t>ş</a:t>
              </a:r>
              <a:r>
                <a:rPr lang="en-US" dirty="0"/>
                <a:t>i </a:t>
              </a:r>
              <a:r>
                <a:rPr lang="ro-RO" dirty="0"/>
                <a:t>a fenofazei de </a:t>
              </a:r>
              <a:r>
                <a:rPr lang="en-US" dirty="0"/>
                <a:t>pârg</a:t>
              </a:r>
              <a:r>
                <a:rPr lang="ro-RO" dirty="0"/>
                <a:t>ă a</a:t>
              </a:r>
              <a:r>
                <a:rPr lang="en-US" dirty="0"/>
                <a:t> strugurilor precum şi scurtarea duratei acestor etape de dezvoltare vegetativă în </a:t>
              </a:r>
              <a:r>
                <a:rPr lang="en-US" dirty="0" err="1"/>
                <a:t>medie</a:t>
              </a:r>
              <a:r>
                <a:rPr lang="en-US" dirty="0"/>
                <a:t> cu 10 zile.</a:t>
              </a:r>
              <a:endParaRPr lang="ro-RO" dirty="0"/>
            </a:p>
            <a:p>
              <a:pPr lvl="0" algn="ctr" defTabSz="800100">
                <a:lnSpc>
                  <a:spcPct val="90000"/>
                </a:lnSpc>
                <a:spcBef>
                  <a:spcPct val="0"/>
                </a:spcBef>
                <a:spcAft>
                  <a:spcPct val="35000"/>
                </a:spcAft>
              </a:pPr>
              <a:endParaRPr lang="ro-RO" sz="1800" kern="1200" dirty="0"/>
            </a:p>
          </p:txBody>
        </p:sp>
        <p:sp>
          <p:nvSpPr>
            <p:cNvPr id="5" name="Partial Circle 4">
              <a:extLst>
                <a:ext uri="{FF2B5EF4-FFF2-40B4-BE49-F238E27FC236}">
                  <a16:creationId xmlns:a16="http://schemas.microsoft.com/office/drawing/2014/main" id="{57E80A09-7A77-41B8-87B4-B2C549165827}"/>
                </a:ext>
              </a:extLst>
            </p:cNvPr>
            <p:cNvSpPr/>
            <p:nvPr/>
          </p:nvSpPr>
          <p:spPr>
            <a:xfrm>
              <a:off x="512709" y="2553293"/>
              <a:ext cx="4153701" cy="2438057"/>
            </a:xfrm>
            <a:prstGeom prst="pie">
              <a:avLst>
                <a:gd name="adj1" fmla="val 5400000"/>
                <a:gd name="adj2" fmla="val 16200000"/>
              </a:avLst>
            </a:prstGeom>
            <a:blipFill rotWithShape="0">
              <a:blip r:embed="rId2">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2">
                <a:hueOff val="1620045"/>
                <a:satOff val="225"/>
                <a:lumOff val="196"/>
                <a:alphaOff val="0"/>
              </a:schemeClr>
            </a:effectRef>
            <a:fontRef idx="minor">
              <a:schemeClr val="lt1"/>
            </a:fontRef>
          </p:style>
        </p:sp>
        <p:sp>
          <p:nvSpPr>
            <p:cNvPr id="7" name="Freeform: Shape 6">
              <a:extLst>
                <a:ext uri="{FF2B5EF4-FFF2-40B4-BE49-F238E27FC236}">
                  <a16:creationId xmlns:a16="http://schemas.microsoft.com/office/drawing/2014/main" id="{96A7454B-AF7D-4F36-9E9E-CF1A46571926}"/>
                </a:ext>
              </a:extLst>
            </p:cNvPr>
            <p:cNvSpPr/>
            <p:nvPr/>
          </p:nvSpPr>
          <p:spPr>
            <a:xfrm>
              <a:off x="2589560" y="3157405"/>
              <a:ext cx="8992840" cy="2765740"/>
            </a:xfrm>
            <a:custGeom>
              <a:avLst/>
              <a:gdLst>
                <a:gd name="connsiteX0" fmla="*/ 0 w 8992840"/>
                <a:gd name="connsiteY0" fmla="*/ 0 h 2957802"/>
                <a:gd name="connsiteX1" fmla="*/ 8992840 w 8992840"/>
                <a:gd name="connsiteY1" fmla="*/ 0 h 2957802"/>
                <a:gd name="connsiteX2" fmla="*/ 8992840 w 8992840"/>
                <a:gd name="connsiteY2" fmla="*/ 2957802 h 2957802"/>
                <a:gd name="connsiteX3" fmla="*/ 0 w 8992840"/>
                <a:gd name="connsiteY3" fmla="*/ 2957802 h 2957802"/>
                <a:gd name="connsiteX4" fmla="*/ 0 w 8992840"/>
                <a:gd name="connsiteY4" fmla="*/ 0 h 2957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2840" h="2957802">
                  <a:moveTo>
                    <a:pt x="0" y="0"/>
                  </a:moveTo>
                  <a:lnTo>
                    <a:pt x="8992840" y="0"/>
                  </a:lnTo>
                  <a:lnTo>
                    <a:pt x="8992840" y="2957802"/>
                  </a:lnTo>
                  <a:lnTo>
                    <a:pt x="0" y="2957802"/>
                  </a:lnTo>
                  <a:lnTo>
                    <a:pt x="0" y="0"/>
                  </a:lnTo>
                  <a:close/>
                </a:path>
              </a:pathLst>
            </a:custGeom>
            <a:solidFill>
              <a:srgbClr val="FFC000">
                <a:alpha val="90000"/>
              </a:srgbClr>
            </a:solidFill>
          </p:spPr>
          <p:style>
            <a:lnRef idx="2">
              <a:schemeClr val="accent2">
                <a:hueOff val="1620045"/>
                <a:satOff val="225"/>
                <a:lumOff val="19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1661243" numCol="1" spcCol="1270" anchor="ctr" anchorCtr="0">
              <a:noAutofit/>
            </a:bodyPr>
            <a:lstStyle/>
            <a:p>
              <a:pPr lvl="0" algn="ctr" defTabSz="800100">
                <a:lnSpc>
                  <a:spcPct val="90000"/>
                </a:lnSpc>
                <a:spcBef>
                  <a:spcPct val="0"/>
                </a:spcBef>
                <a:spcAft>
                  <a:spcPct val="35000"/>
                </a:spcAft>
              </a:pPr>
              <a:r>
                <a:rPr lang="en-US" sz="1800" kern="1200" dirty="0"/>
                <a:t>S-a constatat, deasemenea, o tendinţă de maturare forţată a strugurilor, o creştere a concentraţiilor în zaharuri care conduce la creşterea concentraţiei alcoolice a </a:t>
              </a:r>
              <a:r>
                <a:rPr lang="ro-RO" sz="1800" kern="1200" dirty="0"/>
                <a:t>vinurilor </a:t>
              </a:r>
              <a:r>
                <a:rPr lang="en-US" dirty="0"/>
                <a:t>(&gt;14,0% vol), </a:t>
              </a:r>
              <a:r>
                <a:rPr lang="en-US" sz="1800" kern="1200" dirty="0"/>
                <a:t>o scădere a acidităţii totale, </a:t>
              </a:r>
              <a:r>
                <a:rPr lang="ro-RO" sz="1800" kern="1200" dirty="0"/>
                <a:t>influenţând d</a:t>
              </a:r>
              <a:r>
                <a:rPr lang="en-US" sz="1800" kern="1200" dirty="0"/>
                <a:t>e cele mai multe ori calitatea şi însuşirile </a:t>
              </a:r>
              <a:r>
                <a:rPr lang="ro-RO" sz="1800" kern="1200" dirty="0"/>
                <a:t>organoleptice ale </a:t>
              </a:r>
              <a:r>
                <a:rPr lang="en-US" sz="1800" kern="1200" dirty="0"/>
                <a:t>vinurilor.</a:t>
              </a:r>
              <a:endParaRPr lang="ro-RO" sz="1800" kern="1200" dirty="0"/>
            </a:p>
          </p:txBody>
        </p:sp>
        <p:sp>
          <p:nvSpPr>
            <p:cNvPr id="11" name="Freeform: Shape 10">
              <a:extLst>
                <a:ext uri="{FF2B5EF4-FFF2-40B4-BE49-F238E27FC236}">
                  <a16:creationId xmlns:a16="http://schemas.microsoft.com/office/drawing/2014/main" id="{A9D4015A-7D27-41AA-A534-6D7D596C7058}"/>
                </a:ext>
              </a:extLst>
            </p:cNvPr>
            <p:cNvSpPr/>
            <p:nvPr/>
          </p:nvSpPr>
          <p:spPr>
            <a:xfrm>
              <a:off x="2589560" y="4579300"/>
              <a:ext cx="8992840" cy="1502950"/>
            </a:xfrm>
            <a:custGeom>
              <a:avLst/>
              <a:gdLst>
                <a:gd name="connsiteX0" fmla="*/ 0 w 8992840"/>
                <a:gd name="connsiteY0" fmla="*/ 0 h 1502950"/>
                <a:gd name="connsiteX1" fmla="*/ 8992840 w 8992840"/>
                <a:gd name="connsiteY1" fmla="*/ 0 h 1502950"/>
                <a:gd name="connsiteX2" fmla="*/ 8992840 w 8992840"/>
                <a:gd name="connsiteY2" fmla="*/ 1502950 h 1502950"/>
                <a:gd name="connsiteX3" fmla="*/ 0 w 8992840"/>
                <a:gd name="connsiteY3" fmla="*/ 1502950 h 1502950"/>
                <a:gd name="connsiteX4" fmla="*/ 0 w 8992840"/>
                <a:gd name="connsiteY4" fmla="*/ 0 h 150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2840" h="1502950">
                  <a:moveTo>
                    <a:pt x="0" y="0"/>
                  </a:moveTo>
                  <a:lnTo>
                    <a:pt x="8992840" y="0"/>
                  </a:lnTo>
                  <a:lnTo>
                    <a:pt x="8992840" y="1502950"/>
                  </a:lnTo>
                  <a:lnTo>
                    <a:pt x="0" y="1502950"/>
                  </a:lnTo>
                  <a:lnTo>
                    <a:pt x="0" y="0"/>
                  </a:lnTo>
                  <a:close/>
                </a:path>
              </a:pathLst>
            </a:custGeom>
            <a:solidFill>
              <a:schemeClr val="accent6">
                <a:lumMod val="40000"/>
                <a:lumOff val="60000"/>
                <a:alpha val="90000"/>
              </a:schemeClr>
            </a:solidFill>
          </p:spPr>
          <p:style>
            <a:lnRef idx="2">
              <a:schemeClr val="accent2">
                <a:hueOff val="3240090"/>
                <a:satOff val="451"/>
                <a:lumOff val="39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kern="1200" dirty="0"/>
                <a:t>În ciuda incertitudinilor legate de schimbările climatice, se preconizează continuarea creșterii temperaturii și în viitor, ceea ce însemnă o provocare pentru viticultori/oenologi de a se adapta la aceste schimbări prin diverse strategii (optimizarea unor verigi tehnologice şi practici viti-vinicole) pentru a compensa aceste dezechilibre şi a obţine vinuri calitative şi echilibrate.</a:t>
              </a:r>
            </a:p>
          </p:txBody>
        </p:sp>
      </p:grpSp>
      <p:sp>
        <p:nvSpPr>
          <p:cNvPr id="8" name="Title 7">
            <a:extLst>
              <a:ext uri="{FF2B5EF4-FFF2-40B4-BE49-F238E27FC236}">
                <a16:creationId xmlns:a16="http://schemas.microsoft.com/office/drawing/2014/main" id="{A53DE0D5-3EE2-7033-2488-B2C2C0440A9A}"/>
              </a:ext>
            </a:extLst>
          </p:cNvPr>
          <p:cNvSpPr>
            <a:spLocks noGrp="1"/>
          </p:cNvSpPr>
          <p:nvPr>
            <p:ph type="title"/>
          </p:nvPr>
        </p:nvSpPr>
        <p:spPr>
          <a:xfrm>
            <a:off x="4572000" y="366878"/>
            <a:ext cx="10515600" cy="1325563"/>
          </a:xfrm>
        </p:spPr>
        <p:txBody>
          <a:bodyPr/>
          <a:lstStyle/>
          <a:p>
            <a:r>
              <a:rPr lang="ro-RO" dirty="0"/>
              <a:t>CONCLUZII</a:t>
            </a:r>
          </a:p>
        </p:txBody>
      </p:sp>
      <p:pic>
        <p:nvPicPr>
          <p:cNvPr id="9" name="Picture 8">
            <a:extLst>
              <a:ext uri="{FF2B5EF4-FFF2-40B4-BE49-F238E27FC236}">
                <a16:creationId xmlns:a16="http://schemas.microsoft.com/office/drawing/2014/main" id="{D294F0B7-726D-5683-EF75-71FDCA2F2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38777"/>
            <a:ext cx="914400" cy="949552"/>
          </a:xfrm>
          <a:prstGeom prst="rect">
            <a:avLst/>
          </a:prstGeom>
        </p:spPr>
      </p:pic>
    </p:spTree>
    <p:extLst>
      <p:ext uri="{BB962C8B-B14F-4D97-AF65-F5344CB8AC3E}">
        <p14:creationId xmlns:p14="http://schemas.microsoft.com/office/powerpoint/2010/main" val="1385595252"/>
      </p:ext>
    </p:extLst>
  </p:cSld>
  <p:clrMapOvr>
    <a:masterClrMapping/>
  </p:clrMapOvr>
  <p:transition>
    <p:wheel spokes="8"/>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20" name="Picture 12" descr="Vineyards On The Other Side Of The World - From The Vine">
            <a:extLst>
              <a:ext uri="{FF2B5EF4-FFF2-40B4-BE49-F238E27FC236}">
                <a16:creationId xmlns:a16="http://schemas.microsoft.com/office/drawing/2014/main" id="{96463E83-76F7-1F77-41AC-7A5F4E122A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15668"/>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52400" y="2551837"/>
            <a:ext cx="7524750" cy="1754326"/>
          </a:xfrm>
          <a:prstGeom prst="rect">
            <a:avLst/>
          </a:prstGeom>
          <a:noFill/>
        </p:spPr>
        <p:txBody>
          <a:bodyPr wrap="square" lIns="91440" tIns="45720" rIns="91440" bIns="45720">
            <a:spAutoFit/>
          </a:bodyPr>
          <a:lstStyle/>
          <a:p>
            <a:pPr algn="ctr"/>
            <a:r>
              <a:rPr lang="ro-RO"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MULŢUMIM</a:t>
            </a: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PENTRU ATENTIE</a:t>
            </a:r>
            <a:r>
              <a:rPr lang="ro-RO"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cSld>
  <p:clrMapOvr>
    <a:masterClrMapping/>
  </p:clrMapOvr>
  <p:transition>
    <p:wheel spokes="8"/>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84AA2C-8F15-DE4A-71E2-642547F509D5}"/>
              </a:ext>
            </a:extLst>
          </p:cNvPr>
          <p:cNvSpPr>
            <a:spLocks noGrp="1"/>
          </p:cNvSpPr>
          <p:nvPr>
            <p:ph type="title"/>
          </p:nvPr>
        </p:nvSpPr>
        <p:spPr>
          <a:xfrm>
            <a:off x="4114800" y="593944"/>
            <a:ext cx="3962400" cy="400863"/>
          </a:xfrm>
        </p:spPr>
        <p:txBody>
          <a:bodyPr>
            <a:normAutofit fontScale="90000"/>
          </a:bodyPr>
          <a:lstStyle/>
          <a:p>
            <a:pPr algn="ctr"/>
            <a:r>
              <a:rPr lang="en-US" dirty="0">
                <a:latin typeface="+mn-lt"/>
              </a:rPr>
              <a:t>INTRODUCERE</a:t>
            </a:r>
            <a:endParaRPr lang="ro-RO" dirty="0">
              <a:latin typeface="+mn-lt"/>
            </a:endParaRPr>
          </a:p>
        </p:txBody>
      </p:sp>
      <p:graphicFrame>
        <p:nvGraphicFramePr>
          <p:cNvPr id="9" name="Diagram 8">
            <a:extLst>
              <a:ext uri="{FF2B5EF4-FFF2-40B4-BE49-F238E27FC236}">
                <a16:creationId xmlns:a16="http://schemas.microsoft.com/office/drawing/2014/main" id="{6194A45B-13B0-BF75-0A03-5350C253DB99}"/>
              </a:ext>
            </a:extLst>
          </p:cNvPr>
          <p:cNvGraphicFramePr/>
          <p:nvPr>
            <p:extLst>
              <p:ext uri="{D42A27DB-BD31-4B8C-83A1-F6EECF244321}">
                <p14:modId xmlns:p14="http://schemas.microsoft.com/office/powerpoint/2010/main" val="273385209"/>
              </p:ext>
            </p:extLst>
          </p:nvPr>
        </p:nvGraphicFramePr>
        <p:xfrm>
          <a:off x="1143000" y="1820844"/>
          <a:ext cx="6772965" cy="4518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4" name="Picture 6" descr="Grapevine Leaves transparent PNG - StickPNG">
            <a:extLst>
              <a:ext uri="{FF2B5EF4-FFF2-40B4-BE49-F238E27FC236}">
                <a16:creationId xmlns:a16="http://schemas.microsoft.com/office/drawing/2014/main" id="{5CDF06D4-1808-4223-ABF7-0E1FE034A9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7274580" y="1972666"/>
            <a:ext cx="5895276" cy="393956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08953071-21EE-ADC0-2CEF-633D879D6F3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000" y="138777"/>
            <a:ext cx="914400" cy="949552"/>
          </a:xfrm>
          <a:prstGeom prst="rect">
            <a:avLst/>
          </a:prstGeom>
        </p:spPr>
      </p:pic>
    </p:spTree>
  </p:cSld>
  <p:clrMapOvr>
    <a:masterClrMapping/>
  </p:clrMapOvr>
  <p:transition>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008E09C-6BF0-F734-3578-4014CA6015D5}"/>
              </a:ext>
            </a:extLst>
          </p:cNvPr>
          <p:cNvGraphicFramePr/>
          <p:nvPr>
            <p:extLst>
              <p:ext uri="{D42A27DB-BD31-4B8C-83A1-F6EECF244321}">
                <p14:modId xmlns:p14="http://schemas.microsoft.com/office/powerpoint/2010/main" val="2266964687"/>
              </p:ext>
            </p:extLst>
          </p:nvPr>
        </p:nvGraphicFramePr>
        <p:xfrm>
          <a:off x="228600" y="1229875"/>
          <a:ext cx="8229600" cy="5425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4">
            <a:extLst>
              <a:ext uri="{FF2B5EF4-FFF2-40B4-BE49-F238E27FC236}">
                <a16:creationId xmlns:a16="http://schemas.microsoft.com/office/drawing/2014/main" id="{37004FD0-9DF8-B223-AFBF-EC036722D79A}"/>
              </a:ext>
            </a:extLst>
          </p:cNvPr>
          <p:cNvSpPr>
            <a:spLocks noGrp="1"/>
          </p:cNvSpPr>
          <p:nvPr>
            <p:ph type="title"/>
          </p:nvPr>
        </p:nvSpPr>
        <p:spPr>
          <a:xfrm>
            <a:off x="3009900" y="381000"/>
            <a:ext cx="6172200" cy="400863"/>
          </a:xfrm>
        </p:spPr>
        <p:txBody>
          <a:bodyPr>
            <a:normAutofit fontScale="90000"/>
          </a:bodyPr>
          <a:lstStyle/>
          <a:p>
            <a:pPr algn="ctr"/>
            <a:r>
              <a:rPr lang="en-US" dirty="0">
                <a:latin typeface="+mn-lt"/>
              </a:rPr>
              <a:t>MATERIAL </a:t>
            </a:r>
            <a:r>
              <a:rPr lang="ro-RO" dirty="0">
                <a:latin typeface="+mn-lt"/>
              </a:rPr>
              <a:t>ȘI METODĂ</a:t>
            </a:r>
          </a:p>
        </p:txBody>
      </p:sp>
      <p:pic>
        <p:nvPicPr>
          <p:cNvPr id="8" name="Picture 7">
            <a:extLst>
              <a:ext uri="{FF2B5EF4-FFF2-40B4-BE49-F238E27FC236}">
                <a16:creationId xmlns:a16="http://schemas.microsoft.com/office/drawing/2014/main" id="{E5502E02-6AF3-2360-7E20-CCF787F2E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138777"/>
            <a:ext cx="914400" cy="949552"/>
          </a:xfrm>
          <a:prstGeom prst="rect">
            <a:avLst/>
          </a:prstGeom>
        </p:spPr>
      </p:pic>
      <p:pic>
        <p:nvPicPr>
          <p:cNvPr id="12" name="Picture 6" descr="Grapevine Leaves transparent PNG - StickPNG">
            <a:extLst>
              <a:ext uri="{FF2B5EF4-FFF2-40B4-BE49-F238E27FC236}">
                <a16:creationId xmlns:a16="http://schemas.microsoft.com/office/drawing/2014/main" id="{C6F2CB41-8F36-B9B7-0E6B-3EDA59E075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7274580" y="1972666"/>
            <a:ext cx="5895276" cy="3939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652056"/>
      </p:ext>
    </p:extLst>
  </p:cSld>
  <p:clrMapOvr>
    <a:masterClrMapping/>
  </p:clrMapOvr>
  <p:transition>
    <p:wheel spokes="8"/>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9C19848-E9AF-96DE-D8AE-03F4346213CD}"/>
              </a:ext>
            </a:extLst>
          </p:cNvPr>
          <p:cNvSpPr txBox="1"/>
          <p:nvPr/>
        </p:nvSpPr>
        <p:spPr>
          <a:xfrm>
            <a:off x="525811" y="4716848"/>
            <a:ext cx="5475047" cy="1736646"/>
          </a:xfrm>
          <a:prstGeom prst="roundRect">
            <a:avLst/>
          </a:prstGeom>
          <a:solidFill>
            <a:schemeClr val="accent2">
              <a:lumMod val="75000"/>
            </a:schemeClr>
          </a:solidFill>
        </p:spPr>
        <p:txBody>
          <a:bodyPr wrap="square">
            <a:spAutoFit/>
          </a:bodyPr>
          <a:lstStyle/>
          <a:p>
            <a:pPr indent="457200" algn="just"/>
            <a:r>
              <a:rPr lang="ro-RO" sz="1600" dirty="0">
                <a:solidFill>
                  <a:schemeClr val="bg1"/>
                </a:solidFill>
              </a:rPr>
              <a:t>Pentru a evidenţia schimbările parametrilor meteorologici din ultimele patru decenii, s-au comparat valorile înregistrate în cursul ultimului deceniu (2012-2021) cu perioada de referinţa (anii 1982-2011). Temperatura medie anuală a aerului a crescut liniar, semnificativ în intervalul 1982-2021.</a:t>
            </a:r>
          </a:p>
        </p:txBody>
      </p:sp>
      <p:sp>
        <p:nvSpPr>
          <p:cNvPr id="8" name="Title 4">
            <a:extLst>
              <a:ext uri="{FF2B5EF4-FFF2-40B4-BE49-F238E27FC236}">
                <a16:creationId xmlns:a16="http://schemas.microsoft.com/office/drawing/2014/main" id="{6829C786-9F3E-E310-5B6D-EDF4423EBF60}"/>
              </a:ext>
            </a:extLst>
          </p:cNvPr>
          <p:cNvSpPr>
            <a:spLocks noGrp="1"/>
          </p:cNvSpPr>
          <p:nvPr>
            <p:ph type="title"/>
          </p:nvPr>
        </p:nvSpPr>
        <p:spPr>
          <a:xfrm>
            <a:off x="1143000" y="413121"/>
            <a:ext cx="6172200" cy="400863"/>
          </a:xfrm>
        </p:spPr>
        <p:txBody>
          <a:bodyPr>
            <a:normAutofit fontScale="90000"/>
          </a:bodyPr>
          <a:lstStyle/>
          <a:p>
            <a:pPr algn="ctr"/>
            <a:r>
              <a:rPr lang="ro-RO" dirty="0">
                <a:latin typeface="+mn-lt"/>
              </a:rPr>
              <a:t>REZULTATE ŞI DISCUŢII</a:t>
            </a:r>
          </a:p>
        </p:txBody>
      </p:sp>
      <p:pic>
        <p:nvPicPr>
          <p:cNvPr id="9" name="Picture 8">
            <a:extLst>
              <a:ext uri="{FF2B5EF4-FFF2-40B4-BE49-F238E27FC236}">
                <a16:creationId xmlns:a16="http://schemas.microsoft.com/office/drawing/2014/main" id="{8A739F89-3EE1-BA31-DF3D-AA3B33A108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38777"/>
            <a:ext cx="914400" cy="949552"/>
          </a:xfrm>
          <a:prstGeom prst="rect">
            <a:avLst/>
          </a:prstGeom>
        </p:spPr>
      </p:pic>
      <p:pic>
        <p:nvPicPr>
          <p:cNvPr id="6" name="Picture 5">
            <a:extLst>
              <a:ext uri="{FF2B5EF4-FFF2-40B4-BE49-F238E27FC236}">
                <a16:creationId xmlns:a16="http://schemas.microsoft.com/office/drawing/2014/main" id="{ED61596A-5378-B74C-A65D-F6E13577BEB0}"/>
              </a:ext>
            </a:extLst>
          </p:cNvPr>
          <p:cNvPicPr>
            <a:picLocks noChangeAspect="1"/>
          </p:cNvPicPr>
          <p:nvPr/>
        </p:nvPicPr>
        <p:blipFill rotWithShape="1">
          <a:blip r:embed="rId3">
            <a:extLst>
              <a:ext uri="{28A0092B-C50C-407E-A947-70E740481C1C}">
                <a14:useLocalDpi xmlns:a14="http://schemas.microsoft.com/office/drawing/2010/main" val="0"/>
              </a:ext>
            </a:extLst>
          </a:blip>
          <a:srcRect r="2123" b="6853"/>
          <a:stretch/>
        </p:blipFill>
        <p:spPr bwMode="auto">
          <a:xfrm>
            <a:off x="160959" y="1338610"/>
            <a:ext cx="6371433" cy="3233390"/>
          </a:xfrm>
          <a:prstGeom prst="rect">
            <a:avLst/>
          </a:prstGeom>
          <a:noFill/>
          <a:ln>
            <a:noFill/>
          </a:ln>
        </p:spPr>
      </p:pic>
      <p:sp>
        <p:nvSpPr>
          <p:cNvPr id="18" name="TextBox 17">
            <a:extLst>
              <a:ext uri="{FF2B5EF4-FFF2-40B4-BE49-F238E27FC236}">
                <a16:creationId xmlns:a16="http://schemas.microsoft.com/office/drawing/2014/main" id="{2E69511C-FD41-7061-20CE-DFE56142D832}"/>
              </a:ext>
            </a:extLst>
          </p:cNvPr>
          <p:cNvSpPr txBox="1"/>
          <p:nvPr/>
        </p:nvSpPr>
        <p:spPr>
          <a:xfrm>
            <a:off x="6602061" y="1203168"/>
            <a:ext cx="5323921" cy="2009061"/>
          </a:xfrm>
          <a:prstGeom prst="roundRect">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indent="457200" algn="just"/>
            <a:r>
              <a:rPr lang="en-US" sz="1600" dirty="0"/>
              <a:t>Analizând evoluţia temperaturilor medii lunare  constatăm că aceasta a prezentat valori peste media de referinţă (1982-2011), cele mai mari creşteri evidenţiindu-se în lunile iulie, august, septembrie</a:t>
            </a:r>
            <a:r>
              <a:rPr lang="ro-RO" sz="1600" dirty="0"/>
              <a:t> iar cele mai mici creşteri ale temperaturilor s-au înregistrat la începutul perioadei de vegetaţie.</a:t>
            </a:r>
          </a:p>
        </p:txBody>
      </p:sp>
      <p:grpSp>
        <p:nvGrpSpPr>
          <p:cNvPr id="12" name="Group 11">
            <a:extLst>
              <a:ext uri="{FF2B5EF4-FFF2-40B4-BE49-F238E27FC236}">
                <a16:creationId xmlns:a16="http://schemas.microsoft.com/office/drawing/2014/main" id="{9E65A620-CC16-52D2-6297-632905DA4726}"/>
              </a:ext>
            </a:extLst>
          </p:cNvPr>
          <p:cNvGrpSpPr/>
          <p:nvPr/>
        </p:nvGrpSpPr>
        <p:grpSpPr>
          <a:xfrm>
            <a:off x="6363382" y="3406208"/>
            <a:ext cx="5562600" cy="3380835"/>
            <a:chOff x="204537" y="1967167"/>
            <a:chExt cx="7391400" cy="4644876"/>
          </a:xfrm>
        </p:grpSpPr>
        <p:pic>
          <p:nvPicPr>
            <p:cNvPr id="13" name="Picture 12">
              <a:extLst>
                <a:ext uri="{FF2B5EF4-FFF2-40B4-BE49-F238E27FC236}">
                  <a16:creationId xmlns:a16="http://schemas.microsoft.com/office/drawing/2014/main" id="{D26C2C04-144E-FC4D-8B15-08BA87E7911F}"/>
                </a:ext>
              </a:extLst>
            </p:cNvPr>
            <p:cNvPicPr>
              <a:picLocks noChangeAspect="1"/>
            </p:cNvPicPr>
            <p:nvPr/>
          </p:nvPicPr>
          <p:blipFill rotWithShape="1">
            <a:blip r:embed="rId4">
              <a:extLst>
                <a:ext uri="{28A0092B-C50C-407E-A947-70E740481C1C}">
                  <a14:useLocalDpi xmlns:a14="http://schemas.microsoft.com/office/drawing/2010/main" val="0"/>
                </a:ext>
              </a:extLst>
            </a:blip>
            <a:srcRect l="1983" t="1530" r="1826" b="3597"/>
            <a:stretch/>
          </p:blipFill>
          <p:spPr bwMode="auto">
            <a:xfrm>
              <a:off x="204537" y="1967167"/>
              <a:ext cx="7391400" cy="3915372"/>
            </a:xfrm>
            <a:prstGeom prst="rect">
              <a:avLst/>
            </a:prstGeom>
            <a:noFill/>
            <a:ln>
              <a:noFill/>
            </a:ln>
          </p:spPr>
        </p:pic>
        <p:sp>
          <p:nvSpPr>
            <p:cNvPr id="14" name="Right Brace 13">
              <a:extLst>
                <a:ext uri="{FF2B5EF4-FFF2-40B4-BE49-F238E27FC236}">
                  <a16:creationId xmlns:a16="http://schemas.microsoft.com/office/drawing/2014/main" id="{B485119C-BBD8-CB98-AFD9-96157D99C049}"/>
                </a:ext>
              </a:extLst>
            </p:cNvPr>
            <p:cNvSpPr/>
            <p:nvPr/>
          </p:nvSpPr>
          <p:spPr>
            <a:xfrm rot="5400000">
              <a:off x="4914900" y="5085117"/>
              <a:ext cx="304800" cy="1752600"/>
            </a:xfrm>
            <a:prstGeom prst="rightBrac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o-RO"/>
            </a:p>
          </p:txBody>
        </p:sp>
        <p:sp>
          <p:nvSpPr>
            <p:cNvPr id="15" name="Right Brace 14">
              <a:extLst>
                <a:ext uri="{FF2B5EF4-FFF2-40B4-BE49-F238E27FC236}">
                  <a16:creationId xmlns:a16="http://schemas.microsoft.com/office/drawing/2014/main" id="{07E6C3AC-DB5F-B2FA-2443-0495B8B50F22}"/>
                </a:ext>
              </a:extLst>
            </p:cNvPr>
            <p:cNvSpPr/>
            <p:nvPr/>
          </p:nvSpPr>
          <p:spPr>
            <a:xfrm rot="5400000">
              <a:off x="2415892" y="5389918"/>
              <a:ext cx="304800" cy="1143000"/>
            </a:xfrm>
            <a:prstGeom prst="rightBrac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o-RO"/>
            </a:p>
          </p:txBody>
        </p:sp>
        <p:sp>
          <p:nvSpPr>
            <p:cNvPr id="16" name="TextBox 15">
              <a:extLst>
                <a:ext uri="{FF2B5EF4-FFF2-40B4-BE49-F238E27FC236}">
                  <a16:creationId xmlns:a16="http://schemas.microsoft.com/office/drawing/2014/main" id="{6D322C0D-8DF7-75F7-5D0C-5D336C71C267}"/>
                </a:ext>
              </a:extLst>
            </p:cNvPr>
            <p:cNvSpPr txBox="1"/>
            <p:nvPr/>
          </p:nvSpPr>
          <p:spPr>
            <a:xfrm>
              <a:off x="959457" y="6146909"/>
              <a:ext cx="3158410" cy="465134"/>
            </a:xfrm>
            <a:prstGeom prst="rect">
              <a:avLst/>
            </a:prstGeom>
            <a:solidFill>
              <a:schemeClr val="accent2"/>
            </a:solidFill>
          </p:spPr>
          <p:txBody>
            <a:bodyPr wrap="square">
              <a:spAutoFit/>
            </a:bodyPr>
            <a:lstStyle/>
            <a:p>
              <a:pPr algn="ctr"/>
              <a:r>
                <a:rPr lang="ro-RO" sz="1600" dirty="0">
                  <a:solidFill>
                    <a:schemeClr val="bg1"/>
                  </a:solidFill>
                  <a:ea typeface="Calibri" panose="020F0502020204030204" pitchFamily="34" charset="0"/>
                  <a:cs typeface="Times New Roman" panose="02020603050405020304" pitchFamily="18" charset="0"/>
                </a:rPr>
                <a:t>C</a:t>
              </a:r>
              <a:r>
                <a:rPr lang="ro-RO" sz="1600" dirty="0">
                  <a:solidFill>
                    <a:schemeClr val="bg1"/>
                  </a:solidFill>
                  <a:effectLst/>
                  <a:ea typeface="Calibri" panose="020F0502020204030204" pitchFamily="34" charset="0"/>
                  <a:cs typeface="Times New Roman" panose="02020603050405020304" pitchFamily="18" charset="0"/>
                </a:rPr>
                <a:t>reşteri de 2,2-2,4</a:t>
              </a:r>
              <a:r>
                <a:rPr lang="ro-RO" sz="1600" baseline="30000" dirty="0">
                  <a:solidFill>
                    <a:schemeClr val="bg1"/>
                  </a:solidFill>
                  <a:effectLst/>
                  <a:ea typeface="Calibri" panose="020F0502020204030204" pitchFamily="34" charset="0"/>
                  <a:cs typeface="Times New Roman" panose="02020603050405020304" pitchFamily="18" charset="0"/>
                </a:rPr>
                <a:t>o</a:t>
              </a:r>
              <a:r>
                <a:rPr lang="ro-RO" sz="1600" dirty="0">
                  <a:solidFill>
                    <a:schemeClr val="bg1"/>
                  </a:solidFill>
                  <a:effectLst/>
                  <a:ea typeface="Calibri" panose="020F0502020204030204" pitchFamily="34" charset="0"/>
                  <a:cs typeface="Times New Roman" panose="02020603050405020304" pitchFamily="18" charset="0"/>
                </a:rPr>
                <a:t>C. </a:t>
              </a:r>
              <a:endParaRPr lang="ro-RO" sz="1600" dirty="0">
                <a:solidFill>
                  <a:schemeClr val="bg1"/>
                </a:solidFill>
              </a:endParaRPr>
            </a:p>
          </p:txBody>
        </p:sp>
        <p:sp>
          <p:nvSpPr>
            <p:cNvPr id="17" name="TextBox 16">
              <a:extLst>
                <a:ext uri="{FF2B5EF4-FFF2-40B4-BE49-F238E27FC236}">
                  <a16:creationId xmlns:a16="http://schemas.microsoft.com/office/drawing/2014/main" id="{26981138-6939-AA08-914C-09B2437DC154}"/>
                </a:ext>
              </a:extLst>
            </p:cNvPr>
            <p:cNvSpPr txBox="1"/>
            <p:nvPr/>
          </p:nvSpPr>
          <p:spPr>
            <a:xfrm>
              <a:off x="4191000" y="6146909"/>
              <a:ext cx="2640947" cy="465134"/>
            </a:xfrm>
            <a:prstGeom prst="rect">
              <a:avLst/>
            </a:prstGeom>
            <a:solidFill>
              <a:schemeClr val="accent2"/>
            </a:solidFill>
          </p:spPr>
          <p:txBody>
            <a:bodyPr wrap="square">
              <a:spAutoFit/>
            </a:bodyPr>
            <a:lstStyle/>
            <a:p>
              <a:r>
                <a:rPr lang="ro-RO" sz="1600" dirty="0">
                  <a:solidFill>
                    <a:schemeClr val="bg1"/>
                  </a:solidFill>
                  <a:ea typeface="Calibri" panose="020F0502020204030204" pitchFamily="34" charset="0"/>
                  <a:cs typeface="Times New Roman" panose="02020603050405020304" pitchFamily="18" charset="0"/>
                </a:rPr>
                <a:t>C</a:t>
              </a:r>
              <a:r>
                <a:rPr lang="en-US" sz="1600" dirty="0">
                  <a:solidFill>
                    <a:schemeClr val="bg1"/>
                  </a:solidFill>
                  <a:effectLst/>
                  <a:ea typeface="Calibri" panose="020F0502020204030204" pitchFamily="34" charset="0"/>
                  <a:cs typeface="Times New Roman" panose="02020603050405020304" pitchFamily="18" charset="0"/>
                </a:rPr>
                <a:t>reşter</a:t>
              </a:r>
              <a:r>
                <a:rPr lang="ro-RO" sz="1600" dirty="0">
                  <a:solidFill>
                    <a:schemeClr val="bg1"/>
                  </a:solidFill>
                  <a:effectLst/>
                  <a:ea typeface="Calibri" panose="020F0502020204030204" pitchFamily="34" charset="0"/>
                  <a:cs typeface="Times New Roman" panose="02020603050405020304" pitchFamily="18" charset="0"/>
                </a:rPr>
                <a:t>i</a:t>
              </a:r>
              <a:r>
                <a:rPr lang="en-US" sz="1600" dirty="0">
                  <a:solidFill>
                    <a:schemeClr val="bg1"/>
                  </a:solidFill>
                  <a:effectLst/>
                  <a:ea typeface="Calibri" panose="020F0502020204030204" pitchFamily="34" charset="0"/>
                  <a:cs typeface="Times New Roman" panose="02020603050405020304" pitchFamily="18" charset="0"/>
                </a:rPr>
                <a:t> de 3,3</a:t>
              </a:r>
              <a:r>
                <a:rPr lang="ro-RO" sz="1600" baseline="30000" dirty="0">
                  <a:solidFill>
                    <a:schemeClr val="bg1"/>
                  </a:solidFill>
                  <a:effectLst/>
                  <a:ea typeface="Calibri" panose="020F0502020204030204" pitchFamily="34" charset="0"/>
                  <a:cs typeface="Times New Roman" panose="02020603050405020304" pitchFamily="18" charset="0"/>
                </a:rPr>
                <a:t>o</a:t>
              </a:r>
              <a:r>
                <a:rPr lang="ro-RO" sz="1600" dirty="0">
                  <a:solidFill>
                    <a:schemeClr val="bg1"/>
                  </a:solidFill>
                  <a:effectLst/>
                  <a:ea typeface="Calibri" panose="020F0502020204030204" pitchFamily="34" charset="0"/>
                  <a:cs typeface="Times New Roman" panose="02020603050405020304" pitchFamily="18" charset="0"/>
                </a:rPr>
                <a:t>C</a:t>
              </a:r>
              <a:endParaRPr lang="ro-RO" sz="1600" dirty="0">
                <a:solidFill>
                  <a:schemeClr val="bg1"/>
                </a:solidFill>
              </a:endParaRPr>
            </a:p>
          </p:txBody>
        </p:sp>
      </p:grpSp>
      <p:sp>
        <p:nvSpPr>
          <p:cNvPr id="10" name="TextBox 9">
            <a:extLst>
              <a:ext uri="{FF2B5EF4-FFF2-40B4-BE49-F238E27FC236}">
                <a16:creationId xmlns:a16="http://schemas.microsoft.com/office/drawing/2014/main" id="{9607E4D8-29B8-319A-FA24-D743E85DDB41}"/>
              </a:ext>
            </a:extLst>
          </p:cNvPr>
          <p:cNvSpPr txBox="1"/>
          <p:nvPr/>
        </p:nvSpPr>
        <p:spPr>
          <a:xfrm>
            <a:off x="8299942" y="443255"/>
            <a:ext cx="1928157" cy="400110"/>
          </a:xfrm>
          <a:prstGeom prst="rect">
            <a:avLst/>
          </a:prstGeom>
          <a:solidFill>
            <a:srgbClr val="FF0000"/>
          </a:solidFill>
        </p:spPr>
        <p:txBody>
          <a:bodyPr wrap="none" rtlCol="0">
            <a:spAutoFit/>
          </a:bodyPr>
          <a:lstStyle/>
          <a:p>
            <a:r>
              <a:rPr lang="ro-RO" sz="2000" dirty="0"/>
              <a:t>TEMPERATURA</a:t>
            </a:r>
          </a:p>
        </p:txBody>
      </p:sp>
      <p:pic>
        <p:nvPicPr>
          <p:cNvPr id="7172" name="Picture 4" descr="Green thermometer 2 icon - Free green weather icons">
            <a:extLst>
              <a:ext uri="{FF2B5EF4-FFF2-40B4-BE49-F238E27FC236}">
                <a16:creationId xmlns:a16="http://schemas.microsoft.com/office/drawing/2014/main" id="{CCC4237E-8F44-2150-CF61-1B93A50880B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28099" y="228600"/>
            <a:ext cx="804181" cy="804181"/>
          </a:xfrm>
          <a:prstGeom prst="rect">
            <a:avLst/>
          </a:prstGeom>
          <a:solidFill>
            <a:srgbClr val="FF0000"/>
          </a:solidFill>
          <a:extLst/>
        </p:spPr>
      </p:pic>
    </p:spTree>
  </p:cSld>
  <p:clrMapOvr>
    <a:masterClrMapping/>
  </p:clrMapOvr>
  <p:transition>
    <p:wheel spokes="8"/>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D5ECE0-C66A-CECF-3AB4-E5979709450F}"/>
              </a:ext>
            </a:extLst>
          </p:cNvPr>
          <p:cNvSpPr txBox="1"/>
          <p:nvPr/>
        </p:nvSpPr>
        <p:spPr>
          <a:xfrm>
            <a:off x="294626" y="3697988"/>
            <a:ext cx="5829300" cy="2826306"/>
          </a:xfrm>
          <a:prstGeom prst="roundRect">
            <a:avLst/>
          </a:prstGeom>
          <a:solidFill>
            <a:schemeClr val="accent2">
              <a:lumMod val="75000"/>
            </a:schemeClr>
          </a:solidFill>
        </p:spPr>
        <p:txBody>
          <a:bodyPr wrap="square">
            <a:spAutoFit/>
          </a:bodyPr>
          <a:lstStyle/>
          <a:p>
            <a:pPr indent="457200" algn="just"/>
            <a:r>
              <a:rPr lang="ro-RO" sz="1600" dirty="0">
                <a:solidFill>
                  <a:schemeClr val="bg1"/>
                </a:solidFill>
              </a:rPr>
              <a:t>În ceea ce priveşte cantitatea de precipitaţii anuale cuantificate, observăm o ușoară scădere a precipitaţiilor, ce poate fi considerată neseminificativă cantitativ. </a:t>
            </a:r>
          </a:p>
          <a:p>
            <a:pPr indent="457200" algn="just"/>
            <a:r>
              <a:rPr lang="ro-RO" sz="1600" dirty="0">
                <a:solidFill>
                  <a:schemeClr val="bg1"/>
                </a:solidFill>
              </a:rPr>
              <a:t>Ceea ce este de remarcat este distribuţia neuniformă a acestor precipitaţii, în anumite intervale, înregistrându-se abateri foarte mari de la normal cu exces sau deficit de precipitaţii, alternând perioade cu valori peste medie, urmate de perioade cu deficit pluviometric. </a:t>
            </a:r>
          </a:p>
        </p:txBody>
      </p:sp>
      <p:pic>
        <p:nvPicPr>
          <p:cNvPr id="6" name="Picture 5">
            <a:extLst>
              <a:ext uri="{FF2B5EF4-FFF2-40B4-BE49-F238E27FC236}">
                <a16:creationId xmlns:a16="http://schemas.microsoft.com/office/drawing/2014/main" id="{B7B74586-43C5-D38D-77FF-4178046BED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558" y="333706"/>
            <a:ext cx="6117436" cy="3364282"/>
          </a:xfrm>
          <a:prstGeom prst="rect">
            <a:avLst/>
          </a:prstGeom>
          <a:noFill/>
          <a:ln>
            <a:noFill/>
          </a:ln>
        </p:spPr>
      </p:pic>
      <p:pic>
        <p:nvPicPr>
          <p:cNvPr id="9" name="Picture 8">
            <a:extLst>
              <a:ext uri="{FF2B5EF4-FFF2-40B4-BE49-F238E27FC236}">
                <a16:creationId xmlns:a16="http://schemas.microsoft.com/office/drawing/2014/main" id="{29130390-067D-211F-D70C-B57768C228EA}"/>
              </a:ext>
            </a:extLst>
          </p:cNvPr>
          <p:cNvPicPr>
            <a:picLocks noChangeAspect="1"/>
          </p:cNvPicPr>
          <p:nvPr/>
        </p:nvPicPr>
        <p:blipFill rotWithShape="1">
          <a:blip r:embed="rId3">
            <a:extLst>
              <a:ext uri="{28A0092B-C50C-407E-A947-70E740481C1C}">
                <a14:useLocalDpi xmlns:a14="http://schemas.microsoft.com/office/drawing/2010/main" val="0"/>
              </a:ext>
            </a:extLst>
          </a:blip>
          <a:srcRect l="1781" r="1648" b="6204"/>
          <a:stretch/>
        </p:blipFill>
        <p:spPr bwMode="auto">
          <a:xfrm>
            <a:off x="6360235" y="3048205"/>
            <a:ext cx="5629381" cy="3592677"/>
          </a:xfrm>
          <a:prstGeom prst="rect">
            <a:avLst/>
          </a:prstGeom>
          <a:noFill/>
          <a:ln>
            <a:noFill/>
          </a:ln>
        </p:spPr>
      </p:pic>
      <p:sp>
        <p:nvSpPr>
          <p:cNvPr id="12" name="TextBox 11">
            <a:extLst>
              <a:ext uri="{FF2B5EF4-FFF2-40B4-BE49-F238E27FC236}">
                <a16:creationId xmlns:a16="http://schemas.microsoft.com/office/drawing/2014/main" id="{D74A8647-E747-8868-9DE9-19E61A9C7A11}"/>
              </a:ext>
            </a:extLst>
          </p:cNvPr>
          <p:cNvSpPr txBox="1"/>
          <p:nvPr/>
        </p:nvSpPr>
        <p:spPr>
          <a:xfrm>
            <a:off x="6507925" y="1183619"/>
            <a:ext cx="5334000" cy="1736646"/>
          </a:xfrm>
          <a:prstGeom prst="roundRect">
            <a:avLst/>
          </a:prstGeom>
          <a:solidFill>
            <a:schemeClr val="accent2">
              <a:lumMod val="75000"/>
            </a:schemeClr>
          </a:solidFill>
        </p:spPr>
        <p:txBody>
          <a:bodyPr wrap="square">
            <a:spAutoFit/>
          </a:bodyPr>
          <a:lstStyle/>
          <a:p>
            <a:pPr indent="457200" algn="just"/>
            <a:r>
              <a:rPr lang="ro-RO" sz="1600" dirty="0">
                <a:solidFill>
                  <a:schemeClr val="bg1"/>
                </a:solidFill>
              </a:rPr>
              <a:t>Precipitaţiile medii lunare înregistrate au prezentat valori cu mult mai mici decât perioada de referinţă. </a:t>
            </a:r>
          </a:p>
          <a:p>
            <a:pPr indent="457200" algn="just"/>
            <a:r>
              <a:rPr lang="ro-RO" sz="1600" dirty="0">
                <a:solidFill>
                  <a:schemeClr val="bg1"/>
                </a:solidFill>
              </a:rPr>
              <a:t>Perioada deficitară din punct de vedere pluviometric se suprapune cu creşteri ale temperaturilor medii ale aerului</a:t>
            </a:r>
          </a:p>
        </p:txBody>
      </p:sp>
      <p:sp>
        <p:nvSpPr>
          <p:cNvPr id="13" name="TextBox 12">
            <a:extLst>
              <a:ext uri="{FF2B5EF4-FFF2-40B4-BE49-F238E27FC236}">
                <a16:creationId xmlns:a16="http://schemas.microsoft.com/office/drawing/2014/main" id="{D8710242-DA79-9F0B-F101-D254FCF9064D}"/>
              </a:ext>
            </a:extLst>
          </p:cNvPr>
          <p:cNvSpPr txBox="1"/>
          <p:nvPr/>
        </p:nvSpPr>
        <p:spPr>
          <a:xfrm>
            <a:off x="8299942" y="443255"/>
            <a:ext cx="1645002" cy="400110"/>
          </a:xfrm>
          <a:prstGeom prst="rect">
            <a:avLst/>
          </a:prstGeom>
          <a:solidFill>
            <a:schemeClr val="accent6"/>
          </a:solidFill>
        </p:spPr>
        <p:txBody>
          <a:bodyPr wrap="none" rtlCol="0">
            <a:spAutoFit/>
          </a:bodyPr>
          <a:lstStyle/>
          <a:p>
            <a:r>
              <a:rPr lang="ro-RO" sz="2000" dirty="0"/>
              <a:t>PRECIPITAȚII</a:t>
            </a:r>
          </a:p>
        </p:txBody>
      </p:sp>
      <p:pic>
        <p:nvPicPr>
          <p:cNvPr id="15362" name="Picture 2" descr="Green rain icon - Free green weather icons">
            <a:extLst>
              <a:ext uri="{FF2B5EF4-FFF2-40B4-BE49-F238E27FC236}">
                <a16:creationId xmlns:a16="http://schemas.microsoft.com/office/drawing/2014/main" id="{FDFAFEF6-1967-A0D5-3797-FC74824A34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34600" y="221899"/>
            <a:ext cx="833780" cy="8337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8"/>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5D0846-A2E7-57E0-C149-317E3FABCC49}"/>
              </a:ext>
            </a:extLst>
          </p:cNvPr>
          <p:cNvSpPr txBox="1"/>
          <p:nvPr/>
        </p:nvSpPr>
        <p:spPr>
          <a:xfrm>
            <a:off x="310433" y="610798"/>
            <a:ext cx="5785567" cy="1634490"/>
          </a:xfrm>
          <a:prstGeom prst="roundRect">
            <a:avLst/>
          </a:prstGeom>
          <a:solidFill>
            <a:srgbClr val="4A7C29"/>
          </a:solidFill>
        </p:spPr>
        <p:txBody>
          <a:bodyPr wrap="square">
            <a:spAutoFit/>
          </a:bodyPr>
          <a:lstStyle/>
          <a:p>
            <a:pPr indent="457200" algn="just"/>
            <a:r>
              <a:rPr lang="it-IT" dirty="0">
                <a:solidFill>
                  <a:schemeClr val="bg1"/>
                </a:solidFill>
              </a:rPr>
              <a:t>Insolaţia, apreciată prin numărul de ore de strălucire a soarelui, calculată ca medie a ultimilor 10 ani a fost </a:t>
            </a:r>
            <a:r>
              <a:rPr lang="ro-RO" dirty="0">
                <a:solidFill>
                  <a:schemeClr val="bg1"/>
                </a:solidFill>
              </a:rPr>
              <a:t>ușor </a:t>
            </a:r>
            <a:r>
              <a:rPr lang="it-IT" dirty="0">
                <a:solidFill>
                  <a:schemeClr val="bg1"/>
                </a:solidFill>
              </a:rPr>
              <a:t>mai mare faţă de perioada de referinţă, creştere</a:t>
            </a:r>
            <a:r>
              <a:rPr lang="ro-RO" dirty="0">
                <a:solidFill>
                  <a:schemeClr val="bg1"/>
                </a:solidFill>
              </a:rPr>
              <a:t>a</a:t>
            </a:r>
            <a:r>
              <a:rPr lang="it-IT" dirty="0">
                <a:solidFill>
                  <a:schemeClr val="bg1"/>
                </a:solidFill>
              </a:rPr>
              <a:t> </a:t>
            </a:r>
            <a:r>
              <a:rPr lang="ro-RO" dirty="0">
                <a:solidFill>
                  <a:schemeClr val="bg1"/>
                </a:solidFill>
              </a:rPr>
              <a:t>fiind considerată </a:t>
            </a:r>
            <a:r>
              <a:rPr lang="it-IT" dirty="0">
                <a:solidFill>
                  <a:schemeClr val="bg1"/>
                </a:solidFill>
              </a:rPr>
              <a:t>nesemnificativă</a:t>
            </a:r>
            <a:r>
              <a:rPr lang="ro-RO" dirty="0">
                <a:solidFill>
                  <a:schemeClr val="bg1"/>
                </a:solidFill>
              </a:rPr>
              <a:t>.</a:t>
            </a:r>
          </a:p>
        </p:txBody>
      </p:sp>
      <p:pic>
        <p:nvPicPr>
          <p:cNvPr id="5" name="Picture 4">
            <a:extLst>
              <a:ext uri="{FF2B5EF4-FFF2-40B4-BE49-F238E27FC236}">
                <a16:creationId xmlns:a16="http://schemas.microsoft.com/office/drawing/2014/main" id="{DABF993D-22C5-F901-1820-CDE4F987CC41}"/>
              </a:ext>
            </a:extLst>
          </p:cNvPr>
          <p:cNvPicPr>
            <a:picLocks noChangeAspect="1"/>
          </p:cNvPicPr>
          <p:nvPr/>
        </p:nvPicPr>
        <p:blipFill rotWithShape="1">
          <a:blip r:embed="rId2">
            <a:extLst>
              <a:ext uri="{28A0092B-C50C-407E-A947-70E740481C1C}">
                <a14:useLocalDpi xmlns:a14="http://schemas.microsoft.com/office/drawing/2010/main" val="0"/>
              </a:ext>
            </a:extLst>
          </a:blip>
          <a:srcRect l="1063" t="4469" r="1437" b="3067"/>
          <a:stretch/>
        </p:blipFill>
        <p:spPr bwMode="auto">
          <a:xfrm>
            <a:off x="152399" y="2590801"/>
            <a:ext cx="5943601" cy="3770768"/>
          </a:xfrm>
          <a:prstGeom prst="rect">
            <a:avLst/>
          </a:prstGeom>
          <a:noFill/>
          <a:ln>
            <a:noFill/>
          </a:ln>
        </p:spPr>
      </p:pic>
      <p:pic>
        <p:nvPicPr>
          <p:cNvPr id="6" name="Picture 5">
            <a:extLst>
              <a:ext uri="{FF2B5EF4-FFF2-40B4-BE49-F238E27FC236}">
                <a16:creationId xmlns:a16="http://schemas.microsoft.com/office/drawing/2014/main" id="{41CBEE9D-F584-C562-1986-751C0265FF8E}"/>
              </a:ext>
            </a:extLst>
          </p:cNvPr>
          <p:cNvPicPr>
            <a:picLocks noChangeAspect="1"/>
          </p:cNvPicPr>
          <p:nvPr/>
        </p:nvPicPr>
        <p:blipFill rotWithShape="1">
          <a:blip r:embed="rId3">
            <a:extLst>
              <a:ext uri="{28A0092B-C50C-407E-A947-70E740481C1C}">
                <a14:useLocalDpi xmlns:a14="http://schemas.microsoft.com/office/drawing/2010/main" val="0"/>
              </a:ext>
            </a:extLst>
          </a:blip>
          <a:srcRect l="1385" t="1293" r="1629" b="4171"/>
          <a:stretch/>
        </p:blipFill>
        <p:spPr bwMode="auto">
          <a:xfrm>
            <a:off x="6344024" y="2590800"/>
            <a:ext cx="5543176" cy="3886199"/>
          </a:xfrm>
          <a:prstGeom prst="rect">
            <a:avLst/>
          </a:prstGeom>
          <a:noFill/>
          <a:ln>
            <a:noFill/>
          </a:ln>
        </p:spPr>
      </p:pic>
      <p:sp>
        <p:nvSpPr>
          <p:cNvPr id="7" name="TextBox 6">
            <a:extLst>
              <a:ext uri="{FF2B5EF4-FFF2-40B4-BE49-F238E27FC236}">
                <a16:creationId xmlns:a16="http://schemas.microsoft.com/office/drawing/2014/main" id="{EC4FB322-3823-E31A-FB4D-60628CD2C10A}"/>
              </a:ext>
            </a:extLst>
          </p:cNvPr>
          <p:cNvSpPr txBox="1"/>
          <p:nvPr/>
        </p:nvSpPr>
        <p:spPr>
          <a:xfrm>
            <a:off x="6344024" y="1262777"/>
            <a:ext cx="5499817" cy="1328023"/>
          </a:xfrm>
          <a:prstGeom prst="roundRect">
            <a:avLst/>
          </a:prstGeom>
          <a:solidFill>
            <a:schemeClr val="accent2">
              <a:lumMod val="75000"/>
            </a:schemeClr>
          </a:solidFill>
        </p:spPr>
        <p:txBody>
          <a:bodyPr wrap="square">
            <a:spAutoFit/>
          </a:bodyPr>
          <a:lstStyle/>
          <a:p>
            <a:pPr indent="457200" algn="just"/>
            <a:r>
              <a:rPr lang="ro-RO" dirty="0">
                <a:solidFill>
                  <a:schemeClr val="bg1"/>
                </a:solidFill>
              </a:rPr>
              <a:t>În ceea ce priveşte evoluţia insolaţiei monitorizată lunar, constatăm creşteri semnificative (în lunile mai, iunie, iulie), în medie cu 40 ore. </a:t>
            </a:r>
          </a:p>
        </p:txBody>
      </p:sp>
      <p:sp>
        <p:nvSpPr>
          <p:cNvPr id="9" name="TextBox 8">
            <a:extLst>
              <a:ext uri="{FF2B5EF4-FFF2-40B4-BE49-F238E27FC236}">
                <a16:creationId xmlns:a16="http://schemas.microsoft.com/office/drawing/2014/main" id="{129EC4C9-058F-1ED2-0E28-D22D8D050BA4}"/>
              </a:ext>
            </a:extLst>
          </p:cNvPr>
          <p:cNvSpPr txBox="1"/>
          <p:nvPr/>
        </p:nvSpPr>
        <p:spPr>
          <a:xfrm>
            <a:off x="8299942" y="443255"/>
            <a:ext cx="1410964" cy="400110"/>
          </a:xfrm>
          <a:prstGeom prst="rect">
            <a:avLst/>
          </a:prstGeom>
          <a:solidFill>
            <a:srgbClr val="FFFF00"/>
          </a:solidFill>
        </p:spPr>
        <p:txBody>
          <a:bodyPr wrap="none" rtlCol="0">
            <a:spAutoFit/>
          </a:bodyPr>
          <a:lstStyle/>
          <a:p>
            <a:r>
              <a:rPr lang="ro-RO" sz="2000" dirty="0"/>
              <a:t>INSOLAȚIE</a:t>
            </a:r>
          </a:p>
        </p:txBody>
      </p:sp>
      <p:pic>
        <p:nvPicPr>
          <p:cNvPr id="14338" name="Picture 2" descr="Green sun icon - Free green weather icons">
            <a:extLst>
              <a:ext uri="{FF2B5EF4-FFF2-40B4-BE49-F238E27FC236}">
                <a16:creationId xmlns:a16="http://schemas.microsoft.com/office/drawing/2014/main" id="{4056563E-C6DB-97BE-A453-78A4644E1C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0" y="189317"/>
            <a:ext cx="842962" cy="842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549902"/>
      </p:ext>
    </p:extLst>
  </p:cSld>
  <p:clrMapOvr>
    <a:masterClrMapping/>
  </p:clrMapOvr>
  <p:transition>
    <p:wheel spokes="8"/>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BDC175-D6B4-01A1-6025-BE52A45C050D}"/>
              </a:ext>
            </a:extLst>
          </p:cNvPr>
          <p:cNvSpPr txBox="1"/>
          <p:nvPr/>
        </p:nvSpPr>
        <p:spPr>
          <a:xfrm>
            <a:off x="806116" y="990600"/>
            <a:ext cx="10343144" cy="1362075"/>
          </a:xfrm>
          <a:prstGeom prst="roundRect">
            <a:avLst/>
          </a:prstGeom>
          <a:solidFill>
            <a:schemeClr val="accent2">
              <a:lumMod val="75000"/>
            </a:schemeClr>
          </a:solidFill>
        </p:spPr>
        <p:txBody>
          <a:bodyPr wrap="square">
            <a:spAutoFit/>
          </a:bodyPr>
          <a:lstStyle/>
          <a:p>
            <a:pPr indent="457200" algn="just"/>
            <a:r>
              <a:rPr lang="ro-RO" dirty="0">
                <a:solidFill>
                  <a:schemeClr val="bg1"/>
                </a:solidFill>
              </a:rPr>
              <a:t>Efectul combinat al factorilor climatici se poate exprima cu ajutorul indicatorilor sintetici, care integrează acţiunea a doi sau trei factori climatici şi permit caracterizarea potenţialului climatic al unei podgorii sau centru viticol, precum şi cerinţele soiurilor de viţă de vie.</a:t>
            </a:r>
          </a:p>
        </p:txBody>
      </p:sp>
      <p:graphicFrame>
        <p:nvGraphicFramePr>
          <p:cNvPr id="5" name="Table 4">
            <a:extLst>
              <a:ext uri="{FF2B5EF4-FFF2-40B4-BE49-F238E27FC236}">
                <a16:creationId xmlns:a16="http://schemas.microsoft.com/office/drawing/2014/main" id="{B0716A41-DF45-C75C-A040-499F82AA8D2A}"/>
              </a:ext>
            </a:extLst>
          </p:cNvPr>
          <p:cNvGraphicFramePr>
            <a:graphicFrameLocks noGrp="1"/>
          </p:cNvGraphicFramePr>
          <p:nvPr>
            <p:extLst>
              <p:ext uri="{D42A27DB-BD31-4B8C-83A1-F6EECF244321}">
                <p14:modId xmlns:p14="http://schemas.microsoft.com/office/powerpoint/2010/main" val="510774186"/>
              </p:ext>
            </p:extLst>
          </p:nvPr>
        </p:nvGraphicFramePr>
        <p:xfrm>
          <a:off x="806116" y="2667000"/>
          <a:ext cx="10343144" cy="4114800"/>
        </p:xfrm>
        <a:graphic>
          <a:graphicData uri="http://schemas.openxmlformats.org/drawingml/2006/table">
            <a:tbl>
              <a:tblPr firstRow="1" firstCol="1" bandRow="1">
                <a:tableStyleId>{21E4AEA4-8DFA-4A89-87EB-49C32662AFE0}</a:tableStyleId>
              </a:tblPr>
              <a:tblGrid>
                <a:gridCol w="1292893">
                  <a:extLst>
                    <a:ext uri="{9D8B030D-6E8A-4147-A177-3AD203B41FA5}">
                      <a16:colId xmlns:a16="http://schemas.microsoft.com/office/drawing/2014/main" val="3571043668"/>
                    </a:ext>
                  </a:extLst>
                </a:gridCol>
                <a:gridCol w="1292893">
                  <a:extLst>
                    <a:ext uri="{9D8B030D-6E8A-4147-A177-3AD203B41FA5}">
                      <a16:colId xmlns:a16="http://schemas.microsoft.com/office/drawing/2014/main" val="1727078825"/>
                    </a:ext>
                  </a:extLst>
                </a:gridCol>
                <a:gridCol w="1292893">
                  <a:extLst>
                    <a:ext uri="{9D8B030D-6E8A-4147-A177-3AD203B41FA5}">
                      <a16:colId xmlns:a16="http://schemas.microsoft.com/office/drawing/2014/main" val="265070199"/>
                    </a:ext>
                  </a:extLst>
                </a:gridCol>
                <a:gridCol w="1292893">
                  <a:extLst>
                    <a:ext uri="{9D8B030D-6E8A-4147-A177-3AD203B41FA5}">
                      <a16:colId xmlns:a16="http://schemas.microsoft.com/office/drawing/2014/main" val="175645270"/>
                    </a:ext>
                  </a:extLst>
                </a:gridCol>
                <a:gridCol w="1292893">
                  <a:extLst>
                    <a:ext uri="{9D8B030D-6E8A-4147-A177-3AD203B41FA5}">
                      <a16:colId xmlns:a16="http://schemas.microsoft.com/office/drawing/2014/main" val="2726407721"/>
                    </a:ext>
                  </a:extLst>
                </a:gridCol>
                <a:gridCol w="1292893">
                  <a:extLst>
                    <a:ext uri="{9D8B030D-6E8A-4147-A177-3AD203B41FA5}">
                      <a16:colId xmlns:a16="http://schemas.microsoft.com/office/drawing/2014/main" val="1742223780"/>
                    </a:ext>
                  </a:extLst>
                </a:gridCol>
                <a:gridCol w="1292893">
                  <a:extLst>
                    <a:ext uri="{9D8B030D-6E8A-4147-A177-3AD203B41FA5}">
                      <a16:colId xmlns:a16="http://schemas.microsoft.com/office/drawing/2014/main" val="23699706"/>
                    </a:ext>
                  </a:extLst>
                </a:gridCol>
                <a:gridCol w="1292893">
                  <a:extLst>
                    <a:ext uri="{9D8B030D-6E8A-4147-A177-3AD203B41FA5}">
                      <a16:colId xmlns:a16="http://schemas.microsoft.com/office/drawing/2014/main" val="3899609676"/>
                    </a:ext>
                  </a:extLst>
                </a:gridCol>
              </a:tblGrid>
              <a:tr h="0">
                <a:tc>
                  <a:txBody>
                    <a:bodyPr/>
                    <a:lstStyle/>
                    <a:p>
                      <a:pPr algn="ctr"/>
                      <a:r>
                        <a:rPr lang="en-US" sz="2000" dirty="0">
                          <a:effectLst/>
                        </a:rPr>
                        <a:t>Anul</a:t>
                      </a:r>
                      <a:endParaRPr lang="ro-RO"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2000" dirty="0">
                          <a:effectLst/>
                        </a:rPr>
                        <a:t>CH</a:t>
                      </a:r>
                      <a:endParaRPr lang="ro-RO"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2000" dirty="0">
                          <a:effectLst/>
                        </a:rPr>
                        <a:t>IDM</a:t>
                      </a:r>
                      <a:endParaRPr lang="ro-RO"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2000" dirty="0">
                          <a:effectLst/>
                        </a:rPr>
                        <a:t>CP</a:t>
                      </a:r>
                      <a:endParaRPr lang="ro-RO"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2000" dirty="0">
                          <a:effectLst/>
                        </a:rPr>
                        <a:t>IHr</a:t>
                      </a:r>
                      <a:endParaRPr lang="ro-RO"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2000" dirty="0">
                          <a:effectLst/>
                        </a:rPr>
                        <a:t>Ibvc</a:t>
                      </a:r>
                      <a:endParaRPr lang="ro-RO"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2000" dirty="0">
                          <a:effectLst/>
                        </a:rPr>
                        <a:t>IAOc</a:t>
                      </a:r>
                      <a:endParaRPr lang="ro-RO"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2000" dirty="0">
                          <a:effectLst/>
                        </a:rPr>
                        <a:t>IH (Huglin)</a:t>
                      </a:r>
                      <a:endParaRPr lang="ro-RO"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82803091"/>
                  </a:ext>
                </a:extLst>
              </a:tr>
              <a:tr h="0">
                <a:tc>
                  <a:txBody>
                    <a:bodyPr/>
                    <a:lstStyle/>
                    <a:p>
                      <a:pPr algn="ctr">
                        <a:lnSpc>
                          <a:spcPct val="115000"/>
                        </a:lnSpc>
                        <a:spcAft>
                          <a:spcPts val="1000"/>
                        </a:spcAft>
                      </a:pPr>
                      <a:r>
                        <a:rPr lang="en-US" sz="2000" dirty="0">
                          <a:effectLst/>
                        </a:rPr>
                        <a:t>2012</a:t>
                      </a:r>
                      <a:endParaRPr lang="ro-RO"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000">
                          <a:effectLst/>
                        </a:rPr>
                        <a:t>0,7</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21,8</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1,7</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4,8</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o-RO" sz="2000">
                          <a:effectLst/>
                        </a:rPr>
                        <a:t>23,7</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5840,0</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o-RO" sz="2000">
                          <a:effectLst/>
                        </a:rPr>
                        <a:t>2794,4</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4202202"/>
                  </a:ext>
                </a:extLst>
              </a:tr>
              <a:tr h="0">
                <a:tc>
                  <a:txBody>
                    <a:bodyPr/>
                    <a:lstStyle/>
                    <a:p>
                      <a:pPr algn="ctr">
                        <a:lnSpc>
                          <a:spcPct val="115000"/>
                        </a:lnSpc>
                        <a:spcAft>
                          <a:spcPts val="1000"/>
                        </a:spcAft>
                      </a:pPr>
                      <a:r>
                        <a:rPr lang="en-US" sz="2000" dirty="0">
                          <a:effectLst/>
                        </a:rPr>
                        <a:t>2013</a:t>
                      </a:r>
                      <a:endParaRPr lang="ro-RO"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000">
                          <a:effectLst/>
                        </a:rPr>
                        <a:t>1,3</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26,1</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2,0</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4,4</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7,6</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5549,2</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o-RO" sz="2000">
                          <a:effectLst/>
                        </a:rPr>
                        <a:t>2982,3</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5969475"/>
                  </a:ext>
                </a:extLst>
              </a:tr>
              <a:tr h="0">
                <a:tc>
                  <a:txBody>
                    <a:bodyPr/>
                    <a:lstStyle/>
                    <a:p>
                      <a:pPr algn="ctr">
                        <a:lnSpc>
                          <a:spcPct val="115000"/>
                        </a:lnSpc>
                        <a:spcAft>
                          <a:spcPts val="1000"/>
                        </a:spcAft>
                      </a:pPr>
                      <a:r>
                        <a:rPr lang="en-US" sz="2000">
                          <a:effectLst/>
                        </a:rPr>
                        <a:t>2014</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000">
                          <a:effectLst/>
                        </a:rPr>
                        <a:t>1,2</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29,2</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1,7</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3,4</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6,8</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5214,1</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o-RO" sz="2000">
                          <a:effectLst/>
                        </a:rPr>
                        <a:t>2813,7</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4310694"/>
                  </a:ext>
                </a:extLst>
              </a:tr>
              <a:tr h="0">
                <a:tc>
                  <a:txBody>
                    <a:bodyPr/>
                    <a:lstStyle/>
                    <a:p>
                      <a:pPr algn="ctr">
                        <a:lnSpc>
                          <a:spcPct val="115000"/>
                        </a:lnSpc>
                        <a:spcAft>
                          <a:spcPts val="1000"/>
                        </a:spcAft>
                      </a:pPr>
                      <a:r>
                        <a:rPr lang="en-US" sz="2000" dirty="0">
                          <a:effectLst/>
                        </a:rPr>
                        <a:t>2015</a:t>
                      </a:r>
                      <a:endParaRPr lang="ro-RO"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000">
                          <a:effectLst/>
                        </a:rPr>
                        <a:t>0,5</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20,1</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1,3</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4,4</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19,2</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5995,0</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o-RO" sz="2000">
                          <a:effectLst/>
                        </a:rPr>
                        <a:t>2984,6</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719890"/>
                  </a:ext>
                </a:extLst>
              </a:tr>
              <a:tr h="0">
                <a:tc>
                  <a:txBody>
                    <a:bodyPr/>
                    <a:lstStyle/>
                    <a:p>
                      <a:pPr algn="ctr">
                        <a:lnSpc>
                          <a:spcPct val="115000"/>
                        </a:lnSpc>
                        <a:spcAft>
                          <a:spcPts val="1000"/>
                        </a:spcAft>
                      </a:pPr>
                      <a:r>
                        <a:rPr lang="en-US" sz="2000" dirty="0">
                          <a:effectLst/>
                        </a:rPr>
                        <a:t>2016</a:t>
                      </a:r>
                      <a:endParaRPr lang="ro-RO"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000">
                          <a:effectLst/>
                        </a:rPr>
                        <a:t>0,7</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17,9</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1,6</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4,4</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15,1</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5836,6</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o-RO" sz="2000">
                          <a:effectLst/>
                        </a:rPr>
                        <a:t>3037,2</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0632185"/>
                  </a:ext>
                </a:extLst>
              </a:tr>
              <a:tr h="0">
                <a:tc>
                  <a:txBody>
                    <a:bodyPr/>
                    <a:lstStyle/>
                    <a:p>
                      <a:pPr algn="ctr">
                        <a:lnSpc>
                          <a:spcPct val="115000"/>
                        </a:lnSpc>
                        <a:spcAft>
                          <a:spcPts val="1000"/>
                        </a:spcAft>
                      </a:pPr>
                      <a:r>
                        <a:rPr lang="en-US" sz="2000" dirty="0">
                          <a:effectLst/>
                        </a:rPr>
                        <a:t>2017</a:t>
                      </a:r>
                      <a:endParaRPr lang="ro-RO"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000">
                          <a:effectLst/>
                        </a:rPr>
                        <a:t>0,8</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21,9</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1,9</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3,7</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11,1</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5332,8</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o-RO" sz="2000">
                          <a:effectLst/>
                        </a:rPr>
                        <a:t>2855,8</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8801583"/>
                  </a:ext>
                </a:extLst>
              </a:tr>
              <a:tr h="0">
                <a:tc>
                  <a:txBody>
                    <a:bodyPr/>
                    <a:lstStyle/>
                    <a:p>
                      <a:pPr algn="ctr">
                        <a:lnSpc>
                          <a:spcPct val="115000"/>
                        </a:lnSpc>
                        <a:spcAft>
                          <a:spcPts val="1000"/>
                        </a:spcAft>
                      </a:pPr>
                      <a:r>
                        <a:rPr lang="en-US" sz="2000" dirty="0">
                          <a:effectLst/>
                        </a:rPr>
                        <a:t>2018</a:t>
                      </a:r>
                      <a:endParaRPr lang="ro-RO"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000">
                          <a:effectLst/>
                        </a:rPr>
                        <a:t>0,9</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26,6</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2,1</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3,4</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8,7</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5125,0</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o-RO" sz="2000">
                          <a:effectLst/>
                        </a:rPr>
                        <a:t>2688,0</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1806514"/>
                  </a:ext>
                </a:extLst>
              </a:tr>
              <a:tr h="0">
                <a:tc>
                  <a:txBody>
                    <a:bodyPr/>
                    <a:lstStyle/>
                    <a:p>
                      <a:pPr algn="ctr">
                        <a:lnSpc>
                          <a:spcPct val="115000"/>
                        </a:lnSpc>
                        <a:spcAft>
                          <a:spcPts val="1000"/>
                        </a:spcAft>
                      </a:pPr>
                      <a:r>
                        <a:rPr lang="en-US" sz="2000" dirty="0">
                          <a:effectLst/>
                        </a:rPr>
                        <a:t>2019</a:t>
                      </a:r>
                      <a:endParaRPr lang="ro-RO"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000">
                          <a:effectLst/>
                        </a:rPr>
                        <a:t>0,4</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11,9</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1,0</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3,1</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24,3</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5574,1</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o-RO" sz="2000">
                          <a:effectLst/>
                        </a:rPr>
                        <a:t>2946,9</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9202826"/>
                  </a:ext>
                </a:extLst>
              </a:tr>
              <a:tr h="0">
                <a:tc>
                  <a:txBody>
                    <a:bodyPr/>
                    <a:lstStyle/>
                    <a:p>
                      <a:pPr algn="ctr">
                        <a:lnSpc>
                          <a:spcPct val="115000"/>
                        </a:lnSpc>
                        <a:spcAft>
                          <a:spcPts val="1000"/>
                        </a:spcAft>
                      </a:pPr>
                      <a:r>
                        <a:rPr lang="en-US" sz="2000" dirty="0">
                          <a:effectLst/>
                        </a:rPr>
                        <a:t>2020</a:t>
                      </a:r>
                      <a:endParaRPr lang="ro-RO"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000">
                          <a:effectLst/>
                        </a:rPr>
                        <a:t>0,6</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16,2</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1,3</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5,7</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20,3</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5457,0</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o-RO" sz="2000">
                          <a:effectLst/>
                        </a:rPr>
                        <a:t>2670,6</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6014624"/>
                  </a:ext>
                </a:extLst>
              </a:tr>
              <a:tr h="0">
                <a:tc>
                  <a:txBody>
                    <a:bodyPr/>
                    <a:lstStyle/>
                    <a:p>
                      <a:pPr algn="ctr">
                        <a:lnSpc>
                          <a:spcPct val="115000"/>
                        </a:lnSpc>
                        <a:spcAft>
                          <a:spcPts val="1000"/>
                        </a:spcAft>
                      </a:pPr>
                      <a:r>
                        <a:rPr lang="en-US" sz="2000" dirty="0">
                          <a:effectLst/>
                        </a:rPr>
                        <a:t>2021</a:t>
                      </a:r>
                      <a:endParaRPr lang="ro-RO"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000">
                          <a:effectLst/>
                        </a:rPr>
                        <a:t>1,2</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31,1</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2,5</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3,7</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6,4</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a:effectLst/>
                        </a:rPr>
                        <a:t>4700,2</a:t>
                      </a:r>
                      <a:endParaRPr lang="ro-RO"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o-RO" sz="2000" dirty="0">
                          <a:effectLst/>
                        </a:rPr>
                        <a:t>2428,1</a:t>
                      </a:r>
                      <a:endParaRPr lang="ro-RO"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532303"/>
                  </a:ext>
                </a:extLst>
              </a:tr>
            </a:tbl>
          </a:graphicData>
        </a:graphic>
      </p:graphicFrame>
      <p:sp>
        <p:nvSpPr>
          <p:cNvPr id="7" name="TextBox 6">
            <a:extLst>
              <a:ext uri="{FF2B5EF4-FFF2-40B4-BE49-F238E27FC236}">
                <a16:creationId xmlns:a16="http://schemas.microsoft.com/office/drawing/2014/main" id="{75F95582-8282-29CE-960F-29CD33708256}"/>
              </a:ext>
            </a:extLst>
          </p:cNvPr>
          <p:cNvSpPr txBox="1"/>
          <p:nvPr/>
        </p:nvSpPr>
        <p:spPr>
          <a:xfrm>
            <a:off x="7543800" y="443255"/>
            <a:ext cx="2686954" cy="400110"/>
          </a:xfrm>
          <a:prstGeom prst="rect">
            <a:avLst/>
          </a:prstGeom>
          <a:solidFill>
            <a:schemeClr val="accent3">
              <a:lumMod val="50000"/>
            </a:schemeClr>
          </a:solidFill>
        </p:spPr>
        <p:txBody>
          <a:bodyPr wrap="none" rtlCol="0">
            <a:spAutoFit/>
          </a:bodyPr>
          <a:lstStyle/>
          <a:p>
            <a:r>
              <a:rPr lang="ro-RO" sz="2000" dirty="0">
                <a:solidFill>
                  <a:schemeClr val="bg1"/>
                </a:solidFill>
              </a:rPr>
              <a:t>INDICI BIOCLIMATICI</a:t>
            </a:r>
          </a:p>
        </p:txBody>
      </p:sp>
      <p:pic>
        <p:nvPicPr>
          <p:cNvPr id="5124" name="Picture 4" descr="Free State, S. Africa - Impacts Explorer">
            <a:extLst>
              <a:ext uri="{FF2B5EF4-FFF2-40B4-BE49-F238E27FC236}">
                <a16:creationId xmlns:a16="http://schemas.microsoft.com/office/drawing/2014/main" id="{0D377B5C-1E74-A6E9-898C-CCF7D30D36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39263" y="178765"/>
            <a:ext cx="790947" cy="738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773309"/>
      </p:ext>
    </p:extLst>
  </p:cSld>
  <p:clrMapOvr>
    <a:masterClrMapping/>
  </p:clrMapOvr>
  <p:transition>
    <p:wheel spokes="8"/>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4C5882-4201-B8F7-CA1C-654E0DAEFC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73163"/>
            <a:ext cx="5486400" cy="3548743"/>
          </a:xfrm>
          <a:prstGeom prst="rect">
            <a:avLst/>
          </a:prstGeom>
          <a:noFill/>
        </p:spPr>
      </p:pic>
      <p:pic>
        <p:nvPicPr>
          <p:cNvPr id="6" name="Picture 5">
            <a:extLst>
              <a:ext uri="{FF2B5EF4-FFF2-40B4-BE49-F238E27FC236}">
                <a16:creationId xmlns:a16="http://schemas.microsoft.com/office/drawing/2014/main" id="{A1F14CDB-33C0-9B67-F610-2D847FD81D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46505" y="3126218"/>
            <a:ext cx="4859695" cy="3503182"/>
          </a:xfrm>
          <a:prstGeom prst="rect">
            <a:avLst/>
          </a:prstGeom>
          <a:noFill/>
        </p:spPr>
      </p:pic>
      <p:grpSp>
        <p:nvGrpSpPr>
          <p:cNvPr id="15" name="Group 14">
            <a:extLst>
              <a:ext uri="{FF2B5EF4-FFF2-40B4-BE49-F238E27FC236}">
                <a16:creationId xmlns:a16="http://schemas.microsoft.com/office/drawing/2014/main" id="{D6C08DBF-88B4-5EB0-88D6-DDCB7DED049B}"/>
              </a:ext>
            </a:extLst>
          </p:cNvPr>
          <p:cNvGrpSpPr/>
          <p:nvPr/>
        </p:nvGrpSpPr>
        <p:grpSpPr>
          <a:xfrm>
            <a:off x="609655" y="337278"/>
            <a:ext cx="10935861" cy="2054344"/>
            <a:chOff x="609655" y="337278"/>
            <a:chExt cx="10935861" cy="2054344"/>
          </a:xfrm>
        </p:grpSpPr>
        <p:sp>
          <p:nvSpPr>
            <p:cNvPr id="16" name="Rectangle: Rounded Corners 15">
              <a:extLst>
                <a:ext uri="{FF2B5EF4-FFF2-40B4-BE49-F238E27FC236}">
                  <a16:creationId xmlns:a16="http://schemas.microsoft.com/office/drawing/2014/main" id="{3E6A13C6-0531-33D1-E363-1698A85BBADF}"/>
                </a:ext>
              </a:extLst>
            </p:cNvPr>
            <p:cNvSpPr/>
            <p:nvPr/>
          </p:nvSpPr>
          <p:spPr>
            <a:xfrm>
              <a:off x="609655" y="340652"/>
              <a:ext cx="5127426" cy="2050970"/>
            </a:xfrm>
            <a:prstGeom prst="roundRect">
              <a:avLst/>
            </a:prstGeom>
            <a:solidFill>
              <a:srgbClr val="4A7C29"/>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ro-RO" sz="1900" kern="1200" dirty="0"/>
                <a:t>Indicele heliotermic Huglin (IH) furnizează informaţia necesară în legătură cu potenţialul termic în cultura soiurilor de struguri pentru masă şi vin. Acest indice ţine cont doar de temperaturile active din timpul zilei, atunci când are loc fotosinteza. </a:t>
              </a:r>
            </a:p>
          </p:txBody>
        </p:sp>
        <p:sp>
          <p:nvSpPr>
            <p:cNvPr id="18" name="Rectangle: Rounded Corners 17">
              <a:extLst>
                <a:ext uri="{FF2B5EF4-FFF2-40B4-BE49-F238E27FC236}">
                  <a16:creationId xmlns:a16="http://schemas.microsoft.com/office/drawing/2014/main" id="{81FFDE5D-462B-A8A2-8C13-38BAF9D2F48F}"/>
                </a:ext>
              </a:extLst>
            </p:cNvPr>
            <p:cNvSpPr/>
            <p:nvPr/>
          </p:nvSpPr>
          <p:spPr>
            <a:xfrm>
              <a:off x="6418090" y="337278"/>
              <a:ext cx="5127426" cy="2050970"/>
            </a:xfrm>
            <a:prstGeom prst="roundRect">
              <a:avLst/>
            </a:prstGeom>
            <a:solidFill>
              <a:srgbClr val="4A7C29"/>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ro-RO" sz="1900" kern="1200" dirty="0"/>
                <a:t>În funcţie de valoarea indicelui Huglin s-a stabilit pentru perioada studiată, clasa de climat „cald” – IH+2, având ca limite valori mai mari de 3000 şi mai mici sau egale cu 2400. </a:t>
              </a:r>
            </a:p>
          </p:txBody>
        </p:sp>
      </p:grpSp>
      <p:sp>
        <p:nvSpPr>
          <p:cNvPr id="12" name="TextBox 11">
            <a:extLst>
              <a:ext uri="{FF2B5EF4-FFF2-40B4-BE49-F238E27FC236}">
                <a16:creationId xmlns:a16="http://schemas.microsoft.com/office/drawing/2014/main" id="{5F28450D-C6DF-88BC-EF0A-12D487D8D9DA}"/>
              </a:ext>
            </a:extLst>
          </p:cNvPr>
          <p:cNvSpPr txBox="1"/>
          <p:nvPr/>
        </p:nvSpPr>
        <p:spPr>
          <a:xfrm>
            <a:off x="636503" y="2409227"/>
            <a:ext cx="4651362" cy="646331"/>
          </a:xfrm>
          <a:prstGeom prst="rect">
            <a:avLst/>
          </a:prstGeom>
          <a:noFill/>
        </p:spPr>
        <p:txBody>
          <a:bodyPr wrap="square">
            <a:spAutoFit/>
          </a:bodyPr>
          <a:lstStyle/>
          <a:p>
            <a:pPr lvl="0"/>
            <a:r>
              <a:rPr lang="ro-RO" dirty="0"/>
              <a:t>Corelaţia dintre indicele Huglin şi zaharuri este liniară pozitivă</a:t>
            </a:r>
          </a:p>
        </p:txBody>
      </p:sp>
      <p:sp>
        <p:nvSpPr>
          <p:cNvPr id="14" name="TextBox 13">
            <a:extLst>
              <a:ext uri="{FF2B5EF4-FFF2-40B4-BE49-F238E27FC236}">
                <a16:creationId xmlns:a16="http://schemas.microsoft.com/office/drawing/2014/main" id="{9A51CABF-E269-0A3E-7AD1-3703A785ACF8}"/>
              </a:ext>
            </a:extLst>
          </p:cNvPr>
          <p:cNvSpPr txBox="1"/>
          <p:nvPr/>
        </p:nvSpPr>
        <p:spPr>
          <a:xfrm>
            <a:off x="6589899" y="2504796"/>
            <a:ext cx="4859695" cy="646331"/>
          </a:xfrm>
          <a:prstGeom prst="rect">
            <a:avLst/>
          </a:prstGeom>
          <a:noFill/>
        </p:spPr>
        <p:txBody>
          <a:bodyPr wrap="square">
            <a:spAutoFit/>
          </a:bodyPr>
          <a:lstStyle/>
          <a:p>
            <a:pPr lvl="0"/>
            <a:r>
              <a:rPr lang="ro-RO" dirty="0"/>
              <a:t>Corelaţia dintre indicele Huglin şi aciditatea totală este liniară negativă</a:t>
            </a:r>
          </a:p>
        </p:txBody>
      </p:sp>
      <p:sp>
        <p:nvSpPr>
          <p:cNvPr id="20" name="Arrow: Up 19">
            <a:extLst>
              <a:ext uri="{FF2B5EF4-FFF2-40B4-BE49-F238E27FC236}">
                <a16:creationId xmlns:a16="http://schemas.microsoft.com/office/drawing/2014/main" id="{69557432-B5D4-2E22-1CDA-0B852ACF0A5F}"/>
              </a:ext>
            </a:extLst>
          </p:cNvPr>
          <p:cNvSpPr/>
          <p:nvPr/>
        </p:nvSpPr>
        <p:spPr>
          <a:xfrm>
            <a:off x="5260749" y="2504796"/>
            <a:ext cx="378568" cy="5706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1" name="Arrow: Up 20">
            <a:extLst>
              <a:ext uri="{FF2B5EF4-FFF2-40B4-BE49-F238E27FC236}">
                <a16:creationId xmlns:a16="http://schemas.microsoft.com/office/drawing/2014/main" id="{5A71B864-6C5C-8B34-CD35-F8F5CF133B97}"/>
              </a:ext>
            </a:extLst>
          </p:cNvPr>
          <p:cNvSpPr/>
          <p:nvPr/>
        </p:nvSpPr>
        <p:spPr>
          <a:xfrm rot="10800000">
            <a:off x="11016852" y="2497304"/>
            <a:ext cx="378568" cy="5706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3608791211"/>
      </p:ext>
    </p:extLst>
  </p:cSld>
  <p:clrMapOvr>
    <a:masterClrMapping/>
  </p:clrMapOvr>
  <p:transition>
    <p:wheel spokes="8"/>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6FD509-64C0-A95D-4205-59DE4D437D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7884" y="1944499"/>
            <a:ext cx="6998389" cy="4101496"/>
          </a:xfrm>
          <a:prstGeom prst="rect">
            <a:avLst/>
          </a:prstGeom>
          <a:noFill/>
          <a:ln>
            <a:noFill/>
          </a:ln>
        </p:spPr>
      </p:pic>
      <p:sp>
        <p:nvSpPr>
          <p:cNvPr id="10" name="TextBox 9">
            <a:extLst>
              <a:ext uri="{FF2B5EF4-FFF2-40B4-BE49-F238E27FC236}">
                <a16:creationId xmlns:a16="http://schemas.microsoft.com/office/drawing/2014/main" id="{0010E5AB-6C15-BA6B-A76A-F481E0C1F86B}"/>
              </a:ext>
            </a:extLst>
          </p:cNvPr>
          <p:cNvSpPr txBox="1"/>
          <p:nvPr/>
        </p:nvSpPr>
        <p:spPr>
          <a:xfrm>
            <a:off x="558961" y="5162460"/>
            <a:ext cx="4335423" cy="830997"/>
          </a:xfrm>
          <a:prstGeom prst="rect">
            <a:avLst/>
          </a:prstGeom>
          <a:solidFill>
            <a:schemeClr val="accent5">
              <a:lumMod val="50000"/>
            </a:schemeClr>
          </a:solidFill>
        </p:spPr>
        <p:txBody>
          <a:bodyPr wrap="square">
            <a:spAutoFit/>
          </a:bodyPr>
          <a:lstStyle/>
          <a:p>
            <a:pPr lvl="0"/>
            <a:r>
              <a:rPr lang="ro-RO" sz="1600" dirty="0">
                <a:solidFill>
                  <a:schemeClr val="bg1"/>
                </a:solidFill>
              </a:rPr>
              <a:t>S-a înregistrat o întârziere a pornirii în vegetaţie a viţei-de-vie cu circa 7 zile, comparativ cu anul 2012. </a:t>
            </a:r>
          </a:p>
        </p:txBody>
      </p:sp>
      <p:sp>
        <p:nvSpPr>
          <p:cNvPr id="12" name="TextBox 11">
            <a:extLst>
              <a:ext uri="{FF2B5EF4-FFF2-40B4-BE49-F238E27FC236}">
                <a16:creationId xmlns:a16="http://schemas.microsoft.com/office/drawing/2014/main" id="{032FAFDF-7628-F297-67CB-3E4AF93DFDB7}"/>
              </a:ext>
            </a:extLst>
          </p:cNvPr>
          <p:cNvSpPr txBox="1"/>
          <p:nvPr/>
        </p:nvSpPr>
        <p:spPr>
          <a:xfrm>
            <a:off x="539911" y="3663478"/>
            <a:ext cx="4354473" cy="1323439"/>
          </a:xfrm>
          <a:prstGeom prst="rect">
            <a:avLst/>
          </a:prstGeom>
          <a:solidFill>
            <a:srgbClr val="FFCC99"/>
          </a:solidFill>
        </p:spPr>
        <p:txBody>
          <a:bodyPr wrap="square">
            <a:spAutoFit/>
          </a:bodyPr>
          <a:lstStyle/>
          <a:p>
            <a:pPr lvl="0"/>
            <a:r>
              <a:rPr lang="ro-RO" sz="1600" dirty="0">
                <a:solidFill>
                  <a:schemeClr val="tx1"/>
                </a:solidFill>
              </a:rPr>
              <a:t>Înfloritul s-a declanşat în centrul viticol Murfatlar între 10-13 iunie în perioada 2012—2017 şi între 02-07 iunie în perioada 2018-2021, observându-se o devansare de 4-8 zile.</a:t>
            </a:r>
          </a:p>
        </p:txBody>
      </p:sp>
      <p:sp>
        <p:nvSpPr>
          <p:cNvPr id="14" name="TextBox 13">
            <a:extLst>
              <a:ext uri="{FF2B5EF4-FFF2-40B4-BE49-F238E27FC236}">
                <a16:creationId xmlns:a16="http://schemas.microsoft.com/office/drawing/2014/main" id="{5C7C792A-C8B1-3D6A-1F88-C3BB744C35B9}"/>
              </a:ext>
            </a:extLst>
          </p:cNvPr>
          <p:cNvSpPr txBox="1"/>
          <p:nvPr/>
        </p:nvSpPr>
        <p:spPr>
          <a:xfrm>
            <a:off x="558962" y="2164451"/>
            <a:ext cx="4336888" cy="1323439"/>
          </a:xfrm>
          <a:prstGeom prst="rect">
            <a:avLst/>
          </a:prstGeom>
          <a:solidFill>
            <a:schemeClr val="tx2"/>
          </a:solidFill>
        </p:spPr>
        <p:txBody>
          <a:bodyPr wrap="square">
            <a:spAutoFit/>
          </a:bodyPr>
          <a:lstStyle/>
          <a:p>
            <a:pPr lvl="0"/>
            <a:r>
              <a:rPr lang="ro-RO" sz="1600" dirty="0">
                <a:solidFill>
                  <a:schemeClr val="bg1"/>
                </a:solidFill>
              </a:rPr>
              <a:t>Pârga strugurilor, s-a produs în intervalul 11 – 16 august în perioada 2012-2017,  iar pentru anii 2018-2021, aceasta s-a realizat cu 7-8 zile mai devreme, în intervalul 03-09 august.</a:t>
            </a:r>
          </a:p>
        </p:txBody>
      </p:sp>
      <p:sp>
        <p:nvSpPr>
          <p:cNvPr id="18" name="TextBox 17">
            <a:extLst>
              <a:ext uri="{FF2B5EF4-FFF2-40B4-BE49-F238E27FC236}">
                <a16:creationId xmlns:a16="http://schemas.microsoft.com/office/drawing/2014/main" id="{4E08108A-9591-997C-5B6E-F87F825CD996}"/>
              </a:ext>
            </a:extLst>
          </p:cNvPr>
          <p:cNvSpPr txBox="1"/>
          <p:nvPr/>
        </p:nvSpPr>
        <p:spPr>
          <a:xfrm>
            <a:off x="539912" y="1340674"/>
            <a:ext cx="11522256" cy="584775"/>
          </a:xfrm>
          <a:prstGeom prst="rect">
            <a:avLst/>
          </a:prstGeom>
          <a:solidFill>
            <a:srgbClr val="800000"/>
          </a:solidFill>
        </p:spPr>
        <p:txBody>
          <a:bodyPr wrap="square">
            <a:spAutoFit/>
          </a:bodyPr>
          <a:lstStyle/>
          <a:p>
            <a:pPr lvl="0"/>
            <a:r>
              <a:rPr lang="en-US" sz="1600" dirty="0">
                <a:solidFill>
                  <a:schemeClr val="bg1"/>
                </a:solidFill>
              </a:rPr>
              <a:t>Dacă în perioada 2012-2015 recoltarea se realiza la mijlocul lunii septembrie, după anul 2018 recoltarea s-a efectuat la sfârşitul lunii august, devansarea fiind de aproximativ 15 zile. </a:t>
            </a:r>
            <a:endParaRPr lang="ro-RO" sz="1600" dirty="0">
              <a:solidFill>
                <a:schemeClr val="bg1"/>
              </a:solidFill>
            </a:endParaRPr>
          </a:p>
        </p:txBody>
      </p:sp>
      <p:sp>
        <p:nvSpPr>
          <p:cNvPr id="20" name="TextBox 19">
            <a:extLst>
              <a:ext uri="{FF2B5EF4-FFF2-40B4-BE49-F238E27FC236}">
                <a16:creationId xmlns:a16="http://schemas.microsoft.com/office/drawing/2014/main" id="{EA008F7C-6091-B54C-473A-6B03E35AF986}"/>
              </a:ext>
            </a:extLst>
          </p:cNvPr>
          <p:cNvSpPr txBox="1"/>
          <p:nvPr/>
        </p:nvSpPr>
        <p:spPr>
          <a:xfrm>
            <a:off x="539910" y="499235"/>
            <a:ext cx="6851489" cy="646331"/>
          </a:xfrm>
          <a:prstGeom prst="rect">
            <a:avLst/>
          </a:prstGeom>
          <a:solidFill>
            <a:schemeClr val="accent1">
              <a:lumMod val="40000"/>
              <a:lumOff val="60000"/>
            </a:schemeClr>
          </a:solidFill>
        </p:spPr>
        <p:txBody>
          <a:bodyPr wrap="square">
            <a:spAutoFit/>
          </a:bodyPr>
          <a:lstStyle/>
          <a:p>
            <a:pPr lvl="0"/>
            <a:r>
              <a:rPr lang="ro-RO" sz="1800" dirty="0">
                <a:solidFill>
                  <a:schemeClr val="tx1"/>
                </a:solidFill>
              </a:rPr>
              <a:t>F</a:t>
            </a:r>
            <a:r>
              <a:rPr lang="pt-BR" sz="1800" dirty="0">
                <a:solidFill>
                  <a:schemeClr val="tx1"/>
                </a:solidFill>
              </a:rPr>
              <a:t>enofazele de vegetaţie au fost condiţionate complex de nivelul şi acţiunea cumulativă a factorilor climatici. </a:t>
            </a:r>
            <a:endParaRPr lang="ro-RO" sz="1800" dirty="0">
              <a:solidFill>
                <a:schemeClr val="tx1"/>
              </a:solidFill>
            </a:endParaRPr>
          </a:p>
        </p:txBody>
      </p:sp>
      <p:sp>
        <p:nvSpPr>
          <p:cNvPr id="21" name="TextBox 20">
            <a:extLst>
              <a:ext uri="{FF2B5EF4-FFF2-40B4-BE49-F238E27FC236}">
                <a16:creationId xmlns:a16="http://schemas.microsoft.com/office/drawing/2014/main" id="{64C1D11B-9D2F-7B71-7B03-4138B34B5C27}"/>
              </a:ext>
            </a:extLst>
          </p:cNvPr>
          <p:cNvSpPr txBox="1"/>
          <p:nvPr/>
        </p:nvSpPr>
        <p:spPr>
          <a:xfrm>
            <a:off x="8299942" y="443255"/>
            <a:ext cx="1620957" cy="400110"/>
          </a:xfrm>
          <a:prstGeom prst="rect">
            <a:avLst/>
          </a:prstGeom>
          <a:solidFill>
            <a:schemeClr val="accent3">
              <a:lumMod val="50000"/>
            </a:schemeClr>
          </a:solidFill>
        </p:spPr>
        <p:txBody>
          <a:bodyPr wrap="none" rtlCol="0">
            <a:spAutoFit/>
          </a:bodyPr>
          <a:lstStyle/>
          <a:p>
            <a:r>
              <a:rPr lang="ro-RO" sz="2000" dirty="0">
                <a:solidFill>
                  <a:schemeClr val="bg1"/>
                </a:solidFill>
              </a:rPr>
              <a:t>FENOLOGIE</a:t>
            </a:r>
          </a:p>
        </p:txBody>
      </p:sp>
      <p:sp>
        <p:nvSpPr>
          <p:cNvPr id="22" name="Arrow: Left 21">
            <a:extLst>
              <a:ext uri="{FF2B5EF4-FFF2-40B4-BE49-F238E27FC236}">
                <a16:creationId xmlns:a16="http://schemas.microsoft.com/office/drawing/2014/main" id="{5CA49729-0680-C094-4CF8-529E9D22766B}"/>
              </a:ext>
            </a:extLst>
          </p:cNvPr>
          <p:cNvSpPr/>
          <p:nvPr/>
        </p:nvSpPr>
        <p:spPr>
          <a:xfrm rot="14752728">
            <a:off x="5509482" y="1944499"/>
            <a:ext cx="609600" cy="302640"/>
          </a:xfrm>
          <a:prstGeom prst="leftArrow">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6" name="Arrow: Left 25">
            <a:extLst>
              <a:ext uri="{FF2B5EF4-FFF2-40B4-BE49-F238E27FC236}">
                <a16:creationId xmlns:a16="http://schemas.microsoft.com/office/drawing/2014/main" id="{467858A4-7FC0-B30D-BA7D-9E17FB44A48F}"/>
              </a:ext>
            </a:extLst>
          </p:cNvPr>
          <p:cNvSpPr/>
          <p:nvPr/>
        </p:nvSpPr>
        <p:spPr>
          <a:xfrm rot="10800000">
            <a:off x="4894385" y="2738574"/>
            <a:ext cx="1047750" cy="288000"/>
          </a:xfrm>
          <a:prstGeom prst="leftArrow">
            <a:avLst/>
          </a:prstGeom>
          <a:solidFill>
            <a:srgbClr val="455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27" name="Arrow: Left 26">
            <a:extLst>
              <a:ext uri="{FF2B5EF4-FFF2-40B4-BE49-F238E27FC236}">
                <a16:creationId xmlns:a16="http://schemas.microsoft.com/office/drawing/2014/main" id="{D84801D6-D0B0-C8F7-65F2-5A383492446F}"/>
              </a:ext>
            </a:extLst>
          </p:cNvPr>
          <p:cNvSpPr/>
          <p:nvPr/>
        </p:nvSpPr>
        <p:spPr>
          <a:xfrm rot="10800000">
            <a:off x="4823682" y="3886200"/>
            <a:ext cx="1047750" cy="288000"/>
          </a:xfrm>
          <a:prstGeom prst="leftArrow">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28" name="Arrow: Left 27">
            <a:extLst>
              <a:ext uri="{FF2B5EF4-FFF2-40B4-BE49-F238E27FC236}">
                <a16:creationId xmlns:a16="http://schemas.microsoft.com/office/drawing/2014/main" id="{AC0A53D7-E2C2-FAF9-C864-EF47DBA2FEE1}"/>
              </a:ext>
            </a:extLst>
          </p:cNvPr>
          <p:cNvSpPr/>
          <p:nvPr/>
        </p:nvSpPr>
        <p:spPr>
          <a:xfrm rot="10800000">
            <a:off x="4766532" y="5330328"/>
            <a:ext cx="1047750" cy="288000"/>
          </a:xfrm>
          <a:prstGeom prst="leftArrow">
            <a:avLst/>
          </a:prstGeom>
          <a:solidFill>
            <a:srgbClr val="1E5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pic>
        <p:nvPicPr>
          <p:cNvPr id="12296" name="Picture 8" descr="Grape Leaf Images – Browse 404,639 Stock Photos, Vectors, and Video | Adobe  Stock">
            <a:extLst>
              <a:ext uri="{FF2B5EF4-FFF2-40B4-BE49-F238E27FC236}">
                <a16:creationId xmlns:a16="http://schemas.microsoft.com/office/drawing/2014/main" id="{4400EC1C-318E-A501-AA80-2D8A86FDAA0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9882799" y="38100"/>
            <a:ext cx="1183560" cy="1183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109416"/>
      </p:ext>
    </p:extLst>
  </p:cSld>
  <p:clrMapOvr>
    <a:masterClrMapping/>
  </p:clrMapOvr>
  <p:transition>
    <p:wheel spokes="8"/>
  </p:transition>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1135</TotalTime>
  <Words>1369</Words>
  <Application>Microsoft Office PowerPoint</Application>
  <PresentationFormat>Widescreen</PresentationFormat>
  <Paragraphs>221</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vt:lpstr>
      <vt:lpstr>Calibri</vt:lpstr>
      <vt:lpstr>Century Gothic</vt:lpstr>
      <vt:lpstr>Times New Roman</vt:lpstr>
      <vt:lpstr>Office Theme</vt:lpstr>
      <vt:lpstr>SESIUNEA ANIVERSARĂ  “95 DE ANI DE LA ÎNFIINȚAREA ICAR” București 31 mai 2022 </vt:lpstr>
      <vt:lpstr>INTRODUCERE</vt:lpstr>
      <vt:lpstr>MATERIAL ȘI METODĂ</vt:lpstr>
      <vt:lpstr>REZULTATE ŞI DISCUŢII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CONCLUZII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user1</cp:lastModifiedBy>
  <cp:revision>140</cp:revision>
  <dcterms:created xsi:type="dcterms:W3CDTF">2020-07-15T12:14:14Z</dcterms:created>
  <dcterms:modified xsi:type="dcterms:W3CDTF">2022-05-19T07:28:55Z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2019-12-04T00:00:00Z</vt:filetime>
  </property>
  <property fmtid="{D5CDD505-2E9C-101B-9397-08002B2CF9AE}" pid="3" name="Creator">
    <vt:lpwstr>Microsoft® PowerPoint® 2016</vt:lpwstr>
  </property>
  <property fmtid="{D5CDD505-2E9C-101B-9397-08002B2CF9AE}" pid="4" name="LastSaved">
    <vt:filetime>2020-07-15T00:00:00Z</vt:filetime>
  </property>
</Properties>
</file>