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0" d="100"/>
          <a:sy n="50"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828B-0BE0-FBEA-24CC-84D1BF4DA9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C7A865-BEFF-5870-CA72-B05328E6C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D2F625-1821-EEC4-D9C6-C34FAEBA1AD8}"/>
              </a:ext>
            </a:extLst>
          </p:cNvPr>
          <p:cNvSpPr>
            <a:spLocks noGrp="1"/>
          </p:cNvSpPr>
          <p:nvPr>
            <p:ph type="dt" sz="half" idx="10"/>
          </p:nvPr>
        </p:nvSpPr>
        <p:spPr/>
        <p:txBody>
          <a:bodyPr/>
          <a:lstStyle/>
          <a:p>
            <a:fld id="{BF750B36-FE36-4937-ACF7-DAF2B16E943B}" type="datetimeFigureOut">
              <a:rPr lang="en-US" smtClean="0"/>
              <a:t>5/22/2022</a:t>
            </a:fld>
            <a:endParaRPr lang="en-US"/>
          </a:p>
        </p:txBody>
      </p:sp>
      <p:sp>
        <p:nvSpPr>
          <p:cNvPr id="5" name="Footer Placeholder 4">
            <a:extLst>
              <a:ext uri="{FF2B5EF4-FFF2-40B4-BE49-F238E27FC236}">
                <a16:creationId xmlns:a16="http://schemas.microsoft.com/office/drawing/2014/main" id="{6095E9D5-193C-2840-36E1-82FFA1192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154DE-7658-B4BE-4515-1196DF090081}"/>
              </a:ext>
            </a:extLst>
          </p:cNvPr>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180519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17D8-67B9-827E-F6F3-447921F136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C680DC-DA1C-831C-5E65-1CF3C4D371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4FCEF-75EC-E4D0-48A8-85DF5DB65A4A}"/>
              </a:ext>
            </a:extLst>
          </p:cNvPr>
          <p:cNvSpPr>
            <a:spLocks noGrp="1"/>
          </p:cNvSpPr>
          <p:nvPr>
            <p:ph type="dt" sz="half" idx="10"/>
          </p:nvPr>
        </p:nvSpPr>
        <p:spPr/>
        <p:txBody>
          <a:bodyPr/>
          <a:lstStyle/>
          <a:p>
            <a:fld id="{BF750B36-FE36-4937-ACF7-DAF2B16E943B}" type="datetimeFigureOut">
              <a:rPr lang="en-US" smtClean="0"/>
              <a:t>5/22/2022</a:t>
            </a:fld>
            <a:endParaRPr lang="en-US"/>
          </a:p>
        </p:txBody>
      </p:sp>
      <p:sp>
        <p:nvSpPr>
          <p:cNvPr id="5" name="Footer Placeholder 4">
            <a:extLst>
              <a:ext uri="{FF2B5EF4-FFF2-40B4-BE49-F238E27FC236}">
                <a16:creationId xmlns:a16="http://schemas.microsoft.com/office/drawing/2014/main" id="{68B53C60-1A24-A9C9-3392-86FF8F7DB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68A41-8B9C-C0E4-1952-08908A215AA7}"/>
              </a:ext>
            </a:extLst>
          </p:cNvPr>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243352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A0CB49-6E00-600C-EAA5-06F8E3A33F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237A05-CFAD-E49C-019A-A74ABD31A3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3E094-7918-8ADD-4BAD-A61ABA9E69C1}"/>
              </a:ext>
            </a:extLst>
          </p:cNvPr>
          <p:cNvSpPr>
            <a:spLocks noGrp="1"/>
          </p:cNvSpPr>
          <p:nvPr>
            <p:ph type="dt" sz="half" idx="10"/>
          </p:nvPr>
        </p:nvSpPr>
        <p:spPr/>
        <p:txBody>
          <a:bodyPr/>
          <a:lstStyle/>
          <a:p>
            <a:fld id="{BF750B36-FE36-4937-ACF7-DAF2B16E943B}" type="datetimeFigureOut">
              <a:rPr lang="en-US" smtClean="0"/>
              <a:t>5/22/2022</a:t>
            </a:fld>
            <a:endParaRPr lang="en-US"/>
          </a:p>
        </p:txBody>
      </p:sp>
      <p:sp>
        <p:nvSpPr>
          <p:cNvPr id="5" name="Footer Placeholder 4">
            <a:extLst>
              <a:ext uri="{FF2B5EF4-FFF2-40B4-BE49-F238E27FC236}">
                <a16:creationId xmlns:a16="http://schemas.microsoft.com/office/drawing/2014/main" id="{6565D619-6B9B-5D74-8CC2-F5B1E8241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2363E-158A-4207-8164-64A9A8FF3550}"/>
              </a:ext>
            </a:extLst>
          </p:cNvPr>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183108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D27B-29ED-729F-5CD0-0A8F7A334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DE3B13-24F5-3799-BC9E-EA10B043B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6D94E-3819-84FF-0B9B-C1B2CC709194}"/>
              </a:ext>
            </a:extLst>
          </p:cNvPr>
          <p:cNvSpPr>
            <a:spLocks noGrp="1"/>
          </p:cNvSpPr>
          <p:nvPr>
            <p:ph type="dt" sz="half" idx="10"/>
          </p:nvPr>
        </p:nvSpPr>
        <p:spPr/>
        <p:txBody>
          <a:bodyPr/>
          <a:lstStyle/>
          <a:p>
            <a:fld id="{BF750B36-FE36-4937-ACF7-DAF2B16E943B}" type="datetimeFigureOut">
              <a:rPr lang="en-US" smtClean="0"/>
              <a:t>5/22/2022</a:t>
            </a:fld>
            <a:endParaRPr lang="en-US"/>
          </a:p>
        </p:txBody>
      </p:sp>
      <p:sp>
        <p:nvSpPr>
          <p:cNvPr id="5" name="Footer Placeholder 4">
            <a:extLst>
              <a:ext uri="{FF2B5EF4-FFF2-40B4-BE49-F238E27FC236}">
                <a16:creationId xmlns:a16="http://schemas.microsoft.com/office/drawing/2014/main" id="{A37327C8-87B5-B80F-DCAC-B6392F491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9A624-39C4-AD6E-A102-2A0365F043E4}"/>
              </a:ext>
            </a:extLst>
          </p:cNvPr>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252903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6439-6F07-7DC4-5E28-6CC535113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BADD6F-9A1C-8C92-4AD2-D115A0CE3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E87205-B758-058C-76D7-6DE725C0EEC6}"/>
              </a:ext>
            </a:extLst>
          </p:cNvPr>
          <p:cNvSpPr>
            <a:spLocks noGrp="1"/>
          </p:cNvSpPr>
          <p:nvPr>
            <p:ph type="dt" sz="half" idx="10"/>
          </p:nvPr>
        </p:nvSpPr>
        <p:spPr/>
        <p:txBody>
          <a:bodyPr/>
          <a:lstStyle/>
          <a:p>
            <a:fld id="{BF750B36-FE36-4937-ACF7-DAF2B16E943B}" type="datetimeFigureOut">
              <a:rPr lang="en-US" smtClean="0"/>
              <a:t>5/22/2022</a:t>
            </a:fld>
            <a:endParaRPr lang="en-US"/>
          </a:p>
        </p:txBody>
      </p:sp>
      <p:sp>
        <p:nvSpPr>
          <p:cNvPr id="5" name="Footer Placeholder 4">
            <a:extLst>
              <a:ext uri="{FF2B5EF4-FFF2-40B4-BE49-F238E27FC236}">
                <a16:creationId xmlns:a16="http://schemas.microsoft.com/office/drawing/2014/main" id="{F01CE00E-6566-CC95-C97F-22FE2BD9C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A6867-B2BD-B6FB-B416-6DFA9CDD85C2}"/>
              </a:ext>
            </a:extLst>
          </p:cNvPr>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298385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3A28-F4D3-7A82-9443-E288AD161F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AB26D-54C1-8362-3FB5-FA8DB6806E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A5B6FB-0329-3AE9-190B-E90884E08E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6AB89-6917-49A5-C05F-ABD7678D2F2D}"/>
              </a:ext>
            </a:extLst>
          </p:cNvPr>
          <p:cNvSpPr>
            <a:spLocks noGrp="1"/>
          </p:cNvSpPr>
          <p:nvPr>
            <p:ph type="dt" sz="half" idx="10"/>
          </p:nvPr>
        </p:nvSpPr>
        <p:spPr/>
        <p:txBody>
          <a:bodyPr/>
          <a:lstStyle/>
          <a:p>
            <a:fld id="{BF750B36-FE36-4937-ACF7-DAF2B16E943B}" type="datetimeFigureOut">
              <a:rPr lang="en-US" smtClean="0"/>
              <a:t>5/22/2022</a:t>
            </a:fld>
            <a:endParaRPr lang="en-US"/>
          </a:p>
        </p:txBody>
      </p:sp>
      <p:sp>
        <p:nvSpPr>
          <p:cNvPr id="6" name="Footer Placeholder 5">
            <a:extLst>
              <a:ext uri="{FF2B5EF4-FFF2-40B4-BE49-F238E27FC236}">
                <a16:creationId xmlns:a16="http://schemas.microsoft.com/office/drawing/2014/main" id="{5B863E12-69FA-C44E-F956-84DA18E16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FB4E5-A7F0-16AA-9178-E87A743E373B}"/>
              </a:ext>
            </a:extLst>
          </p:cNvPr>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87529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F2A7-F4C3-F8F0-C4D2-E1F903D7DC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D6C68A-CE61-A12C-4D96-5BB5448D6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33214-B257-2982-C905-27EB7F18A0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728AF4-8E3F-BAC7-7E76-3AEB241BD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E667A3-D760-441F-E622-79172FD2EE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8F071D-581E-C0B0-87AC-2C0D406EADCD}"/>
              </a:ext>
            </a:extLst>
          </p:cNvPr>
          <p:cNvSpPr>
            <a:spLocks noGrp="1"/>
          </p:cNvSpPr>
          <p:nvPr>
            <p:ph type="dt" sz="half" idx="10"/>
          </p:nvPr>
        </p:nvSpPr>
        <p:spPr/>
        <p:txBody>
          <a:bodyPr/>
          <a:lstStyle/>
          <a:p>
            <a:fld id="{BF750B36-FE36-4937-ACF7-DAF2B16E943B}" type="datetimeFigureOut">
              <a:rPr lang="en-US" smtClean="0"/>
              <a:t>5/22/2022</a:t>
            </a:fld>
            <a:endParaRPr lang="en-US"/>
          </a:p>
        </p:txBody>
      </p:sp>
      <p:sp>
        <p:nvSpPr>
          <p:cNvPr id="8" name="Footer Placeholder 7">
            <a:extLst>
              <a:ext uri="{FF2B5EF4-FFF2-40B4-BE49-F238E27FC236}">
                <a16:creationId xmlns:a16="http://schemas.microsoft.com/office/drawing/2014/main" id="{6D08D419-2993-0E37-3A01-D2CE5F5CE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A22AAF-E749-D814-1114-63BE773ABD7C}"/>
              </a:ext>
            </a:extLst>
          </p:cNvPr>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40071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5FAA-2F03-7C96-4BA3-360A77AE0E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65D16E-6E14-06E0-5017-9140FEF3A257}"/>
              </a:ext>
            </a:extLst>
          </p:cNvPr>
          <p:cNvSpPr>
            <a:spLocks noGrp="1"/>
          </p:cNvSpPr>
          <p:nvPr>
            <p:ph type="dt" sz="half" idx="10"/>
          </p:nvPr>
        </p:nvSpPr>
        <p:spPr/>
        <p:txBody>
          <a:bodyPr/>
          <a:lstStyle/>
          <a:p>
            <a:fld id="{BF750B36-FE36-4937-ACF7-DAF2B16E943B}" type="datetimeFigureOut">
              <a:rPr lang="en-US" smtClean="0"/>
              <a:t>5/22/2022</a:t>
            </a:fld>
            <a:endParaRPr lang="en-US"/>
          </a:p>
        </p:txBody>
      </p:sp>
      <p:sp>
        <p:nvSpPr>
          <p:cNvPr id="4" name="Footer Placeholder 3">
            <a:extLst>
              <a:ext uri="{FF2B5EF4-FFF2-40B4-BE49-F238E27FC236}">
                <a16:creationId xmlns:a16="http://schemas.microsoft.com/office/drawing/2014/main" id="{A47139DE-CA87-CB1F-D6B2-806647BDE0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A48BA1-C45A-3643-C3CE-F72E31B1C17E}"/>
              </a:ext>
            </a:extLst>
          </p:cNvPr>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288688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9C7BE9-889E-77C0-EEA0-D5DE9CF1CA7D}"/>
              </a:ext>
            </a:extLst>
          </p:cNvPr>
          <p:cNvSpPr>
            <a:spLocks noGrp="1"/>
          </p:cNvSpPr>
          <p:nvPr>
            <p:ph type="dt" sz="half" idx="10"/>
          </p:nvPr>
        </p:nvSpPr>
        <p:spPr/>
        <p:txBody>
          <a:bodyPr/>
          <a:lstStyle/>
          <a:p>
            <a:fld id="{BF750B36-FE36-4937-ACF7-DAF2B16E943B}" type="datetimeFigureOut">
              <a:rPr lang="en-US" smtClean="0"/>
              <a:t>5/22/2022</a:t>
            </a:fld>
            <a:endParaRPr lang="en-US"/>
          </a:p>
        </p:txBody>
      </p:sp>
      <p:sp>
        <p:nvSpPr>
          <p:cNvPr id="3" name="Footer Placeholder 2">
            <a:extLst>
              <a:ext uri="{FF2B5EF4-FFF2-40B4-BE49-F238E27FC236}">
                <a16:creationId xmlns:a16="http://schemas.microsoft.com/office/drawing/2014/main" id="{5A5B664B-3473-30D0-1F11-03DFA66C02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BE10DB-28CD-3C1A-B163-412575252AA1}"/>
              </a:ext>
            </a:extLst>
          </p:cNvPr>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22534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855A-341F-A387-541F-A9B45B4D7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3AF835-3EDA-BEB4-4355-02AA60D47F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4193A-3084-9F29-B323-241C60D16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180CC-BF06-B3DC-A2AC-036864FE77FF}"/>
              </a:ext>
            </a:extLst>
          </p:cNvPr>
          <p:cNvSpPr>
            <a:spLocks noGrp="1"/>
          </p:cNvSpPr>
          <p:nvPr>
            <p:ph type="dt" sz="half" idx="10"/>
          </p:nvPr>
        </p:nvSpPr>
        <p:spPr/>
        <p:txBody>
          <a:bodyPr/>
          <a:lstStyle/>
          <a:p>
            <a:fld id="{BF750B36-FE36-4937-ACF7-DAF2B16E943B}" type="datetimeFigureOut">
              <a:rPr lang="en-US" smtClean="0"/>
              <a:t>5/22/2022</a:t>
            </a:fld>
            <a:endParaRPr lang="en-US"/>
          </a:p>
        </p:txBody>
      </p:sp>
      <p:sp>
        <p:nvSpPr>
          <p:cNvPr id="6" name="Footer Placeholder 5">
            <a:extLst>
              <a:ext uri="{FF2B5EF4-FFF2-40B4-BE49-F238E27FC236}">
                <a16:creationId xmlns:a16="http://schemas.microsoft.com/office/drawing/2014/main" id="{4652C728-1CDF-36F0-731B-A0A81CDB93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41926-4E83-E788-3112-4D68B62024E2}"/>
              </a:ext>
            </a:extLst>
          </p:cNvPr>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407941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EBA9-AAA3-D254-13BD-388665B8C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29222B-5F0A-2277-BB27-37FB5B4F3D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C49B6-EDE9-C8C0-8B34-7934AA6FC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A342D-0BFE-5502-B094-DF94E08B0AE0}"/>
              </a:ext>
            </a:extLst>
          </p:cNvPr>
          <p:cNvSpPr>
            <a:spLocks noGrp="1"/>
          </p:cNvSpPr>
          <p:nvPr>
            <p:ph type="dt" sz="half" idx="10"/>
          </p:nvPr>
        </p:nvSpPr>
        <p:spPr/>
        <p:txBody>
          <a:bodyPr/>
          <a:lstStyle/>
          <a:p>
            <a:fld id="{BF750B36-FE36-4937-ACF7-DAF2B16E943B}" type="datetimeFigureOut">
              <a:rPr lang="en-US" smtClean="0"/>
              <a:t>5/22/2022</a:t>
            </a:fld>
            <a:endParaRPr lang="en-US"/>
          </a:p>
        </p:txBody>
      </p:sp>
      <p:sp>
        <p:nvSpPr>
          <p:cNvPr id="6" name="Footer Placeholder 5">
            <a:extLst>
              <a:ext uri="{FF2B5EF4-FFF2-40B4-BE49-F238E27FC236}">
                <a16:creationId xmlns:a16="http://schemas.microsoft.com/office/drawing/2014/main" id="{DD64BC9F-3DD2-F0FF-18A0-B1DB4DD72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19F73-B70E-B617-A458-3D526038A6F9}"/>
              </a:ext>
            </a:extLst>
          </p:cNvPr>
          <p:cNvSpPr>
            <a:spLocks noGrp="1"/>
          </p:cNvSpPr>
          <p:nvPr>
            <p:ph type="sldNum" sz="quarter" idx="12"/>
          </p:nvPr>
        </p:nvSpPr>
        <p:spPr/>
        <p:txBody>
          <a:bodyPr/>
          <a:lstStyle/>
          <a:p>
            <a:fld id="{2D0FD63C-B4F9-470E-8E34-191C9ECC1B9C}" type="slidenum">
              <a:rPr lang="en-US" smtClean="0"/>
              <a:t>‹#›</a:t>
            </a:fld>
            <a:endParaRPr lang="en-US"/>
          </a:p>
        </p:txBody>
      </p:sp>
    </p:spTree>
    <p:extLst>
      <p:ext uri="{BB962C8B-B14F-4D97-AF65-F5344CB8AC3E}">
        <p14:creationId xmlns:p14="http://schemas.microsoft.com/office/powerpoint/2010/main" val="132174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71A854-4C4F-3C38-7494-924A00B13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AA059-D81A-FB71-169F-B59BA3E34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CF68F-4ACF-CC4C-4D00-77DF9A1E8F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50B36-FE36-4937-ACF7-DAF2B16E943B}" type="datetimeFigureOut">
              <a:rPr lang="en-US" smtClean="0"/>
              <a:t>5/22/2022</a:t>
            </a:fld>
            <a:endParaRPr lang="en-US"/>
          </a:p>
        </p:txBody>
      </p:sp>
      <p:sp>
        <p:nvSpPr>
          <p:cNvPr id="5" name="Footer Placeholder 4">
            <a:extLst>
              <a:ext uri="{FF2B5EF4-FFF2-40B4-BE49-F238E27FC236}">
                <a16:creationId xmlns:a16="http://schemas.microsoft.com/office/drawing/2014/main" id="{6D0BE868-0A0E-04EE-445F-1743F437E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920CAA-D607-9BE2-FEFC-51D483AC52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FD63C-B4F9-470E-8E34-191C9ECC1B9C}" type="slidenum">
              <a:rPr lang="en-US" smtClean="0"/>
              <a:t>‹#›</a:t>
            </a:fld>
            <a:endParaRPr lang="en-US"/>
          </a:p>
        </p:txBody>
      </p:sp>
    </p:spTree>
    <p:extLst>
      <p:ext uri="{BB962C8B-B14F-4D97-AF65-F5344CB8AC3E}">
        <p14:creationId xmlns:p14="http://schemas.microsoft.com/office/powerpoint/2010/main" val="32465196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5056" y="542990"/>
            <a:ext cx="10659291" cy="1731782"/>
          </a:xfrm>
        </p:spPr>
        <p:txBody>
          <a:bodyPr>
            <a:noAutofit/>
          </a:bodyPr>
          <a:lstStyle/>
          <a:p>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SESIUN</a:t>
            </a:r>
            <a:r>
              <a:rPr lang="ro-RO" sz="4400" b="1" dirty="0">
                <a:solidFill>
                  <a:srgbClr val="FF0000"/>
                </a:solidFill>
                <a:latin typeface="Arial" panose="020B0604020202020204" pitchFamily="34" charset="0"/>
                <a:cs typeface="Arial" panose="020B0604020202020204" pitchFamily="34" charset="0"/>
              </a:rPr>
              <a:t>EA</a:t>
            </a:r>
            <a:r>
              <a:rPr lang="en-US" sz="4400" b="1" dirty="0">
                <a:solidFill>
                  <a:srgbClr val="FF0000"/>
                </a:solidFill>
                <a:latin typeface="Arial" panose="020B0604020202020204" pitchFamily="34" charset="0"/>
                <a:cs typeface="Arial" panose="020B0604020202020204" pitchFamily="34" charset="0"/>
              </a:rPr>
              <a:t> ANIVERSAR</a:t>
            </a:r>
            <a:r>
              <a:rPr lang="ro-RO" sz="4400" b="1" dirty="0">
                <a:solidFill>
                  <a:srgbClr val="FF0000"/>
                </a:solidFill>
                <a:latin typeface="Arial" panose="020B0604020202020204" pitchFamily="34" charset="0"/>
                <a:cs typeface="Arial" panose="020B0604020202020204" pitchFamily="34" charset="0"/>
              </a:rPr>
              <a:t>Ă</a:t>
            </a:r>
            <a:r>
              <a:rPr lang="en-US" sz="4400" b="1" dirty="0">
                <a:solidFill>
                  <a:srgbClr val="FF0000"/>
                </a:solidFill>
                <a:latin typeface="Arial" panose="020B0604020202020204" pitchFamily="34" charset="0"/>
                <a:cs typeface="Arial" panose="020B0604020202020204" pitchFamily="34" charset="0"/>
              </a:rPr>
              <a:t> </a:t>
            </a: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 95 DE ANI DE LA </a:t>
            </a:r>
            <a:r>
              <a:rPr lang="ro-RO" sz="4400" b="1" dirty="0">
                <a:solidFill>
                  <a:srgbClr val="FF0000"/>
                </a:solidFill>
                <a:latin typeface="Arial" panose="020B0604020202020204" pitchFamily="34" charset="0"/>
                <a:cs typeface="Arial" panose="020B0604020202020204" pitchFamily="34" charset="0"/>
              </a:rPr>
              <a:t>Î</a:t>
            </a:r>
            <a:r>
              <a:rPr lang="en-US" sz="4400" b="1" dirty="0">
                <a:solidFill>
                  <a:srgbClr val="FF0000"/>
                </a:solidFill>
                <a:latin typeface="Arial" panose="020B0604020202020204" pitchFamily="34" charset="0"/>
                <a:cs typeface="Arial" panose="020B0604020202020204" pitchFamily="34" charset="0"/>
              </a:rPr>
              <a:t>NFIINȚAREA ICAR„</a:t>
            </a:r>
            <a:r>
              <a:rPr lang="ro-RO" sz="4400" b="1" dirty="0">
                <a:solidFill>
                  <a:srgbClr val="FF0000"/>
                </a:solidFill>
                <a:latin typeface="Arial" panose="020B0604020202020204" pitchFamily="34" charset="0"/>
                <a:cs typeface="Arial" panose="020B0604020202020204" pitchFamily="34" charset="0"/>
              </a:rPr>
              <a:t/>
            </a:r>
            <a:br>
              <a:rPr lang="ro-RO" sz="4400" b="1" dirty="0">
                <a:solidFill>
                  <a:srgbClr val="FF0000"/>
                </a:solidFill>
                <a:latin typeface="Arial" panose="020B0604020202020204" pitchFamily="34" charset="0"/>
                <a:cs typeface="Arial" panose="020B0604020202020204" pitchFamily="34" charset="0"/>
              </a:rPr>
            </a:br>
            <a:r>
              <a:rPr lang="ro-RO" sz="3200" b="1" dirty="0">
                <a:solidFill>
                  <a:srgbClr val="FF0000"/>
                </a:solidFill>
                <a:latin typeface="Arial" panose="020B0604020202020204" pitchFamily="34" charset="0"/>
                <a:cs typeface="Arial" panose="020B0604020202020204" pitchFamily="34" charset="0"/>
              </a:rPr>
              <a:t>București 31 mai 2022</a:t>
            </a:r>
            <a:r>
              <a:rPr lang="ro-RO" sz="4400" dirty="0">
                <a:solidFill>
                  <a:srgbClr val="FF0000"/>
                </a:solidFill>
                <a:latin typeface="Arial" panose="020B0604020202020204" pitchFamily="34" charset="0"/>
                <a:cs typeface="Arial" panose="020B0604020202020204" pitchFamily="34" charset="0"/>
              </a:rPr>
              <a:t> </a:t>
            </a:r>
            <a:endParaRPr lang="en-US" sz="44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55320" y="2809155"/>
            <a:ext cx="10881360" cy="1042816"/>
          </a:xfr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ro-RO" b="1" dirty="0">
                <a:solidFill>
                  <a:srgbClr val="002060"/>
                </a:solidFill>
              </a:rPr>
              <a:t>V</a:t>
            </a:r>
            <a:r>
              <a:rPr kumimoji="0" lang="ro-RO" b="1" u="none" strike="noStrike" kern="1200" cap="none" spc="0" normalizeH="0" baseline="0" noProof="0" dirty="0">
                <a:ln>
                  <a:noFill/>
                </a:ln>
                <a:solidFill>
                  <a:srgbClr val="002060"/>
                </a:solidFill>
                <a:effectLst/>
                <a:uLnTx/>
                <a:uFillTx/>
                <a:ea typeface="Times New Roman" panose="02020603050405020304" pitchFamily="18" charset="0"/>
                <a:cs typeface="+mn-cs"/>
              </a:rPr>
              <a:t>aloarea agrobiologică şi tehnologică a clonelor de viţă-de-vie obţinute la Staţiunea de Cercetare Dezvoltare pentru Viticultură şi Vinificaţie Iaşi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53" y="514564"/>
            <a:ext cx="1446805" cy="1502424"/>
          </a:xfrm>
          <a:prstGeom prst="rect">
            <a:avLst/>
          </a:prstGeom>
        </p:spPr>
      </p:pic>
      <p:sp>
        <p:nvSpPr>
          <p:cNvPr id="5" name="TextBox 4"/>
          <p:cNvSpPr txBox="1"/>
          <p:nvPr/>
        </p:nvSpPr>
        <p:spPr>
          <a:xfrm>
            <a:off x="3451545" y="4611655"/>
            <a:ext cx="8294610" cy="646331"/>
          </a:xfrm>
          <a:prstGeom prst="rect">
            <a:avLst/>
          </a:prstGeom>
          <a:noFill/>
        </p:spPr>
        <p:txBody>
          <a:bodyPr wrap="square" rtlCol="0">
            <a:spAutoFit/>
          </a:bodyPr>
          <a:lstStyle/>
          <a:p>
            <a:pPr algn="just"/>
            <a:r>
              <a:rPr lang="ro-RO" b="1" i="1" dirty="0"/>
              <a:t>Autorii: </a:t>
            </a:r>
            <a:r>
              <a:rPr lang="ro-RO" b="1" i="1" dirty="0">
                <a:ea typeface="Times New Roman" panose="02020603050405020304" pitchFamily="18" charset="0"/>
              </a:rPr>
              <a:t>Doina Damian, Roxana Filimon, Ancuţa Nechita, Răzvan Filimon,</a:t>
            </a:r>
            <a:r>
              <a:rPr lang="en-US" b="1" i="1">
                <a:ea typeface="Times New Roman" panose="02020603050405020304" pitchFamily="18" charset="0"/>
              </a:rPr>
              <a:t> </a:t>
            </a:r>
            <a:r>
              <a:rPr lang="ro-RO" b="1" i="1">
                <a:ea typeface="Times New Roman" panose="02020603050405020304" pitchFamily="18" charset="0"/>
              </a:rPr>
              <a:t>Gabi </a:t>
            </a:r>
            <a:r>
              <a:rPr lang="ro-RO" b="1" i="1" dirty="0">
                <a:ea typeface="Times New Roman" panose="02020603050405020304" pitchFamily="18" charset="0"/>
              </a:rPr>
              <a:t>Zaldea </a:t>
            </a:r>
            <a:endParaRPr lang="en-US" b="1" dirty="0"/>
          </a:p>
          <a:p>
            <a:endParaRPr lang="en-US" b="1" i="1" dirty="0"/>
          </a:p>
        </p:txBody>
      </p:sp>
      <p:sp>
        <p:nvSpPr>
          <p:cNvPr id="6" name="TextBox 5"/>
          <p:cNvSpPr txBox="1"/>
          <p:nvPr/>
        </p:nvSpPr>
        <p:spPr>
          <a:xfrm>
            <a:off x="3841830" y="5542902"/>
            <a:ext cx="7694850" cy="369332"/>
          </a:xfrm>
          <a:prstGeom prst="rect">
            <a:avLst/>
          </a:prstGeom>
          <a:noFill/>
        </p:spPr>
        <p:txBody>
          <a:bodyPr wrap="square" rtlCol="0">
            <a:spAutoFit/>
          </a:bodyPr>
          <a:lstStyle/>
          <a:p>
            <a:r>
              <a:rPr lang="ro-RO" b="1" i="1" dirty="0"/>
              <a:t>Instituția:</a:t>
            </a:r>
            <a:r>
              <a:rPr lang="ro-RO" b="1" i="1" baseline="30000" dirty="0">
                <a:latin typeface="Times New Roman" panose="02020603050405020304" pitchFamily="18" charset="0"/>
              </a:rPr>
              <a:t> </a:t>
            </a:r>
            <a:r>
              <a:rPr lang="ro-RO" sz="1800" b="1" dirty="0">
                <a:effectLst/>
                <a:ea typeface="Times New Roman" panose="02020603050405020304" pitchFamily="18" charset="0"/>
              </a:rPr>
              <a:t>Stațiunea de Cercetare Dezvoltare pentru Viticultură și</a:t>
            </a:r>
            <a:r>
              <a:rPr kumimoji="0" lang="ro-RO"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Vinificație Iași</a:t>
            </a:r>
            <a:endParaRPr lang="en-US" b="1" i="1" dirty="0"/>
          </a:p>
        </p:txBody>
      </p:sp>
    </p:spTree>
    <p:extLst>
      <p:ext uri="{BB962C8B-B14F-4D97-AF65-F5344CB8AC3E}">
        <p14:creationId xmlns:p14="http://schemas.microsoft.com/office/powerpoint/2010/main" val="66173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5000">
              <a:schemeClr val="accent4">
                <a:lumMod val="0"/>
                <a:lumOff val="100000"/>
              </a:schemeClr>
            </a:gs>
            <a:gs pos="97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9A750B-73F5-710B-0E81-F0B6B5B7D078}"/>
              </a:ext>
            </a:extLst>
          </p:cNvPr>
          <p:cNvSpPr txBox="1"/>
          <p:nvPr/>
        </p:nvSpPr>
        <p:spPr>
          <a:xfrm>
            <a:off x="699977" y="4650629"/>
            <a:ext cx="10792046" cy="1977464"/>
          </a:xfrm>
          <a:prstGeom prst="rect">
            <a:avLst/>
          </a:prstGeom>
          <a:noFill/>
        </p:spPr>
        <p:txBody>
          <a:bodyPr wrap="square">
            <a:spAutoFit/>
          </a:bodyPr>
          <a:lstStyle/>
          <a:p>
            <a:pPr indent="269875" algn="just"/>
            <a:r>
              <a:rPr lang="ro-RO" sz="1750" dirty="0">
                <a:effectLst/>
                <a:latin typeface="Times New Roman" panose="02020603050405020304" pitchFamily="18" charset="0"/>
                <a:ea typeface="Times New Roman" panose="02020603050405020304" pitchFamily="18" charset="0"/>
              </a:rPr>
              <a:t>Clona </a:t>
            </a:r>
            <a:r>
              <a:rPr lang="ro-RO" sz="1750" b="1" u="sng" dirty="0">
                <a:effectLst/>
                <a:latin typeface="Times New Roman" panose="02020603050405020304" pitchFamily="18" charset="0"/>
                <a:ea typeface="Times New Roman" panose="02020603050405020304" pitchFamily="18" charset="0"/>
              </a:rPr>
              <a:t>SAUVIGNON PETIT 14 Iş</a:t>
            </a:r>
            <a:r>
              <a:rPr lang="ro-RO" sz="1750" dirty="0">
                <a:effectLst/>
                <a:latin typeface="Times New Roman" panose="02020603050405020304" pitchFamily="18" charset="0"/>
                <a:ea typeface="Times New Roman" panose="02020603050405020304" pitchFamily="18" charset="0"/>
              </a:rPr>
              <a:t> </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o-RO" altLang="en-US" sz="17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ro-RO" sz="1750" dirty="0">
                <a:effectLst/>
                <a:latin typeface="Times New Roman" panose="02020603050405020304" pitchFamily="18" charset="0"/>
                <a:ea typeface="Times New Roman" panose="02020603050405020304" pitchFamily="18" charset="0"/>
              </a:rPr>
              <a:t>se caracterizează prin vigoare mijlocie, fertilitate bună (70 - 80% lăstari fertili) și productivitate ridicată. Producțiile de struguri sunt specifice genotipurilor pentru struguri de vin, superioare soiului populației (14,01 t/ha). Strugurii sunt mici spre mijlocii (128 g) cu boabe dese, ușor deformate, acumează circa 210 g/L zaharuri, cu o aciditate echilibrată, de 6,1 g/L acid tartric. Prezintă rezistență foarte bună ger (-20°C) și la secetă și rezistență bună la bolile criptogamice (mană, făinare, putregai cenușiu) în condiții de aplicare a tratamentelor fitosanitare. Comparativ cu soiul populație </a:t>
            </a:r>
            <a:r>
              <a:rPr lang="ro-RO" sz="1750" dirty="0">
                <a:latin typeface="Times New Roman" panose="02020603050405020304" pitchFamily="18" charset="0"/>
                <a:ea typeface="Times New Roman" panose="02020603050405020304" pitchFamily="18" charset="0"/>
              </a:rPr>
              <a:t>clona se remarcă prin </a:t>
            </a:r>
            <a:r>
              <a:rPr lang="ro-RO" sz="1750" dirty="0">
                <a:effectLst/>
                <a:latin typeface="Times New Roman" panose="02020603050405020304" pitchFamily="18" charset="0"/>
                <a:ea typeface="Times New Roman" panose="02020603050405020304" pitchFamily="18" charset="0"/>
              </a:rPr>
              <a:t>producții ridicate și constante, respectiv prin și acumulări superioare de zaharuri.</a:t>
            </a:r>
            <a:endParaRPr lang="en-US" sz="175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88EFD95A-AC7D-061F-BE6F-5275E608E422}"/>
              </a:ext>
            </a:extLst>
          </p:cNvPr>
          <p:cNvPicPr>
            <a:picLocks noChangeAspect="1"/>
          </p:cNvPicPr>
          <p:nvPr/>
        </p:nvPicPr>
        <p:blipFill>
          <a:blip r:embed="rId2"/>
          <a:stretch>
            <a:fillRect/>
          </a:stretch>
        </p:blipFill>
        <p:spPr>
          <a:xfrm>
            <a:off x="1206875" y="259131"/>
            <a:ext cx="9608129" cy="877900"/>
          </a:xfrm>
          <a:prstGeom prst="rect">
            <a:avLst/>
          </a:prstGeom>
        </p:spPr>
      </p:pic>
      <p:sp>
        <p:nvSpPr>
          <p:cNvPr id="9" name="Rectangle 2">
            <a:extLst>
              <a:ext uri="{FF2B5EF4-FFF2-40B4-BE49-F238E27FC236}">
                <a16:creationId xmlns:a16="http://schemas.microsoft.com/office/drawing/2014/main" id="{E37D5D05-EB25-A781-DB57-58C9499DCFC6}"/>
              </a:ext>
            </a:extLst>
          </p:cNvPr>
          <p:cNvSpPr>
            <a:spLocks noChangeArrowheads="1"/>
          </p:cNvSpPr>
          <p:nvPr/>
        </p:nvSpPr>
        <p:spPr bwMode="auto">
          <a:xfrm>
            <a:off x="2488018" y="16222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5D71ADA9-E06B-E947-6F82-5D1C95EF05FC}"/>
              </a:ext>
            </a:extLst>
          </p:cNvPr>
          <p:cNvSpPr>
            <a:spLocks noChangeArrowheads="1"/>
          </p:cNvSpPr>
          <p:nvPr/>
        </p:nvSpPr>
        <p:spPr bwMode="auto">
          <a:xfrm>
            <a:off x="4986670" y="16222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4CABBBEB-5976-5263-253C-92167B409AA7}"/>
              </a:ext>
            </a:extLst>
          </p:cNvPr>
          <p:cNvPicPr>
            <a:picLocks noChangeAspect="1"/>
          </p:cNvPicPr>
          <p:nvPr/>
        </p:nvPicPr>
        <p:blipFill>
          <a:blip r:embed="rId3"/>
          <a:stretch>
            <a:fillRect/>
          </a:stretch>
        </p:blipFill>
        <p:spPr>
          <a:xfrm>
            <a:off x="1045468" y="1147789"/>
            <a:ext cx="9944100" cy="3406140"/>
          </a:xfrm>
          <a:prstGeom prst="rect">
            <a:avLst/>
          </a:prstGeom>
        </p:spPr>
      </p:pic>
    </p:spTree>
    <p:extLst>
      <p:ext uri="{BB962C8B-B14F-4D97-AF65-F5344CB8AC3E}">
        <p14:creationId xmlns:p14="http://schemas.microsoft.com/office/powerpoint/2010/main" val="57646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5000">
              <a:schemeClr val="accent4">
                <a:lumMod val="0"/>
                <a:lumOff val="100000"/>
              </a:schemeClr>
            </a:gs>
            <a:gs pos="97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7EE0EF-956C-00FF-1103-E9EAF2B0FEED}"/>
              </a:ext>
            </a:extLst>
          </p:cNvPr>
          <p:cNvPicPr>
            <a:picLocks noChangeAspect="1"/>
          </p:cNvPicPr>
          <p:nvPr/>
        </p:nvPicPr>
        <p:blipFill>
          <a:blip r:embed="rId2"/>
          <a:stretch>
            <a:fillRect/>
          </a:stretch>
        </p:blipFill>
        <p:spPr>
          <a:xfrm>
            <a:off x="1291935" y="268115"/>
            <a:ext cx="9608129" cy="877900"/>
          </a:xfrm>
          <a:prstGeom prst="rect">
            <a:avLst/>
          </a:prstGeom>
        </p:spPr>
      </p:pic>
      <p:sp>
        <p:nvSpPr>
          <p:cNvPr id="8" name="TextBox 7">
            <a:extLst>
              <a:ext uri="{FF2B5EF4-FFF2-40B4-BE49-F238E27FC236}">
                <a16:creationId xmlns:a16="http://schemas.microsoft.com/office/drawing/2014/main" id="{2F95241D-921D-1ACD-7B4B-638BF33D5353}"/>
              </a:ext>
            </a:extLst>
          </p:cNvPr>
          <p:cNvSpPr txBox="1"/>
          <p:nvPr/>
        </p:nvSpPr>
        <p:spPr>
          <a:xfrm>
            <a:off x="797442" y="4430516"/>
            <a:ext cx="10877107" cy="2246769"/>
          </a:xfrm>
          <a:prstGeom prst="rect">
            <a:avLst/>
          </a:prstGeom>
          <a:noFill/>
        </p:spPr>
        <p:txBody>
          <a:bodyPr wrap="square">
            <a:spAutoFit/>
          </a:bodyPr>
          <a:lstStyle/>
          <a:p>
            <a:pPr indent="269875" algn="just"/>
            <a:r>
              <a:rPr lang="ro-RO" sz="1750" b="1" u="sng" dirty="0">
                <a:effectLst/>
                <a:latin typeface="Times New Roman" panose="02020603050405020304" pitchFamily="18" charset="0"/>
                <a:ea typeface="Times New Roman" panose="02020603050405020304" pitchFamily="18" charset="0"/>
              </a:rPr>
              <a:t>BUSUIOACĂ DE BOHOTIN 5 Iş</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o-RO" altLang="en-US" sz="1750" b="0" i="0"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ro-RO" sz="1750" b="0" i="0"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ro-RO" sz="1750" b="1" dirty="0">
                <a:effectLst/>
                <a:latin typeface="Times New Roman" panose="02020603050405020304" pitchFamily="18" charset="0"/>
                <a:ea typeface="Times New Roman" panose="02020603050405020304" pitchFamily="18" charset="0"/>
              </a:rPr>
              <a:t>s</a:t>
            </a:r>
            <a:r>
              <a:rPr lang="ro-RO" sz="1750" dirty="0">
                <a:effectLst/>
                <a:latin typeface="Times New Roman" panose="02020603050405020304" pitchFamily="18" charset="0"/>
                <a:ea typeface="Times New Roman" panose="02020603050405020304" pitchFamily="18" charset="0"/>
              </a:rPr>
              <a:t>e caracterizează prin vigoare mijlocie, cu fertilitate bun</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ă</a:t>
            </a:r>
            <a:r>
              <a:rPr lang="ro-RO" sz="1750" dirty="0">
                <a:effectLst/>
                <a:latin typeface="Times New Roman" panose="02020603050405020304" pitchFamily="18" charset="0"/>
                <a:ea typeface="Times New Roman" panose="02020603050405020304" pitchFamily="18" charset="0"/>
              </a:rPr>
              <a:t> (63 - 70%). Strugurii sunt mijlocii (200 g), de formă cilindro-conică, uneori aripați, iar bobul este de mărime mijlocie (2,52 g), sferic, cu pielița subțire, de culoare roșu violet închis cu o pulpă zemoasă, cu aromă specifică soiului. Potențialul de producție este mare (14,1 t/ha), iar strugurii acumulează în medie 224 g/L zaharuri, o aciditate de 7,2 g/L acid tartric av</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ând</a:t>
            </a:r>
            <a:r>
              <a:rPr lang="ro-RO" sz="1750" dirty="0">
                <a:effectLst/>
                <a:latin typeface="Times New Roman" panose="02020603050405020304" pitchFamily="18" charset="0"/>
                <a:ea typeface="Times New Roman" panose="02020603050405020304" pitchFamily="18" charset="0"/>
              </a:rPr>
              <a:t> un conţinut ridicat în compuşi volatili şi antociani. Clona are rezistență medie la mană, făinare și putregaiul cenuşiu. Vinurile obţinute sunt armonioase, fine, complexe încadrându-se în categoria vinurilor roze aromate. Clona Busuioacă de Bohotin 5 Iş s</a:t>
            </a:r>
            <a:r>
              <a:rPr lang="ro-RO" sz="1750" dirty="0">
                <a:solidFill>
                  <a:srgbClr val="000000"/>
                </a:solidFill>
                <a:effectLst/>
                <a:latin typeface="Times New Roman" panose="02020603050405020304" pitchFamily="18" charset="0"/>
                <a:ea typeface="Times New Roman" panose="02020603050405020304" pitchFamily="18" charset="0"/>
              </a:rPr>
              <a:t>e remarcă prin sporuri de producţie de aproape 100% comparativ cu soiul martor, strugurii prezentând un conţinut mai ridicat în compuşi volatili şi antociani comparativ cu soiul populaţie.</a:t>
            </a:r>
            <a:endParaRPr lang="en-US" sz="1750" dirty="0">
              <a:effectLst/>
              <a:latin typeface="Times New Roman" panose="02020603050405020304" pitchFamily="18" charset="0"/>
              <a:ea typeface="Times New Roman" panose="02020603050405020304" pitchFamily="18" charset="0"/>
            </a:endParaRPr>
          </a:p>
        </p:txBody>
      </p:sp>
      <p:sp>
        <p:nvSpPr>
          <p:cNvPr id="9" name="Rectangle 2">
            <a:extLst>
              <a:ext uri="{FF2B5EF4-FFF2-40B4-BE49-F238E27FC236}">
                <a16:creationId xmlns:a16="http://schemas.microsoft.com/office/drawing/2014/main" id="{DB0C72F6-1BEA-D2D5-187C-87A9FF322662}"/>
              </a:ext>
            </a:extLst>
          </p:cNvPr>
          <p:cNvSpPr>
            <a:spLocks noChangeArrowheads="1"/>
          </p:cNvSpPr>
          <p:nvPr/>
        </p:nvSpPr>
        <p:spPr bwMode="auto">
          <a:xfrm>
            <a:off x="1531089" y="18322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a:extLst>
              <a:ext uri="{FF2B5EF4-FFF2-40B4-BE49-F238E27FC236}">
                <a16:creationId xmlns:a16="http://schemas.microsoft.com/office/drawing/2014/main" id="{BE3FD69D-3C30-B9FA-6FC4-4A11E6F95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144" y="1146015"/>
            <a:ext cx="3657599" cy="29975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6302BF6-2048-674B-565E-9C3760A62E82}"/>
              </a:ext>
            </a:extLst>
          </p:cNvPr>
          <p:cNvPicPr>
            <a:picLocks noChangeAspect="1"/>
          </p:cNvPicPr>
          <p:nvPr/>
        </p:nvPicPr>
        <p:blipFill>
          <a:blip r:embed="rId4"/>
          <a:stretch>
            <a:fillRect/>
          </a:stretch>
        </p:blipFill>
        <p:spPr>
          <a:xfrm>
            <a:off x="1291935" y="1146015"/>
            <a:ext cx="4524074" cy="3252222"/>
          </a:xfrm>
          <a:prstGeom prst="rect">
            <a:avLst/>
          </a:prstGeom>
          <a:ln>
            <a:noFill/>
          </a:ln>
          <a:effectLst>
            <a:softEdge rad="112500"/>
          </a:effectLst>
        </p:spPr>
      </p:pic>
    </p:spTree>
    <p:extLst>
      <p:ext uri="{BB962C8B-B14F-4D97-AF65-F5344CB8AC3E}">
        <p14:creationId xmlns:p14="http://schemas.microsoft.com/office/powerpoint/2010/main" val="202076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5000">
              <a:schemeClr val="accent4">
                <a:lumMod val="0"/>
                <a:lumOff val="100000"/>
              </a:schemeClr>
            </a:gs>
            <a:gs pos="97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F27776-6440-3B27-F3EF-4847E858BD69}"/>
              </a:ext>
            </a:extLst>
          </p:cNvPr>
          <p:cNvPicPr>
            <a:picLocks noChangeAspect="1"/>
          </p:cNvPicPr>
          <p:nvPr/>
        </p:nvPicPr>
        <p:blipFill>
          <a:blip r:embed="rId2"/>
          <a:stretch>
            <a:fillRect/>
          </a:stretch>
        </p:blipFill>
        <p:spPr>
          <a:xfrm>
            <a:off x="1291935" y="183055"/>
            <a:ext cx="9608129" cy="877900"/>
          </a:xfrm>
          <a:prstGeom prst="rect">
            <a:avLst/>
          </a:prstGeom>
        </p:spPr>
      </p:pic>
      <p:sp>
        <p:nvSpPr>
          <p:cNvPr id="8" name="TextBox 7">
            <a:extLst>
              <a:ext uri="{FF2B5EF4-FFF2-40B4-BE49-F238E27FC236}">
                <a16:creationId xmlns:a16="http://schemas.microsoft.com/office/drawing/2014/main" id="{4CA36B70-CEB3-4669-E533-0834848B56CB}"/>
              </a:ext>
            </a:extLst>
          </p:cNvPr>
          <p:cNvSpPr txBox="1"/>
          <p:nvPr/>
        </p:nvSpPr>
        <p:spPr>
          <a:xfrm>
            <a:off x="893135" y="4442933"/>
            <a:ext cx="10866474" cy="2246769"/>
          </a:xfrm>
          <a:prstGeom prst="rect">
            <a:avLst/>
          </a:prstGeom>
          <a:noFill/>
        </p:spPr>
        <p:txBody>
          <a:bodyPr wrap="square">
            <a:spAutoFit/>
          </a:bodyPr>
          <a:lstStyle/>
          <a:p>
            <a:pPr algn="just"/>
            <a:r>
              <a:rPr lang="ro-RO" sz="1750" b="1" u="sng" dirty="0">
                <a:effectLst/>
                <a:latin typeface="Times New Roman" panose="02020603050405020304" pitchFamily="18" charset="0"/>
                <a:ea typeface="Times New Roman" panose="02020603050405020304" pitchFamily="18" charset="0"/>
              </a:rPr>
              <a:t>CABERNET SAUVIGNON 4 Iş</a:t>
            </a:r>
            <a:r>
              <a:rPr lang="ro-RO" sz="1750" b="1" u="sng" dirty="0">
                <a:latin typeface="Times New Roman" panose="02020603050405020304" pitchFamily="18" charset="0"/>
                <a:ea typeface="Times New Roman" panose="02020603050405020304" pitchFamily="18" charset="0"/>
              </a:rPr>
              <a:t> </a:t>
            </a:r>
            <a:r>
              <a:rPr kumimoji="0" lang="ro-RO" altLang="en-US" sz="17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ro-RO" sz="1750" dirty="0">
                <a:effectLst/>
                <a:latin typeface="Times New Roman" panose="02020603050405020304" pitchFamily="18" charset="0"/>
                <a:ea typeface="Times New Roman" panose="02020603050405020304" pitchFamily="18" charset="0"/>
              </a:rPr>
              <a:t>are vigoare mijlocie, cu o fertilitate medie (60 – 77% lăstari fertili) și productivitate bună. Strugurii sunt mici (110 g), cilindro-conici, uniaripați, de compactitate mijlocie, cu pedunculul scurt, iar boabele au pieliţa groasă, de culoare neagră azurie, cu pulpa uşor fermă şi gust erbaceu. Se evidenţiază prin producţii medie de struguri de 12,8 t/ha, având potenţial ridicat de acumulare  a zaharurilor în must, respectiv 201 g/L şi aciditate de 8,5 g/L acid tartric. Prezintă toleranţă mijlocie la mană, putregaiul cenuşiu şi făinare, toleranţă la secetă şi rezistenţă bună la ger. Vinul tânăr este intens colorat, astringent, corpolent, extractiv. Prin învechire devine mai catifelat, echilibrat, intens colorat, roşu – rubiniu, cu arome de fructe de pădure. Cabernet Sauvignon 4 Iş</a:t>
            </a:r>
            <a:r>
              <a:rPr lang="ro-RO" sz="1750" b="1" dirty="0">
                <a:effectLst/>
                <a:latin typeface="Times New Roman" panose="02020603050405020304" pitchFamily="18" charset="0"/>
                <a:ea typeface="Times New Roman" panose="02020603050405020304" pitchFamily="18" charset="0"/>
              </a:rPr>
              <a:t> </a:t>
            </a:r>
            <a:r>
              <a:rPr lang="ro-RO" sz="1750" dirty="0">
                <a:effectLst/>
                <a:latin typeface="Times New Roman" panose="02020603050405020304" pitchFamily="18" charset="0"/>
                <a:ea typeface="Times New Roman" panose="02020603050405020304" pitchFamily="18" charset="0"/>
              </a:rPr>
              <a:t>se remarcă prin producţii constante, cu sporuri de 35% faţă de media elitelor.</a:t>
            </a:r>
            <a:endParaRPr lang="en-US" sz="1750" dirty="0"/>
          </a:p>
        </p:txBody>
      </p:sp>
      <p:pic>
        <p:nvPicPr>
          <p:cNvPr id="9" name="Picture 8">
            <a:extLst>
              <a:ext uri="{FF2B5EF4-FFF2-40B4-BE49-F238E27FC236}">
                <a16:creationId xmlns:a16="http://schemas.microsoft.com/office/drawing/2014/main" id="{890EAE57-BC47-13FD-E970-0C9B8E641DD7}"/>
              </a:ext>
            </a:extLst>
          </p:cNvPr>
          <p:cNvPicPr>
            <a:picLocks noChangeAspect="1"/>
          </p:cNvPicPr>
          <p:nvPr/>
        </p:nvPicPr>
        <p:blipFill>
          <a:blip r:embed="rId3"/>
          <a:stretch>
            <a:fillRect/>
          </a:stretch>
        </p:blipFill>
        <p:spPr>
          <a:xfrm>
            <a:off x="6630816" y="1165558"/>
            <a:ext cx="3928279" cy="3027054"/>
          </a:xfrm>
          <a:prstGeom prst="rect">
            <a:avLst/>
          </a:prstGeom>
        </p:spPr>
      </p:pic>
      <p:pic>
        <p:nvPicPr>
          <p:cNvPr id="2" name="Picture 1">
            <a:extLst>
              <a:ext uri="{FF2B5EF4-FFF2-40B4-BE49-F238E27FC236}">
                <a16:creationId xmlns:a16="http://schemas.microsoft.com/office/drawing/2014/main" id="{E3F7CD88-53B4-D72D-C4F4-9A85372E738F}"/>
              </a:ext>
            </a:extLst>
          </p:cNvPr>
          <p:cNvPicPr>
            <a:picLocks noChangeAspect="1"/>
          </p:cNvPicPr>
          <p:nvPr/>
        </p:nvPicPr>
        <p:blipFill>
          <a:blip r:embed="rId4"/>
          <a:stretch>
            <a:fillRect/>
          </a:stretch>
        </p:blipFill>
        <p:spPr>
          <a:xfrm>
            <a:off x="1623059" y="1075544"/>
            <a:ext cx="4472940" cy="3352800"/>
          </a:xfrm>
          <a:prstGeom prst="rect">
            <a:avLst/>
          </a:prstGeom>
        </p:spPr>
      </p:pic>
    </p:spTree>
    <p:extLst>
      <p:ext uri="{BB962C8B-B14F-4D97-AF65-F5344CB8AC3E}">
        <p14:creationId xmlns:p14="http://schemas.microsoft.com/office/powerpoint/2010/main" val="191471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5000">
              <a:schemeClr val="accent4">
                <a:lumMod val="0"/>
                <a:lumOff val="100000"/>
              </a:schemeClr>
            </a:gs>
            <a:gs pos="97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B595F-5950-B3F7-9B57-4EE6713AB2A8}"/>
              </a:ext>
            </a:extLst>
          </p:cNvPr>
          <p:cNvPicPr>
            <a:picLocks noChangeAspect="1"/>
          </p:cNvPicPr>
          <p:nvPr/>
        </p:nvPicPr>
        <p:blipFill>
          <a:blip r:embed="rId2"/>
          <a:stretch>
            <a:fillRect/>
          </a:stretch>
        </p:blipFill>
        <p:spPr>
          <a:xfrm>
            <a:off x="1398261" y="300013"/>
            <a:ext cx="9608129" cy="877900"/>
          </a:xfrm>
          <a:prstGeom prst="rect">
            <a:avLst/>
          </a:prstGeom>
        </p:spPr>
      </p:pic>
      <p:sp>
        <p:nvSpPr>
          <p:cNvPr id="6" name="TextBox 5">
            <a:extLst>
              <a:ext uri="{FF2B5EF4-FFF2-40B4-BE49-F238E27FC236}">
                <a16:creationId xmlns:a16="http://schemas.microsoft.com/office/drawing/2014/main" id="{08FA286F-B1D0-FC2D-2EA0-B1BAB849164C}"/>
              </a:ext>
            </a:extLst>
          </p:cNvPr>
          <p:cNvSpPr txBox="1"/>
          <p:nvPr/>
        </p:nvSpPr>
        <p:spPr>
          <a:xfrm>
            <a:off x="746936" y="4622112"/>
            <a:ext cx="10910777" cy="1977464"/>
          </a:xfrm>
          <a:prstGeom prst="rect">
            <a:avLst/>
          </a:prstGeom>
          <a:noFill/>
        </p:spPr>
        <p:txBody>
          <a:bodyPr wrap="square">
            <a:spAutoFit/>
          </a:bodyPr>
          <a:lstStyle/>
          <a:p>
            <a:pPr indent="269875" algn="just"/>
            <a:r>
              <a:rPr lang="ro-RO" sz="1750" b="1" u="sng" dirty="0">
                <a:effectLst/>
                <a:latin typeface="Times New Roman" panose="02020603050405020304" pitchFamily="18" charset="0"/>
                <a:ea typeface="Times New Roman" panose="02020603050405020304" pitchFamily="18" charset="0"/>
              </a:rPr>
              <a:t>CABERNET SAUVIGNON 15 Iş</a:t>
            </a:r>
            <a:r>
              <a:rPr lang="ro-RO" sz="1750" b="1" dirty="0">
                <a:effectLst/>
                <a:latin typeface="Times New Roman" panose="02020603050405020304" pitchFamily="18" charset="0"/>
                <a:ea typeface="Times New Roman" panose="02020603050405020304" pitchFamily="18" charset="0"/>
              </a:rPr>
              <a:t> </a:t>
            </a:r>
            <a:r>
              <a:rPr kumimoji="0" lang="ro-RO" altLang="en-US" sz="17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ro-RO" sz="1750" dirty="0">
                <a:effectLst/>
                <a:latin typeface="Times New Roman" panose="02020603050405020304" pitchFamily="18" charset="0"/>
                <a:ea typeface="Times New Roman" panose="02020603050405020304" pitchFamily="18" charset="0"/>
              </a:rPr>
              <a:t>are vigoare mare de creștere și fertilitate bună (80 – 89% lăstari fertili). Strugurii sunt mici spre mijlocii (133 g), tronconici, uniaripați, cu boabe așezate potrivit de des pe ciochine. Bobul este mic (1,34 g), sferic, cu pieliţa groasă, de culoare neagră albăstruie. Producțiile de struguri sunt superioare soiului populației, specifice gentotipurilor pentru struguri de vin (13,2 t/ha). La maturitatea deplină, strugurii acumulează în medie 208 g/l zaharuri, cu o aciditate de 7,4 g/L acid tartric. Prezintă rezistență foarte bună la secetă şi ger (-20°C) și rezistență foarte bună la bolile criptogamice.</a:t>
            </a:r>
            <a:r>
              <a:rPr lang="ro-RO" sz="1750" b="1" dirty="0">
                <a:effectLst/>
                <a:latin typeface="Times New Roman" panose="02020603050405020304" pitchFamily="18" charset="0"/>
                <a:ea typeface="Times New Roman" panose="02020603050405020304" pitchFamily="18" charset="0"/>
              </a:rPr>
              <a:t> </a:t>
            </a:r>
            <a:r>
              <a:rPr lang="ro-RO" sz="1750" dirty="0">
                <a:effectLst/>
                <a:latin typeface="Times New Roman" panose="02020603050405020304" pitchFamily="18" charset="0"/>
                <a:ea typeface="Times New Roman" panose="02020603050405020304" pitchFamily="18" charset="0"/>
              </a:rPr>
              <a:t>Cabernet Sauvignon 15 Iş</a:t>
            </a:r>
            <a:r>
              <a:rPr lang="ro-RO" sz="1750" b="1" dirty="0">
                <a:effectLst/>
                <a:latin typeface="Times New Roman" panose="02020603050405020304" pitchFamily="18" charset="0"/>
                <a:ea typeface="Times New Roman" panose="02020603050405020304" pitchFamily="18" charset="0"/>
              </a:rPr>
              <a:t> </a:t>
            </a:r>
            <a:r>
              <a:rPr lang="ro-RO" sz="1750" dirty="0">
                <a:effectLst/>
                <a:latin typeface="Times New Roman" panose="02020603050405020304" pitchFamily="18" charset="0"/>
                <a:ea typeface="Times New Roman" panose="02020603050405020304" pitchFamily="18" charset="0"/>
              </a:rPr>
              <a:t>se remarcă prin rezistențe biologice sporite, producţii bune și constante, precum și prin acumulări ridicate de zaharuri.</a:t>
            </a:r>
            <a:endParaRPr lang="en-US" sz="1750" dirty="0">
              <a:effectLst/>
              <a:latin typeface="Times New Roman" panose="02020603050405020304" pitchFamily="18" charset="0"/>
              <a:ea typeface="Times New Roman" panose="02020603050405020304" pitchFamily="18" charset="0"/>
            </a:endParaRPr>
          </a:p>
        </p:txBody>
      </p:sp>
      <p:sp>
        <p:nvSpPr>
          <p:cNvPr id="7" name="Rectangle 2">
            <a:extLst>
              <a:ext uri="{FF2B5EF4-FFF2-40B4-BE49-F238E27FC236}">
                <a16:creationId xmlns:a16="http://schemas.microsoft.com/office/drawing/2014/main" id="{B43080E9-5502-D2F4-D567-82388A8C932B}"/>
              </a:ext>
            </a:extLst>
          </p:cNvPr>
          <p:cNvSpPr>
            <a:spLocks noChangeArrowheads="1"/>
          </p:cNvSpPr>
          <p:nvPr/>
        </p:nvSpPr>
        <p:spPr bwMode="auto">
          <a:xfrm>
            <a:off x="7666075" y="13495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44E919E8-572A-3C5B-0BFF-63A927564144}"/>
              </a:ext>
            </a:extLst>
          </p:cNvPr>
          <p:cNvSpPr>
            <a:spLocks noChangeArrowheads="1"/>
          </p:cNvSpPr>
          <p:nvPr/>
        </p:nvSpPr>
        <p:spPr bwMode="auto">
          <a:xfrm>
            <a:off x="2190307" y="13495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17D66D7B-47DD-9F68-292D-4C66363DBCF6}"/>
              </a:ext>
            </a:extLst>
          </p:cNvPr>
          <p:cNvPicPr>
            <a:picLocks noChangeAspect="1"/>
          </p:cNvPicPr>
          <p:nvPr/>
        </p:nvPicPr>
        <p:blipFill>
          <a:blip r:embed="rId3"/>
          <a:stretch>
            <a:fillRect/>
          </a:stretch>
        </p:blipFill>
        <p:spPr>
          <a:xfrm>
            <a:off x="1469550" y="1249771"/>
            <a:ext cx="2560320" cy="3246120"/>
          </a:xfrm>
          <a:prstGeom prst="rect">
            <a:avLst/>
          </a:prstGeom>
        </p:spPr>
      </p:pic>
      <p:pic>
        <p:nvPicPr>
          <p:cNvPr id="3" name="Picture 2">
            <a:extLst>
              <a:ext uri="{FF2B5EF4-FFF2-40B4-BE49-F238E27FC236}">
                <a16:creationId xmlns:a16="http://schemas.microsoft.com/office/drawing/2014/main" id="{7FD16A2E-470E-7B92-09BC-724594877B56}"/>
              </a:ext>
            </a:extLst>
          </p:cNvPr>
          <p:cNvPicPr>
            <a:picLocks noChangeAspect="1"/>
          </p:cNvPicPr>
          <p:nvPr/>
        </p:nvPicPr>
        <p:blipFill>
          <a:blip r:embed="rId4"/>
          <a:stretch>
            <a:fillRect/>
          </a:stretch>
        </p:blipFill>
        <p:spPr>
          <a:xfrm>
            <a:off x="7466703" y="1249771"/>
            <a:ext cx="2895600" cy="3246120"/>
          </a:xfrm>
          <a:prstGeom prst="rect">
            <a:avLst/>
          </a:prstGeom>
        </p:spPr>
      </p:pic>
      <p:pic>
        <p:nvPicPr>
          <p:cNvPr id="5" name="Picture 4">
            <a:extLst>
              <a:ext uri="{FF2B5EF4-FFF2-40B4-BE49-F238E27FC236}">
                <a16:creationId xmlns:a16="http://schemas.microsoft.com/office/drawing/2014/main" id="{4EF6D566-458B-A84C-5AB6-88357BA5A2BD}"/>
              </a:ext>
            </a:extLst>
          </p:cNvPr>
          <p:cNvPicPr>
            <a:picLocks noChangeAspect="1"/>
          </p:cNvPicPr>
          <p:nvPr/>
        </p:nvPicPr>
        <p:blipFill>
          <a:blip r:embed="rId5"/>
          <a:stretch>
            <a:fillRect/>
          </a:stretch>
        </p:blipFill>
        <p:spPr>
          <a:xfrm>
            <a:off x="4462185" y="1249771"/>
            <a:ext cx="2644140" cy="3246120"/>
          </a:xfrm>
          <a:prstGeom prst="rect">
            <a:avLst/>
          </a:prstGeom>
        </p:spPr>
      </p:pic>
    </p:spTree>
    <p:extLst>
      <p:ext uri="{BB962C8B-B14F-4D97-AF65-F5344CB8AC3E}">
        <p14:creationId xmlns:p14="http://schemas.microsoft.com/office/powerpoint/2010/main" val="209007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5000">
              <a:schemeClr val="accent4">
                <a:lumMod val="0"/>
                <a:lumOff val="100000"/>
              </a:schemeClr>
            </a:gs>
            <a:gs pos="97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BBD22-06E8-4B77-3F16-8656A5F76F9E}"/>
              </a:ext>
            </a:extLst>
          </p:cNvPr>
          <p:cNvPicPr>
            <a:picLocks noChangeAspect="1"/>
          </p:cNvPicPr>
          <p:nvPr/>
        </p:nvPicPr>
        <p:blipFill>
          <a:blip r:embed="rId2"/>
          <a:stretch>
            <a:fillRect/>
          </a:stretch>
        </p:blipFill>
        <p:spPr>
          <a:xfrm>
            <a:off x="1095154" y="214952"/>
            <a:ext cx="10113256" cy="877900"/>
          </a:xfrm>
          <a:prstGeom prst="rect">
            <a:avLst/>
          </a:prstGeom>
        </p:spPr>
      </p:pic>
      <p:pic>
        <p:nvPicPr>
          <p:cNvPr id="5" name="Picture 4">
            <a:extLst>
              <a:ext uri="{FF2B5EF4-FFF2-40B4-BE49-F238E27FC236}">
                <a16:creationId xmlns:a16="http://schemas.microsoft.com/office/drawing/2014/main" id="{078D585B-708A-925C-EBAF-D9ED7CD6586D}"/>
              </a:ext>
            </a:extLst>
          </p:cNvPr>
          <p:cNvPicPr>
            <a:picLocks noChangeAspect="1"/>
          </p:cNvPicPr>
          <p:nvPr/>
        </p:nvPicPr>
        <p:blipFill>
          <a:blip r:embed="rId3"/>
          <a:stretch>
            <a:fillRect/>
          </a:stretch>
        </p:blipFill>
        <p:spPr>
          <a:xfrm>
            <a:off x="1564218" y="1082244"/>
            <a:ext cx="4195086" cy="3357971"/>
          </a:xfrm>
          <a:prstGeom prst="rect">
            <a:avLst/>
          </a:prstGeom>
          <a:ln>
            <a:noFill/>
          </a:ln>
          <a:effectLst>
            <a:softEdge rad="112500"/>
          </a:effectLst>
        </p:spPr>
      </p:pic>
      <p:pic>
        <p:nvPicPr>
          <p:cNvPr id="6" name="Picture 12">
            <a:extLst>
              <a:ext uri="{FF2B5EF4-FFF2-40B4-BE49-F238E27FC236}">
                <a16:creationId xmlns:a16="http://schemas.microsoft.com/office/drawing/2014/main" id="{B4D13AF0-11DD-C039-1386-209D0563BE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2697" y="1113852"/>
            <a:ext cx="3806456" cy="332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3DCD3A6-3F3A-79C3-4629-50EE93B74D18}"/>
              </a:ext>
            </a:extLst>
          </p:cNvPr>
          <p:cNvSpPr txBox="1"/>
          <p:nvPr/>
        </p:nvSpPr>
        <p:spPr>
          <a:xfrm>
            <a:off x="611277" y="4567537"/>
            <a:ext cx="11137028" cy="1977464"/>
          </a:xfrm>
          <a:prstGeom prst="rect">
            <a:avLst/>
          </a:prstGeom>
          <a:noFill/>
        </p:spPr>
        <p:txBody>
          <a:bodyPr wrap="square">
            <a:spAutoFit/>
          </a:bodyPr>
          <a:lstStyle/>
          <a:p>
            <a:pPr indent="269875" algn="just"/>
            <a:r>
              <a:rPr lang="ro-RO" sz="1750" b="1" u="sng" dirty="0">
                <a:effectLst/>
                <a:latin typeface="Times New Roman" panose="02020603050405020304" pitchFamily="18" charset="0"/>
                <a:ea typeface="Times New Roman" panose="02020603050405020304" pitchFamily="18" charset="0"/>
              </a:rPr>
              <a:t>CHASSELAS DORÉ 20 Iş</a:t>
            </a:r>
            <a:r>
              <a:rPr lang="ro-RO" sz="1750" dirty="0">
                <a:effectLst/>
                <a:latin typeface="Times New Roman" panose="02020603050405020304" pitchFamily="18" charset="0"/>
                <a:ea typeface="Times New Roman" panose="02020603050405020304" pitchFamily="18" charset="0"/>
              </a:rPr>
              <a:t> </a:t>
            </a:r>
            <a:r>
              <a:rPr kumimoji="0" lang="ro-RO" altLang="en-US" sz="17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ro-RO" sz="1750" dirty="0">
                <a:effectLst/>
                <a:latin typeface="Times New Roman" panose="02020603050405020304" pitchFamily="18" charset="0"/>
                <a:ea typeface="Times New Roman" panose="02020603050405020304" pitchFamily="18" charset="0"/>
              </a:rPr>
              <a:t>se caracterizează prin vigoare mijlocie</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și</a:t>
            </a:r>
            <a:r>
              <a:rPr lang="ro-RO" sz="1750" dirty="0">
                <a:effectLst/>
                <a:latin typeface="Times New Roman" panose="02020603050405020304" pitchFamily="18" charset="0"/>
                <a:ea typeface="Times New Roman" panose="02020603050405020304" pitchFamily="18" charset="0"/>
              </a:rPr>
              <a:t> fertilitate bună între 75 – 81%. Strugurii sunt de mărime mijlocie (165 g), cilindro - conici, compacți, cu boabe aşezate potrivit de des pe ciorchine. Bobul este de mărime mijlocie (2,42 g), sferic, cu pieliţa de culoare verde gălbui, cu pete ruginii pe partea însorită. Producţia de struguri este de 15,9 t/ha, la o acumulare de zahăr în must de 180 g/L, aciditatea fiind de 4,8 g/L acid tartric. Prezintă rezistentă bună la ger şi secetă, toleranţă la făinare şi putregaiul cenuşiu al strugurilor şi sensibilitate crescută la mană. Clona Chasselas doré 20 Iş se remarcă prin producţii mari şi constante din care 87% reprezintă producţia marfă,  cu sporuri de recoltă de 24 % faţă de soiul populaţie şi aspect comercial plăcut, strugurii fiind destinaţi consumului în stare proaspătă.</a:t>
            </a:r>
            <a:endParaRPr lang="en-US" sz="17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607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5000">
              <a:schemeClr val="accent4">
                <a:lumMod val="0"/>
                <a:lumOff val="100000"/>
              </a:schemeClr>
            </a:gs>
            <a:gs pos="97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39BEF8-60CC-E265-378A-7AAB694023E7}"/>
              </a:ext>
            </a:extLst>
          </p:cNvPr>
          <p:cNvPicPr>
            <a:picLocks noChangeAspect="1"/>
          </p:cNvPicPr>
          <p:nvPr/>
        </p:nvPicPr>
        <p:blipFill>
          <a:blip r:embed="rId2"/>
          <a:stretch>
            <a:fillRect/>
          </a:stretch>
        </p:blipFill>
        <p:spPr>
          <a:xfrm>
            <a:off x="1291935" y="242087"/>
            <a:ext cx="9608129" cy="877900"/>
          </a:xfrm>
          <a:prstGeom prst="rect">
            <a:avLst/>
          </a:prstGeom>
        </p:spPr>
      </p:pic>
      <p:pic>
        <p:nvPicPr>
          <p:cNvPr id="6" name="Picture 5">
            <a:extLst>
              <a:ext uri="{FF2B5EF4-FFF2-40B4-BE49-F238E27FC236}">
                <a16:creationId xmlns:a16="http://schemas.microsoft.com/office/drawing/2014/main" id="{CCB86412-1AE8-DCC1-6702-A7E9369A7E2F}"/>
              </a:ext>
            </a:extLst>
          </p:cNvPr>
          <p:cNvPicPr>
            <a:picLocks noChangeAspect="1"/>
          </p:cNvPicPr>
          <p:nvPr/>
        </p:nvPicPr>
        <p:blipFill>
          <a:blip r:embed="rId3"/>
          <a:stretch>
            <a:fillRect/>
          </a:stretch>
        </p:blipFill>
        <p:spPr>
          <a:xfrm>
            <a:off x="6246627" y="1153798"/>
            <a:ext cx="3872579" cy="3327360"/>
          </a:xfrm>
          <a:prstGeom prst="rect">
            <a:avLst/>
          </a:prstGeom>
        </p:spPr>
      </p:pic>
      <p:sp>
        <p:nvSpPr>
          <p:cNvPr id="8" name="TextBox 7">
            <a:extLst>
              <a:ext uri="{FF2B5EF4-FFF2-40B4-BE49-F238E27FC236}">
                <a16:creationId xmlns:a16="http://schemas.microsoft.com/office/drawing/2014/main" id="{A6E5CC06-EF7C-DBCC-3C43-85C2E68E8FD1}"/>
              </a:ext>
            </a:extLst>
          </p:cNvPr>
          <p:cNvSpPr txBox="1"/>
          <p:nvPr/>
        </p:nvSpPr>
        <p:spPr>
          <a:xfrm>
            <a:off x="669852" y="4638449"/>
            <a:ext cx="10940902" cy="1977464"/>
          </a:xfrm>
          <a:prstGeom prst="rect">
            <a:avLst/>
          </a:prstGeom>
          <a:noFill/>
        </p:spPr>
        <p:txBody>
          <a:bodyPr wrap="square">
            <a:spAutoFit/>
          </a:bodyPr>
          <a:lstStyle/>
          <a:p>
            <a:pPr algn="just"/>
            <a:r>
              <a:rPr lang="ro-RO" sz="1750" b="1" u="sng" dirty="0">
                <a:effectLst/>
                <a:latin typeface="Times New Roman" panose="02020603050405020304" pitchFamily="18" charset="0"/>
                <a:ea typeface="Times New Roman" panose="02020603050405020304" pitchFamily="18" charset="0"/>
              </a:rPr>
              <a:t>CHASSELAS ROZE 17 Iş</a:t>
            </a:r>
            <a:r>
              <a:rPr lang="ro-RO" sz="1750" dirty="0">
                <a:effectLst/>
                <a:latin typeface="Times New Roman" panose="02020603050405020304" pitchFamily="18" charset="0"/>
                <a:ea typeface="Times New Roman" panose="02020603050405020304" pitchFamily="18" charset="0"/>
              </a:rPr>
              <a:t> se caracterizează prin vigoare mijlocie</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și</a:t>
            </a:r>
            <a:r>
              <a:rPr lang="ro-RO" sz="1750" dirty="0">
                <a:effectLst/>
                <a:latin typeface="Times New Roman" panose="02020603050405020304" pitchFamily="18" charset="0"/>
                <a:ea typeface="Times New Roman" panose="02020603050405020304" pitchFamily="18" charset="0"/>
              </a:rPr>
              <a:t> fertilitate între 73 – 78%. Producţia medie de struguri este de 12,9 t/ha, cu potenţial de acumulare în zaharuri de 173 g/L şi o aciditate de 4,9 g/L acid tartric. Prezintă rezistentă bună la ger şi secetă, toleranţă la făinare şi putregaiul cenuşiu al strugurilor şi sensibilitate crescută la mană. Clona Chasselas roze 17 Iş se remarcă prin producţii mari, constante, din care 90% reprezintă producţia marfă, cu sporuri de recoltă de 14 % faţă de soiul populaţie. Strugurii sunt de mărime mijlocie (159 g), fiind destinaţi</a:t>
            </a:r>
            <a:r>
              <a:rPr lang="ro-RO" sz="1750" b="1" dirty="0">
                <a:effectLst/>
                <a:latin typeface="Times New Roman" panose="02020603050405020304" pitchFamily="18" charset="0"/>
                <a:ea typeface="Times New Roman" panose="02020603050405020304" pitchFamily="18" charset="0"/>
              </a:rPr>
              <a:t> </a:t>
            </a:r>
            <a:r>
              <a:rPr lang="ro-RO" sz="1750" dirty="0">
                <a:effectLst/>
                <a:latin typeface="Times New Roman" panose="02020603050405020304" pitchFamily="18" charset="0"/>
                <a:ea typeface="Times New Roman" panose="02020603050405020304" pitchFamily="18" charset="0"/>
              </a:rPr>
              <a:t>consumului în stare proaspătă datorită aspectului comercial plăcut, culoarea pieliţei fiind roz intens, uniformă, uşor pruinată, iar pulpa este semicrocantă, suculentă cu gust specific soiului.</a:t>
            </a:r>
            <a:endParaRPr lang="en-US" sz="17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B7EA0742-17CA-7181-945A-91CD9EE1702D}"/>
              </a:ext>
            </a:extLst>
          </p:cNvPr>
          <p:cNvPicPr>
            <a:picLocks noChangeAspect="1"/>
          </p:cNvPicPr>
          <p:nvPr/>
        </p:nvPicPr>
        <p:blipFill>
          <a:blip r:embed="rId4"/>
          <a:stretch>
            <a:fillRect/>
          </a:stretch>
        </p:blipFill>
        <p:spPr>
          <a:xfrm>
            <a:off x="1646593" y="1080898"/>
            <a:ext cx="4122420" cy="3596640"/>
          </a:xfrm>
          <a:prstGeom prst="rect">
            <a:avLst/>
          </a:prstGeom>
        </p:spPr>
      </p:pic>
    </p:spTree>
    <p:extLst>
      <p:ext uri="{BB962C8B-B14F-4D97-AF65-F5344CB8AC3E}">
        <p14:creationId xmlns:p14="http://schemas.microsoft.com/office/powerpoint/2010/main" val="143746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C76238-5F53-E355-BE8C-43618CB934D2}"/>
              </a:ext>
            </a:extLst>
          </p:cNvPr>
          <p:cNvSpPr txBox="1"/>
          <p:nvPr/>
        </p:nvSpPr>
        <p:spPr>
          <a:xfrm>
            <a:off x="1864241" y="1128739"/>
            <a:ext cx="8463517" cy="338554"/>
          </a:xfrm>
          <a:prstGeom prst="rect">
            <a:avLst/>
          </a:prstGeom>
          <a:noFill/>
        </p:spPr>
        <p:txBody>
          <a:bodyPr wrap="square">
            <a:spAutoFit/>
          </a:bodyPr>
          <a:lstStyle/>
          <a:p>
            <a:pPr algn="ctr">
              <a:spcBef>
                <a:spcPts val="1200"/>
              </a:spcBef>
              <a:spcAft>
                <a:spcPts val="300"/>
              </a:spcAft>
            </a:pPr>
            <a:r>
              <a:rPr lang="ro-RO" sz="1600" b="1" dirty="0">
                <a:effectLst/>
                <a:latin typeface="Times New Roman" panose="02020603050405020304" pitchFamily="18" charset="0"/>
              </a:rPr>
              <a:t>Tabelul 2. Spectrul fenologic al clonelor de viţă de vie</a:t>
            </a:r>
            <a:r>
              <a:rPr lang="ro-RO" sz="1600" b="0" dirty="0">
                <a:effectLst/>
                <a:latin typeface="Times New Roman" panose="02020603050405020304" pitchFamily="18" charset="0"/>
              </a:rPr>
              <a:t> </a:t>
            </a:r>
            <a:r>
              <a:rPr lang="ro-RO" sz="1600" b="1" dirty="0">
                <a:effectLst/>
                <a:latin typeface="Times New Roman" panose="02020603050405020304" pitchFamily="18" charset="0"/>
              </a:rPr>
              <a:t>obținute la SCDVV Iaşi</a:t>
            </a:r>
            <a:endParaRPr lang="en-US" sz="1600" b="1" dirty="0">
              <a:effectLst/>
              <a:latin typeface="Times New Roman" panose="02020603050405020304" pitchFamily="18" charset="0"/>
            </a:endParaRPr>
          </a:p>
        </p:txBody>
      </p:sp>
      <p:pic>
        <p:nvPicPr>
          <p:cNvPr id="2" name="Picture 1">
            <a:extLst>
              <a:ext uri="{FF2B5EF4-FFF2-40B4-BE49-F238E27FC236}">
                <a16:creationId xmlns:a16="http://schemas.microsoft.com/office/drawing/2014/main" id="{6E866D1C-FE8B-47FF-0259-A271C49DDCE7}"/>
              </a:ext>
            </a:extLst>
          </p:cNvPr>
          <p:cNvPicPr>
            <a:picLocks noChangeAspect="1"/>
          </p:cNvPicPr>
          <p:nvPr/>
        </p:nvPicPr>
        <p:blipFill>
          <a:blip r:embed="rId2"/>
          <a:stretch>
            <a:fillRect/>
          </a:stretch>
        </p:blipFill>
        <p:spPr>
          <a:xfrm>
            <a:off x="734102" y="1435394"/>
            <a:ext cx="10723793" cy="4499238"/>
          </a:xfrm>
          <a:prstGeom prst="rect">
            <a:avLst/>
          </a:prstGeom>
        </p:spPr>
      </p:pic>
    </p:spTree>
    <p:extLst>
      <p:ext uri="{BB962C8B-B14F-4D97-AF65-F5344CB8AC3E}">
        <p14:creationId xmlns:p14="http://schemas.microsoft.com/office/powerpoint/2010/main" val="50293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587A3C5-F277-BFD3-F217-6CBC1EBD0C4C}"/>
              </a:ext>
            </a:extLst>
          </p:cNvPr>
          <p:cNvSpPr txBox="1"/>
          <p:nvPr/>
        </p:nvSpPr>
        <p:spPr>
          <a:xfrm>
            <a:off x="1773866" y="1053202"/>
            <a:ext cx="8644268" cy="338554"/>
          </a:xfrm>
          <a:prstGeom prst="rect">
            <a:avLst/>
          </a:prstGeom>
          <a:noFill/>
        </p:spPr>
        <p:txBody>
          <a:bodyPr wrap="square">
            <a:spAutoFit/>
          </a:bodyPr>
          <a:lstStyle/>
          <a:p>
            <a:pPr algn="ctr">
              <a:spcBef>
                <a:spcPts val="1200"/>
              </a:spcBef>
              <a:spcAft>
                <a:spcPts val="300"/>
              </a:spcAft>
            </a:pPr>
            <a:r>
              <a:rPr lang="ro-RO" sz="1600" b="1" dirty="0">
                <a:effectLst/>
                <a:latin typeface="Times New Roman" panose="02020603050405020304" pitchFamily="18" charset="0"/>
              </a:rPr>
              <a:t>Tabelul 3. Fertilitatea şi productivitatea clonelor de viţă de vie obținute la SCDVV Iaşi</a:t>
            </a:r>
            <a:endParaRPr lang="en-US" sz="2800" b="1" dirty="0">
              <a:effectLst/>
              <a:latin typeface="Times New Roman" panose="02020603050405020304" pitchFamily="18" charset="0"/>
            </a:endParaRPr>
          </a:p>
        </p:txBody>
      </p:sp>
      <p:pic>
        <p:nvPicPr>
          <p:cNvPr id="2" name="Picture 1">
            <a:extLst>
              <a:ext uri="{FF2B5EF4-FFF2-40B4-BE49-F238E27FC236}">
                <a16:creationId xmlns:a16="http://schemas.microsoft.com/office/drawing/2014/main" id="{17B9FF5E-F546-5001-F8B4-00D2797AAD90}"/>
              </a:ext>
            </a:extLst>
          </p:cNvPr>
          <p:cNvPicPr>
            <a:picLocks noChangeAspect="1"/>
          </p:cNvPicPr>
          <p:nvPr/>
        </p:nvPicPr>
        <p:blipFill>
          <a:blip r:embed="rId2"/>
          <a:stretch>
            <a:fillRect/>
          </a:stretch>
        </p:blipFill>
        <p:spPr>
          <a:xfrm>
            <a:off x="819454" y="1348646"/>
            <a:ext cx="10553091" cy="4706520"/>
          </a:xfrm>
          <a:prstGeom prst="rect">
            <a:avLst/>
          </a:prstGeom>
        </p:spPr>
      </p:pic>
    </p:spTree>
    <p:extLst>
      <p:ext uri="{BB962C8B-B14F-4D97-AF65-F5344CB8AC3E}">
        <p14:creationId xmlns:p14="http://schemas.microsoft.com/office/powerpoint/2010/main" val="244025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1D5D09-849E-448A-4DBF-0F037D72E127}"/>
              </a:ext>
            </a:extLst>
          </p:cNvPr>
          <p:cNvSpPr txBox="1"/>
          <p:nvPr/>
        </p:nvSpPr>
        <p:spPr>
          <a:xfrm>
            <a:off x="951462" y="1029183"/>
            <a:ext cx="10289076" cy="338554"/>
          </a:xfrm>
          <a:prstGeom prst="rect">
            <a:avLst/>
          </a:prstGeom>
          <a:noFill/>
        </p:spPr>
        <p:txBody>
          <a:bodyPr wrap="square">
            <a:spAutoFit/>
          </a:bodyPr>
          <a:lstStyle/>
          <a:p>
            <a:pPr algn="ctr"/>
            <a:r>
              <a:rPr lang="ro-RO" sz="1600" b="1" dirty="0">
                <a:effectLst/>
                <a:latin typeface="Times New Roman" panose="02020603050405020304" pitchFamily="18" charset="0"/>
                <a:ea typeface="Times New Roman" panose="02020603050405020304" pitchFamily="18" charset="0"/>
              </a:rPr>
              <a:t>Tabelul 4. Rezistența clonelor de viţă de vie obținute la SCDVV Iaşi la ger și la atacul  principalele boli criptogamice</a:t>
            </a:r>
            <a:endParaRPr lang="en-US" sz="16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4E7197E3-EEBC-97A6-2B8D-1CEF3BE5C303}"/>
              </a:ext>
            </a:extLst>
          </p:cNvPr>
          <p:cNvPicPr>
            <a:picLocks noChangeAspect="1"/>
          </p:cNvPicPr>
          <p:nvPr/>
        </p:nvPicPr>
        <p:blipFill>
          <a:blip r:embed="rId2"/>
          <a:stretch>
            <a:fillRect/>
          </a:stretch>
        </p:blipFill>
        <p:spPr>
          <a:xfrm>
            <a:off x="679234" y="1275762"/>
            <a:ext cx="10833531" cy="4986960"/>
          </a:xfrm>
          <a:prstGeom prst="rect">
            <a:avLst/>
          </a:prstGeom>
        </p:spPr>
      </p:pic>
    </p:spTree>
    <p:extLst>
      <p:ext uri="{BB962C8B-B14F-4D97-AF65-F5344CB8AC3E}">
        <p14:creationId xmlns:p14="http://schemas.microsoft.com/office/powerpoint/2010/main" val="393495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31E988-552F-28F7-B01D-B93D716C6C03}"/>
              </a:ext>
            </a:extLst>
          </p:cNvPr>
          <p:cNvSpPr txBox="1"/>
          <p:nvPr/>
        </p:nvSpPr>
        <p:spPr>
          <a:xfrm>
            <a:off x="1265275" y="382706"/>
            <a:ext cx="9452344" cy="313932"/>
          </a:xfrm>
          <a:prstGeom prst="rect">
            <a:avLst/>
          </a:prstGeom>
          <a:noFill/>
        </p:spPr>
        <p:txBody>
          <a:bodyPr wrap="square">
            <a:spAutoFit/>
          </a:bodyPr>
          <a:lstStyle/>
          <a:p>
            <a:pPr algn="ctr">
              <a:lnSpc>
                <a:spcPct val="90000"/>
              </a:lnSpc>
              <a:tabLst>
                <a:tab pos="2986405" algn="ctr"/>
                <a:tab pos="5972810" algn="r"/>
              </a:tabLst>
            </a:pPr>
            <a:r>
              <a:rPr lang="ro-RO" sz="1600" b="1" dirty="0">
                <a:solidFill>
                  <a:srgbClr val="000000"/>
                </a:solidFill>
                <a:effectLst/>
                <a:latin typeface="Times New Roman" panose="02020603050405020304" pitchFamily="18" charset="0"/>
                <a:ea typeface="ヒラギノ角ゴ Pro W3"/>
              </a:rPr>
              <a:t>Tabelul 5.  Principalele  caracteristici tehnologice ale  clonelor de viță de vie obținute la SCDVV Iași</a:t>
            </a:r>
            <a:endParaRPr lang="en-US" sz="1600" dirty="0">
              <a:solidFill>
                <a:srgbClr val="000000"/>
              </a:solidFill>
              <a:effectLst/>
              <a:latin typeface="Times New Roman" panose="02020603050405020304" pitchFamily="18" charset="0"/>
              <a:ea typeface="ヒラギノ角ゴ Pro W3"/>
            </a:endParaRPr>
          </a:p>
        </p:txBody>
      </p:sp>
      <p:pic>
        <p:nvPicPr>
          <p:cNvPr id="2" name="Picture 1">
            <a:extLst>
              <a:ext uri="{FF2B5EF4-FFF2-40B4-BE49-F238E27FC236}">
                <a16:creationId xmlns:a16="http://schemas.microsoft.com/office/drawing/2014/main" id="{2464978C-CC86-265F-5FDE-C07B123F19BD}"/>
              </a:ext>
            </a:extLst>
          </p:cNvPr>
          <p:cNvPicPr>
            <a:picLocks noChangeAspect="1"/>
          </p:cNvPicPr>
          <p:nvPr/>
        </p:nvPicPr>
        <p:blipFill>
          <a:blip r:embed="rId2"/>
          <a:stretch>
            <a:fillRect/>
          </a:stretch>
        </p:blipFill>
        <p:spPr>
          <a:xfrm>
            <a:off x="539014" y="632907"/>
            <a:ext cx="11113971" cy="6151397"/>
          </a:xfrm>
          <a:prstGeom prst="rect">
            <a:avLst/>
          </a:prstGeom>
        </p:spPr>
      </p:pic>
    </p:spTree>
    <p:extLst>
      <p:ext uri="{BB962C8B-B14F-4D97-AF65-F5344CB8AC3E}">
        <p14:creationId xmlns:p14="http://schemas.microsoft.com/office/powerpoint/2010/main" val="292295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7C57CE-CC8F-4A9B-B244-9A8272144A54}"/>
              </a:ext>
            </a:extLst>
          </p:cNvPr>
          <p:cNvSpPr txBox="1"/>
          <p:nvPr/>
        </p:nvSpPr>
        <p:spPr>
          <a:xfrm>
            <a:off x="759374" y="540494"/>
            <a:ext cx="10851379" cy="1708160"/>
          </a:xfrm>
          <a:prstGeom prst="rect">
            <a:avLst/>
          </a:prstGeom>
          <a:noFill/>
        </p:spPr>
        <p:txBody>
          <a:bodyPr wrap="square">
            <a:spAutoFit/>
          </a:bodyPr>
          <a:lstStyle/>
          <a:p>
            <a:pPr algn="just" defTabSz="457200" eaLnBrk="0" fontAlgn="base" hangingPunct="0">
              <a:spcBef>
                <a:spcPct val="0"/>
              </a:spcBef>
              <a:spcAft>
                <a:spcPct val="0"/>
              </a:spcAft>
            </a:pPr>
            <a:r>
              <a:rPr lang="ro-RO" sz="1750" dirty="0">
                <a:solidFill>
                  <a:prstClr val="black"/>
                </a:solidFill>
                <a:latin typeface="Times New Roman" panose="02020603050405020304" pitchFamily="18" charset="0"/>
                <a:ea typeface="Times New Roman" panose="02020603050405020304" pitchFamily="18" charset="0"/>
              </a:rPr>
              <a:t>	Menţinerea şi îmbunătăţirea potenţialului biologic al soiurilor valoroase de viţă de vie, prin utilizarea selecţiei clonale ca mijloc eficient de creştere cantitativă şi calitativă a producţiei de struguri, constituie o preocupare majoră a cercetării ştiinţifice din domeniul ameliorării viţei de vie. În acest sens, prin aplicarea selecţiei clonale, la Staţiunea de Cercetare Dezvoltare pentru Viticultură şi Vinificaţie Iaşi au fost obţinute 13 clone de viţă de vie, din care opt pentru  producerea vinurilor albe de calitate, o clonă pentru vinuri aromate, două clone pentru vinuri roșii de calitate și două clone pentru struguri de masă. </a:t>
            </a:r>
            <a:endParaRPr lang="en-US" sz="1750" dirty="0">
              <a:solidFill>
                <a:prstClr val="black"/>
              </a:solidFill>
              <a:latin typeface="Arial" panose="020B0604020202020204" pitchFamily="34" charset="0"/>
              <a:ea typeface="ＭＳ Ｐゴシック" panose="020B0600070205080204" pitchFamily="34" charset="-128"/>
            </a:endParaRPr>
          </a:p>
        </p:txBody>
      </p:sp>
      <p:pic>
        <p:nvPicPr>
          <p:cNvPr id="5" name="Picture 4">
            <a:extLst>
              <a:ext uri="{FF2B5EF4-FFF2-40B4-BE49-F238E27FC236}">
                <a16:creationId xmlns:a16="http://schemas.microsoft.com/office/drawing/2014/main" id="{9C7C42CC-0E12-3DEF-6DF1-96A76F67059F}"/>
              </a:ext>
            </a:extLst>
          </p:cNvPr>
          <p:cNvPicPr>
            <a:picLocks noChangeAspect="1"/>
          </p:cNvPicPr>
          <p:nvPr/>
        </p:nvPicPr>
        <p:blipFill>
          <a:blip r:embed="rId2"/>
          <a:stretch>
            <a:fillRect/>
          </a:stretch>
        </p:blipFill>
        <p:spPr>
          <a:xfrm>
            <a:off x="1300542" y="2674117"/>
            <a:ext cx="9590916" cy="3969751"/>
          </a:xfrm>
          <a:prstGeom prst="rect">
            <a:avLst/>
          </a:prstGeom>
        </p:spPr>
      </p:pic>
      <p:sp>
        <p:nvSpPr>
          <p:cNvPr id="6" name="Rectangle 1">
            <a:extLst>
              <a:ext uri="{FF2B5EF4-FFF2-40B4-BE49-F238E27FC236}">
                <a16:creationId xmlns:a16="http://schemas.microsoft.com/office/drawing/2014/main" id="{8AB5782C-E234-D1EE-37F0-1A49B3F9BA27}"/>
              </a:ext>
            </a:extLst>
          </p:cNvPr>
          <p:cNvSpPr>
            <a:spLocks noChangeArrowheads="1"/>
          </p:cNvSpPr>
          <p:nvPr/>
        </p:nvSpPr>
        <p:spPr bwMode="auto">
          <a:xfrm>
            <a:off x="1138807" y="2335563"/>
            <a:ext cx="99143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457200" eaLnBrk="0" fontAlgn="base" hangingPunct="0">
              <a:spcBef>
                <a:spcPct val="0"/>
              </a:spcBef>
              <a:spcAft>
                <a:spcPct val="0"/>
              </a:spcAft>
            </a:pPr>
            <a:r>
              <a:rPr lang="ro-RO" altLang="en-US" sz="1600" b="1"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Tabelul 1. Clone obţinute şi omologate la Stațiunea de Cercetare Dezvoltare pentru Viticultură și Vinificație Iași</a:t>
            </a:r>
            <a:endParaRPr lang="en-US" altLang="en-US" sz="1600" b="1"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129823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6D69B7-5EEB-2C1E-87EB-6C9827221C96}"/>
              </a:ext>
            </a:extLst>
          </p:cNvPr>
          <p:cNvGraphicFramePr>
            <a:graphicFrameLocks noGrp="1"/>
          </p:cNvGraphicFramePr>
          <p:nvPr/>
        </p:nvGraphicFramePr>
        <p:xfrm>
          <a:off x="429656" y="452335"/>
          <a:ext cx="11446527" cy="2438400"/>
        </p:xfrm>
        <a:graphic>
          <a:graphicData uri="http://schemas.openxmlformats.org/drawingml/2006/table">
            <a:tbl>
              <a:tblPr>
                <a:tableStyleId>{D7AC3CCA-C797-4891-BE02-D94E43425B78}</a:tableStyleId>
              </a:tblPr>
              <a:tblGrid>
                <a:gridCol w="341525">
                  <a:extLst>
                    <a:ext uri="{9D8B030D-6E8A-4147-A177-3AD203B41FA5}">
                      <a16:colId xmlns:a16="http://schemas.microsoft.com/office/drawing/2014/main" val="419707172"/>
                    </a:ext>
                  </a:extLst>
                </a:gridCol>
                <a:gridCol w="2192356">
                  <a:extLst>
                    <a:ext uri="{9D8B030D-6E8A-4147-A177-3AD203B41FA5}">
                      <a16:colId xmlns:a16="http://schemas.microsoft.com/office/drawing/2014/main" val="998833689"/>
                    </a:ext>
                  </a:extLst>
                </a:gridCol>
                <a:gridCol w="1485441">
                  <a:extLst>
                    <a:ext uri="{9D8B030D-6E8A-4147-A177-3AD203B41FA5}">
                      <a16:colId xmlns:a16="http://schemas.microsoft.com/office/drawing/2014/main" val="2940259817"/>
                    </a:ext>
                  </a:extLst>
                </a:gridCol>
                <a:gridCol w="1485441">
                  <a:extLst>
                    <a:ext uri="{9D8B030D-6E8A-4147-A177-3AD203B41FA5}">
                      <a16:colId xmlns:a16="http://schemas.microsoft.com/office/drawing/2014/main" val="2264196428"/>
                    </a:ext>
                  </a:extLst>
                </a:gridCol>
                <a:gridCol w="1485441">
                  <a:extLst>
                    <a:ext uri="{9D8B030D-6E8A-4147-A177-3AD203B41FA5}">
                      <a16:colId xmlns:a16="http://schemas.microsoft.com/office/drawing/2014/main" val="692905277"/>
                    </a:ext>
                  </a:extLst>
                </a:gridCol>
                <a:gridCol w="1485441">
                  <a:extLst>
                    <a:ext uri="{9D8B030D-6E8A-4147-A177-3AD203B41FA5}">
                      <a16:colId xmlns:a16="http://schemas.microsoft.com/office/drawing/2014/main" val="3731302908"/>
                    </a:ext>
                  </a:extLst>
                </a:gridCol>
                <a:gridCol w="1252251">
                  <a:extLst>
                    <a:ext uri="{9D8B030D-6E8A-4147-A177-3AD203B41FA5}">
                      <a16:colId xmlns:a16="http://schemas.microsoft.com/office/drawing/2014/main" val="4198573918"/>
                    </a:ext>
                  </a:extLst>
                </a:gridCol>
                <a:gridCol w="1718631">
                  <a:extLst>
                    <a:ext uri="{9D8B030D-6E8A-4147-A177-3AD203B41FA5}">
                      <a16:colId xmlns:a16="http://schemas.microsoft.com/office/drawing/2014/main" val="3176940209"/>
                    </a:ext>
                  </a:extLst>
                </a:gridCol>
              </a:tblGrid>
              <a:tr h="433936">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b="1">
                          <a:effectLst/>
                        </a:rPr>
                        <a:t>Nr crt</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dirty="0">
                          <a:effectLst/>
                        </a:rPr>
                        <a:t>Clona</a:t>
                      </a:r>
                      <a:endParaRPr lang="en-US" sz="1600" dirty="0">
                        <a:effectLst/>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 </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b="1" dirty="0">
                          <a:effectLst/>
                        </a:rPr>
                        <a:t>Alcool</a:t>
                      </a:r>
                      <a:endParaRPr lang="en-US" sz="1600" dirty="0">
                        <a:effectLst/>
                      </a:endParaRPr>
                    </a:p>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b="1" dirty="0">
                          <a:effectLst/>
                        </a:rPr>
                        <a:t>vol %</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dirty="0">
                          <a:effectLst/>
                        </a:rPr>
                        <a:t>Acid. totalã</a:t>
                      </a:r>
                      <a:endParaRPr lang="en-US" sz="1600" dirty="0">
                        <a:effectLst/>
                      </a:endParaRPr>
                    </a:p>
                    <a:p>
                      <a:pPr marL="0" marR="0" lvl="0" indent="0" algn="ctr" defTabSz="914400" rtl="0" eaLnBrk="1" fontAlgn="auto" latinLnBrk="0" hangingPunct="1">
                        <a:lnSpc>
                          <a:spcPct val="95000"/>
                        </a:lnSpc>
                        <a:spcBef>
                          <a:spcPts val="0"/>
                        </a:spcBef>
                        <a:spcAft>
                          <a:spcPts val="0"/>
                        </a:spcAft>
                        <a:buClrTx/>
                        <a:buSzTx/>
                        <a:buFontTx/>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defRPr/>
                      </a:pPr>
                      <a:r>
                        <a:rPr lang="ro-RO" sz="1600" b="1" dirty="0">
                          <a:effectLst/>
                        </a:rPr>
                        <a:t>g/L acid tartric</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dirty="0">
                          <a:effectLst/>
                        </a:rPr>
                        <a:t>Extract</a:t>
                      </a:r>
                      <a:endParaRPr lang="en-US" sz="1600" dirty="0">
                        <a:effectLst/>
                      </a:endParaRPr>
                    </a:p>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dirty="0">
                          <a:effectLst/>
                        </a:rPr>
                        <a:t>nereducãtor, g/L</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Lst>
                      </a:pPr>
                      <a:r>
                        <a:rPr lang="ro-RO" sz="1600" b="1">
                          <a:effectLst/>
                        </a:rPr>
                        <a:t>Glicerol,</a:t>
                      </a:r>
                      <a:endParaRPr lang="en-US" sz="1600">
                        <a:effectLst/>
                      </a:endParaRPr>
                    </a:p>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Lst>
                      </a:pPr>
                      <a:r>
                        <a:rPr lang="ro-RO" sz="1600" b="1">
                          <a:effectLst/>
                        </a:rPr>
                        <a:t>g/L</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a:effectLst/>
                        </a:rPr>
                        <a:t>Polifenoli</a:t>
                      </a:r>
                      <a:endParaRPr lang="en-US" sz="1600">
                        <a:effectLst/>
                      </a:endParaRPr>
                    </a:p>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a:effectLst/>
                        </a:rPr>
                        <a:t>g/L</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b="1" dirty="0">
                          <a:effectLst/>
                        </a:rPr>
                        <a:t>Apreciere organoleptică, note</a:t>
                      </a:r>
                      <a:endParaRPr lang="en-US" sz="16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459730656"/>
                  </a:ext>
                </a:extLst>
              </a:tr>
              <a:tr h="216968">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a:effectLst/>
                        </a:rPr>
                        <a:t>1</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just"/>
                      <a:r>
                        <a:rPr lang="ro-RO" sz="1600">
                          <a:effectLst/>
                        </a:rPr>
                        <a:t>Aligoté 5 Iş</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dirty="0">
                          <a:effectLst/>
                        </a:rPr>
                        <a:t>11,2</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solidFill>
                            <a:srgbClr val="000000"/>
                          </a:solidFill>
                          <a:effectLst/>
                        </a:rPr>
                        <a:t>6,7</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18,0</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Lst>
                      </a:pPr>
                      <a:r>
                        <a:rPr lang="ro-RO" sz="1600" dirty="0">
                          <a:effectLst/>
                        </a:rPr>
                        <a:t>4,8</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0,51</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a:effectLst/>
                        </a:rPr>
                        <a:t>19,5</a:t>
                      </a:r>
                      <a:endParaRPr lang="en-US" sz="16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260577808"/>
                  </a:ext>
                </a:extLst>
              </a:tr>
              <a:tr h="216968">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a:effectLst/>
                        </a:rPr>
                        <a:t>2</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ro-RO" sz="1600" dirty="0">
                          <a:effectLst/>
                        </a:rPr>
                        <a:t>Aligoté 31 Iş</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dirty="0">
                          <a:effectLst/>
                        </a:rPr>
                        <a:t>11,2</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solidFill>
                            <a:srgbClr val="000000"/>
                          </a:solidFill>
                          <a:effectLst/>
                        </a:rPr>
                        <a:t>5,3</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15,4</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Lst>
                      </a:pPr>
                      <a:r>
                        <a:rPr lang="ro-RO" sz="1600" dirty="0">
                          <a:effectLst/>
                        </a:rPr>
                        <a:t>4,1</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0,21</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a:effectLst/>
                        </a:rPr>
                        <a:t>20,0</a:t>
                      </a:r>
                      <a:endParaRPr lang="en-US" sz="16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729968561"/>
                  </a:ext>
                </a:extLst>
              </a:tr>
              <a:tr h="216968">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a:effectLst/>
                        </a:rPr>
                        <a:t>3</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ro-RO" sz="1600">
                          <a:effectLst/>
                        </a:rPr>
                        <a:t>Fetească albă 8 Iş</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a:effectLst/>
                        </a:rPr>
                        <a:t>12,2</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solidFill>
                            <a:srgbClr val="000000"/>
                          </a:solidFill>
                          <a:effectLst/>
                        </a:rPr>
                        <a:t>5,9</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21,0</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Lst>
                      </a:pPr>
                      <a:r>
                        <a:rPr lang="ro-RO" sz="1600" dirty="0">
                          <a:effectLst/>
                        </a:rPr>
                        <a:t>5,4</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0,26</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a:effectLst/>
                        </a:rPr>
                        <a:t>19,8</a:t>
                      </a:r>
                      <a:endParaRPr lang="en-US" sz="16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047781461"/>
                  </a:ext>
                </a:extLst>
              </a:tr>
              <a:tr h="216968">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a:effectLst/>
                        </a:rPr>
                        <a:t>4</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ro-RO" sz="1600" dirty="0">
                          <a:effectLst/>
                        </a:rPr>
                        <a:t>Frâncuşă 14 Iş</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a:effectLst/>
                        </a:rPr>
                        <a:t>11,0</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solidFill>
                            <a:srgbClr val="000000"/>
                          </a:solidFill>
                          <a:effectLst/>
                        </a:rPr>
                        <a:t>7,7</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16,0</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Lst>
                      </a:pPr>
                      <a:r>
                        <a:rPr lang="ro-RO" sz="1600">
                          <a:effectLst/>
                        </a:rPr>
                        <a:t>4,2</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0,22</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a:effectLst/>
                        </a:rPr>
                        <a:t>20,0</a:t>
                      </a:r>
                      <a:endParaRPr lang="en-US" sz="16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86428452"/>
                  </a:ext>
                </a:extLst>
              </a:tr>
              <a:tr h="216968">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a:effectLst/>
                        </a:rPr>
                        <a:t>5</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ro-RO" sz="1600" dirty="0">
                          <a:effectLst/>
                        </a:rPr>
                        <a:t>Muscadelle 1 Iş</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dirty="0">
                          <a:effectLst/>
                        </a:rPr>
                        <a:t>10,7</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solidFill>
                            <a:srgbClr val="000000"/>
                          </a:solidFill>
                          <a:effectLst/>
                        </a:rPr>
                        <a:t>5,4</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16,7</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Lst>
                      </a:pPr>
                      <a:r>
                        <a:rPr lang="ro-RO" sz="1600" dirty="0">
                          <a:effectLst/>
                        </a:rPr>
                        <a:t>5,4</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0,24</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dirty="0">
                          <a:effectLst/>
                        </a:rPr>
                        <a:t>19,0</a:t>
                      </a:r>
                      <a:endParaRPr lang="en-US" sz="16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674486692"/>
                  </a:ext>
                </a:extLst>
              </a:tr>
              <a:tr h="216968">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a:effectLst/>
                        </a:rPr>
                        <a:t>6</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ro-RO" sz="1600" dirty="0">
                          <a:effectLst/>
                        </a:rPr>
                        <a:t>Fetească regală 1 Iș</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a:effectLst/>
                        </a:rPr>
                        <a:t>11,8</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solidFill>
                            <a:srgbClr val="000000"/>
                          </a:solidFill>
                          <a:effectLst/>
                        </a:rPr>
                        <a:t>5,9</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21,8</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Lst>
                      </a:pPr>
                      <a:r>
                        <a:rPr lang="ro-RO" sz="1600" dirty="0">
                          <a:effectLst/>
                        </a:rPr>
                        <a:t>4,8</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0,18</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dirty="0">
                          <a:effectLst/>
                        </a:rPr>
                        <a:t>20,0</a:t>
                      </a:r>
                      <a:endParaRPr lang="en-US" sz="16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3390925"/>
                  </a:ext>
                </a:extLst>
              </a:tr>
              <a:tr h="216968">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a:effectLst/>
                        </a:rPr>
                        <a:t>7</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just">
                        <a:lnSpc>
                          <a:spcPct val="90000"/>
                        </a:lnSpc>
                      </a:pPr>
                      <a:r>
                        <a:rPr lang="ro-RO" sz="1600">
                          <a:effectLst/>
                        </a:rPr>
                        <a:t>Pinot gris 6 Iș</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a:effectLst/>
                        </a:rPr>
                        <a:t>13,1</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solidFill>
                            <a:srgbClr val="000000"/>
                          </a:solidFill>
                          <a:effectLst/>
                        </a:rPr>
                        <a:t>5,7</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21,3</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Lst>
                      </a:pPr>
                      <a:r>
                        <a:rPr lang="ro-RO" sz="1600" dirty="0">
                          <a:effectLst/>
                        </a:rPr>
                        <a:t> 5,9 </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0,49</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dirty="0">
                          <a:effectLst/>
                        </a:rPr>
                        <a:t>20,0</a:t>
                      </a:r>
                      <a:endParaRPr lang="en-US" sz="16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169034842"/>
                  </a:ext>
                </a:extLst>
              </a:tr>
              <a:tr h="216968">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a:effectLst/>
                        </a:rPr>
                        <a:t>8</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just">
                        <a:lnSpc>
                          <a:spcPct val="90000"/>
                        </a:lnSpc>
                      </a:pPr>
                      <a:r>
                        <a:rPr lang="ro-RO" sz="1600">
                          <a:effectLst/>
                        </a:rPr>
                        <a:t>Sauvignon petit 14 Iș</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a:effectLst/>
                        </a:rPr>
                        <a:t>12,2</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solidFill>
                            <a:srgbClr val="000000"/>
                          </a:solidFill>
                          <a:effectLst/>
                        </a:rPr>
                        <a:t>5,6</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17,7</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Lst>
                      </a:pPr>
                      <a:r>
                        <a:rPr lang="ro-RO" sz="1600" dirty="0">
                          <a:effectLst/>
                        </a:rPr>
                        <a:t> 5,1</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0.42</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spcBef>
                          <a:spcPts val="0"/>
                        </a:spcBef>
                        <a:spcAft>
                          <a:spcPts val="0"/>
                        </a:spcAft>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dirty="0">
                          <a:effectLst/>
                        </a:rPr>
                        <a:t>19,6</a:t>
                      </a:r>
                      <a:endParaRPr lang="en-US" sz="16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31747511"/>
                  </a:ext>
                </a:extLst>
              </a:tr>
            </a:tbl>
          </a:graphicData>
        </a:graphic>
      </p:graphicFrame>
      <p:sp>
        <p:nvSpPr>
          <p:cNvPr id="6" name="TextBox 5">
            <a:extLst>
              <a:ext uri="{FF2B5EF4-FFF2-40B4-BE49-F238E27FC236}">
                <a16:creationId xmlns:a16="http://schemas.microsoft.com/office/drawing/2014/main" id="{DFB8EC75-6D48-CC4F-9FC8-967E08365A4A}"/>
              </a:ext>
            </a:extLst>
          </p:cNvPr>
          <p:cNvSpPr txBox="1"/>
          <p:nvPr/>
        </p:nvSpPr>
        <p:spPr>
          <a:xfrm>
            <a:off x="3418062" y="113781"/>
            <a:ext cx="6097772" cy="338554"/>
          </a:xfrm>
          <a:prstGeom prst="rect">
            <a:avLst/>
          </a:prstGeom>
          <a:noFill/>
        </p:spPr>
        <p:txBody>
          <a:bodyPr wrap="square">
            <a:spAutoFit/>
          </a:bodyPr>
          <a:lstStyle/>
          <a:p>
            <a:r>
              <a:rPr lang="ro-RO" sz="1600" b="1" dirty="0">
                <a:effectLst/>
                <a:latin typeface="Times New Roman" panose="02020603050405020304" pitchFamily="18" charset="0"/>
                <a:ea typeface="Times New Roman" panose="02020603050405020304" pitchFamily="18" charset="0"/>
              </a:rPr>
              <a:t>Tabelul 6.  Compoziţia chimicã a vinurilor albe şi aromate</a:t>
            </a:r>
            <a:endParaRPr lang="en-US" sz="1600" b="1" dirty="0"/>
          </a:p>
        </p:txBody>
      </p:sp>
      <p:graphicFrame>
        <p:nvGraphicFramePr>
          <p:cNvPr id="7" name="Table 6">
            <a:extLst>
              <a:ext uri="{FF2B5EF4-FFF2-40B4-BE49-F238E27FC236}">
                <a16:creationId xmlns:a16="http://schemas.microsoft.com/office/drawing/2014/main" id="{E7A819FF-96D6-179A-099B-53D41AADD5B4}"/>
              </a:ext>
            </a:extLst>
          </p:cNvPr>
          <p:cNvGraphicFramePr>
            <a:graphicFrameLocks noGrp="1"/>
          </p:cNvGraphicFramePr>
          <p:nvPr/>
        </p:nvGraphicFramePr>
        <p:xfrm>
          <a:off x="429658" y="3318801"/>
          <a:ext cx="11446525" cy="1219200"/>
        </p:xfrm>
        <a:graphic>
          <a:graphicData uri="http://schemas.openxmlformats.org/drawingml/2006/table">
            <a:tbl>
              <a:tblPr>
                <a:tableStyleId>{D7AC3CCA-C797-4891-BE02-D94E43425B78}</a:tableStyleId>
              </a:tblPr>
              <a:tblGrid>
                <a:gridCol w="386092">
                  <a:extLst>
                    <a:ext uri="{9D8B030D-6E8A-4147-A177-3AD203B41FA5}">
                      <a16:colId xmlns:a16="http://schemas.microsoft.com/office/drawing/2014/main" val="1796485473"/>
                    </a:ext>
                  </a:extLst>
                </a:gridCol>
                <a:gridCol w="2158804">
                  <a:extLst>
                    <a:ext uri="{9D8B030D-6E8A-4147-A177-3AD203B41FA5}">
                      <a16:colId xmlns:a16="http://schemas.microsoft.com/office/drawing/2014/main" val="1885568219"/>
                    </a:ext>
                  </a:extLst>
                </a:gridCol>
                <a:gridCol w="649995">
                  <a:extLst>
                    <a:ext uri="{9D8B030D-6E8A-4147-A177-3AD203B41FA5}">
                      <a16:colId xmlns:a16="http://schemas.microsoft.com/office/drawing/2014/main" val="1641009914"/>
                    </a:ext>
                  </a:extLst>
                </a:gridCol>
                <a:gridCol w="1290601">
                  <a:extLst>
                    <a:ext uri="{9D8B030D-6E8A-4147-A177-3AD203B41FA5}">
                      <a16:colId xmlns:a16="http://schemas.microsoft.com/office/drawing/2014/main" val="3132837155"/>
                    </a:ext>
                  </a:extLst>
                </a:gridCol>
                <a:gridCol w="1533016">
                  <a:extLst>
                    <a:ext uri="{9D8B030D-6E8A-4147-A177-3AD203B41FA5}">
                      <a16:colId xmlns:a16="http://schemas.microsoft.com/office/drawing/2014/main" val="1260717424"/>
                    </a:ext>
                  </a:extLst>
                </a:gridCol>
                <a:gridCol w="921820">
                  <a:extLst>
                    <a:ext uri="{9D8B030D-6E8A-4147-A177-3AD203B41FA5}">
                      <a16:colId xmlns:a16="http://schemas.microsoft.com/office/drawing/2014/main" val="2025047537"/>
                    </a:ext>
                  </a:extLst>
                </a:gridCol>
                <a:gridCol w="1167626">
                  <a:extLst>
                    <a:ext uri="{9D8B030D-6E8A-4147-A177-3AD203B41FA5}">
                      <a16:colId xmlns:a16="http://schemas.microsoft.com/office/drawing/2014/main" val="2373269960"/>
                    </a:ext>
                  </a:extLst>
                </a:gridCol>
                <a:gridCol w="745772">
                  <a:extLst>
                    <a:ext uri="{9D8B030D-6E8A-4147-A177-3AD203B41FA5}">
                      <a16:colId xmlns:a16="http://schemas.microsoft.com/office/drawing/2014/main" val="2951434383"/>
                    </a:ext>
                  </a:extLst>
                </a:gridCol>
                <a:gridCol w="878090">
                  <a:extLst>
                    <a:ext uri="{9D8B030D-6E8A-4147-A177-3AD203B41FA5}">
                      <a16:colId xmlns:a16="http://schemas.microsoft.com/office/drawing/2014/main" val="1818960176"/>
                    </a:ext>
                  </a:extLst>
                </a:gridCol>
                <a:gridCol w="1714709">
                  <a:extLst>
                    <a:ext uri="{9D8B030D-6E8A-4147-A177-3AD203B41FA5}">
                      <a16:colId xmlns:a16="http://schemas.microsoft.com/office/drawing/2014/main" val="1660685909"/>
                    </a:ext>
                  </a:extLst>
                </a:gridCol>
              </a:tblGrid>
              <a:tr h="302702">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b="1" dirty="0">
                          <a:effectLst/>
                        </a:rPr>
                        <a:t>Nr crt</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dirty="0">
                          <a:effectLst/>
                        </a:rPr>
                        <a:t>Clona</a:t>
                      </a:r>
                      <a:endParaRPr lang="en-US" sz="1600" dirty="0">
                        <a:effectLst/>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 </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b="1">
                          <a:effectLst/>
                        </a:rPr>
                        <a:t>Alcool</a:t>
                      </a:r>
                      <a:endParaRPr lang="en-US" sz="1600">
                        <a:effectLst/>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b="1">
                          <a:effectLst/>
                        </a:rPr>
                        <a:t> vol %</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dirty="0">
                          <a:effectLst/>
                        </a:rPr>
                        <a:t>Acid. totalã </a:t>
                      </a:r>
                      <a:endParaRPr lang="en-US" sz="1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defRPr/>
                      </a:pPr>
                      <a:r>
                        <a:rPr lang="ro-RO" sz="1600" b="1" dirty="0">
                          <a:effectLst/>
                        </a:rPr>
                        <a:t>g/L acid tartric</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b="1" dirty="0">
                          <a:effectLst/>
                        </a:rPr>
                        <a:t>Extract </a:t>
                      </a:r>
                      <a:endParaRPr lang="en-US" sz="1600" dirty="0">
                        <a:effectLst/>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b="1" dirty="0">
                          <a:effectLst/>
                        </a:rPr>
                        <a:t>nereducãtor, g/L</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Lst>
                      </a:pPr>
                      <a:r>
                        <a:rPr lang="ro-RO" sz="1600" b="1" dirty="0">
                          <a:effectLst/>
                        </a:rPr>
                        <a:t>Antociani </a:t>
                      </a:r>
                      <a:endParaRPr lang="en-US" sz="1600" dirty="0">
                        <a:effectLst/>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Lst>
                      </a:pPr>
                      <a:r>
                        <a:rPr lang="ro-RO" sz="1600" b="1" dirty="0">
                          <a:effectLst/>
                        </a:rPr>
                        <a:t>mg/L</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b="1">
                          <a:effectLst/>
                        </a:rPr>
                        <a:t>Intensitate colorantã</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b="1" dirty="0">
                          <a:effectLst/>
                        </a:rPr>
                        <a:t>Glicerol, </a:t>
                      </a:r>
                      <a:endParaRPr lang="en-US" sz="1600" dirty="0">
                        <a:effectLst/>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b="1" dirty="0">
                          <a:effectLst/>
                        </a:rPr>
                        <a:t>g/L</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b="1" dirty="0">
                          <a:effectLst/>
                        </a:rPr>
                        <a:t>Polifenoli,</a:t>
                      </a:r>
                      <a:endParaRPr lang="en-US" sz="1600" dirty="0">
                        <a:effectLst/>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b="1" dirty="0">
                          <a:effectLst/>
                        </a:rPr>
                        <a:t> g/L</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dirty="0">
                          <a:effectLst/>
                        </a:rPr>
                        <a:t>Apreciere organoleptică, note</a:t>
                      </a:r>
                      <a:endParaRPr lang="en-US" sz="16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692809805"/>
                  </a:ext>
                </a:extLst>
              </a:tr>
              <a:tr h="151351">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dirty="0">
                          <a:effectLst/>
                        </a:rPr>
                        <a:t>1</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Busuioacă de Bohotin 5 Iş</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a:effectLst/>
                        </a:rPr>
                        <a:t>13,0</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solidFill>
                            <a:srgbClr val="000000"/>
                          </a:solidFill>
                          <a:effectLst/>
                        </a:rPr>
                        <a:t>6,5</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22,0</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199</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0,56</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a:effectLst/>
                        </a:rPr>
                        <a:t>5,2</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a:effectLst/>
                        </a:rPr>
                        <a:t>0,92</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20,0</a:t>
                      </a:r>
                      <a:endParaRPr lang="en-US" sz="16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06292035"/>
                  </a:ext>
                </a:extLst>
              </a:tr>
              <a:tr h="151351">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dirty="0">
                          <a:effectLst/>
                        </a:rPr>
                        <a:t>2</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Cabernet Sauvignon 4 Iş</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dirty="0">
                          <a:effectLst/>
                        </a:rPr>
                        <a:t>12,0</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6,0</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20,3</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440</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0,41</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a:effectLst/>
                        </a:rPr>
                        <a:t>6,5</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a:effectLst/>
                        </a:rPr>
                        <a:t>1,14</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19,8</a:t>
                      </a:r>
                      <a:endParaRPr lang="en-US" sz="16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22022580"/>
                  </a:ext>
                </a:extLst>
              </a:tr>
              <a:tr h="151351">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Lst>
                      </a:pPr>
                      <a:r>
                        <a:rPr lang="ro-RO" sz="1600" dirty="0">
                          <a:effectLst/>
                        </a:rPr>
                        <a:t>3</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Cabernet Sauvignon 15 Iş</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Lst>
                      </a:pPr>
                      <a:r>
                        <a:rPr lang="ro-RO" sz="1600">
                          <a:effectLst/>
                        </a:rPr>
                        <a:t>12,2</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6,4</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21,7</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694</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0,49</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tabLst>
                          <a:tab pos="-20485100" algn="l"/>
                          <a:tab pos="-20035520" algn="l"/>
                          <a:tab pos="-19585940" algn="l"/>
                          <a:tab pos="-19136360" algn="l"/>
                          <a:tab pos="-18686780" algn="l"/>
                          <a:tab pos="-18237200" algn="l"/>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Lst>
                      </a:pPr>
                      <a:r>
                        <a:rPr lang="ro-RO" sz="1600">
                          <a:effectLst/>
                        </a:rPr>
                        <a:t>6,7</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a:effectLst/>
                        </a:rPr>
                        <a:t>1,24</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20,0</a:t>
                      </a:r>
                      <a:endParaRPr lang="en-US" sz="16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396939403"/>
                  </a:ext>
                </a:extLst>
              </a:tr>
            </a:tbl>
          </a:graphicData>
        </a:graphic>
      </p:graphicFrame>
      <p:sp>
        <p:nvSpPr>
          <p:cNvPr id="9" name="TextBox 8">
            <a:extLst>
              <a:ext uri="{FF2B5EF4-FFF2-40B4-BE49-F238E27FC236}">
                <a16:creationId xmlns:a16="http://schemas.microsoft.com/office/drawing/2014/main" id="{A2B045D6-CA2D-0638-FC84-1C7024E8A9B8}"/>
              </a:ext>
            </a:extLst>
          </p:cNvPr>
          <p:cNvSpPr txBox="1"/>
          <p:nvPr/>
        </p:nvSpPr>
        <p:spPr>
          <a:xfrm>
            <a:off x="3047114" y="2980247"/>
            <a:ext cx="6097772" cy="338554"/>
          </a:xfrm>
          <a:prstGeom prst="rect">
            <a:avLst/>
          </a:prstGeom>
          <a:noFill/>
        </p:spPr>
        <p:txBody>
          <a:bodyPr wrap="square">
            <a:spAutoFit/>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Lst>
            </a:pPr>
            <a:r>
              <a:rPr lang="ro-RO" sz="1600" b="1" dirty="0">
                <a:effectLst/>
                <a:latin typeface="Times New Roman" panose="02020603050405020304" pitchFamily="18" charset="0"/>
                <a:ea typeface="Times New Roman" panose="02020603050405020304" pitchFamily="18" charset="0"/>
              </a:rPr>
              <a:t>Tabelul 7.  Compoziţia chimicã a vinurilor roze și roşii </a:t>
            </a:r>
            <a:endParaRPr lang="en-US" sz="16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50C589D9-438B-8E00-795C-015B19A6DEA6}"/>
              </a:ext>
            </a:extLst>
          </p:cNvPr>
          <p:cNvGraphicFramePr>
            <a:graphicFrameLocks noGrp="1"/>
          </p:cNvGraphicFramePr>
          <p:nvPr/>
        </p:nvGraphicFramePr>
        <p:xfrm>
          <a:off x="418639" y="4966067"/>
          <a:ext cx="11446526" cy="1621536"/>
        </p:xfrm>
        <a:graphic>
          <a:graphicData uri="http://schemas.openxmlformats.org/drawingml/2006/table">
            <a:tbl>
              <a:tblPr>
                <a:tableStyleId>{D7AC3CCA-C797-4891-BE02-D94E43425B78}</a:tableStyleId>
              </a:tblPr>
              <a:tblGrid>
                <a:gridCol w="330508">
                  <a:extLst>
                    <a:ext uri="{9D8B030D-6E8A-4147-A177-3AD203B41FA5}">
                      <a16:colId xmlns:a16="http://schemas.microsoft.com/office/drawing/2014/main" val="1316979855"/>
                    </a:ext>
                  </a:extLst>
                </a:gridCol>
                <a:gridCol w="2517068">
                  <a:extLst>
                    <a:ext uri="{9D8B030D-6E8A-4147-A177-3AD203B41FA5}">
                      <a16:colId xmlns:a16="http://schemas.microsoft.com/office/drawing/2014/main" val="4293954845"/>
                    </a:ext>
                  </a:extLst>
                </a:gridCol>
                <a:gridCol w="1358576">
                  <a:extLst>
                    <a:ext uri="{9D8B030D-6E8A-4147-A177-3AD203B41FA5}">
                      <a16:colId xmlns:a16="http://schemas.microsoft.com/office/drawing/2014/main" val="2490491460"/>
                    </a:ext>
                  </a:extLst>
                </a:gridCol>
                <a:gridCol w="2108512">
                  <a:extLst>
                    <a:ext uri="{9D8B030D-6E8A-4147-A177-3AD203B41FA5}">
                      <a16:colId xmlns:a16="http://schemas.microsoft.com/office/drawing/2014/main" val="2217274435"/>
                    </a:ext>
                  </a:extLst>
                </a:gridCol>
                <a:gridCol w="1065123">
                  <a:extLst>
                    <a:ext uri="{9D8B030D-6E8A-4147-A177-3AD203B41FA5}">
                      <a16:colId xmlns:a16="http://schemas.microsoft.com/office/drawing/2014/main" val="158272179"/>
                    </a:ext>
                  </a:extLst>
                </a:gridCol>
                <a:gridCol w="1065125">
                  <a:extLst>
                    <a:ext uri="{9D8B030D-6E8A-4147-A177-3AD203B41FA5}">
                      <a16:colId xmlns:a16="http://schemas.microsoft.com/office/drawing/2014/main" val="863767887"/>
                    </a:ext>
                  </a:extLst>
                </a:gridCol>
                <a:gridCol w="1162942">
                  <a:extLst>
                    <a:ext uri="{9D8B030D-6E8A-4147-A177-3AD203B41FA5}">
                      <a16:colId xmlns:a16="http://schemas.microsoft.com/office/drawing/2014/main" val="898603951"/>
                    </a:ext>
                  </a:extLst>
                </a:gridCol>
                <a:gridCol w="1838672">
                  <a:extLst>
                    <a:ext uri="{9D8B030D-6E8A-4147-A177-3AD203B41FA5}">
                      <a16:colId xmlns:a16="http://schemas.microsoft.com/office/drawing/2014/main" val="28517067"/>
                    </a:ext>
                  </a:extLst>
                </a:gridCol>
              </a:tblGrid>
              <a:tr h="393911">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Lst>
                      </a:pPr>
                      <a:r>
                        <a:rPr lang="ro-RO" sz="1600" b="1">
                          <a:effectLst/>
                        </a:rPr>
                        <a:t>Nr</a:t>
                      </a:r>
                      <a:endParaRPr lang="en-US" sz="1600">
                        <a:effectLst/>
                      </a:endParaRPr>
                    </a:p>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Lst>
                      </a:pPr>
                      <a:r>
                        <a:rPr lang="ro-RO" sz="1600" b="1">
                          <a:effectLst/>
                        </a:rPr>
                        <a:t>crt</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dirty="0">
                          <a:effectLst/>
                        </a:rPr>
                        <a:t>Clona/elita</a:t>
                      </a:r>
                      <a:endParaRPr lang="en-US" sz="1600" dirty="0">
                        <a:effectLst/>
                      </a:endParaRPr>
                    </a:p>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dirty="0">
                          <a:effectLst/>
                        </a:rPr>
                        <a:t>şi un martor</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b="1" dirty="0">
                          <a:effectLst/>
                        </a:rPr>
                        <a:t>Aspectul </a:t>
                      </a:r>
                      <a:endParaRPr lang="en-US" sz="1600" dirty="0">
                        <a:effectLst/>
                      </a:endParaRPr>
                    </a:p>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b="1" dirty="0">
                          <a:effectLst/>
                        </a:rPr>
                        <a:t>comercial (0–3)</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a:effectLst/>
                        </a:rPr>
                        <a:t>Desprinderea</a:t>
                      </a:r>
                      <a:endParaRPr lang="en-US" sz="1600">
                        <a:effectLst/>
                      </a:endParaRPr>
                    </a:p>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a:effectLst/>
                        </a:rPr>
                        <a:t> boabelor de pe ciorchine  (0–1)</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b="1">
                          <a:effectLst/>
                        </a:rPr>
                        <a:t>Gustul, aroma</a:t>
                      </a:r>
                      <a:endParaRPr lang="en-US" sz="1600">
                        <a:effectLst/>
                      </a:endParaRPr>
                    </a:p>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b="1">
                          <a:effectLst/>
                        </a:rPr>
                        <a:t> (0–3)</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a:effectLst/>
                        </a:rPr>
                        <a:t>Consistenta pulpei (0–2)</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a:effectLst/>
                        </a:rPr>
                        <a:t>Grosimea</a:t>
                      </a:r>
                      <a:endParaRPr lang="en-US" sz="1600">
                        <a:effectLst/>
                      </a:endParaRPr>
                    </a:p>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b="1">
                          <a:effectLst/>
                        </a:rPr>
                        <a:t> pielitei (0–1)</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b="1">
                          <a:effectLst/>
                        </a:rPr>
                        <a:t>Nota la degustare</a:t>
                      </a:r>
                      <a:endParaRPr lang="en-US" sz="16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192676413"/>
                  </a:ext>
                </a:extLst>
              </a:tr>
              <a:tr h="179426">
                <a:tc rowSpan="2">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Lst>
                      </a:pPr>
                      <a:r>
                        <a:rPr lang="ro-RO" sz="1600">
                          <a:effectLst/>
                        </a:rPr>
                        <a:t>1</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just">
                        <a:lnSpc>
                          <a:spcPct val="95000"/>
                        </a:lnSpc>
                      </a:pPr>
                      <a:r>
                        <a:rPr lang="ro-RO" sz="1600" dirty="0">
                          <a:effectLst/>
                        </a:rPr>
                        <a:t>Chasselas doré 20 Iş</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a:effectLst/>
                        </a:rPr>
                        <a:t>3</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a:effectLst/>
                        </a:rPr>
                        <a:t>3</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2</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a:effectLst/>
                        </a:rPr>
                        <a:t>10</a:t>
                      </a:r>
                      <a:endParaRPr lang="en-US" sz="16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702778190"/>
                  </a:ext>
                </a:extLst>
              </a:tr>
              <a:tr h="179426">
                <a:tc vMerge="1">
                  <a:txBody>
                    <a:bodyPr/>
                    <a:lstStyle/>
                    <a:p>
                      <a:endParaRPr lang="en-US"/>
                    </a:p>
                  </a:txBody>
                  <a:tcPr/>
                </a:tc>
                <a:tc>
                  <a:txBody>
                    <a:bodyPr/>
                    <a:lstStyle/>
                    <a:p>
                      <a:pPr algn="just">
                        <a:lnSpc>
                          <a:spcPct val="95000"/>
                        </a:lnSpc>
                      </a:pPr>
                      <a:r>
                        <a:rPr lang="ro-RO" sz="1600" dirty="0">
                          <a:effectLst/>
                        </a:rPr>
                        <a:t>Martor - populaţia soiului</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a:effectLst/>
                        </a:rPr>
                        <a:t>2</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1</a:t>
                      </a:r>
                      <a:endParaRPr lang="en-US" sz="16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a:effectLst/>
                        </a:rPr>
                        <a:t>3</a:t>
                      </a:r>
                      <a:endParaRPr lang="en-US" sz="16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a:effectLst/>
                        </a:rPr>
                        <a:t>8</a:t>
                      </a:r>
                      <a:endParaRPr lang="en-US" sz="16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22595780"/>
                  </a:ext>
                </a:extLst>
              </a:tr>
              <a:tr h="179426">
                <a:tc rowSpan="2">
                  <a:txBody>
                    <a:bodyPr/>
                    <a:lstStyle/>
                    <a:p>
                      <a:pPr algn="ctr">
                        <a:lnSpc>
                          <a:spcPct val="95000"/>
                        </a:lnSpc>
                      </a:pPr>
                      <a:r>
                        <a:rPr lang="ro-RO" sz="1600">
                          <a:effectLst/>
                        </a:rPr>
                        <a:t>2</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just">
                        <a:lnSpc>
                          <a:spcPct val="95000"/>
                        </a:lnSpc>
                      </a:pPr>
                      <a:r>
                        <a:rPr lang="ro-RO" sz="1600">
                          <a:effectLst/>
                        </a:rPr>
                        <a:t>Chasselas rose 17 Iş</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a:effectLst/>
                        </a:rPr>
                        <a:t>3</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a:effectLst/>
                        </a:rPr>
                        <a:t>3</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2</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dirty="0">
                          <a:effectLst/>
                        </a:rPr>
                        <a:t>10</a:t>
                      </a:r>
                      <a:endParaRPr lang="en-US" sz="16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407788754"/>
                  </a:ext>
                </a:extLst>
              </a:tr>
              <a:tr h="179426">
                <a:tc vMerge="1">
                  <a:txBody>
                    <a:bodyPr/>
                    <a:lstStyle/>
                    <a:p>
                      <a:endParaRPr lang="en-US"/>
                    </a:p>
                  </a:txBody>
                  <a:tcPr/>
                </a:tc>
                <a:tc>
                  <a:txBody>
                    <a:bodyPr/>
                    <a:lstStyle/>
                    <a:p>
                      <a:pPr algn="just">
                        <a:lnSpc>
                          <a:spcPct val="95000"/>
                        </a:lnSpc>
                      </a:pPr>
                      <a:r>
                        <a:rPr lang="ro-RO" sz="1600">
                          <a:effectLst/>
                        </a:rPr>
                        <a:t>Martor - populaţia soiului</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dirty="0">
                          <a:effectLst/>
                        </a:rPr>
                        <a:t>2</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dirty="0">
                          <a:effectLst/>
                        </a:rPr>
                        <a:t>1</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Lst>
                      </a:pPr>
                      <a:r>
                        <a:rPr lang="ro-RO" sz="1600">
                          <a:effectLst/>
                        </a:rPr>
                        <a:t>2</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ro-RO" sz="1600">
                          <a:effectLst/>
                        </a:rPr>
                        <a:t>1</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algn="ctr">
                        <a:lnSpc>
                          <a:spcPct val="95000"/>
                        </a:lnSpc>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Lst>
                      </a:pPr>
                      <a:r>
                        <a:rPr lang="ro-RO" sz="1600" dirty="0">
                          <a:effectLst/>
                        </a:rPr>
                        <a:t>7</a:t>
                      </a:r>
                      <a:endParaRPr lang="en-US" sz="16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706583581"/>
                  </a:ext>
                </a:extLst>
              </a:tr>
            </a:tbl>
          </a:graphicData>
        </a:graphic>
      </p:graphicFrame>
      <p:sp>
        <p:nvSpPr>
          <p:cNvPr id="3" name="TextBox 2">
            <a:extLst>
              <a:ext uri="{FF2B5EF4-FFF2-40B4-BE49-F238E27FC236}">
                <a16:creationId xmlns:a16="http://schemas.microsoft.com/office/drawing/2014/main" id="{DD7535EB-C65E-2597-1A39-C6BDFAD9E613}"/>
              </a:ext>
            </a:extLst>
          </p:cNvPr>
          <p:cNvSpPr txBox="1"/>
          <p:nvPr/>
        </p:nvSpPr>
        <p:spPr>
          <a:xfrm>
            <a:off x="2689147" y="4627513"/>
            <a:ext cx="6097772" cy="338554"/>
          </a:xfrm>
          <a:prstGeom prst="rect">
            <a:avLst/>
          </a:prstGeom>
          <a:noFill/>
        </p:spPr>
        <p:txBody>
          <a:bodyPr wrap="square">
            <a:spAutoFit/>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Lst>
            </a:pPr>
            <a:r>
              <a:rPr lang="ro-RO" sz="1600" b="1" dirty="0">
                <a:solidFill>
                  <a:srgbClr val="000000"/>
                </a:solidFill>
                <a:effectLst/>
                <a:latin typeface="Times New Roman" panose="02020603050405020304" pitchFamily="18" charset="0"/>
                <a:ea typeface="ヒラギノ角ゴ Pro W3"/>
              </a:rPr>
              <a:t>Tabelul 8. Aprecierea organolepticã a strugurilor pentru masã   </a:t>
            </a:r>
            <a:endParaRPr lang="en-US" sz="1600" dirty="0">
              <a:solidFill>
                <a:srgbClr val="000000"/>
              </a:solidFill>
              <a:effectLst/>
              <a:latin typeface="Times New Roman" panose="02020603050405020304" pitchFamily="18" charset="0"/>
              <a:ea typeface="ヒラギノ角ゴ Pro W3"/>
            </a:endParaRPr>
          </a:p>
        </p:txBody>
      </p:sp>
    </p:spTree>
    <p:extLst>
      <p:ext uri="{BB962C8B-B14F-4D97-AF65-F5344CB8AC3E}">
        <p14:creationId xmlns:p14="http://schemas.microsoft.com/office/powerpoint/2010/main" val="6993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0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894478-1FF4-1E53-638D-8B3A986FB0BE}"/>
              </a:ext>
            </a:extLst>
          </p:cNvPr>
          <p:cNvSpPr txBox="1"/>
          <p:nvPr/>
        </p:nvSpPr>
        <p:spPr>
          <a:xfrm>
            <a:off x="640466" y="866542"/>
            <a:ext cx="10911069" cy="5478423"/>
          </a:xfrm>
          <a:prstGeom prst="rect">
            <a:avLst/>
          </a:prstGeom>
          <a:solidFill>
            <a:schemeClr val="accent4">
              <a:lumMod val="20000"/>
              <a:lumOff val="80000"/>
            </a:schemeClr>
          </a:solidFill>
        </p:spPr>
        <p:txBody>
          <a:bodyPr wrap="square">
            <a:spAutoFit/>
          </a:bodyPr>
          <a:lstStyle/>
          <a:p>
            <a:pPr marL="285750" indent="-285750" algn="just">
              <a:buFont typeface="Wingdings" panose="05000000000000000000" pitchFamily="2" charset="2"/>
              <a:buChar char="§"/>
            </a:pP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Prin aplicarea selecţiei clonale, la Staţiunea de Cercetare Dezvoltare pentru Viticultură şi Vinificaţie Iaşi au fost obţinute 13 clone de viţă de vie, din care opt pentru  producerea vinurilor albe de calitate, o clonă pentru vinuri aromate, două clone pentru vinuri roșii de calitate și două clone pentru struguri de masă. </a:t>
            </a:r>
          </a:p>
          <a:p>
            <a:pPr marL="285750" indent="-285750" algn="just">
              <a:buFont typeface="Wingdings" panose="05000000000000000000" pitchFamily="2" charset="2"/>
              <a:buChar char="§"/>
            </a:pPr>
            <a:r>
              <a:rPr lang="ro-RO" sz="1750" dirty="0">
                <a:effectLst/>
                <a:latin typeface="Times New Roman" panose="02020603050405020304" pitchFamily="18" charset="0"/>
                <a:ea typeface="Times New Roman" panose="02020603050405020304" pitchFamily="18" charset="0"/>
              </a:rPr>
              <a:t>Perioada de vegetație activă a clonelor studiate s-a e</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şalonat </a:t>
            </a:r>
            <a:r>
              <a:rPr lang="ro-RO" sz="1750" dirty="0">
                <a:effectLst/>
                <a:latin typeface="Times New Roman" panose="02020603050405020304" pitchFamily="18" charset="0"/>
                <a:ea typeface="Times New Roman" panose="02020603050405020304" pitchFamily="18" charset="0"/>
              </a:rPr>
              <a:t>în intervalul 160-175 zile la genotipurile destinate obținerii de vinuri albe și aromate, precum și la clonele pentru struguri de masă. Clonele destinate obținerii de vinuri roșii (Cabernet Sauvignon 4 Iș, respectiv Cabernet Sauvignon 15 Iș) necesitând 180-190 zile pentru definitivarea maturării tehnologice a strugurilor. </a:t>
            </a:r>
          </a:p>
          <a:p>
            <a:pPr marL="285750" indent="-285750" algn="just">
              <a:buFont typeface="Wingdings" panose="05000000000000000000" pitchFamily="2" charset="2"/>
              <a:buChar char="§"/>
            </a:pPr>
            <a:r>
              <a:rPr lang="ro-RO" sz="1750" dirty="0">
                <a:effectLst/>
                <a:latin typeface="Times New Roman" panose="02020603050405020304" pitchFamily="18" charset="0"/>
                <a:ea typeface="Times New Roman" panose="02020603050405020304" pitchFamily="18" charset="0"/>
              </a:rPr>
              <a:t>Clonele prezint</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ă</a:t>
            </a:r>
            <a:r>
              <a:rPr lang="ro-RO" sz="1750" dirty="0">
                <a:effectLst/>
                <a:latin typeface="Times New Roman" panose="02020603050405020304" pitchFamily="18" charset="0"/>
                <a:ea typeface="Times New Roman" panose="02020603050405020304" pitchFamily="18" charset="0"/>
              </a:rPr>
              <a:t> fertilitate bună, cu un procent de lăstari fertili de 70% și peste, excepție făcând genotipurile </a:t>
            </a:r>
            <a:br>
              <a:rPr lang="ro-RO" sz="1750" dirty="0">
                <a:effectLst/>
                <a:latin typeface="Times New Roman" panose="02020603050405020304" pitchFamily="18" charset="0"/>
                <a:ea typeface="Times New Roman" panose="02020603050405020304" pitchFamily="18" charset="0"/>
              </a:rPr>
            </a:br>
            <a:r>
              <a:rPr lang="ro-RO" sz="1750" dirty="0">
                <a:effectLst/>
                <a:latin typeface="Times New Roman" panose="02020603050405020304" pitchFamily="18" charset="0"/>
                <a:ea typeface="Times New Roman" panose="02020603050405020304" pitchFamily="18" charset="0"/>
              </a:rPr>
              <a:t>Frâncușă 14 Iș și respectiv Busuioacă de Bohotin 5 Iș, care au fertilitate mijlocie (60 -70 % lăstari fertili). </a:t>
            </a:r>
          </a:p>
          <a:p>
            <a:pPr marL="285750" indent="-285750" algn="just">
              <a:buFont typeface="Wingdings" panose="05000000000000000000" pitchFamily="2" charset="2"/>
              <a:buChar char="§"/>
            </a:pPr>
            <a:r>
              <a:rPr lang="ro-RO" sz="1750" dirty="0">
                <a:effectLst/>
                <a:latin typeface="Times New Roman" panose="02020603050405020304" pitchFamily="18" charset="0"/>
                <a:ea typeface="Times New Roman" panose="02020603050405020304" pitchFamily="18" charset="0"/>
              </a:rPr>
              <a:t>În condiţiile aplicării tratamentelor anticriptogamice, genotipurile studiate au manifestat o rezistenţă bună la atacul principalelor boli ale viţei de vie, specifică soiurilor </a:t>
            </a:r>
            <a:r>
              <a:rPr lang="ro-RO" sz="1750" i="1" dirty="0">
                <a:effectLst/>
                <a:latin typeface="Times New Roman" panose="02020603050405020304" pitchFamily="18" charset="0"/>
                <a:ea typeface="Times New Roman" panose="02020603050405020304" pitchFamily="18" charset="0"/>
              </a:rPr>
              <a:t>V. vinifera</a:t>
            </a:r>
            <a:r>
              <a:rPr lang="ro-RO" sz="1750" dirty="0">
                <a:effectLst/>
                <a:latin typeface="Times New Roman" panose="02020603050405020304" pitchFamily="18" charset="0"/>
                <a:ea typeface="Times New Roman" panose="02020603050405020304" pitchFamily="18" charset="0"/>
              </a:rPr>
              <a:t>, apreciată cu note de 8 și 9 conform descriptorilor O.I.V.</a:t>
            </a:r>
          </a:p>
          <a:p>
            <a:pPr marL="285750" indent="-285750" algn="just">
              <a:buFont typeface="Wingdings" panose="05000000000000000000" pitchFamily="2" charset="2"/>
              <a:buChar char="§"/>
            </a:pPr>
            <a:r>
              <a:rPr lang="ro-RO" sz="1750" dirty="0">
                <a:effectLst/>
                <a:latin typeface="Times New Roman" panose="02020603050405020304" pitchFamily="18" charset="0"/>
                <a:ea typeface="Times New Roman" panose="02020603050405020304" pitchFamily="18" charset="0"/>
              </a:rPr>
              <a:t>Producţia şi calitatea strugurilor au fost superioare soiului popula</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ţie</a:t>
            </a:r>
            <a:r>
              <a:rPr lang="ro-RO" sz="1750" dirty="0">
                <a:effectLst/>
                <a:latin typeface="Times New Roman" panose="02020603050405020304" pitchFamily="18" charset="0"/>
                <a:ea typeface="Times New Roman" panose="02020603050405020304" pitchFamily="18" charset="0"/>
              </a:rPr>
              <a:t>, astfel, producţia la butuc a variat în func</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ţie de soi între</a:t>
            </a:r>
            <a:r>
              <a:rPr lang="ro-RO" sz="1750" dirty="0">
                <a:effectLst/>
                <a:latin typeface="Times New Roman" panose="02020603050405020304" pitchFamily="18" charset="0"/>
                <a:ea typeface="Times New Roman" panose="02020603050405020304" pitchFamily="18" charset="0"/>
              </a:rPr>
              <a:t> 3,3 kg (Chasselas rose 17 I</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ş</a:t>
            </a:r>
            <a:r>
              <a:rPr lang="ro-RO" sz="1750" dirty="0">
                <a:effectLst/>
                <a:latin typeface="Times New Roman" panose="02020603050405020304" pitchFamily="18" charset="0"/>
                <a:ea typeface="Times New Roman" panose="02020603050405020304" pitchFamily="18" charset="0"/>
              </a:rPr>
              <a:t>) şi 5,3 kg (</a:t>
            </a:r>
            <a:r>
              <a:rPr lang="ro-RO" sz="1750" dirty="0">
                <a:latin typeface="Times New Roman" panose="02020603050405020304" pitchFamily="18" charset="0"/>
                <a:ea typeface="Times New Roman" panose="02020603050405020304" pitchFamily="18" charset="0"/>
              </a:rPr>
              <a:t>Muscadelle</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1 Iş</a:t>
            </a:r>
            <a:r>
              <a:rPr lang="ro-RO" sz="1750" dirty="0">
                <a:effectLst/>
                <a:latin typeface="Times New Roman" panose="02020603050405020304" pitchFamily="18" charset="0"/>
                <a:ea typeface="Times New Roman" panose="02020603050405020304" pitchFamily="18" charset="0"/>
              </a:rPr>
              <a:t>). La clonele destinate ob</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ţinerii de vinuri, </a:t>
            </a:r>
            <a:r>
              <a:rPr lang="ro-RO" sz="1750" dirty="0">
                <a:effectLst/>
                <a:latin typeface="Times New Roman" panose="02020603050405020304" pitchFamily="18" charset="0"/>
                <a:ea typeface="Times New Roman" panose="02020603050405020304" pitchFamily="18" charset="0"/>
              </a:rPr>
              <a:t>acumul</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ările în zaharuri</a:t>
            </a:r>
            <a:r>
              <a:rPr lang="ro-RO" sz="1750" dirty="0">
                <a:effectLst/>
                <a:latin typeface="Times New Roman" panose="02020603050405020304" pitchFamily="18" charset="0"/>
                <a:ea typeface="Times New Roman" panose="02020603050405020304" pitchFamily="18" charset="0"/>
              </a:rPr>
              <a:t> au fost de peste 183 g/L zaharuri (</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Muscadelle 1 Iş)</a:t>
            </a:r>
            <a:r>
              <a:rPr lang="ro-RO" sz="1750" dirty="0">
                <a:effectLst/>
                <a:latin typeface="Times New Roman" panose="02020603050405020304" pitchFamily="18" charset="0"/>
                <a:ea typeface="Times New Roman" panose="02020603050405020304" pitchFamily="18" charset="0"/>
              </a:rPr>
              <a:t> nedep</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ă</a:t>
            </a:r>
            <a:r>
              <a:rPr lang="ro-RO" sz="1750" dirty="0">
                <a:latin typeface="Times New Roman" panose="02020603050405020304" pitchFamily="18" charset="0"/>
                <a:ea typeface="Times New Roman" panose="02020603050405020304" pitchFamily="18" charset="0"/>
              </a:rPr>
              <a:t>şind </a:t>
            </a:r>
            <a:r>
              <a:rPr lang="ro-RO" sz="1750" dirty="0">
                <a:effectLst/>
                <a:latin typeface="Times New Roman" panose="02020603050405020304" pitchFamily="18" charset="0"/>
                <a:ea typeface="Times New Roman" panose="02020603050405020304" pitchFamily="18" charset="0"/>
              </a:rPr>
              <a:t>227 g/L (Pinot gris 6 </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Iş).</a:t>
            </a:r>
          </a:p>
          <a:p>
            <a:pPr marL="285750" indent="-285750" algn="just">
              <a:buFont typeface="Wingdings" panose="05000000000000000000" pitchFamily="2" charset="2"/>
              <a:buChar char="§"/>
            </a:pPr>
            <a:r>
              <a:rPr lang="ro-RO" sz="175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Vinurile </a:t>
            </a:r>
            <a:r>
              <a:rPr lang="ro-RO" sz="1750" dirty="0">
                <a:effectLst/>
                <a:latin typeface="Times New Roman" panose="02020603050405020304" pitchFamily="18" charset="0"/>
                <a:ea typeface="Calibri" panose="020F0502020204030204" pitchFamily="34" charset="0"/>
                <a:cs typeface="Times New Roman" panose="02020603050405020304" pitchFamily="18" charset="0"/>
              </a:rPr>
              <a:t>obținute au concentrație alcoolică superioar</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ă</a:t>
            </a:r>
            <a:r>
              <a:rPr lang="ro-RO" sz="1750" dirty="0">
                <a:effectLst/>
                <a:latin typeface="Times New Roman" panose="02020603050405020304" pitchFamily="18" charset="0"/>
                <a:ea typeface="Calibri" panose="020F0502020204030204" pitchFamily="34" charset="0"/>
                <a:cs typeface="Times New Roman" panose="02020603050405020304" pitchFamily="18" charset="0"/>
              </a:rPr>
              <a:t>  variantelor martor, fiind echilibrate, extractive și cu tipicitate specifică, </a:t>
            </a:r>
            <a:r>
              <a:rPr lang="ro-RO" sz="1750" dirty="0">
                <a:latin typeface="Times New Roman" panose="02020603050405020304" pitchFamily="18" charset="0"/>
                <a:ea typeface="Calibri" panose="020F0502020204030204" pitchFamily="34" charset="0"/>
                <a:cs typeface="Times New Roman" panose="02020603050405020304" pitchFamily="18" charset="0"/>
              </a:rPr>
              <a:t>impun</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ându-</a:t>
            </a:r>
            <a:r>
              <a:rPr lang="ro-RO" sz="1750" dirty="0">
                <a:latin typeface="Times New Roman" panose="02020603050405020304" pitchFamily="18" charset="0"/>
                <a:ea typeface="Calibri" panose="020F0502020204030204" pitchFamily="34" charset="0"/>
                <a:cs typeface="Times New Roman" panose="02020603050405020304" pitchFamily="18" charset="0"/>
              </a:rPr>
              <a:t>se </a:t>
            </a:r>
            <a:r>
              <a:rPr lang="ro-RO" sz="1750" dirty="0">
                <a:effectLst/>
                <a:latin typeface="Times New Roman" panose="02020603050405020304" pitchFamily="18" charset="0"/>
                <a:ea typeface="Calibri" panose="020F0502020204030204" pitchFamily="34" charset="0"/>
                <a:cs typeface="Times New Roman" panose="02020603050405020304" pitchFamily="18" charset="0"/>
              </a:rPr>
              <a:t>prin lejeritate, prospeţime şi fructuozitate. </a:t>
            </a:r>
            <a:endParaRPr lang="ro-RO" sz="1750" dirty="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ro-RO" sz="1750" dirty="0">
                <a:effectLst/>
                <a:latin typeface="Times New Roman" panose="02020603050405020304" pitchFamily="18" charset="0"/>
                <a:ea typeface="Times New Roman" panose="02020603050405020304" pitchFamily="18" charset="0"/>
              </a:rPr>
              <a:t>Clonele obţinute sunt bine adaptate condiţiilor ecologice specifice podgoriilor din nord-estul Moldovei,  remarcându-se prin fertilitate şi productivitate ridicată, însuşiri superioare de calitate şi stabilitate genetică, comparativ cu soiurile</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populaţie</a:t>
            </a:r>
            <a:r>
              <a:rPr lang="ro-RO" sz="1750" dirty="0">
                <a:effectLst/>
                <a:latin typeface="Times New Roman" panose="02020603050405020304" pitchFamily="18" charset="0"/>
                <a:ea typeface="Times New Roman" panose="02020603050405020304" pitchFamily="18" charset="0"/>
              </a:rPr>
              <a:t>.</a:t>
            </a:r>
            <a:endParaRPr lang="en-US" sz="175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10B4538-710E-9995-0281-269B283DDE59}"/>
              </a:ext>
            </a:extLst>
          </p:cNvPr>
          <p:cNvSpPr txBox="1"/>
          <p:nvPr/>
        </p:nvSpPr>
        <p:spPr>
          <a:xfrm>
            <a:off x="640465" y="466432"/>
            <a:ext cx="18027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CONCLUZII </a:t>
            </a:r>
          </a:p>
        </p:txBody>
      </p:sp>
    </p:spTree>
    <p:extLst>
      <p:ext uri="{BB962C8B-B14F-4D97-AF65-F5344CB8AC3E}">
        <p14:creationId xmlns:p14="http://schemas.microsoft.com/office/powerpoint/2010/main" val="266571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0803BBBF-74F9-D693-5C66-2D2966085203}"/>
              </a:ext>
            </a:extLst>
          </p:cNvPr>
          <p:cNvSpPr/>
          <p:nvPr/>
        </p:nvSpPr>
        <p:spPr>
          <a:xfrm>
            <a:off x="1478157" y="311313"/>
            <a:ext cx="9235686" cy="603087"/>
          </a:xfrm>
          <a:prstGeom prst="roundRect">
            <a:avLst/>
          </a:prstGeom>
          <a:gradFill rotWithShape="1">
            <a:gsLst>
              <a:gs pos="0">
                <a:srgbClr val="9EB060">
                  <a:shade val="100000"/>
                  <a:satMod val="120000"/>
                </a:srgbClr>
              </a:gs>
              <a:gs pos="69000">
                <a:srgbClr val="9EB060">
                  <a:tint val="80000"/>
                  <a:shade val="100000"/>
                  <a:satMod val="150000"/>
                </a:srgbClr>
              </a:gs>
              <a:gs pos="100000">
                <a:srgbClr val="9EB060">
                  <a:tint val="50000"/>
                  <a:shade val="100000"/>
                  <a:satMod val="150000"/>
                </a:srgbClr>
              </a:gs>
            </a:gsLst>
            <a:path path="circle">
              <a:fillToRect l="100000" t="100000" r="100000" b="100000"/>
            </a:path>
          </a:gradFill>
          <a:ln w="12700" cap="flat" cmpd="sng" algn="ctr">
            <a:solidFill>
              <a:srgbClr val="553876">
                <a:lumMod val="20000"/>
                <a:lumOff val="80000"/>
              </a:srgbClr>
            </a:solidFill>
            <a:prstDash val="solid"/>
          </a:ln>
          <a:effectLst>
            <a:outerShdw blurRad="127000" dist="25400" dir="5400000" sx="101000" sy="101000" rotWithShape="0">
              <a:srgbClr val="FF0000">
                <a:alpha val="40000"/>
              </a:srgbClr>
            </a:outerShdw>
          </a:effectLst>
        </p:spPr>
        <p:txBody>
          <a:bodyPr lIns="0" tIns="0" rIns="0" bIns="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STA</a:t>
            </a:r>
            <a:r>
              <a:rPr kumimoji="0" lang="ro-RO"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ŢIUNEA  DE  CERCETARE  DEZVOLTARE  PENTRU</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ro-RO"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  VITICULTURĂ  ŞI  VINIFICAŢIE  IAŞI</a:t>
            </a:r>
            <a:endParaRPr kumimoji="0" lang="en-US"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endParaRPr>
          </a:p>
        </p:txBody>
      </p:sp>
      <p:pic>
        <p:nvPicPr>
          <p:cNvPr id="6" name="Picture 5">
            <a:extLst>
              <a:ext uri="{FF2B5EF4-FFF2-40B4-BE49-F238E27FC236}">
                <a16:creationId xmlns:a16="http://schemas.microsoft.com/office/drawing/2014/main" id="{757FD47D-3CA4-EA6E-EED0-EE69D5BC3DE8}"/>
              </a:ext>
            </a:extLst>
          </p:cNvPr>
          <p:cNvPicPr>
            <a:picLocks noChangeAspect="1"/>
          </p:cNvPicPr>
          <p:nvPr/>
        </p:nvPicPr>
        <p:blipFill>
          <a:blip r:embed="rId2"/>
          <a:stretch>
            <a:fillRect/>
          </a:stretch>
        </p:blipFill>
        <p:spPr>
          <a:xfrm>
            <a:off x="6096000" y="1376389"/>
            <a:ext cx="4310246" cy="3176291"/>
          </a:xfrm>
          <a:prstGeom prst="rect">
            <a:avLst/>
          </a:prstGeom>
        </p:spPr>
      </p:pic>
      <p:sp>
        <p:nvSpPr>
          <p:cNvPr id="9" name="TextBox 8">
            <a:extLst>
              <a:ext uri="{FF2B5EF4-FFF2-40B4-BE49-F238E27FC236}">
                <a16:creationId xmlns:a16="http://schemas.microsoft.com/office/drawing/2014/main" id="{0F738140-9399-5FFA-D977-CE9C8C654CCB}"/>
              </a:ext>
            </a:extLst>
          </p:cNvPr>
          <p:cNvSpPr txBox="1"/>
          <p:nvPr/>
        </p:nvSpPr>
        <p:spPr>
          <a:xfrm>
            <a:off x="797442" y="4741468"/>
            <a:ext cx="10962167" cy="1708160"/>
          </a:xfrm>
          <a:prstGeom prst="rect">
            <a:avLst/>
          </a:prstGeom>
          <a:noFill/>
        </p:spPr>
        <p:txBody>
          <a:bodyPr wrap="square">
            <a:spAutoFit/>
          </a:bodyPr>
          <a:lstStyle/>
          <a:p>
            <a:pPr algn="just"/>
            <a:r>
              <a:rPr kumimoji="0" lang="ro-RO" altLang="en-US" sz="175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ALIGOTÉ cl 5 Is</a:t>
            </a:r>
            <a:r>
              <a:rPr kumimoji="0" lang="ro-RO" altLang="en-US" sz="17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o-RO" altLang="en-US" sz="17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ro-RO" sz="1750" dirty="0">
                <a:effectLst/>
                <a:latin typeface="Times New Roman" panose="02020603050405020304" pitchFamily="18" charset="0"/>
                <a:ea typeface="Times New Roman" panose="02020603050405020304" pitchFamily="18" charset="0"/>
              </a:rPr>
              <a:t>se caracterizează prin vigoare mijlocie, fertilitate bun</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ă</a:t>
            </a:r>
            <a:r>
              <a:rPr lang="ro-RO" sz="1750" dirty="0">
                <a:effectLst/>
                <a:latin typeface="Times New Roman" panose="02020603050405020304" pitchFamily="18" charset="0"/>
                <a:ea typeface="Times New Roman" panose="02020603050405020304" pitchFamily="18" charset="0"/>
              </a:rPr>
              <a:t> (75 - 81%). Strugurele este de mărime mică (117 g), cilindric, rar aripat, foarte compact, cu pedunculul foarte scurt. Boabele sunt mici, sferice, cu pieliţa subţire, de culoare verde gălbui, cu pete ruginii pe partea însorită. În centrul viticol Copou – Iași, clona Aligote 5 Iș realizează o producţie medie de struguri de 16,2 t/ha, având un potenţial de acumulare a zaharurilor în must de 190 g/L şi o aciditate totală de 7,7 g/L acid tartric. Genotipul este destinată obţinerii vinurilor albe de calitate, echilibrate, fructuoase şi revigorante și se remarcă prin producţii constante, asigurându-se sporuri de recoltă de 18% comparativ cu media elitelor.</a:t>
            </a:r>
            <a:endParaRPr lang="en-US" sz="1750" dirty="0"/>
          </a:p>
        </p:txBody>
      </p:sp>
      <p:pic>
        <p:nvPicPr>
          <p:cNvPr id="2" name="Picture 1">
            <a:extLst>
              <a:ext uri="{FF2B5EF4-FFF2-40B4-BE49-F238E27FC236}">
                <a16:creationId xmlns:a16="http://schemas.microsoft.com/office/drawing/2014/main" id="{CEA6937F-794C-99CB-8361-33900C862D66}"/>
              </a:ext>
            </a:extLst>
          </p:cNvPr>
          <p:cNvPicPr>
            <a:picLocks noChangeAspect="1"/>
          </p:cNvPicPr>
          <p:nvPr/>
        </p:nvPicPr>
        <p:blipFill>
          <a:blip r:embed="rId3"/>
          <a:stretch>
            <a:fillRect/>
          </a:stretch>
        </p:blipFill>
        <p:spPr>
          <a:xfrm>
            <a:off x="1478157" y="1157114"/>
            <a:ext cx="4434840" cy="3489960"/>
          </a:xfrm>
          <a:prstGeom prst="rect">
            <a:avLst/>
          </a:prstGeom>
        </p:spPr>
      </p:pic>
    </p:spTree>
    <p:extLst>
      <p:ext uri="{BB962C8B-B14F-4D97-AF65-F5344CB8AC3E}">
        <p14:creationId xmlns:p14="http://schemas.microsoft.com/office/powerpoint/2010/main" val="70782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0000FC28-3F41-4DD8-F1EB-E947DE9D2675}"/>
              </a:ext>
            </a:extLst>
          </p:cNvPr>
          <p:cNvSpPr/>
          <p:nvPr/>
        </p:nvSpPr>
        <p:spPr>
          <a:xfrm>
            <a:off x="1478157" y="311313"/>
            <a:ext cx="9235686" cy="603087"/>
          </a:xfrm>
          <a:prstGeom prst="roundRect">
            <a:avLst/>
          </a:prstGeom>
          <a:gradFill rotWithShape="1">
            <a:gsLst>
              <a:gs pos="0">
                <a:srgbClr val="9EB060">
                  <a:shade val="100000"/>
                  <a:satMod val="120000"/>
                </a:srgbClr>
              </a:gs>
              <a:gs pos="69000">
                <a:srgbClr val="9EB060">
                  <a:tint val="80000"/>
                  <a:shade val="100000"/>
                  <a:satMod val="150000"/>
                </a:srgbClr>
              </a:gs>
              <a:gs pos="100000">
                <a:srgbClr val="9EB060">
                  <a:tint val="50000"/>
                  <a:shade val="100000"/>
                  <a:satMod val="150000"/>
                </a:srgbClr>
              </a:gs>
            </a:gsLst>
            <a:path path="circle">
              <a:fillToRect l="100000" t="100000" r="100000" b="100000"/>
            </a:path>
          </a:gradFill>
          <a:ln w="12700" cap="flat" cmpd="sng" algn="ctr">
            <a:solidFill>
              <a:srgbClr val="553876">
                <a:lumMod val="20000"/>
                <a:lumOff val="80000"/>
              </a:srgbClr>
            </a:solidFill>
            <a:prstDash val="solid"/>
          </a:ln>
          <a:effectLst>
            <a:outerShdw blurRad="127000" dist="25400" dir="5400000" sx="101000" sy="101000" rotWithShape="0">
              <a:srgbClr val="FF0000">
                <a:alpha val="40000"/>
              </a:srgbClr>
            </a:outerShdw>
          </a:effectLst>
        </p:spPr>
        <p:txBody>
          <a:bodyPr lIns="0" tIns="0" rIns="0" bIns="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STA</a:t>
            </a:r>
            <a:r>
              <a:rPr kumimoji="0" lang="ro-RO"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ŢIUNEA  DE  CERCETARE  DEZVOLTARE  PENTRU</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ro-RO"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  VITICULTURĂ  ŞI  VINIFICAŢIE  IAŞI</a:t>
            </a:r>
            <a:endParaRPr kumimoji="0" lang="en-US"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endParaRPr>
          </a:p>
        </p:txBody>
      </p:sp>
      <p:pic>
        <p:nvPicPr>
          <p:cNvPr id="6" name="Picture 5">
            <a:extLst>
              <a:ext uri="{FF2B5EF4-FFF2-40B4-BE49-F238E27FC236}">
                <a16:creationId xmlns:a16="http://schemas.microsoft.com/office/drawing/2014/main" id="{2F6DB242-FF58-B744-5327-513E7B74169D}"/>
              </a:ext>
            </a:extLst>
          </p:cNvPr>
          <p:cNvPicPr>
            <a:picLocks noChangeAspect="1"/>
          </p:cNvPicPr>
          <p:nvPr/>
        </p:nvPicPr>
        <p:blipFill>
          <a:blip r:embed="rId2"/>
          <a:stretch>
            <a:fillRect/>
          </a:stretch>
        </p:blipFill>
        <p:spPr>
          <a:xfrm>
            <a:off x="6128274" y="1236221"/>
            <a:ext cx="4444369" cy="3237257"/>
          </a:xfrm>
          <a:prstGeom prst="rect">
            <a:avLst/>
          </a:prstGeom>
        </p:spPr>
      </p:pic>
      <p:sp>
        <p:nvSpPr>
          <p:cNvPr id="8" name="TextBox 7">
            <a:extLst>
              <a:ext uri="{FF2B5EF4-FFF2-40B4-BE49-F238E27FC236}">
                <a16:creationId xmlns:a16="http://schemas.microsoft.com/office/drawing/2014/main" id="{11820D32-265C-7839-7D25-9C0A7B7DD9FB}"/>
              </a:ext>
            </a:extLst>
          </p:cNvPr>
          <p:cNvSpPr txBox="1"/>
          <p:nvPr/>
        </p:nvSpPr>
        <p:spPr>
          <a:xfrm>
            <a:off x="1031358" y="4818539"/>
            <a:ext cx="10600661" cy="1754326"/>
          </a:xfrm>
          <a:prstGeom prst="rect">
            <a:avLst/>
          </a:prstGeom>
          <a:noFill/>
        </p:spPr>
        <p:txBody>
          <a:bodyPr wrap="square">
            <a:spAutoFit/>
          </a:bodyPr>
          <a:lstStyle/>
          <a:p>
            <a:pPr algn="just"/>
            <a:r>
              <a:rPr kumimoji="0" lang="ro-RO" altLang="en-US" sz="1750" b="1" i="0" u="sng"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ALIGOTÉ cl 31 Is</a:t>
            </a:r>
            <a:r>
              <a:rPr kumimoji="0" lang="ro-RO" altLang="en-US" sz="17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ro-RO" sz="1750" dirty="0">
                <a:effectLst/>
                <a:latin typeface="Times New Roman" panose="02020603050405020304" pitchFamily="18" charset="0"/>
                <a:ea typeface="Times New Roman" panose="02020603050405020304" pitchFamily="18" charset="0"/>
              </a:rPr>
              <a:t> se caracterizează prin vigoare mijlocie, fertilitate bun</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ă</a:t>
            </a:r>
            <a:r>
              <a:rPr lang="ro-RO" sz="1750" dirty="0">
                <a:effectLst/>
                <a:latin typeface="Times New Roman" panose="02020603050405020304" pitchFamily="18" charset="0"/>
                <a:ea typeface="Times New Roman" panose="02020603050405020304" pitchFamily="18" charset="0"/>
              </a:rPr>
              <a:t> 70 - 75%. Strugurele este de mărime mijlocie (154 g), cilindric, sau cilindro-conic, foarte compact, iar bobul este mic, obovoid, cu pieliţa subţire, de culoare verde gălbui. Producţia medie de struguri este de 18,1 t/ha, având un potenţial de acumulare a zaharurilor în must de 192 g/L şi o aciditate totală de 7,0 g/L acid tartric. Strugurii sunt destinaţi obţinerii vinurilor albe de calitate, echilibrate și fructuoase. Aligoté 31 Iş se remarcă prin producţii constante, cu sporuri de recoltă de 12% comparativ cu clona Aligoté 5 Iş.</a:t>
            </a:r>
            <a:endParaRPr lang="en-US" sz="1750" dirty="0"/>
          </a:p>
        </p:txBody>
      </p:sp>
      <p:pic>
        <p:nvPicPr>
          <p:cNvPr id="2" name="Picture 1">
            <a:extLst>
              <a:ext uri="{FF2B5EF4-FFF2-40B4-BE49-F238E27FC236}">
                <a16:creationId xmlns:a16="http://schemas.microsoft.com/office/drawing/2014/main" id="{1E65735F-608E-F244-9CB3-5212C3785EC8}"/>
              </a:ext>
            </a:extLst>
          </p:cNvPr>
          <p:cNvPicPr>
            <a:picLocks noChangeAspect="1"/>
          </p:cNvPicPr>
          <p:nvPr/>
        </p:nvPicPr>
        <p:blipFill>
          <a:blip r:embed="rId3"/>
          <a:stretch>
            <a:fillRect/>
          </a:stretch>
        </p:blipFill>
        <p:spPr>
          <a:xfrm>
            <a:off x="1434354" y="1125569"/>
            <a:ext cx="4693920" cy="3520440"/>
          </a:xfrm>
          <a:prstGeom prst="rect">
            <a:avLst/>
          </a:prstGeom>
        </p:spPr>
      </p:pic>
    </p:spTree>
    <p:extLst>
      <p:ext uri="{BB962C8B-B14F-4D97-AF65-F5344CB8AC3E}">
        <p14:creationId xmlns:p14="http://schemas.microsoft.com/office/powerpoint/2010/main" val="151681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B509C21F-F143-9C98-26BC-16C9ACC59123}"/>
              </a:ext>
            </a:extLst>
          </p:cNvPr>
          <p:cNvSpPr/>
          <p:nvPr/>
        </p:nvSpPr>
        <p:spPr>
          <a:xfrm>
            <a:off x="1478157" y="311313"/>
            <a:ext cx="9235686" cy="603087"/>
          </a:xfrm>
          <a:prstGeom prst="roundRect">
            <a:avLst/>
          </a:prstGeom>
          <a:gradFill rotWithShape="1">
            <a:gsLst>
              <a:gs pos="0">
                <a:srgbClr val="9EB060">
                  <a:shade val="100000"/>
                  <a:satMod val="120000"/>
                </a:srgbClr>
              </a:gs>
              <a:gs pos="69000">
                <a:srgbClr val="9EB060">
                  <a:tint val="80000"/>
                  <a:shade val="100000"/>
                  <a:satMod val="150000"/>
                </a:srgbClr>
              </a:gs>
              <a:gs pos="100000">
                <a:srgbClr val="9EB060">
                  <a:tint val="50000"/>
                  <a:shade val="100000"/>
                  <a:satMod val="150000"/>
                </a:srgbClr>
              </a:gs>
            </a:gsLst>
            <a:path path="circle">
              <a:fillToRect l="100000" t="100000" r="100000" b="100000"/>
            </a:path>
          </a:gradFill>
          <a:ln w="12700" cap="flat" cmpd="sng" algn="ctr">
            <a:solidFill>
              <a:srgbClr val="553876">
                <a:lumMod val="20000"/>
                <a:lumOff val="80000"/>
              </a:srgbClr>
            </a:solidFill>
            <a:prstDash val="solid"/>
          </a:ln>
          <a:effectLst>
            <a:outerShdw blurRad="127000" dist="25400" dir="5400000" sx="101000" sy="101000" rotWithShape="0">
              <a:srgbClr val="FF0000">
                <a:alpha val="40000"/>
              </a:srgbClr>
            </a:outerShdw>
          </a:effectLst>
        </p:spPr>
        <p:txBody>
          <a:bodyPr lIns="0" tIns="0" rIns="0" bIns="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STA</a:t>
            </a:r>
            <a:r>
              <a:rPr kumimoji="0" lang="ro-RO"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ŢIUNEA  DE  CERCETARE  DEZVOLTARE  PENTRU</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ro-RO"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  VITICULTURĂ  ŞI  VINIFICAŢIE  IAŞI</a:t>
            </a:r>
            <a:endParaRPr kumimoji="0" lang="en-US"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endParaRPr>
          </a:p>
        </p:txBody>
      </p:sp>
      <p:pic>
        <p:nvPicPr>
          <p:cNvPr id="7" name="Picture 5">
            <a:extLst>
              <a:ext uri="{FF2B5EF4-FFF2-40B4-BE49-F238E27FC236}">
                <a16:creationId xmlns:a16="http://schemas.microsoft.com/office/drawing/2014/main" id="{C4536C2E-4DDD-4A9E-C244-DA8BF808AB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7187" y="1292684"/>
            <a:ext cx="4849888" cy="33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E6F1EB6-D7B6-212D-9B4D-273A5E80EFD8}"/>
              </a:ext>
            </a:extLst>
          </p:cNvPr>
          <p:cNvSpPr txBox="1"/>
          <p:nvPr/>
        </p:nvSpPr>
        <p:spPr>
          <a:xfrm>
            <a:off x="830189" y="5019987"/>
            <a:ext cx="6097772" cy="353943"/>
          </a:xfrm>
          <a:prstGeom prst="rect">
            <a:avLst/>
          </a:prstGeom>
          <a:noFill/>
        </p:spPr>
        <p:txBody>
          <a:bodyPr wrap="square">
            <a:spAutoFit/>
          </a:bodyPr>
          <a:lstStyle/>
          <a:p>
            <a:r>
              <a:rPr kumimoji="0" lang="ro-RO" altLang="en-US" sz="17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endParaRPr lang="en-US" dirty="0"/>
          </a:p>
        </p:txBody>
      </p:sp>
      <p:sp>
        <p:nvSpPr>
          <p:cNvPr id="11" name="TextBox 10">
            <a:extLst>
              <a:ext uri="{FF2B5EF4-FFF2-40B4-BE49-F238E27FC236}">
                <a16:creationId xmlns:a16="http://schemas.microsoft.com/office/drawing/2014/main" id="{71279A27-2567-91F6-9C8C-590B86A73DDB}"/>
              </a:ext>
            </a:extLst>
          </p:cNvPr>
          <p:cNvSpPr txBox="1"/>
          <p:nvPr/>
        </p:nvSpPr>
        <p:spPr>
          <a:xfrm>
            <a:off x="754912" y="4899438"/>
            <a:ext cx="10706986" cy="1708160"/>
          </a:xfrm>
          <a:prstGeom prst="rect">
            <a:avLst/>
          </a:prstGeom>
          <a:noFill/>
        </p:spPr>
        <p:txBody>
          <a:bodyPr wrap="square">
            <a:spAutoFit/>
          </a:bodyPr>
          <a:lstStyle/>
          <a:p>
            <a:pPr algn="just"/>
            <a:r>
              <a:rPr kumimoji="0" lang="ro-RO" altLang="en-US" sz="1750" b="1" i="0" u="sng"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FETEASCĂ ALBĂ cl 8 Iş</a:t>
            </a:r>
            <a:r>
              <a:rPr kumimoji="0" lang="ro-RO" altLang="en-US" sz="175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ro-RO" altLang="en-US" sz="175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lang="ro-RO" sz="1750" dirty="0">
                <a:effectLst/>
                <a:latin typeface="Times New Roman" panose="02020603050405020304" pitchFamily="18" charset="0"/>
                <a:ea typeface="Times New Roman" panose="02020603050405020304" pitchFamily="18" charset="0"/>
              </a:rPr>
              <a:t>se caracterizează prin vigoare mijlocie, fertilitate bună (68 – 75% lăstari fertili) și producţii medii de 12,8 t/ha, având potenţial de acumulare a zaharurilor în must de 207 g/L şi aciditate de 5,7 g/L acid tartric. Strugurii sunt de mărime mică (107 g)  cu o greutate medie a 100 boabe de 151 g. Prezintă rezistenţă la ger şi secetă, rezistenţă medie la mană şi sensibilitate la făinare şi putregaiul cenuşiu. Clona se evidenţiază prin producţia de struguri constantă, superioară populaţiei soiului cu 55%, iar vinurile obţinute se încadrează în categoria vinurilor de înaltă calitate, fiind tipice soiului din care provin, cu gust fin, catifelat, amplu şi corpolent.</a:t>
            </a:r>
            <a:endParaRPr lang="en-US" sz="175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9F167A2D-74A9-CD60-9808-ACC9B8944F3C}"/>
              </a:ext>
            </a:extLst>
          </p:cNvPr>
          <p:cNvPicPr>
            <a:picLocks noChangeAspect="1"/>
          </p:cNvPicPr>
          <p:nvPr/>
        </p:nvPicPr>
        <p:blipFill>
          <a:blip r:embed="rId3"/>
          <a:stretch>
            <a:fillRect/>
          </a:stretch>
        </p:blipFill>
        <p:spPr>
          <a:xfrm>
            <a:off x="1203287" y="1166807"/>
            <a:ext cx="4595085" cy="3549049"/>
          </a:xfrm>
          <a:prstGeom prst="rect">
            <a:avLst/>
          </a:prstGeom>
        </p:spPr>
      </p:pic>
    </p:spTree>
    <p:extLst>
      <p:ext uri="{BB962C8B-B14F-4D97-AF65-F5344CB8AC3E}">
        <p14:creationId xmlns:p14="http://schemas.microsoft.com/office/powerpoint/2010/main" val="9061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5000">
              <a:schemeClr val="accent4">
                <a:lumMod val="0"/>
                <a:lumOff val="100000"/>
              </a:schemeClr>
            </a:gs>
            <a:gs pos="97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A621D913-A33A-ACDA-AFAA-271E716C6476}"/>
              </a:ext>
            </a:extLst>
          </p:cNvPr>
          <p:cNvSpPr/>
          <p:nvPr/>
        </p:nvSpPr>
        <p:spPr>
          <a:xfrm>
            <a:off x="1488558" y="279416"/>
            <a:ext cx="9537406" cy="624470"/>
          </a:xfrm>
          <a:prstGeom prst="roundRect">
            <a:avLst/>
          </a:prstGeom>
          <a:gradFill rotWithShape="1">
            <a:gsLst>
              <a:gs pos="0">
                <a:srgbClr val="9EB060">
                  <a:shade val="100000"/>
                  <a:satMod val="120000"/>
                </a:srgbClr>
              </a:gs>
              <a:gs pos="69000">
                <a:srgbClr val="9EB060">
                  <a:tint val="80000"/>
                  <a:shade val="100000"/>
                  <a:satMod val="150000"/>
                </a:srgbClr>
              </a:gs>
              <a:gs pos="100000">
                <a:srgbClr val="9EB060">
                  <a:tint val="50000"/>
                  <a:shade val="100000"/>
                  <a:satMod val="150000"/>
                </a:srgbClr>
              </a:gs>
            </a:gsLst>
            <a:path path="circle">
              <a:fillToRect l="100000" t="100000" r="100000" b="100000"/>
            </a:path>
          </a:gradFill>
          <a:ln w="12700" cap="flat" cmpd="sng" algn="ctr">
            <a:solidFill>
              <a:srgbClr val="553876">
                <a:lumMod val="20000"/>
                <a:lumOff val="80000"/>
              </a:srgbClr>
            </a:solidFill>
            <a:prstDash val="solid"/>
          </a:ln>
          <a:effectLst>
            <a:outerShdw blurRad="127000" dist="25400" dir="5400000" sx="101000" sy="101000" rotWithShape="0">
              <a:srgbClr val="FF0000">
                <a:alpha val="40000"/>
              </a:srgbClr>
            </a:outerShdw>
          </a:effectLst>
        </p:spPr>
        <p:txBody>
          <a:bodyPr lIns="0" tIns="0" rIns="0" bIns="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STA</a:t>
            </a:r>
            <a:r>
              <a:rPr kumimoji="0" lang="ro-RO"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ŢIUNEA  DE  CERCETARE  DEZVOLTARE  PENTRU</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ro-RO"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  VITICULTURĂ  ŞI  VINIFICAŢIE  IAŞI</a:t>
            </a:r>
            <a:endParaRPr kumimoji="0" lang="en-US"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endParaRPr>
          </a:p>
        </p:txBody>
      </p:sp>
      <p:sp>
        <p:nvSpPr>
          <p:cNvPr id="8" name="TextBox 7">
            <a:extLst>
              <a:ext uri="{FF2B5EF4-FFF2-40B4-BE49-F238E27FC236}">
                <a16:creationId xmlns:a16="http://schemas.microsoft.com/office/drawing/2014/main" id="{743BEBA3-F087-E9E3-4E49-092092D5D416}"/>
              </a:ext>
            </a:extLst>
          </p:cNvPr>
          <p:cNvSpPr txBox="1"/>
          <p:nvPr/>
        </p:nvSpPr>
        <p:spPr>
          <a:xfrm>
            <a:off x="773351" y="4776945"/>
            <a:ext cx="10677913" cy="1708160"/>
          </a:xfrm>
          <a:prstGeom prst="rect">
            <a:avLst/>
          </a:prstGeom>
          <a:noFill/>
        </p:spPr>
        <p:txBody>
          <a:bodyPr wrap="square">
            <a:spAutoFit/>
          </a:bodyPr>
          <a:lstStyle/>
          <a:p>
            <a:pPr algn="just"/>
            <a:r>
              <a:rPr kumimoji="0" lang="ro-RO" altLang="en-US" sz="175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FETEASCĂ REGALĂ cl 1 Is </a:t>
            </a:r>
            <a:r>
              <a:rPr kumimoji="0" lang="ro-RO" altLang="en-US" sz="17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prezint</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ă </a:t>
            </a:r>
            <a:r>
              <a:rPr lang="ro-RO" sz="1750" dirty="0">
                <a:effectLst/>
                <a:latin typeface="Times New Roman" panose="02020603050405020304" pitchFamily="18" charset="0"/>
                <a:ea typeface="Times New Roman" panose="02020603050405020304" pitchFamily="18" charset="0"/>
              </a:rPr>
              <a:t>fertilitate bun</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ă</a:t>
            </a:r>
            <a:r>
              <a:rPr lang="ro-RO" sz="1750" dirty="0">
                <a:effectLst/>
                <a:latin typeface="Times New Roman" panose="02020603050405020304" pitchFamily="18" charset="0"/>
                <a:ea typeface="Times New Roman" panose="02020603050405020304" pitchFamily="18" charset="0"/>
              </a:rPr>
              <a:t> (75 – 85% lăstari fertili) şi productivitate ridicat</a:t>
            </a:r>
            <a:r>
              <a:rPr kumimoji="0" lang="ro-RO" sz="17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ă</a:t>
            </a:r>
            <a:r>
              <a:rPr lang="ro-RO" sz="1750" dirty="0">
                <a:effectLst/>
                <a:latin typeface="Times New Roman" panose="02020603050405020304" pitchFamily="18" charset="0"/>
                <a:ea typeface="Times New Roman" panose="02020603050405020304" pitchFamily="18" charset="0"/>
              </a:rPr>
              <a:t>. Clona realizează producţii medii de struguri de 16,6 t/ha, având potenţial ridicat de acumulare a zahărului în must de </a:t>
            </a:r>
            <a:br>
              <a:rPr lang="ro-RO" sz="1750" dirty="0">
                <a:effectLst/>
                <a:latin typeface="Times New Roman" panose="02020603050405020304" pitchFamily="18" charset="0"/>
                <a:ea typeface="Times New Roman" panose="02020603050405020304" pitchFamily="18" charset="0"/>
              </a:rPr>
            </a:br>
            <a:r>
              <a:rPr lang="ro-RO" sz="1750" dirty="0">
                <a:effectLst/>
                <a:latin typeface="Times New Roman" panose="02020603050405020304" pitchFamily="18" charset="0"/>
                <a:ea typeface="Times New Roman" panose="02020603050405020304" pitchFamily="18" charset="0"/>
              </a:rPr>
              <a:t>206 g/L şi aciditate de 7,5 g/L acid tartric. Vinurile prezintă caracteristicile specifice soiului având o concentraţie în alcool de 11,8% vol., sunt fructuoase, corpolente. Clona se evidenţiază prin producţii constante, sporuri de peste 30 % faţă de populaţia soiului, conţinutul în zaharuri şi aciditatea totală a mustului fiind apropiate de ale soiului populaţie. Vinurile rezultate sunt specifice soiului, cu aciditate moderată, încadrându-se în categoria vinurilor albe de calitate.</a:t>
            </a:r>
            <a:endParaRPr lang="en-US" sz="1750" dirty="0">
              <a:effectLst/>
              <a:latin typeface="Times New Roman" panose="02020603050405020304" pitchFamily="18" charset="0"/>
              <a:ea typeface="Times New Roman" panose="02020603050405020304" pitchFamily="18" charset="0"/>
            </a:endParaRPr>
          </a:p>
        </p:txBody>
      </p:sp>
      <p:grpSp>
        <p:nvGrpSpPr>
          <p:cNvPr id="7" name="Group 5">
            <a:extLst>
              <a:ext uri="{FF2B5EF4-FFF2-40B4-BE49-F238E27FC236}">
                <a16:creationId xmlns:a16="http://schemas.microsoft.com/office/drawing/2014/main" id="{8B72FD1F-BE0D-0326-0089-E8DB0B2B74D3}"/>
              </a:ext>
            </a:extLst>
          </p:cNvPr>
          <p:cNvGrpSpPr>
            <a:grpSpLocks/>
          </p:cNvGrpSpPr>
          <p:nvPr/>
        </p:nvGrpSpPr>
        <p:grpSpPr bwMode="auto">
          <a:xfrm>
            <a:off x="6182065" y="1104785"/>
            <a:ext cx="5076192" cy="3348462"/>
            <a:chOff x="0" y="0"/>
            <a:chExt cx="9800" cy="6821"/>
          </a:xfrm>
        </p:grpSpPr>
        <p:pic>
          <p:nvPicPr>
            <p:cNvPr id="9" name="Picture 6">
              <a:extLst>
                <a:ext uri="{FF2B5EF4-FFF2-40B4-BE49-F238E27FC236}">
                  <a16:creationId xmlns:a16="http://schemas.microsoft.com/office/drawing/2014/main" id="{B826D799-631F-E092-DB4A-D995CC557F96}"/>
                </a:ext>
              </a:extLst>
            </p:cNvPr>
            <p:cNvPicPr>
              <a:picLocks noChangeAspect="1" noChangeArrowheads="1"/>
            </p:cNvPicPr>
            <p:nvPr/>
          </p:nvPicPr>
          <p:blipFill>
            <a:blip r:embed="rId2">
              <a:lum bright="22000" contrast="24000"/>
              <a:extLst>
                <a:ext uri="{28A0092B-C50C-407E-A947-70E740481C1C}">
                  <a14:useLocalDpi xmlns:a14="http://schemas.microsoft.com/office/drawing/2010/main" val="0"/>
                </a:ext>
              </a:extLst>
            </a:blip>
            <a:srcRect/>
            <a:stretch>
              <a:fillRect/>
            </a:stretch>
          </p:blipFill>
          <p:spPr bwMode="auto">
            <a:xfrm rot="-960000">
              <a:off x="4886" y="465"/>
              <a:ext cx="4200" cy="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 name="Picture 7">
              <a:extLst>
                <a:ext uri="{FF2B5EF4-FFF2-40B4-BE49-F238E27FC236}">
                  <a16:creationId xmlns:a16="http://schemas.microsoft.com/office/drawing/2014/main" id="{BB419C93-68FA-2A71-BD18-DE25179701B3}"/>
                </a:ext>
              </a:extLst>
            </p:cNvPr>
            <p:cNvPicPr>
              <a:picLocks noChangeAspect="1" noChangeArrowheads="1"/>
            </p:cNvPicPr>
            <p:nvPr/>
          </p:nvPicPr>
          <p:blipFill>
            <a:blip r:embed="rId3">
              <a:lum bright="22000" contrast="24000"/>
              <a:extLst>
                <a:ext uri="{28A0092B-C50C-407E-A947-70E740481C1C}">
                  <a14:useLocalDpi xmlns:a14="http://schemas.microsoft.com/office/drawing/2010/main" val="0"/>
                </a:ext>
              </a:extLst>
            </a:blip>
            <a:srcRect/>
            <a:stretch>
              <a:fillRect/>
            </a:stretch>
          </p:blipFill>
          <p:spPr bwMode="auto">
            <a:xfrm rot="-21598356">
              <a:off x="1" y="293"/>
              <a:ext cx="4580" cy="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pic>
        <p:nvPicPr>
          <p:cNvPr id="2" name="Picture 1">
            <a:extLst>
              <a:ext uri="{FF2B5EF4-FFF2-40B4-BE49-F238E27FC236}">
                <a16:creationId xmlns:a16="http://schemas.microsoft.com/office/drawing/2014/main" id="{B468940F-ED57-3A41-BA4D-E54F5E0829CB}"/>
              </a:ext>
            </a:extLst>
          </p:cNvPr>
          <p:cNvPicPr>
            <a:picLocks noChangeAspect="1"/>
          </p:cNvPicPr>
          <p:nvPr/>
        </p:nvPicPr>
        <p:blipFill>
          <a:blip r:embed="rId4"/>
          <a:stretch>
            <a:fillRect/>
          </a:stretch>
        </p:blipFill>
        <p:spPr>
          <a:xfrm>
            <a:off x="1266491" y="1057335"/>
            <a:ext cx="4732020" cy="3566160"/>
          </a:xfrm>
          <a:prstGeom prst="rect">
            <a:avLst/>
          </a:prstGeom>
        </p:spPr>
      </p:pic>
    </p:spTree>
    <p:extLst>
      <p:ext uri="{BB962C8B-B14F-4D97-AF65-F5344CB8AC3E}">
        <p14:creationId xmlns:p14="http://schemas.microsoft.com/office/powerpoint/2010/main" val="400248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5000">
              <a:schemeClr val="accent4">
                <a:lumMod val="0"/>
                <a:lumOff val="100000"/>
              </a:schemeClr>
            </a:gs>
            <a:gs pos="97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6" name="Picture 11">
            <a:extLst>
              <a:ext uri="{FF2B5EF4-FFF2-40B4-BE49-F238E27FC236}">
                <a16:creationId xmlns:a16="http://schemas.microsoft.com/office/drawing/2014/main" id="{01C66F1E-4C8A-830F-B1DD-CB360D6499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7194" y="1141986"/>
            <a:ext cx="4097084" cy="353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9">
            <a:extLst>
              <a:ext uri="{FF2B5EF4-FFF2-40B4-BE49-F238E27FC236}">
                <a16:creationId xmlns:a16="http://schemas.microsoft.com/office/drawing/2014/main" id="{23C6E49F-0B6B-73C5-35F0-7E99ED00AD96}"/>
              </a:ext>
            </a:extLst>
          </p:cNvPr>
          <p:cNvSpPr/>
          <p:nvPr/>
        </p:nvSpPr>
        <p:spPr>
          <a:xfrm>
            <a:off x="1701209" y="279416"/>
            <a:ext cx="8910084" cy="624470"/>
          </a:xfrm>
          <a:prstGeom prst="roundRect">
            <a:avLst/>
          </a:prstGeom>
          <a:gradFill rotWithShape="1">
            <a:gsLst>
              <a:gs pos="0">
                <a:srgbClr val="9EB060">
                  <a:shade val="100000"/>
                  <a:satMod val="120000"/>
                </a:srgbClr>
              </a:gs>
              <a:gs pos="69000">
                <a:srgbClr val="9EB060">
                  <a:tint val="80000"/>
                  <a:shade val="100000"/>
                  <a:satMod val="150000"/>
                </a:srgbClr>
              </a:gs>
              <a:gs pos="100000">
                <a:srgbClr val="9EB060">
                  <a:tint val="50000"/>
                  <a:shade val="100000"/>
                  <a:satMod val="150000"/>
                </a:srgbClr>
              </a:gs>
            </a:gsLst>
            <a:path path="circle">
              <a:fillToRect l="100000" t="100000" r="100000" b="100000"/>
            </a:path>
          </a:gradFill>
          <a:ln w="12700" cap="flat" cmpd="sng" algn="ctr">
            <a:solidFill>
              <a:srgbClr val="553876">
                <a:lumMod val="20000"/>
                <a:lumOff val="80000"/>
              </a:srgbClr>
            </a:solidFill>
            <a:prstDash val="solid"/>
          </a:ln>
          <a:effectLst>
            <a:outerShdw blurRad="127000" dist="25400" dir="5400000" sx="101000" sy="101000" rotWithShape="0">
              <a:srgbClr val="FF0000">
                <a:alpha val="40000"/>
              </a:srgbClr>
            </a:outerShdw>
          </a:effectLst>
        </p:spPr>
        <p:txBody>
          <a:bodyPr lIns="0" tIns="0" rIns="0" bIns="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STA</a:t>
            </a:r>
            <a:r>
              <a:rPr kumimoji="0" lang="ro-RO"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ŢIUNEA  DE  CERCETARE  DEZVOLTARE  PENTRU</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ro-RO"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rPr>
              <a:t>  VITICULTURĂ  ŞI  VINIFICAŢIE  IAŞI</a:t>
            </a:r>
            <a:endParaRPr kumimoji="0" lang="en-US" sz="1800" b="1" i="0" u="none" strike="noStrike" kern="0" cap="none" spc="0" normalizeH="0" baseline="0" noProof="0" dirty="0">
              <a:ln>
                <a:noFill/>
              </a:ln>
              <a:solidFill>
                <a:prstClr val="black"/>
              </a:solidFill>
              <a:effectLst/>
              <a:uLnTx/>
              <a:uFillTx/>
              <a:latin typeface="Times New Roman" pitchFamily="-101" charset="0"/>
              <a:ea typeface="ＭＳ Ｐゴシック" pitchFamily="-101" charset="-128"/>
              <a:cs typeface="Times New Roman" pitchFamily="-101" charset="0"/>
            </a:endParaRPr>
          </a:p>
        </p:txBody>
      </p:sp>
      <p:sp>
        <p:nvSpPr>
          <p:cNvPr id="9" name="TextBox 8">
            <a:extLst>
              <a:ext uri="{FF2B5EF4-FFF2-40B4-BE49-F238E27FC236}">
                <a16:creationId xmlns:a16="http://schemas.microsoft.com/office/drawing/2014/main" id="{F406F6F1-DC35-C3B3-29EE-DCE3A8EDCF75}"/>
              </a:ext>
            </a:extLst>
          </p:cNvPr>
          <p:cNvSpPr txBox="1"/>
          <p:nvPr/>
        </p:nvSpPr>
        <p:spPr>
          <a:xfrm>
            <a:off x="925034" y="4804048"/>
            <a:ext cx="10706986" cy="1977464"/>
          </a:xfrm>
          <a:prstGeom prst="rect">
            <a:avLst/>
          </a:prstGeom>
          <a:noFill/>
        </p:spPr>
        <p:txBody>
          <a:bodyPr wrap="square">
            <a:spAutoFit/>
          </a:bodyPr>
          <a:lstStyle/>
          <a:p>
            <a:pPr algn="just"/>
            <a:r>
              <a:rPr lang="ro-RO" sz="1750" b="1" u="sng" dirty="0">
                <a:effectLst/>
                <a:latin typeface="Times New Roman" panose="02020603050405020304" pitchFamily="18" charset="0"/>
                <a:ea typeface="Times New Roman" panose="02020603050405020304" pitchFamily="18" charset="0"/>
              </a:rPr>
              <a:t>FRÂNCUŞĂ 14 Iş</a:t>
            </a:r>
            <a:r>
              <a:rPr lang="ro-RO" sz="1750" b="1" dirty="0">
                <a:effectLst/>
                <a:latin typeface="Times New Roman" panose="02020603050405020304" pitchFamily="18" charset="0"/>
                <a:ea typeface="Times New Roman" panose="02020603050405020304" pitchFamily="18" charset="0"/>
              </a:rPr>
              <a:t> </a:t>
            </a:r>
            <a:r>
              <a:rPr kumimoji="0" lang="ro-RO" altLang="en-US" sz="17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ro-RO" sz="1750" dirty="0">
                <a:effectLst/>
                <a:latin typeface="Times New Roman" panose="02020603050405020304" pitchFamily="18" charset="0"/>
                <a:ea typeface="Times New Roman" panose="02020603050405020304" pitchFamily="18" charset="0"/>
              </a:rPr>
              <a:t>se caracterizează prin vigoare mijlocie, cu fertilitate mare (63 - 70% lăstari fertili). Realizează producţii medii de struguri de 15,5 t/ha, cu potenţial de acumulare a zaharurilor în must de 186 g/L şi aciditate de </a:t>
            </a:r>
            <a:br>
              <a:rPr lang="ro-RO" sz="1750" dirty="0">
                <a:effectLst/>
                <a:latin typeface="Times New Roman" panose="02020603050405020304" pitchFamily="18" charset="0"/>
                <a:ea typeface="Times New Roman" panose="02020603050405020304" pitchFamily="18" charset="0"/>
              </a:rPr>
            </a:br>
            <a:r>
              <a:rPr lang="ro-RO" sz="1750" dirty="0">
                <a:effectLst/>
                <a:latin typeface="Times New Roman" panose="02020603050405020304" pitchFamily="18" charset="0"/>
                <a:ea typeface="Times New Roman" panose="02020603050405020304" pitchFamily="18" charset="0"/>
              </a:rPr>
              <a:t>8,3 g/L acid tartric. Strugurii sunt de mărime mijlocie spre mare (184 g), de formă cilindro-conică, cu boabe de mărime mijlocie (2,5 g), așezate des pe ciorchine cu pielița de culoare verde – gălbui, acoperit cu un strat fin de pruină. Clona are rezistență  bună la secetă, mijlocie la mană și făinare și se remarcă prin sporuri de producţie de peste 50% faţă de soiul populaţie. </a:t>
            </a:r>
            <a:r>
              <a:rPr lang="ro-RO" sz="1750" dirty="0">
                <a:latin typeface="Times New Roman" panose="02020603050405020304" pitchFamily="18" charset="0"/>
                <a:ea typeface="Times New Roman" panose="02020603050405020304" pitchFamily="18" charset="0"/>
              </a:rPr>
              <a:t>S</a:t>
            </a:r>
            <a:r>
              <a:rPr lang="ro-RO" sz="1750" dirty="0">
                <a:effectLst/>
                <a:latin typeface="Times New Roman" panose="02020603050405020304" pitchFamily="18" charset="0"/>
                <a:ea typeface="Times New Roman" panose="02020603050405020304" pitchFamily="18" charset="0"/>
              </a:rPr>
              <a:t>trugurii fiind destinaţi obţinerii de vinuri albe de calitate, păstrând caracteristicile specifice soiului.</a:t>
            </a:r>
            <a:endParaRPr lang="en-US" sz="175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49DCF8A9-6738-11F1-4035-0B0965D2184D}"/>
              </a:ext>
            </a:extLst>
          </p:cNvPr>
          <p:cNvPicPr>
            <a:picLocks noChangeAspect="1"/>
          </p:cNvPicPr>
          <p:nvPr/>
        </p:nvPicPr>
        <p:blipFill>
          <a:blip r:embed="rId3"/>
          <a:stretch>
            <a:fillRect/>
          </a:stretch>
        </p:blipFill>
        <p:spPr>
          <a:xfrm>
            <a:off x="1439471" y="1143909"/>
            <a:ext cx="4716780" cy="3535680"/>
          </a:xfrm>
          <a:prstGeom prst="rect">
            <a:avLst/>
          </a:prstGeom>
        </p:spPr>
      </p:pic>
    </p:spTree>
    <p:extLst>
      <p:ext uri="{BB962C8B-B14F-4D97-AF65-F5344CB8AC3E}">
        <p14:creationId xmlns:p14="http://schemas.microsoft.com/office/powerpoint/2010/main" val="1851755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5000">
              <a:schemeClr val="accent4">
                <a:lumMod val="0"/>
                <a:lumOff val="100000"/>
              </a:schemeClr>
            </a:gs>
            <a:gs pos="97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CB61F9-3536-FCDC-6861-88FC7A772EB9}"/>
              </a:ext>
            </a:extLst>
          </p:cNvPr>
          <p:cNvPicPr>
            <a:picLocks noChangeAspect="1"/>
          </p:cNvPicPr>
          <p:nvPr/>
        </p:nvPicPr>
        <p:blipFill>
          <a:blip r:embed="rId2"/>
          <a:stretch>
            <a:fillRect/>
          </a:stretch>
        </p:blipFill>
        <p:spPr>
          <a:xfrm>
            <a:off x="1105046" y="1213879"/>
            <a:ext cx="4990954" cy="3642048"/>
          </a:xfrm>
          <a:prstGeom prst="rect">
            <a:avLst/>
          </a:prstGeom>
          <a:ln>
            <a:noFill/>
          </a:ln>
          <a:effectLst>
            <a:softEdge rad="112500"/>
          </a:effectLst>
        </p:spPr>
      </p:pic>
      <p:pic>
        <p:nvPicPr>
          <p:cNvPr id="7" name="Picture 6">
            <a:extLst>
              <a:ext uri="{FF2B5EF4-FFF2-40B4-BE49-F238E27FC236}">
                <a16:creationId xmlns:a16="http://schemas.microsoft.com/office/drawing/2014/main" id="{E47DEA8B-10A9-87BC-7FCF-FA376B9F6B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39716"/>
            <a:ext cx="47244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7DBDA00-CEF1-2D1A-203D-D7F1A2545BFA}"/>
              </a:ext>
            </a:extLst>
          </p:cNvPr>
          <p:cNvSpPr txBox="1"/>
          <p:nvPr/>
        </p:nvSpPr>
        <p:spPr>
          <a:xfrm>
            <a:off x="928801" y="4870170"/>
            <a:ext cx="10601108" cy="1754326"/>
          </a:xfrm>
          <a:prstGeom prst="rect">
            <a:avLst/>
          </a:prstGeom>
          <a:noFill/>
        </p:spPr>
        <p:txBody>
          <a:bodyPr wrap="square">
            <a:spAutoFit/>
          </a:bodyPr>
          <a:lstStyle/>
          <a:p>
            <a:pPr algn="just"/>
            <a:r>
              <a:rPr lang="ro-RO" sz="1750" b="1" u="sng" dirty="0">
                <a:effectLst/>
                <a:latin typeface="Times New Roman" panose="02020603050405020304" pitchFamily="18" charset="0"/>
                <a:ea typeface="Times New Roman" panose="02020603050405020304" pitchFamily="18" charset="0"/>
              </a:rPr>
              <a:t>MUSCADELLE 1 Iş </a:t>
            </a:r>
            <a:r>
              <a:rPr kumimoji="0" lang="ro-RO" altLang="en-US" sz="17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ro-RO" sz="1750" dirty="0">
                <a:effectLst/>
                <a:latin typeface="Times New Roman" panose="02020603050405020304" pitchFamily="18" charset="0"/>
                <a:ea typeface="Times New Roman" panose="02020603050405020304" pitchFamily="18" charset="0"/>
              </a:rPr>
              <a:t>se caracterizează prin  vigoare mijlocie și fertilitate mare (75 - 82% lăstari fertili). Producţia medie de struguri realizată de clonă este de 20,0 t/ha, cu potenţial de acumulare a zaharurilor de 183 g/L şi aciditate de 6,4 g/L acid tartric. Clona este mijlociu rezistentă la secetă şi prezintă sensibilitate crescută la bolile criptogamice. Clona Muscadelle 1 Iş se evidenţiază prin producţii mari şi constante, depăşind media elitelor cu peste 50. Vinurile obţinute sunt tipice cu personalitate specifică, încadrându-se în categoria vinurilor albe şi aromate de calitate DOC sau DOCC. </a:t>
            </a:r>
            <a:endParaRPr lang="en-US" sz="175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60EBFB9F-FAC3-6658-3AE9-F29B54E428AF}"/>
              </a:ext>
            </a:extLst>
          </p:cNvPr>
          <p:cNvPicPr>
            <a:picLocks noChangeAspect="1"/>
          </p:cNvPicPr>
          <p:nvPr/>
        </p:nvPicPr>
        <p:blipFill>
          <a:blip r:embed="rId4"/>
          <a:stretch>
            <a:fillRect/>
          </a:stretch>
        </p:blipFill>
        <p:spPr>
          <a:xfrm>
            <a:off x="1275907" y="233504"/>
            <a:ext cx="9696893" cy="838083"/>
          </a:xfrm>
          <a:prstGeom prst="rect">
            <a:avLst/>
          </a:prstGeom>
        </p:spPr>
      </p:pic>
    </p:spTree>
    <p:extLst>
      <p:ext uri="{BB962C8B-B14F-4D97-AF65-F5344CB8AC3E}">
        <p14:creationId xmlns:p14="http://schemas.microsoft.com/office/powerpoint/2010/main" val="305351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35000">
              <a:schemeClr val="accent4">
                <a:lumMod val="0"/>
                <a:lumOff val="100000"/>
              </a:schemeClr>
            </a:gs>
            <a:gs pos="97000">
              <a:schemeClr val="accent4">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2DBC0AAC-7382-AABF-C35D-70A99A42C3ED}"/>
              </a:ext>
            </a:extLst>
          </p:cNvPr>
          <p:cNvSpPr>
            <a:spLocks noChangeArrowheads="1"/>
          </p:cNvSpPr>
          <p:nvPr/>
        </p:nvSpPr>
        <p:spPr bwMode="auto">
          <a:xfrm>
            <a:off x="5114261" y="15842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900113B6-0369-47D2-741A-8DF704D9F04D}"/>
              </a:ext>
            </a:extLst>
          </p:cNvPr>
          <p:cNvSpPr>
            <a:spLocks noChangeArrowheads="1"/>
          </p:cNvSpPr>
          <p:nvPr/>
        </p:nvSpPr>
        <p:spPr bwMode="auto">
          <a:xfrm>
            <a:off x="2987749" y="1477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5814694-D195-2B61-F6DB-6A11EC59073D}"/>
              </a:ext>
            </a:extLst>
          </p:cNvPr>
          <p:cNvSpPr txBox="1"/>
          <p:nvPr/>
        </p:nvSpPr>
        <p:spPr>
          <a:xfrm>
            <a:off x="747803" y="4824096"/>
            <a:ext cx="10696394" cy="1708160"/>
          </a:xfrm>
          <a:prstGeom prst="rect">
            <a:avLst/>
          </a:prstGeom>
          <a:noFill/>
        </p:spPr>
        <p:txBody>
          <a:bodyPr wrap="square">
            <a:spAutoFit/>
          </a:bodyPr>
          <a:lstStyle/>
          <a:p>
            <a:pPr algn="just"/>
            <a:r>
              <a:rPr lang="ro-RO" sz="1750" b="1" u="sng" dirty="0">
                <a:effectLst/>
                <a:latin typeface="Times New Roman" panose="02020603050405020304" pitchFamily="18" charset="0"/>
                <a:ea typeface="Times New Roman" panose="02020603050405020304" pitchFamily="18" charset="0"/>
              </a:rPr>
              <a:t>PINOT GRIS 6 Iş</a:t>
            </a:r>
            <a:r>
              <a:rPr lang="ro-RO" sz="1750" dirty="0">
                <a:effectLst/>
                <a:latin typeface="Times New Roman" panose="02020603050405020304" pitchFamily="18" charset="0"/>
                <a:ea typeface="Times New Roman" panose="02020603050405020304" pitchFamily="18" charset="0"/>
              </a:rPr>
              <a:t> </a:t>
            </a:r>
            <a:r>
              <a:rPr kumimoji="0" lang="ro-RO" altLang="en-US" sz="17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lang="ro-RO" sz="1750" dirty="0">
                <a:effectLst/>
                <a:latin typeface="Times New Roman" panose="02020603050405020304" pitchFamily="18" charset="0"/>
                <a:ea typeface="Times New Roman" panose="02020603050405020304" pitchFamily="18" charset="0"/>
              </a:rPr>
              <a:t> se caracterizează prin vigoare slabă de creștere și fertilitate bună (peste 70% lăstari fertili). Producțiile de struguri sunt constante, superioare soiului populație (13,7 t/ha). Strugurii, mici (117 g), cu boabe de culoare roșu-cenușiu. Acumează cantități mari de zaharuri (227 g/L) cu aciditate echilibrată, de 6,5 g/L acid tartric. Prezintă rezistență foarte bună la secetă și ger (-20°C) și rezistență bună la bolile criptogamice în condiții de aplicare a tratamentelor fitosanitare. Clona se remarcă prin producții bune și acumulări ridicate de zaharuri, care asigură obținerea unor vinuri echilibrate și armonioase.</a:t>
            </a:r>
            <a:endParaRPr lang="en-US" sz="175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7C12DD19-0B74-7C26-0D03-EDC361436B05}"/>
              </a:ext>
            </a:extLst>
          </p:cNvPr>
          <p:cNvPicPr>
            <a:picLocks noChangeAspect="1"/>
          </p:cNvPicPr>
          <p:nvPr/>
        </p:nvPicPr>
        <p:blipFill>
          <a:blip r:embed="rId2"/>
          <a:stretch>
            <a:fillRect/>
          </a:stretch>
        </p:blipFill>
        <p:spPr>
          <a:xfrm>
            <a:off x="1144771" y="325744"/>
            <a:ext cx="9755293" cy="877900"/>
          </a:xfrm>
          <a:prstGeom prst="rect">
            <a:avLst/>
          </a:prstGeom>
        </p:spPr>
      </p:pic>
      <p:pic>
        <p:nvPicPr>
          <p:cNvPr id="2" name="Picture 1">
            <a:extLst>
              <a:ext uri="{FF2B5EF4-FFF2-40B4-BE49-F238E27FC236}">
                <a16:creationId xmlns:a16="http://schemas.microsoft.com/office/drawing/2014/main" id="{B7EFEC69-1862-4D0D-B651-463345B17FEF}"/>
              </a:ext>
            </a:extLst>
          </p:cNvPr>
          <p:cNvPicPr>
            <a:picLocks noChangeAspect="1"/>
          </p:cNvPicPr>
          <p:nvPr/>
        </p:nvPicPr>
        <p:blipFill>
          <a:blip r:embed="rId3"/>
          <a:stretch>
            <a:fillRect/>
          </a:stretch>
        </p:blipFill>
        <p:spPr>
          <a:xfrm>
            <a:off x="1090933" y="1274716"/>
            <a:ext cx="9906000" cy="3413760"/>
          </a:xfrm>
          <a:prstGeom prst="rect">
            <a:avLst/>
          </a:prstGeom>
        </p:spPr>
      </p:pic>
    </p:spTree>
    <p:extLst>
      <p:ext uri="{BB962C8B-B14F-4D97-AF65-F5344CB8AC3E}">
        <p14:creationId xmlns:p14="http://schemas.microsoft.com/office/powerpoint/2010/main" val="1368646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1224</TotalTime>
  <Words>2210</Words>
  <Application>Microsoft Office PowerPoint</Application>
  <PresentationFormat>Widescreen</PresentationFormat>
  <Paragraphs>214</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Calibri Light</vt:lpstr>
      <vt:lpstr>Times New Roman</vt:lpstr>
      <vt:lpstr>Wingdings</vt:lpstr>
      <vt:lpstr>ヒラギノ角ゴ Pro W3</vt:lpstr>
      <vt:lpstr>Office Theme</vt:lpstr>
      <vt:lpstr>                 SESIUNEA ANIVERSARĂ  " 95 DE ANI DE LA ÎNFIINȚAREA ICAR„ București 31 mai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SESIUNEA ANIVERSARĂ  " 95 DE ANI DE LA ÎNFIINȚAREA ICAR„ București 31 mai 2022</dc:title>
  <dc:creator>BAF</dc:creator>
  <cp:lastModifiedBy>AurelBadiu</cp:lastModifiedBy>
  <cp:revision>51</cp:revision>
  <cp:lastPrinted>2022-05-19T05:27:24Z</cp:lastPrinted>
  <dcterms:created xsi:type="dcterms:W3CDTF">2022-05-03T09:04:47Z</dcterms:created>
  <dcterms:modified xsi:type="dcterms:W3CDTF">2022-05-22T06:48:29Z</dcterms:modified>
</cp:coreProperties>
</file>