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71" r:id="rId6"/>
    <p:sldId id="262" r:id="rId7"/>
    <p:sldId id="259" r:id="rId8"/>
    <p:sldId id="260" r:id="rId9"/>
    <p:sldId id="263" r:id="rId10"/>
    <p:sldId id="267" r:id="rId11"/>
    <p:sldId id="266" r:id="rId12"/>
    <p:sldId id="270" r:id="rId13"/>
    <p:sldId id="268" r:id="rId14"/>
    <p:sldId id="272" r:id="rId15"/>
    <p:sldId id="269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0" d="100"/>
          <a:sy n="50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0B36-FE36-4937-ACF7-DAF2B16E943B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D63C-B4F9-470E-8E34-191C9E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6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0B36-FE36-4937-ACF7-DAF2B16E943B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D63C-B4F9-470E-8E34-191C9E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0B36-FE36-4937-ACF7-DAF2B16E943B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D63C-B4F9-470E-8E34-191C9E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6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0B36-FE36-4937-ACF7-DAF2B16E943B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D63C-B4F9-470E-8E34-191C9E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1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0B36-FE36-4937-ACF7-DAF2B16E943B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D63C-B4F9-470E-8E34-191C9E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8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0B36-FE36-4937-ACF7-DAF2B16E943B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D63C-B4F9-470E-8E34-191C9E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4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0B36-FE36-4937-ACF7-DAF2B16E943B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D63C-B4F9-470E-8E34-191C9E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4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0B36-FE36-4937-ACF7-DAF2B16E943B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D63C-B4F9-470E-8E34-191C9E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0B36-FE36-4937-ACF7-DAF2B16E943B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D63C-B4F9-470E-8E34-191C9E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0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0B36-FE36-4937-ACF7-DAF2B16E943B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D63C-B4F9-470E-8E34-191C9E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6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0B36-FE36-4937-ACF7-DAF2B16E943B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D63C-B4F9-470E-8E34-191C9E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50B36-FE36-4937-ACF7-DAF2B16E943B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FD63C-B4F9-470E-8E34-191C9E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5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csit@inma.r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726" y="161365"/>
            <a:ext cx="10659291" cy="1928692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SESIUN</a:t>
            </a:r>
            <a:r>
              <a:rPr lang="ro-RO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ANIVERSAR</a:t>
            </a:r>
            <a:r>
              <a:rPr lang="ro-RO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"95 DE ANI DE LA </a:t>
            </a:r>
            <a:r>
              <a:rPr lang="ro-RO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NFIIN</a:t>
            </a:r>
            <a:r>
              <a:rPr lang="ro-RO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ICAR„</a:t>
            </a:r>
            <a:r>
              <a:rPr lang="ro-RO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București 31 mai 2022</a:t>
            </a:r>
            <a:r>
              <a:rPr lang="ro-RO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70" y="2330468"/>
            <a:ext cx="12017829" cy="11606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STRUCTURI MULTIFUNC</a:t>
            </a:r>
            <a:r>
              <a:rPr lang="ro-RO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Ț</a:t>
            </a: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IONALE </a:t>
            </a:r>
            <a:r>
              <a:rPr lang="ro-RO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 PROCESAREA SOLULUI 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o-RO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CULTIVATOR COMPLEX) CU </a:t>
            </a: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</a:t>
            </a:r>
            <a:r>
              <a:rPr lang="ro-RO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Ț</a:t>
            </a: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o-RO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</a:t>
            </a: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o-RO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CERCETARE Ș</a:t>
            </a: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o-RO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EXPLOATARE </a:t>
            </a: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AGRICOLĂ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8274"/>
            <a:ext cx="1554459" cy="16142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7726" y="3795820"/>
            <a:ext cx="911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Vergil</a:t>
            </a:r>
            <a:r>
              <a:rPr lang="en-US" b="1" dirty="0" smtClean="0"/>
              <a:t> </a:t>
            </a:r>
            <a:r>
              <a:rPr lang="ro-RO" b="1" dirty="0" smtClean="0"/>
              <a:t>Muraru</a:t>
            </a:r>
            <a:r>
              <a:rPr lang="ro-RO" b="1" dirty="0"/>
              <a:t>, </a:t>
            </a:r>
            <a:r>
              <a:rPr lang="en-US" b="1" dirty="0" smtClean="0"/>
              <a:t>C</a:t>
            </a:r>
            <a:r>
              <a:rPr lang="ro-RO" b="1" dirty="0" smtClean="0"/>
              <a:t>ă</a:t>
            </a:r>
            <a:r>
              <a:rPr lang="en-US" b="1" dirty="0" smtClean="0"/>
              <a:t>t</a:t>
            </a:r>
            <a:r>
              <a:rPr lang="ro-RO" b="1" dirty="0" smtClean="0"/>
              <a:t>ă</a:t>
            </a:r>
            <a:r>
              <a:rPr lang="en-US" b="1" dirty="0" err="1" smtClean="0"/>
              <a:t>lin</a:t>
            </a:r>
            <a:r>
              <a:rPr lang="en-US" b="1" dirty="0" smtClean="0"/>
              <a:t> </a:t>
            </a:r>
            <a:r>
              <a:rPr lang="en-US" b="1" dirty="0" err="1" smtClean="0"/>
              <a:t>Persu</a:t>
            </a:r>
            <a:r>
              <a:rPr lang="ro-RO" b="1" dirty="0" smtClean="0"/>
              <a:t>, Raluca</a:t>
            </a:r>
            <a:r>
              <a:rPr lang="en-US" b="1" dirty="0" smtClean="0"/>
              <a:t> </a:t>
            </a:r>
            <a:r>
              <a:rPr lang="ro-RO" b="1" dirty="0" smtClean="0"/>
              <a:t>Sfiru</a:t>
            </a:r>
            <a:r>
              <a:rPr lang="ro-RO" b="1" dirty="0"/>
              <a:t>, </a:t>
            </a:r>
            <a:r>
              <a:rPr lang="ro-RO" b="1" dirty="0" smtClean="0"/>
              <a:t>Sebastian</a:t>
            </a:r>
            <a:r>
              <a:rPr lang="en-US" b="1" dirty="0" smtClean="0"/>
              <a:t> </a:t>
            </a:r>
            <a:r>
              <a:rPr lang="ro-RO" b="1" dirty="0" smtClean="0"/>
              <a:t>Muraru</a:t>
            </a:r>
            <a:r>
              <a:rPr lang="ro-RO" b="1" dirty="0"/>
              <a:t>, </a:t>
            </a:r>
            <a:r>
              <a:rPr lang="ro-RO" b="1" dirty="0" smtClean="0"/>
              <a:t>Cornelia</a:t>
            </a:r>
            <a:r>
              <a:rPr lang="en-US" b="1" dirty="0" smtClean="0"/>
              <a:t> </a:t>
            </a:r>
            <a:r>
              <a:rPr lang="ro-RO" b="1" dirty="0" smtClean="0"/>
              <a:t>Muraru-Ionel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17260" y="5381571"/>
            <a:ext cx="94219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</a:rPr>
              <a:t>Institutul Național </a:t>
            </a:r>
            <a:r>
              <a:rPr lang="ro-RO" b="1" dirty="0">
                <a:solidFill>
                  <a:schemeClr val="accent6">
                    <a:lumMod val="50000"/>
                  </a:schemeClr>
                </a:solidFill>
              </a:rPr>
              <a:t>de Cercetare - Dezvoltare pentru </a:t>
            </a:r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</a:rPr>
              <a:t>Mașini </a:t>
            </a:r>
            <a:r>
              <a:rPr lang="ro-RO" b="1" dirty="0">
                <a:solidFill>
                  <a:schemeClr val="accent6">
                    <a:lumMod val="50000"/>
                  </a:schemeClr>
                </a:solidFill>
              </a:rPr>
              <a:t>ș</a:t>
            </a:r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</a:rPr>
              <a:t>i Instalații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</a:rPr>
              <a:t>estinate </a:t>
            </a:r>
            <a:r>
              <a:rPr lang="ro-RO" b="1" dirty="0">
                <a:solidFill>
                  <a:schemeClr val="accent6">
                    <a:lumMod val="50000"/>
                  </a:schemeClr>
                </a:solidFill>
              </a:rPr>
              <a:t>Agriculturii </a:t>
            </a:r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</a:rPr>
              <a:t>si </a:t>
            </a:r>
            <a:r>
              <a:rPr lang="ro-RO" b="1" dirty="0">
                <a:solidFill>
                  <a:schemeClr val="accent6">
                    <a:lumMod val="50000"/>
                  </a:schemeClr>
                </a:solidFill>
              </a:rPr>
              <a:t>Industriei </a:t>
            </a:r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</a:rPr>
              <a:t>Alimentare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</a:rPr>
              <a:t>INMA București 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o-RO" sz="1400" b="1" dirty="0" smtClean="0">
                <a:solidFill>
                  <a:schemeClr val="accent6">
                    <a:lumMod val="50000"/>
                  </a:schemeClr>
                </a:solidFill>
              </a:rPr>
              <a:t>B-dul </a:t>
            </a:r>
            <a:r>
              <a:rPr lang="ro-RO" sz="1400" b="1" dirty="0">
                <a:solidFill>
                  <a:schemeClr val="accent6">
                    <a:lumMod val="50000"/>
                  </a:schemeClr>
                </a:solidFill>
              </a:rPr>
              <a:t>Ion Ionescu de la Brad, nr. 6, Sector 1, Telefon: 021.269.32.59, Fax: 021.269.32.73, E-mail: </a:t>
            </a:r>
            <a:r>
              <a:rPr lang="ro-RO" sz="1400" b="1" i="1" u="sng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icsit@inma.ro</a:t>
            </a: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65" y="5381571"/>
            <a:ext cx="1376295" cy="116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3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4143" y="138839"/>
            <a:ext cx="294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REZULTATE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600" y="533926"/>
            <a:ext cx="12001500" cy="246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ro-RO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upă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constatarea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utilității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folosirii echipamentului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exploatare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s-au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prevăzut și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moduri de prindere a unor organe suplimentare de nivelare sau </a:t>
            </a:r>
            <a:r>
              <a:rPr lang="ro-RO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marunțire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solului. </a:t>
            </a:r>
            <a:endParaRPr lang="en-US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gamă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experiențe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s-a mai facut in scopul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validării posibilității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folosirii </a:t>
            </a:r>
            <a:r>
              <a:rPr lang="en-US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mașinii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scopuri ale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cercetării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Unul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dintre obiective a fost </a:t>
            </a:r>
            <a:r>
              <a:rPr lang="ro-RO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masurarea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rezistenței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tracțiune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unui tip de organe de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lucru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funcție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viteza de deplasare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locația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organului in raport cu un punct de reper al structurii portante. </a:t>
            </a:r>
            <a:endParaRPr lang="en-US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Experiențele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măsurat deformația specifică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suporții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organelor de lucru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prin calibrare,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forțele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medii care </a:t>
            </a:r>
            <a:r>
              <a:rPr lang="ro-RO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acțioonează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asupra fiecarui organ de lucru care a avut senzor de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deformație atașat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Forța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ro-RO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razistență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echipamentului a fost aproximat </a:t>
            </a:r>
            <a:r>
              <a:rPr lang="ro-RO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inmulțind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forța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medie cu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numărul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de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organe,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ceea ce desigur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 dă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eroare, cel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puțin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cea a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forței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frecare a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roților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reglare a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adâncimii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lucru cu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solul.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3714097"/>
            <a:ext cx="4409887" cy="27355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60617" y="6517621"/>
            <a:ext cx="5651499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Agregatul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Tractor 80 CP – MCLS 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lucru</a:t>
            </a:r>
            <a:r>
              <a:rPr lang="en-U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(lățimea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lucru 4 m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787894"/>
            <a:ext cx="5626100" cy="25469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0" y="6287108"/>
            <a:ext cx="60960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Agregatul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format din tractor de 80 CP 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substructura centrala (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lățimea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lucru 2 m) a MCLS, in 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lucru</a:t>
            </a:r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747" y="110633"/>
            <a:ext cx="294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REZULTATE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04" y="479965"/>
            <a:ext cx="10675386" cy="58246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5100" y="6304643"/>
            <a:ext cx="1167279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Harta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senzorilor de 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deformație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 structura MCLS 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completă.</a:t>
            </a:r>
            <a:endParaRPr lang="en-US" sz="1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Etichetele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corespund canalelor de </a:t>
            </a:r>
            <a:r>
              <a:rPr lang="ro-RO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inregistrare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sistemul de </a:t>
            </a:r>
            <a:r>
              <a:rPr lang="ro-RO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achizțtie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pentru toate 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încercările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747" y="110633"/>
            <a:ext cx="294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REZULTATE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" y="436738"/>
            <a:ext cx="12090400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ro-RO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inregistrare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tipică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 trei canale corespunzatoare la trei organe de lucru, este 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dată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en-U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en-US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</a:t>
            </a:r>
            <a:r>
              <a:rPr lang="en-U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urm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en-US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toare</a:t>
            </a:r>
            <a:r>
              <a:rPr lang="ro-RO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331" y="837722"/>
            <a:ext cx="8455737" cy="40090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" y="4780220"/>
            <a:ext cx="11963399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o-RO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Inregistrare </a:t>
            </a:r>
            <a:r>
              <a:rPr lang="ro-RO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ro-RO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forțelor </a:t>
            </a:r>
            <a:r>
              <a:rPr lang="ro-RO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ro-RO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rezistență </a:t>
            </a:r>
            <a:r>
              <a:rPr lang="ro-RO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ro-RO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tracțiune </a:t>
            </a:r>
            <a:r>
              <a:rPr lang="ro-RO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 canalele 4, 11, 15 </a:t>
            </a:r>
            <a:r>
              <a:rPr lang="ro-RO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corespunzătoare mărcilor </a:t>
            </a:r>
            <a:r>
              <a:rPr lang="ro-RO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fizic amplasate ca </a:t>
            </a:r>
            <a:r>
              <a:rPr lang="ro-RO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 fig</a:t>
            </a:r>
            <a:r>
              <a:rPr lang="en-US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ura</a:t>
            </a:r>
            <a:r>
              <a:rPr lang="en-US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anterioar</a:t>
            </a:r>
            <a:r>
              <a:rPr lang="ro-RO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ă</a:t>
            </a:r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599" y="5169613"/>
            <a:ext cx="11988800" cy="17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Pentru experimentul 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 fig</a:t>
            </a:r>
            <a:r>
              <a:rPr lang="en-US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ura</a:t>
            </a:r>
            <a:r>
              <a:rPr lang="en-U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</a:t>
            </a:r>
            <a:r>
              <a:rPr lang="en-U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</a:t>
            </a:r>
            <a:r>
              <a:rPr lang="en-U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s-a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folosit </a:t>
            </a:r>
            <a:r>
              <a:rPr lang="en-US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structura</a:t>
            </a:r>
            <a:r>
              <a:rPr lang="en-U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complex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en-U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 lățimea de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m 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tractată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un tractor New Holland cu puterea de 80 CP. </a:t>
            </a:r>
            <a:endParaRPr lang="en-US" sz="1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Adâncimea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lucru medie 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realizată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avut valoarea 12.31 cm (valaorea reglata 10 cm), viteza de lucru 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cronometrată,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1.25 m/s, 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forța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ro-RO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zistență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tracțiune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medie 9079 N, gradul mediu de 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afânare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5.44 %. </a:t>
            </a:r>
            <a:r>
              <a:rPr lang="ro-RO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Adăncimea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lucru medie 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gradul mediu de </a:t>
            </a:r>
            <a:r>
              <a:rPr lang="ro-RO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afănare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s-au 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măsurat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numai pe 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primele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3-4 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experiențe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Umiditatea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medie a solului la 15 cm 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adâncime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pentru 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toată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parcela pe care s-a lucrat (poligonul INMA), a fost 33.2%, iar 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rezistența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medie la penetrare 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verticală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aceluiași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sol, a fost (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până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ro-RO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adâncimea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60 cm) 85 kPa. </a:t>
            </a:r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6165" y="0"/>
            <a:ext cx="294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CONCLUZII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812" y="584302"/>
            <a:ext cx="11766176" cy="5405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Principalele concluzii la nivel actual, se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împart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două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categorii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concluzii referitoare la </a:t>
            </a:r>
            <a:r>
              <a:rPr lang="ro-R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funcționalitatea </a:t>
            </a: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structurilor realizate </a:t>
            </a:r>
            <a:r>
              <a:rPr lang="ro-R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exploatare, </a:t>
            </a: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ro-R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cercetare </a:t>
            </a:r>
            <a:r>
              <a:rPr lang="ro-R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ro-R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exploatarea agricola;</a:t>
            </a:r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concluzii referitoare la testele de cercetare efectuate </a:t>
            </a:r>
            <a:r>
              <a:rPr lang="ro-R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estimări </a:t>
            </a: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 posibilelor </a:t>
            </a:r>
            <a:r>
              <a:rPr lang="ro-R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utilizări </a:t>
            </a: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 structurii </a:t>
            </a:r>
            <a:r>
              <a:rPr lang="ro-R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</a:t>
            </a: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 </a:t>
            </a:r>
            <a:r>
              <a:rPr lang="ro-R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direcții </a:t>
            </a: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ro-RO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investigatie</a:t>
            </a: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știintifica</a:t>
            </a:r>
            <a:r>
              <a:rPr lang="ro-R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prima categorie de concluzii se pot specifica</a:t>
            </a:r>
            <a:r>
              <a:rPr lang="ro-R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C1)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Structura MCLS a fost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testată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funcționalitate: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comportament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transport,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ridicare-coborâre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toate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configurațiile și lucr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area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solului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toate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configurațiile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Rezultatele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testelor au fost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satisfăcătoare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structura </a:t>
            </a:r>
            <a:r>
              <a:rPr lang="ro-RO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răspunzân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corect la toate testele cerute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C2)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Transportul structurii nu pune probleme de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vibrații,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 orice drum se poate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găsi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regim de viteza care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să ferească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agregatul de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oscilații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periculoase. Utilajul se </a:t>
            </a:r>
            <a:r>
              <a:rPr lang="ro-RO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incadrează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standardele de transport in vigoare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C3)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Ridicarea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coborârea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structurii,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toate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configurațiile și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oricare sursă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tracțiune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decurge normal si nu pune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pericol tractorul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9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6165" y="0"/>
            <a:ext cx="294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CONCLUZII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812" y="584302"/>
            <a:ext cx="11766176" cy="5093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o-R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C4</a:t>
            </a: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Plierea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deplierea structurii complete a MCLS este o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operație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 </a:t>
            </a:r>
            <a:r>
              <a:rPr lang="ro-RO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iși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atinge corect scopurile. O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îmbunătățire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 poate fi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introdusă în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viitor la sistemul de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acționare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hidraulic, este un sistem de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frânare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cursei pentru amortizarea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șocurilor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 partea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finală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cursei. 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C5)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Decuplarea substructurilor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formarea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configurațiilor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alternative de lucru este </a:t>
            </a:r>
            <a:r>
              <a:rPr lang="ro-RO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satisfăcatoare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Structura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centrală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detașează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aripi, iar aripile se pot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detașa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separat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independent.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ro-RO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onfigurațiile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alternative de lucru sunt fiabile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lucrează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corect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satisfacator din punctul de vedere al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calității lucrărilor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agricole. </a:t>
            </a:r>
            <a:r>
              <a:rPr lang="ro-R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Mașina realizată </a:t>
            </a: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ro-R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ntrunește </a:t>
            </a: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calitatea </a:t>
            </a:r>
            <a:r>
              <a:rPr lang="ro-R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principală </a:t>
            </a: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ro-R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mașină modulată, capabilă să </a:t>
            </a: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lucreze </a:t>
            </a:r>
            <a:r>
              <a:rPr lang="ro-R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</a:t>
            </a: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diferite </a:t>
            </a:r>
            <a:r>
              <a:rPr lang="ro-R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configurații </a:t>
            </a: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 </a:t>
            </a:r>
            <a:r>
              <a:rPr lang="ro-R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lățimi </a:t>
            </a: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lucru diferite. </a:t>
            </a:r>
            <a:endParaRPr lang="en-US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endParaRPr lang="en-US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C6)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Având </a:t>
            </a: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ro-R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vedere </a:t>
            </a:r>
            <a:r>
              <a:rPr lang="ro-R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lucrările </a:t>
            </a: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 care MCLS </a:t>
            </a:r>
            <a:r>
              <a:rPr lang="ro-R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configurările </a:t>
            </a: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sale alternative le pot realiza, calitatea acestora, </a:t>
            </a:r>
            <a:r>
              <a:rPr lang="ro-R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mașina realizată </a:t>
            </a: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poate considera </a:t>
            </a:r>
            <a:r>
              <a:rPr lang="ro-R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aptă </a:t>
            </a: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a fi </a:t>
            </a:r>
            <a:r>
              <a:rPr lang="ro-R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folosită </a:t>
            </a: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ro-R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exploatări </a:t>
            </a:r>
            <a:r>
              <a:rPr lang="ro-R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agricole.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Faptul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poate lucra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trei variante de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lățimi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lucru, face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utilă mașina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zone care au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cultura mare dar au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exploatări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horticule sau viticole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necesită </a:t>
            </a:r>
            <a:r>
              <a:rPr lang="ro-RO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lătimi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lucru mai mici.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plus,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dacă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utilizator are o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sursă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putere mai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mică,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atunci structura MCLS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îi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pune la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dispoziție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minicultivator format cu o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aripă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structurii MCLS, de exemplu, care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funcționează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 tractor de 45 CP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posibil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puteri mai mici,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dacă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solul permite.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endParaRPr lang="en-US" sz="17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1695" y="86081"/>
            <a:ext cx="294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CONCLUZII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364" y="455413"/>
            <a:ext cx="11833412" cy="588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oncluziile </a:t>
            </a: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 </a:t>
            </a: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doua </a:t>
            </a: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categorie</a:t>
            </a: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C7</a:t>
            </a: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 rezultate valorificabile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cercetare se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rețin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Distribuția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tensiunilor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suporții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organelor de lucru ai unei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mașini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acest tip (de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largă răspândire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Variația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tensiunilor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suporții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organelor de lucru cu viteza de deplasare;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estimarea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forței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tracțiune totală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generată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doar de procesul de lucru, nu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frecările roților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reglare a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adâncimii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lucru;</a:t>
            </a:r>
          </a:p>
          <a:p>
            <a:pPr marL="800100" lvl="1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estimarea calității lucrării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efectuate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ceea ce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privește adâncimea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lucru (statistica acesteia);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ependența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statisticii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adâncimii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lucru realizate de viteza de lucru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final,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concluzii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despre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lucrările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cercetare care pot fi realizate folosind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această structură. </a:t>
            </a:r>
            <a:endParaRPr lang="en-US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C8)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ro-RO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eși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experimentele au fost realizate cu un singur organ de lucru, pe structura MCLS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configurațiile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lucru alternative se pot monta cel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puțin cinci-șase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(chiar mai multe) alte tipuri de organe de lucru. Se deschide astfel perspectiva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cercetării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experimentale comparative a diverse organe de lucru,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diferite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formațiuni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lucru aranjate pe structura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portantă.</a:t>
            </a:r>
            <a:endParaRPr lang="en-US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C9)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Structura MCLS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variantele acesteia se pot folosi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cercetări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experimentale de energetica agregatelor agricole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scopul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găsirii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unor regimuri de lucru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îmbunătățite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chiar optimale, folosind criteriul consumului energetic minim sau multicriterial, </a:t>
            </a:r>
            <a:r>
              <a:rPr lang="ro-RO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adaugând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și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criteriul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maximizării calității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Pentru aceasta se pot folosi cei mai uzuali parametri: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adâncimea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lucru, viteza de lucru, dar (mai dificil)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umiditatea solului sau alte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proprietăți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mecanice ale acestuia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domeniu important de cercetare, care poate fi abordat folosind structura MCLS, este investigarea efectelor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vibrațiilor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verticale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laterale ale structurilor portante asupra parametrilor de calitate ai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lucrării (în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adâncimea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lucru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5900" y="2702281"/>
            <a:ext cx="919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MUL</a:t>
            </a:r>
            <a:r>
              <a:rPr lang="ro-RO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UMESC PENTRU ATEN</a:t>
            </a:r>
            <a:r>
              <a:rPr lang="ro-RO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02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1284" y="201705"/>
            <a:ext cx="176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REZUMAT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089" y="731415"/>
            <a:ext cx="1191409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Peste 100 de ani de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cercetări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experimentale ș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teoretice au </a:t>
            </a:r>
            <a:r>
              <a:rPr lang="ro-R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îmbogațit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cunostințele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domeniul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lucrărilor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solului, la care se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adaugă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practica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exploatării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curente a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suprafețelor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agricole î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n toată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lumea.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Lucrările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solului î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n agricultură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constituie un capitol fundamental î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agricultura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clasică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chiar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dacă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ultimii zeci de ani au fost introduse tipuri noi de tehnologii care au redus </a:t>
            </a:r>
            <a:r>
              <a:rPr lang="ro-R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pațtial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sau total aceste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lucrări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Lucrarea prop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dezvoltarea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conceptia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unei structuri portante destinate 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lucrărilor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de cercetare 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o-R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ntală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domeniul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prelucr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solului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precum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 și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utilizarea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acesteia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exploatare.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Din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punctul de vedere al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cercetării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 fost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creată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estimarea și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optimizarea caracteristicilor energetice ale agregatelor cu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lățime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de lucru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variabilă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i având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posibilitatea de a monta pe acestea diverse organe de lucru cu adâncimi diferite de lucru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cu variate dispuneri pe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cadru.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Caracteristica modulară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Complexe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Lucrat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Solul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MCLS) face ca 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mașina să poată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lucra cu </a:t>
            </a:r>
            <a:r>
              <a:rPr lang="ro-R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lațimi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de lucru de 4, 2 sau 1 m, folosind tractoare de puteri diferite 80 - 45 CP. Prin 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această caracteristică mașina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devine 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utilă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n exploatare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pentru acei utilizatori care au culturi mari (cereale de exemplu) dar ș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livezi sau vii, unde sunt necesare </a:t>
            </a:r>
            <a:r>
              <a:rPr lang="ro-R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lațimi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de lucru mai mici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Cercetarea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experimentală primește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astfel un instrument la care se pot varia o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gamă largă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de parametri pentru estimarea ș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optimizarea consumurilor energetice ș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 caracteristicilor de calitate ale procesului.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4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56847" y="228600"/>
            <a:ext cx="294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INTRODUCERE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8258" y="712926"/>
            <a:ext cx="11900648" cy="5950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Complexitatea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generată de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multidisciplinaritatea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necesară abordării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problemelor agriculturii a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rămas si</a:t>
            </a:r>
            <a:r>
              <a:rPr lang="en-US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 rămâne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caracteristică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cercetării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acest domeniu. Procesele dinamice incluse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activitățile desfășurate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acest important domeniu de activitate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sunt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subiectul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plină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dezvoltare a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cercetării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tehnologiei create de societatea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actuală. </a:t>
            </a:r>
            <a:endParaRPr lang="en-US" sz="17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17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descrierile sistemice ale proceselor de lucru din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agricultură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apar noi parametri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noi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relații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leagă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pot lega unii dintre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acești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parametri. î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prezent, o mare parte din cercetarea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domeniul agriculturii are caracter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teoretico-</a:t>
            </a:r>
            <a:r>
              <a:rPr lang="en-US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mpiric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aproape pur empiric. </a:t>
            </a:r>
            <a:endParaRPr lang="en-US" sz="17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17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Acest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curent care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deplasează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orientează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cercetarea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aplicativă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spre domeniul pur empiric, este cauzat de imposibilitatea teoriei de a crea modele matematice utilizabile pentru </a:t>
            </a:r>
            <a:r>
              <a:rPr lang="ro-RO" sz="17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îmbunatățirea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optimizarea unor procese de lucru caracteristice agriculturii. Chiar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dacă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teoria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pură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pune la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dispoziție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modele complexe, acestea nu se pot folosi </a:t>
            </a:r>
            <a:r>
              <a:rPr lang="ro-RO" sz="17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decat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dacă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sunt verificate experimental, deci experimentul este la baza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cercetării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indiferent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cât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mult ar dori o parte a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cercetării să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rezolve totul pe cale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teoretică. </a:t>
            </a:r>
            <a:endParaRPr lang="en-US" sz="17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1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Printre foarte multele fenomene fizice, chimice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biologice abordate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cercetarea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domeniul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agriculturii</a:t>
            </a:r>
            <a:r>
              <a:rPr lang="en-US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sunt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importante procesele mecanice care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pregătesc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terenul pentru culturi,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asigură întreținerea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acestora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recoltarea. </a:t>
            </a:r>
            <a:endParaRPr lang="en-US" sz="17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17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acest articol expunem unele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tendințe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cercetarea fenomenelor de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interacțiune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ntre mașinile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agricole destinate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procesării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solului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solul, procese de lucru </a:t>
            </a:r>
            <a:r>
              <a:rPr lang="ro-RO" sz="17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incă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foarte importante pentru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obținerea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unor recolte </a:t>
            </a:r>
            <a:r>
              <a:rPr lang="ro-RO" sz="17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satisfăcatoare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multe din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activitățile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agricole.</a:t>
            </a:r>
            <a:endParaRPr lang="en-US" sz="17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0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3059" y="0"/>
            <a:ext cx="294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INTRODUCERE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569712"/>
            <a:ext cx="11925300" cy="5691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Fenomenele de procesare a solului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vederea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însămânțării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culturilor sau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întreținerii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culturilor agricole sunt caracterizate de un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număr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mare de parametri. </a:t>
            </a:r>
            <a:endParaRPr lang="en-US" sz="17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1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Procesul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interacțiune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dintre sol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mașina agricolă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pentru procesarea solului este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caracterizat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modelarea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sistemică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 un numar de parametri cuprins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între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sau 3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 sau mai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mulți parametri</a:t>
            </a:r>
            <a:r>
              <a:rPr lang="en-US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17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Programele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expert destinate uzului fermierilor la ora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actuală,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reunesc parametrii de baza ai solului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utilajelor agricole cu parametrii de mediu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furnizează soluții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pentru exploatarea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rațională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resurselor, </a:t>
            </a:r>
            <a:r>
              <a:rPr lang="ro-RO" sz="17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ajungâd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să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utilizeze sute de parametrii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definiți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 multe discipline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științifice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fizică,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chimie, biologie,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navigație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meteorologie, etc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7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1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acest articol se expune un sistem de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măsurare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parametrilor de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interacțiune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ntre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organele de lucru ale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mașinilor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agricole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sol. </a:t>
            </a:r>
            <a:endParaRPr lang="en-US" sz="17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17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Sistemul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propus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furnizează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date pentru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construcția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modelelor matematice necesare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estimării cât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 exacte a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solicitărilor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structurilor portante ale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mașinilor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agricole, a consumurilor energetice, a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calității lucrărilor effectuate</a:t>
            </a:r>
            <a:r>
              <a:rPr lang="en-US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funcție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parametrii de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exploatare</a:t>
            </a:r>
            <a:r>
              <a:rPr lang="en-US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7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precum</a:t>
            </a:r>
            <a:r>
              <a:rPr lang="en-US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viteza de lucru, </a:t>
            </a:r>
            <a:r>
              <a:rPr lang="ro-RO" sz="17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lătimea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lucru,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adâncimea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lucru, densitatea de organe de lucru pe unitatea de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suprafață acoperită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mașina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etc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7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17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Pentru realizarea acestor obiective s-a conceput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realizat </a:t>
            </a:r>
            <a:r>
              <a:rPr lang="en-US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ma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</a:t>
            </a:r>
            <a:r>
              <a:rPr lang="en-US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en-US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complex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en-US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7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lucrat</a:t>
            </a:r>
            <a:r>
              <a:rPr lang="en-US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solul</a:t>
            </a:r>
            <a:r>
              <a:rPr lang="en-US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destinat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cercetării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domeniul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interacțiunii </a:t>
            </a:r>
            <a:r>
              <a:rPr lang="ro-RO" sz="17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sol-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mașină agricolă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procesat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solul. </a:t>
            </a:r>
            <a:endParaRPr lang="en-US" sz="17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19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7188" y="0"/>
            <a:ext cx="294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INTRODUCERE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059" y="556266"/>
            <a:ext cx="11925300" cy="5971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</a:t>
            </a:r>
            <a:r>
              <a:rPr lang="en-US" sz="17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fost </a:t>
            </a:r>
            <a:r>
              <a:rPr lang="ro-RO" sz="17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prevazut</a:t>
            </a:r>
            <a:r>
              <a:rPr lang="ro-RO" sz="17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să poată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 </a:t>
            </a:r>
            <a:r>
              <a:rPr lang="ro-RO" sz="17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lațimea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lucru la trei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dimensiuni</a:t>
            </a:r>
            <a:r>
              <a:rPr lang="en-US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densitatea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tipul organelor de lucru pe structura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portantă. </a:t>
            </a:r>
            <a:endParaRPr lang="en-US" sz="17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17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afară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acești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parametri se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</a:t>
            </a:r>
            <a:r>
              <a:rPr lang="en-US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viteza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adâncimea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lucru. Î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ntr-o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cercetare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experimentală se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 varia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parametri de mediu (umiditate, parametri care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caracterizează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mecanic solul: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rezistența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penetrare pe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verticală,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coeziunea, adeziunea, textura, care la randul lor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depind de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umiditatea solului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structura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chimică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fizică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acestuia). </a:t>
            </a:r>
            <a:endParaRPr lang="en-US" sz="17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17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Dezoltarea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unui program experimental la un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număr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mare de parametri nu s-a realizat </a:t>
            </a:r>
            <a:r>
              <a:rPr lang="ro-RO" sz="17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înca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mai mult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decât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experiment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bifactorial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trifactorial,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fiind o raritate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literatura de specialitate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7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17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Costurile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unui astfel de experiment, pentru a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obține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rezultate credibile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utilizabile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sunt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foarte mari.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Încă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 etapa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concepției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testării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 calculator a structurii portante, s-a observat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astfel de structura poate fi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folosită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exploatare ca o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structură modulată,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diverse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configurații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lucru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după dorința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posibilitățile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utilizatorilor. </a:t>
            </a:r>
            <a:endParaRPr lang="en-US" sz="17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17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acest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motiv</a:t>
            </a:r>
            <a:r>
              <a:rPr lang="en-US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rezultatele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aplicațiile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acestei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cercetări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cel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puțin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actualul stadiu de dezvoltare se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adresează atât cercetării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profil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cât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exploatării mașinii </a:t>
            </a:r>
            <a:r>
              <a:rPr lang="ro-RO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 lansarea </a:t>
            </a:r>
            <a:r>
              <a:rPr lang="ro-RO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producția agricolă. </a:t>
            </a:r>
            <a:endParaRPr lang="en-US" sz="17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17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odul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abordare cu dublu obiectiv direct (cercetare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exploatare), cat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arhitectura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modulată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ro-RO" sz="17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conceptiei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implicit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multifuncționalitatea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(structura este nu numai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pliabilă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demontabilă și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poate lucra pe substructuri, cu surse de putere diferite la trei latimi de lucru) sunt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tendințe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noi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</a:t>
            </a:r>
            <a:r>
              <a:rPr lang="ro-RO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cercetarea </a:t>
            </a:r>
            <a:r>
              <a:rPr lang="ro-RO" sz="1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noastră actuală.</a:t>
            </a:r>
            <a:endParaRPr lang="en-US" sz="17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8589" y="86081"/>
            <a:ext cx="294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MATERIAL </a:t>
            </a:r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METODA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76" y="504229"/>
            <a:ext cx="12012708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Subiectul </a:t>
            </a: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expunerii </a:t>
            </a: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noastre este structura MCLS (</a:t>
            </a: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Mașina </a:t>
            </a: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Complexa pentru Lucrat </a:t>
            </a: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Solul)</a:t>
            </a: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Fiind proiectată inițial pentru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cercetare, MCLS nu are organe de lucru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atașate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ariergarda pentru </a:t>
            </a:r>
            <a:r>
              <a:rPr lang="ro-RO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marunțire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și/sau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nivelare. </a:t>
            </a:r>
            <a:endParaRPr lang="en-US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cercetare intereseaza efectul calitativ pur al organelor de lucru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 alterat de alte organe de lucru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atașabile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Ulterior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s-a conceput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ro-RO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tavălugi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baterii atașabile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ariergarda structurii,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având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vedere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utilizarea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foarte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probabilă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î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exploatarea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agricolă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lucrări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 solului). </a:t>
            </a:r>
            <a:endParaRPr lang="en-US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tructura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MCLS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substructurile acesteia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stau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baza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concepției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proiectării mașinii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76" y="6172941"/>
            <a:ext cx="6684647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tructura MCLS</a:t>
            </a:r>
            <a:endParaRPr lang="en-US" sz="16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arip</a:t>
            </a: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dreapta</a:t>
            </a: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b) </a:t>
            </a:r>
            <a:r>
              <a:rPr lang="en-US" sz="1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structura</a:t>
            </a: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complex</a:t>
            </a: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endParaRPr lang="en-US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61788"/>
            <a:ext cx="6792223" cy="37113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43552" y="5806700"/>
            <a:ext cx="60858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Structura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MCLS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ȋn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proiec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planul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orizontal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(de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lucru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293100" y="1606216"/>
            <a:ext cx="3898900" cy="2686383"/>
            <a:chOff x="8261633" y="1606217"/>
            <a:chExt cx="3930367" cy="26091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r="42479" b="55160"/>
            <a:stretch/>
          </p:blipFill>
          <p:spPr>
            <a:xfrm>
              <a:off x="8261633" y="1606217"/>
              <a:ext cx="3930367" cy="260919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1426212" y="3819158"/>
              <a:ext cx="694072" cy="367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</a:t>
              </a:r>
              <a:endPara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92223" y="4292599"/>
            <a:ext cx="5526077" cy="2565401"/>
            <a:chOff x="7086601" y="4449091"/>
            <a:chExt cx="5003099" cy="23334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t="44501"/>
            <a:stretch/>
          </p:blipFill>
          <p:spPr>
            <a:xfrm>
              <a:off x="7086601" y="4449091"/>
              <a:ext cx="4929175" cy="233344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1395628" y="6415324"/>
              <a:ext cx="694072" cy="367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b)</a:t>
              </a:r>
              <a:endPara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4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2771" y="120691"/>
            <a:ext cx="294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MATERIAL </a:t>
            </a:r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28047" y="1077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074009"/>
              </p:ext>
            </p:extLst>
          </p:nvPr>
        </p:nvGraphicFramePr>
        <p:xfrm>
          <a:off x="390153" y="2686047"/>
          <a:ext cx="6499116" cy="4131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Bitmap Image" r:id="rId3" imgW="5952381" imgH="4704762" progId="Paint.Picture">
                  <p:embed/>
                </p:oleObj>
              </mc:Choice>
              <mc:Fallback>
                <p:oleObj name="Bitmap Image" r:id="rId3" imgW="5952381" imgH="470476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53" y="2686047"/>
                        <a:ext cx="6499116" cy="41316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916163" y="4352280"/>
            <a:ext cx="5116285" cy="863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Rezultate </a:t>
            </a: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 analiza </a:t>
            </a:r>
            <a:r>
              <a:rPr lang="ro-RO" sz="1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structuraăa</a:t>
            </a: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 elemente finite a structurii portante cu organe de lucru a </a:t>
            </a: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MCLS</a:t>
            </a:r>
            <a:endParaRPr lang="en-US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79347"/>
            <a:ext cx="12026900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Structura a fost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supusă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mai multe etape de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analiză structural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După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realizarea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proiectării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s-a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făcut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estimare a consumului energetic ș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necesarul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putere de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tracțiune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pentru diversele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configurații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lucru ale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MCLS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S-a a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nticip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teoretic pentru structura MCLS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tractată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un tractor de 90 CP o viteza de lucru cu valoarea 1.62 m/s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realizând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productivitate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1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ha/h cu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consum de combustibil de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l/ha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suportând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forța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medie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maximă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 organ de lucru cu valoarea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416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44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Estimarea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fost </a:t>
            </a:r>
            <a:r>
              <a:rPr lang="ro-RO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facută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folosind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formulă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calcul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rezistenței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tracțiune </a:t>
            </a:r>
            <a:r>
              <a:rPr lang="ro-R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tip </a:t>
            </a:r>
            <a:r>
              <a:rPr lang="ro-R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Goriacikin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33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7188" y="86081"/>
            <a:ext cx="294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REZULTATE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350" y="587049"/>
            <a:ext cx="9088582" cy="1412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0381" y="1999159"/>
            <a:ext cx="4017446" cy="336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Doua </a:t>
            </a: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imagini ale echipamentului </a:t>
            </a: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MCLS</a:t>
            </a:r>
            <a:endParaRPr lang="en-US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432" y="2473232"/>
            <a:ext cx="11878237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Testele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lucru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câmp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întreaga </a:t>
            </a:r>
            <a:r>
              <a:rPr lang="ro-RO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strucură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MCLS,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lățimea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lucru 4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 și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deplasarea cu structura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pliată,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pentru evaluarea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ținutei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transport,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lățime aproximativă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m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 fost </a:t>
            </a:r>
            <a:r>
              <a:rPr lang="ro-RO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facute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partea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experimentală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 a evaluat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funcționalitatea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echipamentului. </a:t>
            </a:r>
            <a:endParaRPr lang="en-US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aceeași etapă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s-au evaluat toate </a:t>
            </a:r>
            <a:r>
              <a:rPr lang="ro-R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configurațiile </a:t>
            </a:r>
            <a:r>
              <a:rPr lang="ro-R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uzuale de lucru ale echipamentului.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27" y="3355975"/>
            <a:ext cx="4711095" cy="3146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082" y="3353781"/>
            <a:ext cx="4746812" cy="31700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3433" y="6502197"/>
            <a:ext cx="1187823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Imagine </a:t>
            </a: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echipamentului MCLS î</a:t>
            </a: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stare </a:t>
            </a:r>
            <a:r>
              <a:rPr lang="ro-RO" sz="1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desfașurată</a:t>
            </a: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pentru lucru, (</a:t>
            </a: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stânga</a:t>
            </a: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</a:t>
            </a: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stare </a:t>
            </a: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pliată, </a:t>
            </a: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pentru </a:t>
            </a: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marș </a:t>
            </a: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(dreapta).</a:t>
            </a:r>
            <a:endParaRPr lang="en-US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1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7188" y="28398"/>
            <a:ext cx="294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REZULTATE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80" y="463761"/>
            <a:ext cx="4159623" cy="25438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094" y="384908"/>
            <a:ext cx="4007969" cy="26080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86680" y="2955617"/>
            <a:ext cx="4324389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MCLS</a:t>
            </a: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structura </a:t>
            </a: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pliată </a:t>
            </a: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 tractor de 80 CP.</a:t>
            </a:r>
            <a:endParaRPr lang="en-US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39508" y="3007645"/>
            <a:ext cx="4999254" cy="336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MCLS lățimea </a:t>
            </a: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4 m </a:t>
            </a: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</a:t>
            </a: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lucru cu tractor de 80 CP.</a:t>
            </a:r>
            <a:endParaRPr lang="en-US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080" y="3458754"/>
            <a:ext cx="4159623" cy="278737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54081" y="6239544"/>
            <a:ext cx="415962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MCLS</a:t>
            </a: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substructura </a:t>
            </a: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centrală </a:t>
            </a: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lucru, </a:t>
            </a: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lățimea </a:t>
            </a: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lucru 2 m, cu tractor de 80 CP.</a:t>
            </a:r>
            <a:endParaRPr lang="en-US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675" y="3441070"/>
            <a:ext cx="4052921" cy="27984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198935" y="6239544"/>
            <a:ext cx="4607583" cy="60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MCLS</a:t>
            </a: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substructura </a:t>
            </a: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laterală </a:t>
            </a: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lucru, l</a:t>
            </a:r>
            <a:r>
              <a:rPr lang="ro-R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ățimea </a:t>
            </a:r>
            <a:r>
              <a:rPr lang="ro-R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lucru de 1 m, cu tractor de 45 CP.</a:t>
            </a:r>
            <a:endParaRPr lang="en-US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2310</Words>
  <Application>Microsoft Office PowerPoint</Application>
  <PresentationFormat>Widescreen</PresentationFormat>
  <Paragraphs>132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Bitmap Image</vt:lpstr>
      <vt:lpstr>SESIUNEA ANIVERSARĂ  "95 DE ANI DE LA ÎNFIINȚAREA ICAR„ București 31 mai 2022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SESIUNEA ANIVERSARĂ  " 95 DE ANI DE LA ÎNFIINȚAREA ICAR„ București 31 mai 2022</dc:title>
  <dc:creator>BAF</dc:creator>
  <cp:lastModifiedBy>AurelBadiu</cp:lastModifiedBy>
  <cp:revision>65</cp:revision>
  <dcterms:created xsi:type="dcterms:W3CDTF">2022-05-03T09:04:47Z</dcterms:created>
  <dcterms:modified xsi:type="dcterms:W3CDTF">2022-05-22T06:18:47Z</dcterms:modified>
</cp:coreProperties>
</file>