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1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2.xml" ContentType="application/vnd.openxmlformats-officedocument.drawingml.chartshapes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drawings/drawing3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8"/>
  </p:handoutMasterIdLst>
  <p:sldIdLst>
    <p:sldId id="256" r:id="rId2"/>
    <p:sldId id="293" r:id="rId3"/>
    <p:sldId id="304" r:id="rId4"/>
    <p:sldId id="292" r:id="rId5"/>
    <p:sldId id="303" r:id="rId6"/>
    <p:sldId id="302" r:id="rId7"/>
    <p:sldId id="290" r:id="rId8"/>
    <p:sldId id="291" r:id="rId9"/>
    <p:sldId id="294" r:id="rId10"/>
    <p:sldId id="265" r:id="rId11"/>
    <p:sldId id="299" r:id="rId12"/>
    <p:sldId id="295" r:id="rId13"/>
    <p:sldId id="300" r:id="rId14"/>
    <p:sldId id="297" r:id="rId15"/>
    <p:sldId id="298" r:id="rId16"/>
    <p:sldId id="261" r:id="rId17"/>
  </p:sldIdLst>
  <p:sldSz cx="12192000" cy="6858000"/>
  <p:notesSz cx="6858000" cy="99472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7" d="100"/>
          <a:sy n="77" d="100"/>
        </p:scale>
        <p:origin x="64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pede\My%20Documents\2021\grafice%20pentru%20Fundulea%202021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pede\My%20Documents\2021\grafice%20pentru%20Fundulea%202021.xlsx" TargetMode="Externa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chartUserShapes" Target="../drawings/drawing3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pede\My%20Documents\2021\grafice%20pentru%20Fundulea%20202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pede\My%20Documents\2021\grafice%20pentru%20Fundulea%202021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pede\My%20Documents\2021\grafice%20pentru%20Fundulea%202021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pede\My%20Documents\2021\grafice%20pentru%20Fundulea%202021.xlsx" TargetMode="Externa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1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pede\My%20Documents\2021\grafice%20pentru%20Fundulea%202021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pede\My%20Documents\2021\grafice%20pentru%20Fundulea%202021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pede\My%20Documents\2021\grafice%20pentru%20Fundulea%202021.xlsx" TargetMode="Externa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2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pede\My%20Documents\2021\grafice%20pentru%20Fundulea%202021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PRODUCTIILE OBTINUTE (KG/HA) LA SOIURILE DE GRAU DE TOAMNA IN ANII 2014</a:t>
            </a:r>
            <a:r>
              <a:rPr lang="en-GB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(a) </a:t>
            </a:r>
            <a:r>
              <a:rPr lang="en-GB" b="1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GB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2015 (a)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12656774574905499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4119348813363409E-2"/>
          <c:y val="6.2344338149278374E-2"/>
          <c:w val="0.90633141218763191"/>
          <c:h val="0.8232338677541400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anul 2014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Ariesan</c:v>
                </c:pt>
                <c:pt idx="1">
                  <c:v>Apullum</c:v>
                </c:pt>
                <c:pt idx="2">
                  <c:v>Dumbrava</c:v>
                </c:pt>
                <c:pt idx="3">
                  <c:v>Andrada</c:v>
                </c:pt>
                <c:pt idx="4">
                  <c:v>Codru</c:v>
                </c:pt>
                <c:pt idx="5">
                  <c:v>Dumitra</c:v>
                </c:pt>
                <c:pt idx="6">
                  <c:v>Cezara</c:v>
                </c:pt>
                <c:pt idx="7">
                  <c:v>T. 109-12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9025</c:v>
                </c:pt>
                <c:pt idx="1">
                  <c:v>8965</c:v>
                </c:pt>
                <c:pt idx="2">
                  <c:v>9915</c:v>
                </c:pt>
                <c:pt idx="3">
                  <c:v>10389</c:v>
                </c:pt>
                <c:pt idx="4">
                  <c:v>10140</c:v>
                </c:pt>
                <c:pt idx="5">
                  <c:v>9257</c:v>
                </c:pt>
                <c:pt idx="6">
                  <c:v>9270</c:v>
                </c:pt>
                <c:pt idx="7">
                  <c:v>9207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A9D-44DE-B543-994C7AF0374E}"/>
            </c:ext>
          </c:extLst>
        </c:ser>
        <c:ser>
          <c:idx val="1"/>
          <c:order val="1"/>
          <c:tx>
            <c:strRef>
              <c:f>Sheet1!$D$1</c:f>
              <c:strCache>
                <c:ptCount val="1"/>
                <c:pt idx="0">
                  <c:v>anul 2015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Ariesan</c:v>
                </c:pt>
                <c:pt idx="1">
                  <c:v>Apullum</c:v>
                </c:pt>
                <c:pt idx="2">
                  <c:v>Dumbrava</c:v>
                </c:pt>
                <c:pt idx="3">
                  <c:v>Andrada</c:v>
                </c:pt>
                <c:pt idx="4">
                  <c:v>Codru</c:v>
                </c:pt>
                <c:pt idx="5">
                  <c:v>Dumitra</c:v>
                </c:pt>
                <c:pt idx="6">
                  <c:v>Cezara</c:v>
                </c:pt>
                <c:pt idx="7">
                  <c:v>T. 109-12</c:v>
                </c:pt>
              </c:strCache>
            </c:strRef>
          </c:cat>
          <c:val>
            <c:numRef>
              <c:f>Sheet1!$D$2:$D$9</c:f>
              <c:numCache>
                <c:formatCode>General</c:formatCode>
                <c:ptCount val="8"/>
                <c:pt idx="0">
                  <c:v>8340</c:v>
                </c:pt>
                <c:pt idx="1">
                  <c:v>8960</c:v>
                </c:pt>
                <c:pt idx="2">
                  <c:v>9499</c:v>
                </c:pt>
                <c:pt idx="3">
                  <c:v>9657</c:v>
                </c:pt>
                <c:pt idx="4">
                  <c:v>8905</c:v>
                </c:pt>
                <c:pt idx="5">
                  <c:v>8605</c:v>
                </c:pt>
                <c:pt idx="6">
                  <c:v>9562</c:v>
                </c:pt>
                <c:pt idx="7">
                  <c:v>10108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A9D-44DE-B543-994C7AF037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18274480"/>
        <c:axId val="518261424"/>
      </c:barChart>
      <c:catAx>
        <c:axId val="518274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8261424"/>
        <c:crosses val="autoZero"/>
        <c:auto val="1"/>
        <c:lblAlgn val="ctr"/>
        <c:lblOffset val="100"/>
        <c:noMultiLvlLbl val="0"/>
      </c:catAx>
      <c:valAx>
        <c:axId val="5182614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82744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992837770869717"/>
          <c:y val="0.12549014441247722"/>
          <c:w val="0.17395317973740809"/>
          <c:h val="5.882391690642091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Sheet1!$B$39</c:f>
              <c:strCache>
                <c:ptCount val="1"/>
                <c:pt idx="0">
                  <c:v>Anul 2019 (e)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Sheet1!$A$40:$A$47</c:f>
              <c:strCache>
                <c:ptCount val="8"/>
                <c:pt idx="0">
                  <c:v>Ariesan</c:v>
                </c:pt>
                <c:pt idx="1">
                  <c:v>Apullum</c:v>
                </c:pt>
                <c:pt idx="2">
                  <c:v>Dumbrava</c:v>
                </c:pt>
                <c:pt idx="3">
                  <c:v>Andrada</c:v>
                </c:pt>
                <c:pt idx="4">
                  <c:v>Codru</c:v>
                </c:pt>
                <c:pt idx="5">
                  <c:v>Dumitra</c:v>
                </c:pt>
                <c:pt idx="6">
                  <c:v>Cezara</c:v>
                </c:pt>
                <c:pt idx="7">
                  <c:v>T. 109-12</c:v>
                </c:pt>
              </c:strCache>
            </c:strRef>
          </c:cat>
          <c:val>
            <c:numRef>
              <c:f>Sheet1!$B$40:$B$47</c:f>
              <c:numCache>
                <c:formatCode>General</c:formatCode>
                <c:ptCount val="8"/>
                <c:pt idx="0">
                  <c:v>6769</c:v>
                </c:pt>
                <c:pt idx="1">
                  <c:v>7253</c:v>
                </c:pt>
                <c:pt idx="2">
                  <c:v>7102</c:v>
                </c:pt>
                <c:pt idx="3">
                  <c:v>7049</c:v>
                </c:pt>
                <c:pt idx="4">
                  <c:v>7600</c:v>
                </c:pt>
                <c:pt idx="5">
                  <c:v>7025</c:v>
                </c:pt>
                <c:pt idx="6">
                  <c:v>7458</c:v>
                </c:pt>
                <c:pt idx="7">
                  <c:v>7030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8A-4A01-B750-1DF9589B482E}"/>
            </c:ext>
          </c:extLst>
        </c:ser>
        <c:ser>
          <c:idx val="1"/>
          <c:order val="1"/>
          <c:tx>
            <c:strRef>
              <c:f>Sheet1!$C$39</c:f>
              <c:strCache>
                <c:ptCount val="1"/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Sheet1!$A$40:$A$47</c:f>
              <c:strCache>
                <c:ptCount val="8"/>
                <c:pt idx="0">
                  <c:v>Ariesan</c:v>
                </c:pt>
                <c:pt idx="1">
                  <c:v>Apullum</c:v>
                </c:pt>
                <c:pt idx="2">
                  <c:v>Dumbrava</c:v>
                </c:pt>
                <c:pt idx="3">
                  <c:v>Andrada</c:v>
                </c:pt>
                <c:pt idx="4">
                  <c:v>Codru</c:v>
                </c:pt>
                <c:pt idx="5">
                  <c:v>Dumitra</c:v>
                </c:pt>
                <c:pt idx="6">
                  <c:v>Cezara</c:v>
                </c:pt>
                <c:pt idx="7">
                  <c:v>T. 109-12</c:v>
                </c:pt>
              </c:strCache>
            </c:strRef>
          </c:cat>
          <c:val>
            <c:numRef>
              <c:f>Sheet1!$C$40:$C$47</c:f>
              <c:numCache>
                <c:formatCode>General</c:formatCode>
                <c:ptCount val="8"/>
              </c:numCache>
            </c:numRef>
          </c:val>
          <c:extLst>
            <c:ext xmlns:c16="http://schemas.microsoft.com/office/drawing/2014/chart" uri="{C3380CC4-5D6E-409C-BE32-E72D297353CC}">
              <c16:uniqueId val="{00000001-F98A-4A01-B750-1DF9589B482E}"/>
            </c:ext>
          </c:extLst>
        </c:ser>
        <c:ser>
          <c:idx val="2"/>
          <c:order val="2"/>
          <c:tx>
            <c:strRef>
              <c:f>Sheet1!$D$39</c:f>
              <c:strCache>
                <c:ptCount val="1"/>
                <c:pt idx="0">
                  <c:v>Anul 2017 (f)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Sheet1!$A$40:$A$47</c:f>
              <c:strCache>
                <c:ptCount val="8"/>
                <c:pt idx="0">
                  <c:v>Ariesan</c:v>
                </c:pt>
                <c:pt idx="1">
                  <c:v>Apullum</c:v>
                </c:pt>
                <c:pt idx="2">
                  <c:v>Dumbrava</c:v>
                </c:pt>
                <c:pt idx="3">
                  <c:v>Andrada</c:v>
                </c:pt>
                <c:pt idx="4">
                  <c:v>Codru</c:v>
                </c:pt>
                <c:pt idx="5">
                  <c:v>Dumitra</c:v>
                </c:pt>
                <c:pt idx="6">
                  <c:v>Cezara</c:v>
                </c:pt>
                <c:pt idx="7">
                  <c:v>T. 109-12</c:v>
                </c:pt>
              </c:strCache>
            </c:strRef>
          </c:cat>
          <c:val>
            <c:numRef>
              <c:f>Sheet1!$D$40:$D$47</c:f>
              <c:numCache>
                <c:formatCode>General</c:formatCode>
                <c:ptCount val="8"/>
                <c:pt idx="0">
                  <c:v>6260</c:v>
                </c:pt>
                <c:pt idx="1">
                  <c:v>6440</c:v>
                </c:pt>
                <c:pt idx="2">
                  <c:v>6642</c:v>
                </c:pt>
                <c:pt idx="3">
                  <c:v>6825</c:v>
                </c:pt>
                <c:pt idx="4">
                  <c:v>6569</c:v>
                </c:pt>
                <c:pt idx="5">
                  <c:v>6901</c:v>
                </c:pt>
                <c:pt idx="6">
                  <c:v>6769</c:v>
                </c:pt>
                <c:pt idx="7">
                  <c:v>6348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98A-4A01-B750-1DF9589B48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21483440"/>
        <c:axId val="521476912"/>
      </c:barChart>
      <c:catAx>
        <c:axId val="5214834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21476912"/>
        <c:crosses val="autoZero"/>
        <c:auto val="1"/>
        <c:lblAlgn val="ctr"/>
        <c:lblOffset val="100"/>
        <c:noMultiLvlLbl val="0"/>
      </c:catAx>
      <c:valAx>
        <c:axId val="5214769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14834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Temperaturile</a:t>
            </a: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medii</a:t>
            </a: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lunare</a:t>
            </a: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b="1" i="0" u="none" strike="noStrike" baseline="0" dirty="0" smtClean="0">
                <a:effectLst/>
              </a:rPr>
              <a:t>(°C ) </a:t>
            </a: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din </a:t>
            </a:r>
            <a:r>
              <a:rPr lang="en-GB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anii</a:t>
            </a: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 2017 </a:t>
            </a:r>
            <a:r>
              <a:rPr lang="en-GB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 2019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Sheet1!$A$142</c:f>
              <c:strCache>
                <c:ptCount val="1"/>
                <c:pt idx="0">
                  <c:v>2016/2017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cat>
            <c:strRef>
              <c:f>Sheet1!$B$141:$M$141</c:f>
              <c:strCache>
                <c:ptCount val="12"/>
                <c:pt idx="0">
                  <c:v>August</c:v>
                </c:pt>
                <c:pt idx="1">
                  <c:v>Septembrie</c:v>
                </c:pt>
                <c:pt idx="2">
                  <c:v>Octombrie</c:v>
                </c:pt>
                <c:pt idx="3">
                  <c:v>Noiembrie</c:v>
                </c:pt>
                <c:pt idx="4">
                  <c:v>Decembrie</c:v>
                </c:pt>
                <c:pt idx="5">
                  <c:v>Ianuarie</c:v>
                </c:pt>
                <c:pt idx="6">
                  <c:v>Februarie</c:v>
                </c:pt>
                <c:pt idx="7">
                  <c:v>Martie</c:v>
                </c:pt>
                <c:pt idx="8">
                  <c:v>Aprilie</c:v>
                </c:pt>
                <c:pt idx="9">
                  <c:v>Mai </c:v>
                </c:pt>
                <c:pt idx="10">
                  <c:v>Iunie</c:v>
                </c:pt>
                <c:pt idx="11">
                  <c:v>Iulie</c:v>
                </c:pt>
              </c:strCache>
            </c:strRef>
          </c:cat>
          <c:val>
            <c:numRef>
              <c:f>Sheet1!$B$142:$M$142</c:f>
              <c:numCache>
                <c:formatCode>General</c:formatCode>
                <c:ptCount val="12"/>
                <c:pt idx="0">
                  <c:v>19.600000000000001</c:v>
                </c:pt>
                <c:pt idx="1">
                  <c:v>17.100000000000001</c:v>
                </c:pt>
                <c:pt idx="2">
                  <c:v>8.3000000000000007</c:v>
                </c:pt>
                <c:pt idx="3">
                  <c:v>2.9</c:v>
                </c:pt>
                <c:pt idx="4">
                  <c:v>-2.7</c:v>
                </c:pt>
                <c:pt idx="5">
                  <c:v>-6.7</c:v>
                </c:pt>
                <c:pt idx="6">
                  <c:v>1.5</c:v>
                </c:pt>
                <c:pt idx="7">
                  <c:v>8.4</c:v>
                </c:pt>
                <c:pt idx="8">
                  <c:v>9.9</c:v>
                </c:pt>
                <c:pt idx="9">
                  <c:v>15.7</c:v>
                </c:pt>
                <c:pt idx="10">
                  <c:v>20.7</c:v>
                </c:pt>
                <c:pt idx="11">
                  <c:v>20.3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BF-4957-994F-86EFDCAA8A22}"/>
            </c:ext>
          </c:extLst>
        </c:ser>
        <c:ser>
          <c:idx val="1"/>
          <c:order val="1"/>
          <c:tx>
            <c:strRef>
              <c:f>Sheet1!$A$143</c:f>
              <c:strCache>
                <c:ptCount val="1"/>
                <c:pt idx="0">
                  <c:v>2018/2019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Sheet1!$B$141:$M$141</c:f>
              <c:strCache>
                <c:ptCount val="12"/>
                <c:pt idx="0">
                  <c:v>August</c:v>
                </c:pt>
                <c:pt idx="1">
                  <c:v>Septembrie</c:v>
                </c:pt>
                <c:pt idx="2">
                  <c:v>Octombrie</c:v>
                </c:pt>
                <c:pt idx="3">
                  <c:v>Noiembrie</c:v>
                </c:pt>
                <c:pt idx="4">
                  <c:v>Decembrie</c:v>
                </c:pt>
                <c:pt idx="5">
                  <c:v>Ianuarie</c:v>
                </c:pt>
                <c:pt idx="6">
                  <c:v>Februarie</c:v>
                </c:pt>
                <c:pt idx="7">
                  <c:v>Martie</c:v>
                </c:pt>
                <c:pt idx="8">
                  <c:v>Aprilie</c:v>
                </c:pt>
                <c:pt idx="9">
                  <c:v>Mai </c:v>
                </c:pt>
                <c:pt idx="10">
                  <c:v>Iunie</c:v>
                </c:pt>
                <c:pt idx="11">
                  <c:v>Iulie</c:v>
                </c:pt>
              </c:strCache>
            </c:strRef>
          </c:cat>
          <c:val>
            <c:numRef>
              <c:f>Sheet1!$B$143:$M$143</c:f>
              <c:numCache>
                <c:formatCode>General</c:formatCode>
                <c:ptCount val="12"/>
                <c:pt idx="0">
                  <c:v>22.3</c:v>
                </c:pt>
                <c:pt idx="1">
                  <c:v>16.7</c:v>
                </c:pt>
                <c:pt idx="2">
                  <c:v>13.8</c:v>
                </c:pt>
                <c:pt idx="3">
                  <c:v>6</c:v>
                </c:pt>
                <c:pt idx="4">
                  <c:v>-0.9</c:v>
                </c:pt>
                <c:pt idx="5">
                  <c:v>-2.2000000000000002</c:v>
                </c:pt>
                <c:pt idx="6">
                  <c:v>1.7</c:v>
                </c:pt>
                <c:pt idx="7">
                  <c:v>7.3</c:v>
                </c:pt>
                <c:pt idx="8">
                  <c:v>11.3</c:v>
                </c:pt>
                <c:pt idx="9">
                  <c:v>13.6</c:v>
                </c:pt>
                <c:pt idx="10">
                  <c:v>21.8</c:v>
                </c:pt>
                <c:pt idx="11">
                  <c:v>20.399999999999999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9BF-4957-994F-86EFDCAA8A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21487792"/>
        <c:axId val="521475824"/>
      </c:barChart>
      <c:lineChart>
        <c:grouping val="standard"/>
        <c:varyColors val="0"/>
        <c:ser>
          <c:idx val="2"/>
          <c:order val="2"/>
          <c:tx>
            <c:strRef>
              <c:f>Sheet1!$A$144</c:f>
              <c:strCache>
                <c:ptCount val="1"/>
                <c:pt idx="0">
                  <c:v>Media lunara multianuala</c:v>
                </c:pt>
              </c:strCache>
            </c:strRef>
          </c:tx>
          <c:spPr>
            <a:ln w="38100" cap="rnd">
              <a:solidFill>
                <a:srgbClr val="92D050"/>
              </a:solidFill>
              <a:round/>
            </a:ln>
            <a:effectLst/>
          </c:spPr>
          <c:marker>
            <c:symbol val="none"/>
          </c:marker>
          <c:cat>
            <c:strRef>
              <c:f>Sheet1!$B$141:$M$141</c:f>
              <c:strCache>
                <c:ptCount val="12"/>
                <c:pt idx="0">
                  <c:v>August</c:v>
                </c:pt>
                <c:pt idx="1">
                  <c:v>Septembrie</c:v>
                </c:pt>
                <c:pt idx="2">
                  <c:v>Octombrie</c:v>
                </c:pt>
                <c:pt idx="3">
                  <c:v>Noiembrie</c:v>
                </c:pt>
                <c:pt idx="4">
                  <c:v>Decembrie</c:v>
                </c:pt>
                <c:pt idx="5">
                  <c:v>Ianuarie</c:v>
                </c:pt>
                <c:pt idx="6">
                  <c:v>Februarie</c:v>
                </c:pt>
                <c:pt idx="7">
                  <c:v>Martie</c:v>
                </c:pt>
                <c:pt idx="8">
                  <c:v>Aprilie</c:v>
                </c:pt>
                <c:pt idx="9">
                  <c:v>Mai </c:v>
                </c:pt>
                <c:pt idx="10">
                  <c:v>Iunie</c:v>
                </c:pt>
                <c:pt idx="11">
                  <c:v>Iulie</c:v>
                </c:pt>
              </c:strCache>
            </c:strRef>
          </c:cat>
          <c:val>
            <c:numRef>
              <c:f>Sheet1!$B$144:$M$144</c:f>
              <c:numCache>
                <c:formatCode>General</c:formatCode>
                <c:ptCount val="12"/>
                <c:pt idx="0">
                  <c:v>19.3</c:v>
                </c:pt>
                <c:pt idx="1">
                  <c:v>15.1</c:v>
                </c:pt>
                <c:pt idx="2">
                  <c:v>9.5</c:v>
                </c:pt>
                <c:pt idx="3">
                  <c:v>3.9</c:v>
                </c:pt>
                <c:pt idx="4">
                  <c:v>-1.4</c:v>
                </c:pt>
                <c:pt idx="5">
                  <c:v>-3.4</c:v>
                </c:pt>
                <c:pt idx="6">
                  <c:v>-0.9</c:v>
                </c:pt>
                <c:pt idx="7">
                  <c:v>4.7</c:v>
                </c:pt>
                <c:pt idx="8">
                  <c:v>9.9</c:v>
                </c:pt>
                <c:pt idx="9">
                  <c:v>15</c:v>
                </c:pt>
                <c:pt idx="10">
                  <c:v>17.899999999999999</c:v>
                </c:pt>
                <c:pt idx="11">
                  <c:v>19.7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9BF-4957-994F-86EFDCAA8A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21487792"/>
        <c:axId val="521475824"/>
      </c:lineChart>
      <c:catAx>
        <c:axId val="521487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1475824"/>
        <c:crosses val="autoZero"/>
        <c:auto val="1"/>
        <c:lblAlgn val="ctr"/>
        <c:lblOffset val="100"/>
        <c:noMultiLvlLbl val="0"/>
      </c:catAx>
      <c:valAx>
        <c:axId val="521475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14877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Suma </a:t>
            </a:r>
            <a:r>
              <a:rPr lang="en-GB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precipitatiilor</a:t>
            </a: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lunare</a:t>
            </a: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 (mm) in </a:t>
            </a:r>
            <a:r>
              <a:rPr lang="en-GB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anii</a:t>
            </a: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 2017 (f) </a:t>
            </a:r>
            <a:r>
              <a:rPr lang="en-GB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GB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2019 (e)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10553455818022747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Sheet1!$A$150</c:f>
              <c:strCache>
                <c:ptCount val="1"/>
                <c:pt idx="0">
                  <c:v>2016/2017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cat>
            <c:strRef>
              <c:f>Sheet1!$B$149:$M$149</c:f>
              <c:strCache>
                <c:ptCount val="12"/>
                <c:pt idx="0">
                  <c:v>August</c:v>
                </c:pt>
                <c:pt idx="1">
                  <c:v>Septembrie</c:v>
                </c:pt>
                <c:pt idx="2">
                  <c:v>Octombrie</c:v>
                </c:pt>
                <c:pt idx="3">
                  <c:v>Noiembrie</c:v>
                </c:pt>
                <c:pt idx="4">
                  <c:v>Decembrie</c:v>
                </c:pt>
                <c:pt idx="5">
                  <c:v>Ianuarie</c:v>
                </c:pt>
                <c:pt idx="6">
                  <c:v>Februarie</c:v>
                </c:pt>
                <c:pt idx="7">
                  <c:v>Martie</c:v>
                </c:pt>
                <c:pt idx="8">
                  <c:v>Aprilie</c:v>
                </c:pt>
                <c:pt idx="9">
                  <c:v>Mai </c:v>
                </c:pt>
                <c:pt idx="10">
                  <c:v>Iunie</c:v>
                </c:pt>
                <c:pt idx="11">
                  <c:v>Iulie</c:v>
                </c:pt>
              </c:strCache>
            </c:strRef>
          </c:cat>
          <c:val>
            <c:numRef>
              <c:f>Sheet1!$B$150:$M$150</c:f>
              <c:numCache>
                <c:formatCode>General</c:formatCode>
                <c:ptCount val="12"/>
                <c:pt idx="0">
                  <c:v>91</c:v>
                </c:pt>
                <c:pt idx="1">
                  <c:v>24.6</c:v>
                </c:pt>
                <c:pt idx="2">
                  <c:v>152.19999999999999</c:v>
                </c:pt>
                <c:pt idx="3">
                  <c:v>45.3</c:v>
                </c:pt>
                <c:pt idx="4">
                  <c:v>7.2</c:v>
                </c:pt>
                <c:pt idx="5">
                  <c:v>2.6</c:v>
                </c:pt>
                <c:pt idx="6">
                  <c:v>19.2</c:v>
                </c:pt>
                <c:pt idx="7">
                  <c:v>46.1</c:v>
                </c:pt>
                <c:pt idx="8">
                  <c:v>65.2</c:v>
                </c:pt>
                <c:pt idx="9">
                  <c:v>65.400000000000006</c:v>
                </c:pt>
                <c:pt idx="10">
                  <c:v>30.6</c:v>
                </c:pt>
                <c:pt idx="11">
                  <c:v>110.2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67-44E8-8F6B-658B0285A37C}"/>
            </c:ext>
          </c:extLst>
        </c:ser>
        <c:ser>
          <c:idx val="1"/>
          <c:order val="1"/>
          <c:tx>
            <c:strRef>
              <c:f>Sheet1!$A$151</c:f>
              <c:strCache>
                <c:ptCount val="1"/>
                <c:pt idx="0">
                  <c:v>2018/2019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Sheet1!$B$149:$M$149</c:f>
              <c:strCache>
                <c:ptCount val="12"/>
                <c:pt idx="0">
                  <c:v>August</c:v>
                </c:pt>
                <c:pt idx="1">
                  <c:v>Septembrie</c:v>
                </c:pt>
                <c:pt idx="2">
                  <c:v>Octombrie</c:v>
                </c:pt>
                <c:pt idx="3">
                  <c:v>Noiembrie</c:v>
                </c:pt>
                <c:pt idx="4">
                  <c:v>Decembrie</c:v>
                </c:pt>
                <c:pt idx="5">
                  <c:v>Ianuarie</c:v>
                </c:pt>
                <c:pt idx="6">
                  <c:v>Februarie</c:v>
                </c:pt>
                <c:pt idx="7">
                  <c:v>Martie</c:v>
                </c:pt>
                <c:pt idx="8">
                  <c:v>Aprilie</c:v>
                </c:pt>
                <c:pt idx="9">
                  <c:v>Mai </c:v>
                </c:pt>
                <c:pt idx="10">
                  <c:v>Iunie</c:v>
                </c:pt>
                <c:pt idx="11">
                  <c:v>Iulie</c:v>
                </c:pt>
              </c:strCache>
            </c:strRef>
          </c:cat>
          <c:val>
            <c:numRef>
              <c:f>Sheet1!$B$151:$M$151</c:f>
              <c:numCache>
                <c:formatCode>General</c:formatCode>
                <c:ptCount val="12"/>
                <c:pt idx="0">
                  <c:v>38.200000000000003</c:v>
                </c:pt>
                <c:pt idx="1">
                  <c:v>29.8</c:v>
                </c:pt>
                <c:pt idx="2">
                  <c:v>26.8</c:v>
                </c:pt>
                <c:pt idx="3">
                  <c:v>29.6</c:v>
                </c:pt>
                <c:pt idx="4">
                  <c:v>58.3</c:v>
                </c:pt>
                <c:pt idx="5">
                  <c:v>46</c:v>
                </c:pt>
                <c:pt idx="6">
                  <c:v>14.7</c:v>
                </c:pt>
                <c:pt idx="7">
                  <c:v>12.3</c:v>
                </c:pt>
                <c:pt idx="8">
                  <c:v>62.6</c:v>
                </c:pt>
                <c:pt idx="9">
                  <c:v>152.4</c:v>
                </c:pt>
                <c:pt idx="10">
                  <c:v>68.3</c:v>
                </c:pt>
                <c:pt idx="11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067-44E8-8F6B-658B0285A3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21478000"/>
        <c:axId val="521481808"/>
      </c:barChart>
      <c:lineChart>
        <c:grouping val="standard"/>
        <c:varyColors val="0"/>
        <c:ser>
          <c:idx val="2"/>
          <c:order val="2"/>
          <c:tx>
            <c:strRef>
              <c:f>Sheet1!$A$152</c:f>
              <c:strCache>
                <c:ptCount val="1"/>
                <c:pt idx="0">
                  <c:v>Suma lunara multianuala</c:v>
                </c:pt>
              </c:strCache>
            </c:strRef>
          </c:tx>
          <c:spPr>
            <a:ln w="28575" cap="rnd">
              <a:solidFill>
                <a:srgbClr val="92D050"/>
              </a:solidFill>
              <a:round/>
            </a:ln>
            <a:effectLst/>
          </c:spPr>
          <c:marker>
            <c:symbol val="none"/>
          </c:marker>
          <c:cat>
            <c:strRef>
              <c:f>Sheet1!$B$149:$M$149</c:f>
              <c:strCache>
                <c:ptCount val="12"/>
                <c:pt idx="0">
                  <c:v>August</c:v>
                </c:pt>
                <c:pt idx="1">
                  <c:v>Septembrie</c:v>
                </c:pt>
                <c:pt idx="2">
                  <c:v>Octombrie</c:v>
                </c:pt>
                <c:pt idx="3">
                  <c:v>Noiembrie</c:v>
                </c:pt>
                <c:pt idx="4">
                  <c:v>Decembrie</c:v>
                </c:pt>
                <c:pt idx="5">
                  <c:v>Ianuarie</c:v>
                </c:pt>
                <c:pt idx="6">
                  <c:v>Februarie</c:v>
                </c:pt>
                <c:pt idx="7">
                  <c:v>Martie</c:v>
                </c:pt>
                <c:pt idx="8">
                  <c:v>Aprilie</c:v>
                </c:pt>
                <c:pt idx="9">
                  <c:v>Mai </c:v>
                </c:pt>
                <c:pt idx="10">
                  <c:v>Iunie</c:v>
                </c:pt>
                <c:pt idx="11">
                  <c:v>Iulie</c:v>
                </c:pt>
              </c:strCache>
            </c:strRef>
          </c:cat>
          <c:val>
            <c:numRef>
              <c:f>Sheet1!$B$152:$M$152</c:f>
              <c:numCache>
                <c:formatCode>General</c:formatCode>
                <c:ptCount val="12"/>
                <c:pt idx="0">
                  <c:v>56.5</c:v>
                </c:pt>
                <c:pt idx="1">
                  <c:v>42.5</c:v>
                </c:pt>
                <c:pt idx="2">
                  <c:v>35.6</c:v>
                </c:pt>
                <c:pt idx="3">
                  <c:v>28.5</c:v>
                </c:pt>
                <c:pt idx="4">
                  <c:v>27.1</c:v>
                </c:pt>
                <c:pt idx="5">
                  <c:v>21.8</c:v>
                </c:pt>
                <c:pt idx="6">
                  <c:v>18.8</c:v>
                </c:pt>
                <c:pt idx="7">
                  <c:v>23.6</c:v>
                </c:pt>
                <c:pt idx="8">
                  <c:v>45.9</c:v>
                </c:pt>
                <c:pt idx="9">
                  <c:v>68.7</c:v>
                </c:pt>
                <c:pt idx="10">
                  <c:v>84.8</c:v>
                </c:pt>
                <c:pt idx="11">
                  <c:v>77.099999999999994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067-44E8-8F6B-658B0285A3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21478000"/>
        <c:axId val="521481808"/>
      </c:lineChart>
      <c:catAx>
        <c:axId val="521478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1481808"/>
        <c:crosses val="autoZero"/>
        <c:auto val="1"/>
        <c:lblAlgn val="ctr"/>
        <c:lblOffset val="100"/>
        <c:noMultiLvlLbl val="0"/>
      </c:catAx>
      <c:valAx>
        <c:axId val="521481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14780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Temperaturile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medii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lunare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(°C )</a:t>
            </a:r>
            <a:r>
              <a:rPr lang="en-GB" b="1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cei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mai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favorabili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ani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(2014,2015)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Sheet1!$A$107</c:f>
              <c:strCache>
                <c:ptCount val="1"/>
                <c:pt idx="0">
                  <c:v>2013/2014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Sheet1!$B$106:$M$106</c:f>
              <c:strCache>
                <c:ptCount val="12"/>
                <c:pt idx="0">
                  <c:v>August</c:v>
                </c:pt>
                <c:pt idx="1">
                  <c:v>Septembrie</c:v>
                </c:pt>
                <c:pt idx="2">
                  <c:v>Octombrie</c:v>
                </c:pt>
                <c:pt idx="3">
                  <c:v>Noiembrie</c:v>
                </c:pt>
                <c:pt idx="4">
                  <c:v>Decembrie</c:v>
                </c:pt>
                <c:pt idx="5">
                  <c:v>Ianuarie</c:v>
                </c:pt>
                <c:pt idx="6">
                  <c:v>Februarie</c:v>
                </c:pt>
                <c:pt idx="7">
                  <c:v>Martie</c:v>
                </c:pt>
                <c:pt idx="8">
                  <c:v>Aprilie</c:v>
                </c:pt>
                <c:pt idx="9">
                  <c:v>Mai </c:v>
                </c:pt>
                <c:pt idx="10">
                  <c:v>Iunie</c:v>
                </c:pt>
                <c:pt idx="11">
                  <c:v>Iulie</c:v>
                </c:pt>
              </c:strCache>
            </c:strRef>
          </c:cat>
          <c:val>
            <c:numRef>
              <c:f>Sheet1!$B$107:$M$107</c:f>
              <c:numCache>
                <c:formatCode>General</c:formatCode>
                <c:ptCount val="12"/>
                <c:pt idx="0">
                  <c:v>22.1</c:v>
                </c:pt>
                <c:pt idx="1">
                  <c:v>13.8</c:v>
                </c:pt>
                <c:pt idx="2">
                  <c:v>11.2</c:v>
                </c:pt>
                <c:pt idx="3">
                  <c:v>7.1</c:v>
                </c:pt>
                <c:pt idx="4">
                  <c:v>-1.7</c:v>
                </c:pt>
                <c:pt idx="5">
                  <c:v>0.5</c:v>
                </c:pt>
                <c:pt idx="6">
                  <c:v>3.8</c:v>
                </c:pt>
                <c:pt idx="7">
                  <c:v>8.8000000000000007</c:v>
                </c:pt>
                <c:pt idx="8">
                  <c:v>11.4</c:v>
                </c:pt>
                <c:pt idx="9">
                  <c:v>15.1</c:v>
                </c:pt>
                <c:pt idx="10">
                  <c:v>18.5</c:v>
                </c:pt>
                <c:pt idx="11">
                  <c:v>20.399999999999999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16-40B5-B30F-9DCF49A6E14C}"/>
            </c:ext>
          </c:extLst>
        </c:ser>
        <c:ser>
          <c:idx val="1"/>
          <c:order val="1"/>
          <c:tx>
            <c:strRef>
              <c:f>Sheet1!$A$108</c:f>
              <c:strCache>
                <c:ptCount val="1"/>
                <c:pt idx="0">
                  <c:v>2014/2015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Sheet1!$B$106:$M$106</c:f>
              <c:strCache>
                <c:ptCount val="12"/>
                <c:pt idx="0">
                  <c:v>August</c:v>
                </c:pt>
                <c:pt idx="1">
                  <c:v>Septembrie</c:v>
                </c:pt>
                <c:pt idx="2">
                  <c:v>Octombrie</c:v>
                </c:pt>
                <c:pt idx="3">
                  <c:v>Noiembrie</c:v>
                </c:pt>
                <c:pt idx="4">
                  <c:v>Decembrie</c:v>
                </c:pt>
                <c:pt idx="5">
                  <c:v>Ianuarie</c:v>
                </c:pt>
                <c:pt idx="6">
                  <c:v>Februarie</c:v>
                </c:pt>
                <c:pt idx="7">
                  <c:v>Martie</c:v>
                </c:pt>
                <c:pt idx="8">
                  <c:v>Aprilie</c:v>
                </c:pt>
                <c:pt idx="9">
                  <c:v>Mai </c:v>
                </c:pt>
                <c:pt idx="10">
                  <c:v>Iunie</c:v>
                </c:pt>
                <c:pt idx="11">
                  <c:v>Iulie</c:v>
                </c:pt>
              </c:strCache>
            </c:strRef>
          </c:cat>
          <c:val>
            <c:numRef>
              <c:f>Sheet1!$B$108:$M$108</c:f>
              <c:numCache>
                <c:formatCode>General</c:formatCode>
                <c:ptCount val="12"/>
                <c:pt idx="0">
                  <c:v>19.899999999999999</c:v>
                </c:pt>
                <c:pt idx="1">
                  <c:v>16.600000000000001</c:v>
                </c:pt>
                <c:pt idx="2">
                  <c:v>10.8</c:v>
                </c:pt>
                <c:pt idx="3">
                  <c:v>5.7</c:v>
                </c:pt>
                <c:pt idx="4">
                  <c:v>1.3</c:v>
                </c:pt>
                <c:pt idx="5">
                  <c:v>-0.7</c:v>
                </c:pt>
                <c:pt idx="6">
                  <c:v>0</c:v>
                </c:pt>
                <c:pt idx="7">
                  <c:v>5.5</c:v>
                </c:pt>
                <c:pt idx="8">
                  <c:v>9.6</c:v>
                </c:pt>
                <c:pt idx="9">
                  <c:v>15.8</c:v>
                </c:pt>
                <c:pt idx="10">
                  <c:v>19.399999999999999</c:v>
                </c:pt>
                <c:pt idx="11">
                  <c:v>22.3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C16-40B5-B30F-9DCF49A6E1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18275024"/>
        <c:axId val="518270672"/>
      </c:barChart>
      <c:lineChart>
        <c:grouping val="standard"/>
        <c:varyColors val="0"/>
        <c:ser>
          <c:idx val="2"/>
          <c:order val="2"/>
          <c:tx>
            <c:strRef>
              <c:f>Sheet1!$A$109</c:f>
              <c:strCache>
                <c:ptCount val="1"/>
                <c:pt idx="0">
                  <c:v>Media lunara multianuala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Sheet1!$B$106:$M$106</c:f>
              <c:strCache>
                <c:ptCount val="12"/>
                <c:pt idx="0">
                  <c:v>August</c:v>
                </c:pt>
                <c:pt idx="1">
                  <c:v>Septembrie</c:v>
                </c:pt>
                <c:pt idx="2">
                  <c:v>Octombrie</c:v>
                </c:pt>
                <c:pt idx="3">
                  <c:v>Noiembrie</c:v>
                </c:pt>
                <c:pt idx="4">
                  <c:v>Decembrie</c:v>
                </c:pt>
                <c:pt idx="5">
                  <c:v>Ianuarie</c:v>
                </c:pt>
                <c:pt idx="6">
                  <c:v>Februarie</c:v>
                </c:pt>
                <c:pt idx="7">
                  <c:v>Martie</c:v>
                </c:pt>
                <c:pt idx="8">
                  <c:v>Aprilie</c:v>
                </c:pt>
                <c:pt idx="9">
                  <c:v>Mai </c:v>
                </c:pt>
                <c:pt idx="10">
                  <c:v>Iunie</c:v>
                </c:pt>
                <c:pt idx="11">
                  <c:v>Iulie</c:v>
                </c:pt>
              </c:strCache>
            </c:strRef>
          </c:cat>
          <c:val>
            <c:numRef>
              <c:f>Sheet1!$B$109:$M$109</c:f>
              <c:numCache>
                <c:formatCode>General</c:formatCode>
                <c:ptCount val="12"/>
                <c:pt idx="0">
                  <c:v>19.3</c:v>
                </c:pt>
                <c:pt idx="1">
                  <c:v>15.1</c:v>
                </c:pt>
                <c:pt idx="2">
                  <c:v>9.5</c:v>
                </c:pt>
                <c:pt idx="3">
                  <c:v>3.9</c:v>
                </c:pt>
                <c:pt idx="4">
                  <c:v>-1.4</c:v>
                </c:pt>
                <c:pt idx="5">
                  <c:v>-3.4</c:v>
                </c:pt>
                <c:pt idx="6">
                  <c:v>-0.9</c:v>
                </c:pt>
                <c:pt idx="7">
                  <c:v>4.7</c:v>
                </c:pt>
                <c:pt idx="8">
                  <c:v>9.9</c:v>
                </c:pt>
                <c:pt idx="9">
                  <c:v>15</c:v>
                </c:pt>
                <c:pt idx="10">
                  <c:v>17.899999999999999</c:v>
                </c:pt>
                <c:pt idx="11">
                  <c:v>19.7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C16-40B5-B30F-9DCF49A6E1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18275024"/>
        <c:axId val="518270672"/>
      </c:lineChart>
      <c:catAx>
        <c:axId val="518275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18270672"/>
        <c:crosses val="autoZero"/>
        <c:auto val="1"/>
        <c:lblAlgn val="ctr"/>
        <c:lblOffset val="100"/>
        <c:noMultiLvlLbl val="0"/>
      </c:catAx>
      <c:valAx>
        <c:axId val="518270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182750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GB" b="1">
                <a:latin typeface="Arial" panose="020B0604020202020204" pitchFamily="34" charset="0"/>
                <a:cs typeface="Arial" panose="020B0604020202020204" pitchFamily="34" charset="0"/>
              </a:rPr>
              <a:t>Suma precipitatiilor</a:t>
            </a:r>
            <a:r>
              <a:rPr lang="en-GB" b="1" baseline="0">
                <a:latin typeface="Arial" panose="020B0604020202020204" pitchFamily="34" charset="0"/>
                <a:cs typeface="Arial" panose="020B0604020202020204" pitchFamily="34" charset="0"/>
              </a:rPr>
              <a:t> lunare (mm) in cei mai favorabili ani (2014, 2015)</a:t>
            </a:r>
            <a:endParaRPr lang="en-GB" b="1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Sheet1!$A$117</c:f>
              <c:strCache>
                <c:ptCount val="1"/>
                <c:pt idx="0">
                  <c:v>2013/2014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Sheet1!$B$116:$M$116</c:f>
              <c:strCache>
                <c:ptCount val="12"/>
                <c:pt idx="0">
                  <c:v>August</c:v>
                </c:pt>
                <c:pt idx="1">
                  <c:v>Septembrie</c:v>
                </c:pt>
                <c:pt idx="2">
                  <c:v>Octombrie</c:v>
                </c:pt>
                <c:pt idx="3">
                  <c:v>Noiembrie</c:v>
                </c:pt>
                <c:pt idx="4">
                  <c:v>Decembrie</c:v>
                </c:pt>
                <c:pt idx="5">
                  <c:v>Ianuarie</c:v>
                </c:pt>
                <c:pt idx="6">
                  <c:v>Februarie</c:v>
                </c:pt>
                <c:pt idx="7">
                  <c:v>Martie</c:v>
                </c:pt>
                <c:pt idx="8">
                  <c:v>Aprilie</c:v>
                </c:pt>
                <c:pt idx="9">
                  <c:v>Mai </c:v>
                </c:pt>
                <c:pt idx="10">
                  <c:v>Iunie</c:v>
                </c:pt>
                <c:pt idx="11">
                  <c:v>Iulie</c:v>
                </c:pt>
              </c:strCache>
            </c:strRef>
          </c:cat>
          <c:val>
            <c:numRef>
              <c:f>Sheet1!$B$117:$M$117</c:f>
              <c:numCache>
                <c:formatCode>General</c:formatCode>
                <c:ptCount val="12"/>
                <c:pt idx="0">
                  <c:v>44</c:v>
                </c:pt>
                <c:pt idx="1">
                  <c:v>57.8</c:v>
                </c:pt>
                <c:pt idx="2">
                  <c:v>67.8</c:v>
                </c:pt>
                <c:pt idx="3">
                  <c:v>5.9</c:v>
                </c:pt>
                <c:pt idx="4">
                  <c:v>3.3</c:v>
                </c:pt>
                <c:pt idx="5">
                  <c:v>51.6</c:v>
                </c:pt>
                <c:pt idx="6">
                  <c:v>15.5</c:v>
                </c:pt>
                <c:pt idx="7">
                  <c:v>23.1</c:v>
                </c:pt>
                <c:pt idx="8">
                  <c:v>72</c:v>
                </c:pt>
                <c:pt idx="9">
                  <c:v>66.2</c:v>
                </c:pt>
                <c:pt idx="10">
                  <c:v>48.4</c:v>
                </c:pt>
                <c:pt idx="11">
                  <c:v>144.4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EA-4583-A87E-60E4C55B7C26}"/>
            </c:ext>
          </c:extLst>
        </c:ser>
        <c:ser>
          <c:idx val="1"/>
          <c:order val="1"/>
          <c:tx>
            <c:strRef>
              <c:f>Sheet1!$A$118</c:f>
              <c:strCache>
                <c:ptCount val="1"/>
                <c:pt idx="0">
                  <c:v>2014/2015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Sheet1!$B$116:$M$116</c:f>
              <c:strCache>
                <c:ptCount val="12"/>
                <c:pt idx="0">
                  <c:v>August</c:v>
                </c:pt>
                <c:pt idx="1">
                  <c:v>Septembrie</c:v>
                </c:pt>
                <c:pt idx="2">
                  <c:v>Octombrie</c:v>
                </c:pt>
                <c:pt idx="3">
                  <c:v>Noiembrie</c:v>
                </c:pt>
                <c:pt idx="4">
                  <c:v>Decembrie</c:v>
                </c:pt>
                <c:pt idx="5">
                  <c:v>Ianuarie</c:v>
                </c:pt>
                <c:pt idx="6">
                  <c:v>Februarie</c:v>
                </c:pt>
                <c:pt idx="7">
                  <c:v>Martie</c:v>
                </c:pt>
                <c:pt idx="8">
                  <c:v>Aprilie</c:v>
                </c:pt>
                <c:pt idx="9">
                  <c:v>Mai </c:v>
                </c:pt>
                <c:pt idx="10">
                  <c:v>Iunie</c:v>
                </c:pt>
                <c:pt idx="11">
                  <c:v>Iulie</c:v>
                </c:pt>
              </c:strCache>
            </c:strRef>
          </c:cat>
          <c:val>
            <c:numRef>
              <c:f>Sheet1!$B$118:$M$118</c:f>
              <c:numCache>
                <c:formatCode>General</c:formatCode>
                <c:ptCount val="12"/>
                <c:pt idx="0">
                  <c:v>83.8</c:v>
                </c:pt>
                <c:pt idx="1">
                  <c:v>48.4</c:v>
                </c:pt>
                <c:pt idx="2">
                  <c:v>67.400000000000006</c:v>
                </c:pt>
                <c:pt idx="3">
                  <c:v>34.200000000000003</c:v>
                </c:pt>
                <c:pt idx="4">
                  <c:v>86.6</c:v>
                </c:pt>
                <c:pt idx="5">
                  <c:v>12.3</c:v>
                </c:pt>
                <c:pt idx="6">
                  <c:v>20.9</c:v>
                </c:pt>
                <c:pt idx="7">
                  <c:v>12.8</c:v>
                </c:pt>
                <c:pt idx="8">
                  <c:v>32.200000000000003</c:v>
                </c:pt>
                <c:pt idx="9">
                  <c:v>66</c:v>
                </c:pt>
                <c:pt idx="10">
                  <c:v>115.7</c:v>
                </c:pt>
                <c:pt idx="11">
                  <c:v>52.2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6EA-4583-A87E-60E4C55B7C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18269040"/>
        <c:axId val="518272848"/>
      </c:barChart>
      <c:lineChart>
        <c:grouping val="standard"/>
        <c:varyColors val="0"/>
        <c:ser>
          <c:idx val="2"/>
          <c:order val="2"/>
          <c:tx>
            <c:strRef>
              <c:f>Sheet1!$A$119</c:f>
              <c:strCache>
                <c:ptCount val="1"/>
                <c:pt idx="0">
                  <c:v>Suma lunara multianuala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Sheet1!$B$116:$M$116</c:f>
              <c:strCache>
                <c:ptCount val="12"/>
                <c:pt idx="0">
                  <c:v>August</c:v>
                </c:pt>
                <c:pt idx="1">
                  <c:v>Septembrie</c:v>
                </c:pt>
                <c:pt idx="2">
                  <c:v>Octombrie</c:v>
                </c:pt>
                <c:pt idx="3">
                  <c:v>Noiembrie</c:v>
                </c:pt>
                <c:pt idx="4">
                  <c:v>Decembrie</c:v>
                </c:pt>
                <c:pt idx="5">
                  <c:v>Ianuarie</c:v>
                </c:pt>
                <c:pt idx="6">
                  <c:v>Februarie</c:v>
                </c:pt>
                <c:pt idx="7">
                  <c:v>Martie</c:v>
                </c:pt>
                <c:pt idx="8">
                  <c:v>Aprilie</c:v>
                </c:pt>
                <c:pt idx="9">
                  <c:v>Mai </c:v>
                </c:pt>
                <c:pt idx="10">
                  <c:v>Iunie</c:v>
                </c:pt>
                <c:pt idx="11">
                  <c:v>Iulie</c:v>
                </c:pt>
              </c:strCache>
            </c:strRef>
          </c:cat>
          <c:val>
            <c:numRef>
              <c:f>Sheet1!$B$119:$M$119</c:f>
              <c:numCache>
                <c:formatCode>General</c:formatCode>
                <c:ptCount val="12"/>
                <c:pt idx="0">
                  <c:v>56.5</c:v>
                </c:pt>
                <c:pt idx="1">
                  <c:v>42.5</c:v>
                </c:pt>
                <c:pt idx="2">
                  <c:v>35.6</c:v>
                </c:pt>
                <c:pt idx="3">
                  <c:v>28.5</c:v>
                </c:pt>
                <c:pt idx="4">
                  <c:v>27.1</c:v>
                </c:pt>
                <c:pt idx="5">
                  <c:v>21.8</c:v>
                </c:pt>
                <c:pt idx="6">
                  <c:v>18.8</c:v>
                </c:pt>
                <c:pt idx="7">
                  <c:v>23.6</c:v>
                </c:pt>
                <c:pt idx="8">
                  <c:v>45.9</c:v>
                </c:pt>
                <c:pt idx="9">
                  <c:v>68.7</c:v>
                </c:pt>
                <c:pt idx="10">
                  <c:v>84.8</c:v>
                </c:pt>
                <c:pt idx="11">
                  <c:v>77.099999999999994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6EA-4583-A87E-60E4C55B7C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18269040"/>
        <c:axId val="518272848"/>
      </c:lineChart>
      <c:catAx>
        <c:axId val="518269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18272848"/>
        <c:crosses val="autoZero"/>
        <c:auto val="1"/>
        <c:lblAlgn val="ctr"/>
        <c:lblOffset val="100"/>
        <c:noMultiLvlLbl val="0"/>
      </c:catAx>
      <c:valAx>
        <c:axId val="518272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18269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GB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Temperaturile</a:t>
            </a: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medii</a:t>
            </a: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lunare</a:t>
            </a: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sz="1400" b="1" i="0" u="none" strike="noStrike" baseline="0" dirty="0" smtClean="0">
                <a:effectLst/>
              </a:rPr>
              <a:t>° C)</a:t>
            </a: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 din </a:t>
            </a:r>
            <a:r>
              <a:rPr lang="en-GB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anii</a:t>
            </a: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 2016 (b) </a:t>
            </a:r>
            <a:r>
              <a:rPr lang="en-GB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GB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2020 ( c) 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Sheet1!$A$60</c:f>
              <c:strCache>
                <c:ptCount val="1"/>
                <c:pt idx="0">
                  <c:v>2015/2016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cat>
            <c:strRef>
              <c:f>Sheet1!$B$59:$M$59</c:f>
              <c:strCache>
                <c:ptCount val="12"/>
                <c:pt idx="0">
                  <c:v>August</c:v>
                </c:pt>
                <c:pt idx="1">
                  <c:v>Septembrie</c:v>
                </c:pt>
                <c:pt idx="2">
                  <c:v>Octombrie</c:v>
                </c:pt>
                <c:pt idx="3">
                  <c:v>Noiembrie</c:v>
                </c:pt>
                <c:pt idx="4">
                  <c:v>Decembrie</c:v>
                </c:pt>
                <c:pt idx="5">
                  <c:v>Ianuarie</c:v>
                </c:pt>
                <c:pt idx="6">
                  <c:v>Februarie</c:v>
                </c:pt>
                <c:pt idx="7">
                  <c:v>Martie</c:v>
                </c:pt>
                <c:pt idx="8">
                  <c:v>Aprilie</c:v>
                </c:pt>
                <c:pt idx="9">
                  <c:v>Mai </c:v>
                </c:pt>
                <c:pt idx="10">
                  <c:v>Iunie</c:v>
                </c:pt>
                <c:pt idx="11">
                  <c:v>Iulie</c:v>
                </c:pt>
              </c:strCache>
            </c:strRef>
          </c:cat>
          <c:val>
            <c:numRef>
              <c:f>Sheet1!$B$60:$M$60</c:f>
              <c:numCache>
                <c:formatCode>General</c:formatCode>
                <c:ptCount val="12"/>
                <c:pt idx="0">
                  <c:v>21.9</c:v>
                </c:pt>
                <c:pt idx="1">
                  <c:v>17.3</c:v>
                </c:pt>
                <c:pt idx="2">
                  <c:v>9.6999999999999993</c:v>
                </c:pt>
                <c:pt idx="3">
                  <c:v>6.1</c:v>
                </c:pt>
                <c:pt idx="4">
                  <c:v>0.7</c:v>
                </c:pt>
                <c:pt idx="5">
                  <c:v>-2.8</c:v>
                </c:pt>
                <c:pt idx="6">
                  <c:v>4.5999999999999996</c:v>
                </c:pt>
                <c:pt idx="7">
                  <c:v>5.9</c:v>
                </c:pt>
                <c:pt idx="8">
                  <c:v>12.4</c:v>
                </c:pt>
                <c:pt idx="9">
                  <c:v>14.3</c:v>
                </c:pt>
                <c:pt idx="10">
                  <c:v>19.8</c:v>
                </c:pt>
                <c:pt idx="11">
                  <c:v>20.5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E4-4209-8D29-650397ADD2D6}"/>
            </c:ext>
          </c:extLst>
        </c:ser>
        <c:ser>
          <c:idx val="1"/>
          <c:order val="1"/>
          <c:tx>
            <c:strRef>
              <c:f>Sheet1!$A$61</c:f>
              <c:strCache>
                <c:ptCount val="1"/>
                <c:pt idx="0">
                  <c:v>2019/2020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Sheet1!$B$59:$M$59</c:f>
              <c:strCache>
                <c:ptCount val="12"/>
                <c:pt idx="0">
                  <c:v>August</c:v>
                </c:pt>
                <c:pt idx="1">
                  <c:v>Septembrie</c:v>
                </c:pt>
                <c:pt idx="2">
                  <c:v>Octombrie</c:v>
                </c:pt>
                <c:pt idx="3">
                  <c:v>Noiembrie</c:v>
                </c:pt>
                <c:pt idx="4">
                  <c:v>Decembrie</c:v>
                </c:pt>
                <c:pt idx="5">
                  <c:v>Ianuarie</c:v>
                </c:pt>
                <c:pt idx="6">
                  <c:v>Februarie</c:v>
                </c:pt>
                <c:pt idx="7">
                  <c:v>Martie</c:v>
                </c:pt>
                <c:pt idx="8">
                  <c:v>Aprilie</c:v>
                </c:pt>
                <c:pt idx="9">
                  <c:v>Mai </c:v>
                </c:pt>
                <c:pt idx="10">
                  <c:v>Iunie</c:v>
                </c:pt>
                <c:pt idx="11">
                  <c:v>Iulie</c:v>
                </c:pt>
              </c:strCache>
            </c:strRef>
          </c:cat>
          <c:val>
            <c:numRef>
              <c:f>Sheet1!$B$61:$M$61</c:f>
              <c:numCache>
                <c:formatCode>General</c:formatCode>
                <c:ptCount val="12"/>
                <c:pt idx="0">
                  <c:v>22.1</c:v>
                </c:pt>
                <c:pt idx="1">
                  <c:v>17.100000000000001</c:v>
                </c:pt>
                <c:pt idx="2">
                  <c:v>13.5</c:v>
                </c:pt>
                <c:pt idx="3">
                  <c:v>8.9</c:v>
                </c:pt>
                <c:pt idx="4">
                  <c:v>0.8</c:v>
                </c:pt>
                <c:pt idx="5">
                  <c:v>-2.8</c:v>
                </c:pt>
                <c:pt idx="6">
                  <c:v>2.6</c:v>
                </c:pt>
                <c:pt idx="7">
                  <c:v>6.1</c:v>
                </c:pt>
                <c:pt idx="8">
                  <c:v>10.3</c:v>
                </c:pt>
                <c:pt idx="9">
                  <c:v>13.7</c:v>
                </c:pt>
                <c:pt idx="10">
                  <c:v>19.100000000000001</c:v>
                </c:pt>
                <c:pt idx="11">
                  <c:v>20.2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9E4-4209-8D29-650397ADD2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18267952"/>
        <c:axId val="518273936"/>
      </c:barChart>
      <c:lineChart>
        <c:grouping val="standard"/>
        <c:varyColors val="0"/>
        <c:ser>
          <c:idx val="2"/>
          <c:order val="2"/>
          <c:tx>
            <c:strRef>
              <c:f>Sheet1!$A$62</c:f>
              <c:strCache>
                <c:ptCount val="1"/>
                <c:pt idx="0">
                  <c:v>Media lunara multianuala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Sheet1!$B$59:$M$59</c:f>
              <c:strCache>
                <c:ptCount val="12"/>
                <c:pt idx="0">
                  <c:v>August</c:v>
                </c:pt>
                <c:pt idx="1">
                  <c:v>Septembrie</c:v>
                </c:pt>
                <c:pt idx="2">
                  <c:v>Octombrie</c:v>
                </c:pt>
                <c:pt idx="3">
                  <c:v>Noiembrie</c:v>
                </c:pt>
                <c:pt idx="4">
                  <c:v>Decembrie</c:v>
                </c:pt>
                <c:pt idx="5">
                  <c:v>Ianuarie</c:v>
                </c:pt>
                <c:pt idx="6">
                  <c:v>Februarie</c:v>
                </c:pt>
                <c:pt idx="7">
                  <c:v>Martie</c:v>
                </c:pt>
                <c:pt idx="8">
                  <c:v>Aprilie</c:v>
                </c:pt>
                <c:pt idx="9">
                  <c:v>Mai </c:v>
                </c:pt>
                <c:pt idx="10">
                  <c:v>Iunie</c:v>
                </c:pt>
                <c:pt idx="11">
                  <c:v>Iulie</c:v>
                </c:pt>
              </c:strCache>
            </c:strRef>
          </c:cat>
          <c:val>
            <c:numRef>
              <c:f>Sheet1!$B$62:$M$62</c:f>
              <c:numCache>
                <c:formatCode>General</c:formatCode>
                <c:ptCount val="12"/>
                <c:pt idx="0">
                  <c:v>19.3</c:v>
                </c:pt>
                <c:pt idx="1">
                  <c:v>15.1</c:v>
                </c:pt>
                <c:pt idx="2">
                  <c:v>9.5</c:v>
                </c:pt>
                <c:pt idx="3">
                  <c:v>3.9</c:v>
                </c:pt>
                <c:pt idx="4">
                  <c:v>-1.4</c:v>
                </c:pt>
                <c:pt idx="5">
                  <c:v>-3.4</c:v>
                </c:pt>
                <c:pt idx="6">
                  <c:v>-0.9</c:v>
                </c:pt>
                <c:pt idx="7">
                  <c:v>4.7</c:v>
                </c:pt>
                <c:pt idx="8">
                  <c:v>9.9</c:v>
                </c:pt>
                <c:pt idx="9">
                  <c:v>15</c:v>
                </c:pt>
                <c:pt idx="10">
                  <c:v>17.899999999999999</c:v>
                </c:pt>
                <c:pt idx="11">
                  <c:v>19.7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9E4-4209-8D29-650397ADD2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18267952"/>
        <c:axId val="518273936"/>
      </c:lineChart>
      <c:catAx>
        <c:axId val="518267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8273936"/>
        <c:crosses val="autoZero"/>
        <c:auto val="1"/>
        <c:lblAlgn val="ctr"/>
        <c:lblOffset val="100"/>
        <c:noMultiLvlLbl val="0"/>
      </c:catAx>
      <c:valAx>
        <c:axId val="518273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82679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ro-RO" sz="1400" b="0" i="0" u="none" strike="noStrike" kern="1200" spc="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Suma </a:t>
            </a:r>
            <a:r>
              <a:rPr lang="en-GB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precipitatiilor</a:t>
            </a: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lunare</a:t>
            </a: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 (mm) din </a:t>
            </a:r>
            <a:r>
              <a:rPr lang="en-GB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anii</a:t>
            </a: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 2016 (b) </a:t>
            </a:r>
            <a:r>
              <a:rPr lang="en-GB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 2020 (c</a:t>
            </a:r>
            <a:r>
              <a:rPr lang="en-GB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)</a:t>
            </a: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13837333614717445"/>
          <c:y val="0.90356280950881851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ro-RO" sz="1400" b="0" i="0" u="none" strike="noStrike" kern="1200" spc="0" baseline="0" noProof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Sheet1!$A$68</c:f>
              <c:strCache>
                <c:ptCount val="1"/>
                <c:pt idx="0">
                  <c:v>2015/2016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cat>
            <c:strRef>
              <c:f>Sheet1!$B$67:$M$67</c:f>
              <c:strCache>
                <c:ptCount val="12"/>
                <c:pt idx="0">
                  <c:v>August</c:v>
                </c:pt>
                <c:pt idx="1">
                  <c:v>Septembrie</c:v>
                </c:pt>
                <c:pt idx="2">
                  <c:v>Octombrie</c:v>
                </c:pt>
                <c:pt idx="3">
                  <c:v>Noiembrie</c:v>
                </c:pt>
                <c:pt idx="4">
                  <c:v>Decembrie</c:v>
                </c:pt>
                <c:pt idx="5">
                  <c:v>Ianuarie</c:v>
                </c:pt>
                <c:pt idx="6">
                  <c:v>Februarie</c:v>
                </c:pt>
                <c:pt idx="7">
                  <c:v>Martie</c:v>
                </c:pt>
                <c:pt idx="8">
                  <c:v>Aprilie</c:v>
                </c:pt>
                <c:pt idx="9">
                  <c:v>Mai </c:v>
                </c:pt>
                <c:pt idx="10">
                  <c:v>Iunie</c:v>
                </c:pt>
                <c:pt idx="11">
                  <c:v>Iulie</c:v>
                </c:pt>
              </c:strCache>
            </c:strRef>
          </c:cat>
          <c:val>
            <c:numRef>
              <c:f>Sheet1!$B$68:$M$68</c:f>
              <c:numCache>
                <c:formatCode>General</c:formatCode>
                <c:ptCount val="12"/>
                <c:pt idx="0">
                  <c:v>72.2</c:v>
                </c:pt>
                <c:pt idx="1">
                  <c:v>172.6</c:v>
                </c:pt>
                <c:pt idx="2">
                  <c:v>45.4</c:v>
                </c:pt>
                <c:pt idx="3">
                  <c:v>32</c:v>
                </c:pt>
                <c:pt idx="4">
                  <c:v>6.9</c:v>
                </c:pt>
                <c:pt idx="5">
                  <c:v>25</c:v>
                </c:pt>
                <c:pt idx="6">
                  <c:v>23.8</c:v>
                </c:pt>
                <c:pt idx="7">
                  <c:v>47</c:v>
                </c:pt>
                <c:pt idx="8">
                  <c:v>62.2</c:v>
                </c:pt>
                <c:pt idx="9">
                  <c:v>90.4</c:v>
                </c:pt>
                <c:pt idx="10">
                  <c:v>123.2</c:v>
                </c:pt>
                <c:pt idx="11">
                  <c:v>124.9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720-494F-AF7F-312702DB7271}"/>
            </c:ext>
          </c:extLst>
        </c:ser>
        <c:ser>
          <c:idx val="1"/>
          <c:order val="1"/>
          <c:tx>
            <c:strRef>
              <c:f>Sheet1!$A$69</c:f>
              <c:strCache>
                <c:ptCount val="1"/>
                <c:pt idx="0">
                  <c:v>2019/2020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Sheet1!$B$67:$M$67</c:f>
              <c:strCache>
                <c:ptCount val="12"/>
                <c:pt idx="0">
                  <c:v>August</c:v>
                </c:pt>
                <c:pt idx="1">
                  <c:v>Septembrie</c:v>
                </c:pt>
                <c:pt idx="2">
                  <c:v>Octombrie</c:v>
                </c:pt>
                <c:pt idx="3">
                  <c:v>Noiembrie</c:v>
                </c:pt>
                <c:pt idx="4">
                  <c:v>Decembrie</c:v>
                </c:pt>
                <c:pt idx="5">
                  <c:v>Ianuarie</c:v>
                </c:pt>
                <c:pt idx="6">
                  <c:v>Februarie</c:v>
                </c:pt>
                <c:pt idx="7">
                  <c:v>Martie</c:v>
                </c:pt>
                <c:pt idx="8">
                  <c:v>Aprilie</c:v>
                </c:pt>
                <c:pt idx="9">
                  <c:v>Mai </c:v>
                </c:pt>
                <c:pt idx="10">
                  <c:v>Iunie</c:v>
                </c:pt>
                <c:pt idx="11">
                  <c:v>Iulie</c:v>
                </c:pt>
              </c:strCache>
            </c:strRef>
          </c:cat>
          <c:val>
            <c:numRef>
              <c:f>Sheet1!$B$69:$M$69</c:f>
              <c:numCache>
                <c:formatCode>General</c:formatCode>
                <c:ptCount val="12"/>
                <c:pt idx="0">
                  <c:v>63.8</c:v>
                </c:pt>
                <c:pt idx="1">
                  <c:v>19.399999999999999</c:v>
                </c:pt>
                <c:pt idx="2">
                  <c:v>25.6</c:v>
                </c:pt>
                <c:pt idx="3">
                  <c:v>28.4</c:v>
                </c:pt>
                <c:pt idx="4">
                  <c:v>14.2</c:v>
                </c:pt>
                <c:pt idx="5">
                  <c:v>10.4</c:v>
                </c:pt>
                <c:pt idx="6">
                  <c:v>37.4</c:v>
                </c:pt>
                <c:pt idx="7">
                  <c:v>34</c:v>
                </c:pt>
                <c:pt idx="8">
                  <c:v>17.8</c:v>
                </c:pt>
                <c:pt idx="9">
                  <c:v>44.4</c:v>
                </c:pt>
                <c:pt idx="10">
                  <c:v>166.6</c:v>
                </c:pt>
                <c:pt idx="11">
                  <c:v>86.8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720-494F-AF7F-312702DB72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18276112"/>
        <c:axId val="518276656"/>
      </c:barChart>
      <c:lineChart>
        <c:grouping val="standard"/>
        <c:varyColors val="0"/>
        <c:ser>
          <c:idx val="2"/>
          <c:order val="2"/>
          <c:tx>
            <c:strRef>
              <c:f>Sheet1!$A$70</c:f>
              <c:strCache>
                <c:ptCount val="1"/>
                <c:pt idx="0">
                  <c:v>Suma lunara multianuala 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Sheet1!$B$67:$M$67</c:f>
              <c:strCache>
                <c:ptCount val="12"/>
                <c:pt idx="0">
                  <c:v>August</c:v>
                </c:pt>
                <c:pt idx="1">
                  <c:v>Septembrie</c:v>
                </c:pt>
                <c:pt idx="2">
                  <c:v>Octombrie</c:v>
                </c:pt>
                <c:pt idx="3">
                  <c:v>Noiembrie</c:v>
                </c:pt>
                <c:pt idx="4">
                  <c:v>Decembrie</c:v>
                </c:pt>
                <c:pt idx="5">
                  <c:v>Ianuarie</c:v>
                </c:pt>
                <c:pt idx="6">
                  <c:v>Februarie</c:v>
                </c:pt>
                <c:pt idx="7">
                  <c:v>Martie</c:v>
                </c:pt>
                <c:pt idx="8">
                  <c:v>Aprilie</c:v>
                </c:pt>
                <c:pt idx="9">
                  <c:v>Mai </c:v>
                </c:pt>
                <c:pt idx="10">
                  <c:v>Iunie</c:v>
                </c:pt>
                <c:pt idx="11">
                  <c:v>Iulie</c:v>
                </c:pt>
              </c:strCache>
            </c:strRef>
          </c:cat>
          <c:val>
            <c:numRef>
              <c:f>Sheet1!$B$70:$M$70</c:f>
              <c:numCache>
                <c:formatCode>General</c:formatCode>
                <c:ptCount val="12"/>
                <c:pt idx="0">
                  <c:v>56.5</c:v>
                </c:pt>
                <c:pt idx="1">
                  <c:v>42.5</c:v>
                </c:pt>
                <c:pt idx="2">
                  <c:v>35.6</c:v>
                </c:pt>
                <c:pt idx="3">
                  <c:v>28.5</c:v>
                </c:pt>
                <c:pt idx="4">
                  <c:v>27.1</c:v>
                </c:pt>
                <c:pt idx="5">
                  <c:v>21.8</c:v>
                </c:pt>
                <c:pt idx="6">
                  <c:v>18.8</c:v>
                </c:pt>
                <c:pt idx="7">
                  <c:v>23.6</c:v>
                </c:pt>
                <c:pt idx="8">
                  <c:v>45.9</c:v>
                </c:pt>
                <c:pt idx="9">
                  <c:v>68.7</c:v>
                </c:pt>
                <c:pt idx="10">
                  <c:v>84.8</c:v>
                </c:pt>
                <c:pt idx="11">
                  <c:v>77.099999999999994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720-494F-AF7F-312702DB72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18276112"/>
        <c:axId val="518276656"/>
      </c:lineChart>
      <c:catAx>
        <c:axId val="518276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ro-RO" sz="900" b="0" i="0" u="none" strike="noStrike" kern="12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8276656"/>
        <c:crosses val="autoZero"/>
        <c:auto val="1"/>
        <c:lblAlgn val="ctr"/>
        <c:lblOffset val="100"/>
        <c:noMultiLvlLbl val="0"/>
      </c:catAx>
      <c:valAx>
        <c:axId val="5182766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ro-RO" sz="900" b="0" i="0" u="none" strike="noStrike" kern="12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8276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0725499157756464"/>
          <c:y val="0.85008381327640303"/>
          <c:w val="0.81728477690288714"/>
          <c:h val="7.812554680664916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ro-RO" sz="1000" b="1" i="0" u="none" strike="noStrike" kern="1200" baseline="0" noProof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ro-RO" noProof="0"/>
      </a:pPr>
      <a:endParaRPr lang="en-US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Productiile</a:t>
            </a: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obtinute</a:t>
            </a:r>
            <a:r>
              <a:rPr lang="en-GB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(kg/ha) la </a:t>
            </a:r>
            <a:r>
              <a:rPr lang="en-GB" b="1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soiurile</a:t>
            </a:r>
            <a:r>
              <a:rPr lang="en-GB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b="1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grau</a:t>
            </a:r>
            <a:r>
              <a:rPr lang="en-GB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b="1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toamna</a:t>
            </a:r>
            <a:r>
              <a:rPr lang="en-GB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GB" b="1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anii</a:t>
            </a:r>
            <a:r>
              <a:rPr lang="en-GB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2016 (b) </a:t>
            </a:r>
            <a:r>
              <a:rPr lang="en-GB" b="1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GB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2020 ( c )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Anul 2016 (b)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Ariesan</c:v>
                </c:pt>
                <c:pt idx="1">
                  <c:v>Apullum</c:v>
                </c:pt>
                <c:pt idx="2">
                  <c:v>Dumbrava</c:v>
                </c:pt>
                <c:pt idx="3">
                  <c:v>Andrada</c:v>
                </c:pt>
                <c:pt idx="4">
                  <c:v>Codru</c:v>
                </c:pt>
                <c:pt idx="5">
                  <c:v>Dumitra</c:v>
                </c:pt>
                <c:pt idx="6">
                  <c:v>Cezara</c:v>
                </c:pt>
                <c:pt idx="7">
                  <c:v>T. 109-12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7261</c:v>
                </c:pt>
                <c:pt idx="1">
                  <c:v>7448</c:v>
                </c:pt>
                <c:pt idx="2">
                  <c:v>7433</c:v>
                </c:pt>
                <c:pt idx="3">
                  <c:v>8330</c:v>
                </c:pt>
                <c:pt idx="4">
                  <c:v>8482</c:v>
                </c:pt>
                <c:pt idx="5">
                  <c:v>8023</c:v>
                </c:pt>
                <c:pt idx="6">
                  <c:v>8334</c:v>
                </c:pt>
                <c:pt idx="7">
                  <c:v>7840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D89-4F7A-8FE2-79C06CEF3B9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Anul 2020 ( c )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Ariesan</c:v>
                </c:pt>
                <c:pt idx="1">
                  <c:v>Apullum</c:v>
                </c:pt>
                <c:pt idx="2">
                  <c:v>Dumbrava</c:v>
                </c:pt>
                <c:pt idx="3">
                  <c:v>Andrada</c:v>
                </c:pt>
                <c:pt idx="4">
                  <c:v>Codru</c:v>
                </c:pt>
                <c:pt idx="5">
                  <c:v>Dumitra</c:v>
                </c:pt>
                <c:pt idx="6">
                  <c:v>Cezara</c:v>
                </c:pt>
                <c:pt idx="7">
                  <c:v>T. 109-12</c:v>
                </c:pt>
              </c:strCache>
            </c:strRef>
          </c:cat>
          <c:val>
            <c:numRef>
              <c:f>Sheet1!$D$2:$D$9</c:f>
              <c:numCache>
                <c:formatCode>General</c:formatCode>
                <c:ptCount val="8"/>
                <c:pt idx="0">
                  <c:v>7019</c:v>
                </c:pt>
                <c:pt idx="1">
                  <c:v>7108</c:v>
                </c:pt>
                <c:pt idx="2">
                  <c:v>7964</c:v>
                </c:pt>
                <c:pt idx="3">
                  <c:v>7422</c:v>
                </c:pt>
                <c:pt idx="4">
                  <c:v>7347</c:v>
                </c:pt>
                <c:pt idx="5">
                  <c:v>7823</c:v>
                </c:pt>
                <c:pt idx="6">
                  <c:v>8549</c:v>
                </c:pt>
                <c:pt idx="7">
                  <c:v>8182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D89-4F7A-8FE2-79C06CEF3B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18264688"/>
        <c:axId val="521485616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Sheet1!$C$1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Sheet1!$A$2:$A$9</c15:sqref>
                        </c15:formulaRef>
                      </c:ext>
                    </c:extLst>
                    <c:strCache>
                      <c:ptCount val="8"/>
                      <c:pt idx="0">
                        <c:v>Ariesan</c:v>
                      </c:pt>
                      <c:pt idx="1">
                        <c:v>Apullum</c:v>
                      </c:pt>
                      <c:pt idx="2">
                        <c:v>Dumbrava</c:v>
                      </c:pt>
                      <c:pt idx="3">
                        <c:v>Andrada</c:v>
                      </c:pt>
                      <c:pt idx="4">
                        <c:v>Codru</c:v>
                      </c:pt>
                      <c:pt idx="5">
                        <c:v>Dumitra</c:v>
                      </c:pt>
                      <c:pt idx="6">
                        <c:v>Cezara</c:v>
                      </c:pt>
                      <c:pt idx="7">
                        <c:v>T. 109-12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Sheet1!$C$2:$C$9</c15:sqref>
                        </c15:formulaRef>
                      </c:ext>
                    </c:extLst>
                    <c:numCache>
                      <c:formatCode>General</c:formatCode>
                      <c:ptCount val="8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ED89-4F7A-8FE2-79C06CEF3B99}"/>
                  </c:ext>
                </c:extLst>
              </c15:ser>
            </c15:filteredBarSeries>
          </c:ext>
        </c:extLst>
      </c:barChart>
      <c:catAx>
        <c:axId val="5182646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21485616"/>
        <c:crosses val="autoZero"/>
        <c:auto val="1"/>
        <c:lblAlgn val="ctr"/>
        <c:lblOffset val="100"/>
        <c:noMultiLvlLbl val="0"/>
      </c:catAx>
      <c:valAx>
        <c:axId val="521485616"/>
        <c:scaling>
          <c:orientation val="minMax"/>
          <c:max val="9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18264688"/>
        <c:crosses val="autoZero"/>
        <c:crossBetween val="between"/>
        <c:majorUnit val="100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GB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Teperaturile</a:t>
            </a:r>
            <a:r>
              <a:rPr lang="en-GB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medii</a:t>
            </a:r>
            <a:r>
              <a:rPr lang="en-GB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lunare</a:t>
            </a:r>
            <a:r>
              <a:rPr lang="en-GB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sz="1400" b="1" i="0" u="none" strike="noStrike" baseline="0" dirty="0" smtClean="0">
                <a:effectLst/>
              </a:rPr>
              <a:t>°</a:t>
            </a:r>
            <a:r>
              <a:rPr lang="en-GB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C ) din </a:t>
            </a:r>
            <a:r>
              <a:rPr lang="en-GB" b="1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anii</a:t>
            </a:r>
            <a:r>
              <a:rPr lang="en-GB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2013 (d) </a:t>
            </a:r>
            <a:r>
              <a:rPr lang="en-GB" b="1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GB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2018 (cd)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11442079550490983"/>
          <c:y val="1.850293752344737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Sheet1!$A$74</c:f>
              <c:strCache>
                <c:ptCount val="1"/>
                <c:pt idx="0">
                  <c:v>2012/2013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Sheet1!$B$73:$M$73</c:f>
              <c:strCache>
                <c:ptCount val="12"/>
                <c:pt idx="0">
                  <c:v>August</c:v>
                </c:pt>
                <c:pt idx="1">
                  <c:v>Septembrie</c:v>
                </c:pt>
                <c:pt idx="2">
                  <c:v>Octombrie</c:v>
                </c:pt>
                <c:pt idx="3">
                  <c:v>Noiembrie</c:v>
                </c:pt>
                <c:pt idx="4">
                  <c:v>Decembrie</c:v>
                </c:pt>
                <c:pt idx="5">
                  <c:v>Ianuarie</c:v>
                </c:pt>
                <c:pt idx="6">
                  <c:v>Februarie</c:v>
                </c:pt>
                <c:pt idx="7">
                  <c:v>Martie</c:v>
                </c:pt>
                <c:pt idx="8">
                  <c:v>Aprilie</c:v>
                </c:pt>
                <c:pt idx="9">
                  <c:v>Mai </c:v>
                </c:pt>
                <c:pt idx="10">
                  <c:v>Iunie</c:v>
                </c:pt>
                <c:pt idx="11">
                  <c:v>Iulie</c:v>
                </c:pt>
              </c:strCache>
            </c:strRef>
          </c:cat>
          <c:val>
            <c:numRef>
              <c:f>Sheet1!$B$74:$M$74</c:f>
              <c:numCache>
                <c:formatCode>General</c:formatCode>
                <c:ptCount val="12"/>
                <c:pt idx="0">
                  <c:v>22.3</c:v>
                </c:pt>
                <c:pt idx="1">
                  <c:v>19.100000000000001</c:v>
                </c:pt>
                <c:pt idx="2">
                  <c:v>11.4</c:v>
                </c:pt>
                <c:pt idx="3">
                  <c:v>5.2</c:v>
                </c:pt>
                <c:pt idx="4">
                  <c:v>-2.6</c:v>
                </c:pt>
                <c:pt idx="5">
                  <c:v>-2.4</c:v>
                </c:pt>
                <c:pt idx="6">
                  <c:v>2</c:v>
                </c:pt>
                <c:pt idx="7">
                  <c:v>3.5</c:v>
                </c:pt>
                <c:pt idx="8">
                  <c:v>12.3</c:v>
                </c:pt>
                <c:pt idx="9">
                  <c:v>16.8</c:v>
                </c:pt>
                <c:pt idx="10">
                  <c:v>19.399999999999999</c:v>
                </c:pt>
                <c:pt idx="11">
                  <c:v>20.9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AAD-4A20-9FA7-0A5730F4F789}"/>
            </c:ext>
          </c:extLst>
        </c:ser>
        <c:ser>
          <c:idx val="1"/>
          <c:order val="1"/>
          <c:tx>
            <c:strRef>
              <c:f>Sheet1!$A$75</c:f>
              <c:strCache>
                <c:ptCount val="1"/>
                <c:pt idx="0">
                  <c:v>2017/2018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cat>
            <c:strRef>
              <c:f>Sheet1!$B$73:$M$73</c:f>
              <c:strCache>
                <c:ptCount val="12"/>
                <c:pt idx="0">
                  <c:v>August</c:v>
                </c:pt>
                <c:pt idx="1">
                  <c:v>Septembrie</c:v>
                </c:pt>
                <c:pt idx="2">
                  <c:v>Octombrie</c:v>
                </c:pt>
                <c:pt idx="3">
                  <c:v>Noiembrie</c:v>
                </c:pt>
                <c:pt idx="4">
                  <c:v>Decembrie</c:v>
                </c:pt>
                <c:pt idx="5">
                  <c:v>Ianuarie</c:v>
                </c:pt>
                <c:pt idx="6">
                  <c:v>Februarie</c:v>
                </c:pt>
                <c:pt idx="7">
                  <c:v>Martie</c:v>
                </c:pt>
                <c:pt idx="8">
                  <c:v>Aprilie</c:v>
                </c:pt>
                <c:pt idx="9">
                  <c:v>Mai </c:v>
                </c:pt>
                <c:pt idx="10">
                  <c:v>Iunie</c:v>
                </c:pt>
                <c:pt idx="11">
                  <c:v>Iulie</c:v>
                </c:pt>
              </c:strCache>
            </c:strRef>
          </c:cat>
          <c:val>
            <c:numRef>
              <c:f>Sheet1!$B$75:$M$75</c:f>
              <c:numCache>
                <c:formatCode>General</c:formatCode>
                <c:ptCount val="12"/>
                <c:pt idx="0">
                  <c:v>22.3</c:v>
                </c:pt>
                <c:pt idx="1">
                  <c:v>15.8</c:v>
                </c:pt>
                <c:pt idx="2">
                  <c:v>11.6</c:v>
                </c:pt>
                <c:pt idx="3">
                  <c:v>4.9000000000000004</c:v>
                </c:pt>
                <c:pt idx="4">
                  <c:v>1</c:v>
                </c:pt>
                <c:pt idx="5">
                  <c:v>0.2</c:v>
                </c:pt>
                <c:pt idx="6">
                  <c:v>-0.3</c:v>
                </c:pt>
                <c:pt idx="7">
                  <c:v>3.3</c:v>
                </c:pt>
                <c:pt idx="8">
                  <c:v>15.3</c:v>
                </c:pt>
                <c:pt idx="9">
                  <c:v>18.7</c:v>
                </c:pt>
                <c:pt idx="10">
                  <c:v>19.399999999999999</c:v>
                </c:pt>
                <c:pt idx="11">
                  <c:v>20.6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AAD-4A20-9FA7-0A5730F4F7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21480720"/>
        <c:axId val="521474192"/>
      </c:barChart>
      <c:lineChart>
        <c:grouping val="standard"/>
        <c:varyColors val="0"/>
        <c:ser>
          <c:idx val="2"/>
          <c:order val="2"/>
          <c:tx>
            <c:strRef>
              <c:f>Sheet1!$A$76</c:f>
              <c:strCache>
                <c:ptCount val="1"/>
                <c:pt idx="0">
                  <c:v>Media lunara multianuala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Sheet1!$B$73:$M$73</c:f>
              <c:strCache>
                <c:ptCount val="12"/>
                <c:pt idx="0">
                  <c:v>August</c:v>
                </c:pt>
                <c:pt idx="1">
                  <c:v>Septembrie</c:v>
                </c:pt>
                <c:pt idx="2">
                  <c:v>Octombrie</c:v>
                </c:pt>
                <c:pt idx="3">
                  <c:v>Noiembrie</c:v>
                </c:pt>
                <c:pt idx="4">
                  <c:v>Decembrie</c:v>
                </c:pt>
                <c:pt idx="5">
                  <c:v>Ianuarie</c:v>
                </c:pt>
                <c:pt idx="6">
                  <c:v>Februarie</c:v>
                </c:pt>
                <c:pt idx="7">
                  <c:v>Martie</c:v>
                </c:pt>
                <c:pt idx="8">
                  <c:v>Aprilie</c:v>
                </c:pt>
                <c:pt idx="9">
                  <c:v>Mai </c:v>
                </c:pt>
                <c:pt idx="10">
                  <c:v>Iunie</c:v>
                </c:pt>
                <c:pt idx="11">
                  <c:v>Iulie</c:v>
                </c:pt>
              </c:strCache>
            </c:strRef>
          </c:cat>
          <c:val>
            <c:numRef>
              <c:f>Sheet1!$B$76:$M$76</c:f>
              <c:numCache>
                <c:formatCode>General</c:formatCode>
                <c:ptCount val="12"/>
                <c:pt idx="0">
                  <c:v>19.3</c:v>
                </c:pt>
                <c:pt idx="1">
                  <c:v>15.1</c:v>
                </c:pt>
                <c:pt idx="2">
                  <c:v>9.5</c:v>
                </c:pt>
                <c:pt idx="3">
                  <c:v>3.9</c:v>
                </c:pt>
                <c:pt idx="4">
                  <c:v>-1.4</c:v>
                </c:pt>
                <c:pt idx="5">
                  <c:v>-3.4</c:v>
                </c:pt>
                <c:pt idx="6">
                  <c:v>-0.9</c:v>
                </c:pt>
                <c:pt idx="7">
                  <c:v>4.7</c:v>
                </c:pt>
                <c:pt idx="8">
                  <c:v>9.9</c:v>
                </c:pt>
                <c:pt idx="9">
                  <c:v>15</c:v>
                </c:pt>
                <c:pt idx="10">
                  <c:v>17.899999999999999</c:v>
                </c:pt>
                <c:pt idx="11">
                  <c:v>19.7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AAD-4A20-9FA7-0A5730F4F7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21480720"/>
        <c:axId val="521474192"/>
      </c:lineChart>
      <c:catAx>
        <c:axId val="521480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1474192"/>
        <c:crosses val="autoZero"/>
        <c:auto val="1"/>
        <c:lblAlgn val="ctr"/>
        <c:lblOffset val="100"/>
        <c:noMultiLvlLbl val="0"/>
      </c:catAx>
      <c:valAx>
        <c:axId val="521474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14807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Suma </a:t>
            </a:r>
            <a:r>
              <a:rPr lang="en-GB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precipitatiilor</a:t>
            </a: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lunare</a:t>
            </a: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 (mm) din </a:t>
            </a:r>
            <a:r>
              <a:rPr lang="en-GB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anii</a:t>
            </a: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 2013 (d)</a:t>
            </a:r>
            <a:r>
              <a:rPr lang="en-GB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GB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2018 (cd)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Sheet1!$A$81</c:f>
              <c:strCache>
                <c:ptCount val="1"/>
                <c:pt idx="0">
                  <c:v>2012/2013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Sheet1!$B$80:$M$80</c:f>
              <c:strCache>
                <c:ptCount val="12"/>
                <c:pt idx="0">
                  <c:v>August</c:v>
                </c:pt>
                <c:pt idx="1">
                  <c:v>Septembrie</c:v>
                </c:pt>
                <c:pt idx="2">
                  <c:v>Octombrie</c:v>
                </c:pt>
                <c:pt idx="3">
                  <c:v>Noiembrie</c:v>
                </c:pt>
                <c:pt idx="4">
                  <c:v>Decembrie</c:v>
                </c:pt>
                <c:pt idx="5">
                  <c:v>Ianuarie</c:v>
                </c:pt>
                <c:pt idx="6">
                  <c:v>Februarie</c:v>
                </c:pt>
                <c:pt idx="7">
                  <c:v>Martie</c:v>
                </c:pt>
                <c:pt idx="8">
                  <c:v>Aprilie</c:v>
                </c:pt>
                <c:pt idx="9">
                  <c:v>Mai </c:v>
                </c:pt>
                <c:pt idx="10">
                  <c:v>Iunie</c:v>
                </c:pt>
                <c:pt idx="11">
                  <c:v>Iulie</c:v>
                </c:pt>
              </c:strCache>
            </c:strRef>
          </c:cat>
          <c:val>
            <c:numRef>
              <c:f>Sheet1!$B$81:$M$81</c:f>
              <c:numCache>
                <c:formatCode>General</c:formatCode>
                <c:ptCount val="12"/>
                <c:pt idx="0">
                  <c:v>28</c:v>
                </c:pt>
                <c:pt idx="1">
                  <c:v>30.2</c:v>
                </c:pt>
                <c:pt idx="2">
                  <c:v>42</c:v>
                </c:pt>
                <c:pt idx="3">
                  <c:v>9.6</c:v>
                </c:pt>
                <c:pt idx="4">
                  <c:v>45</c:v>
                </c:pt>
                <c:pt idx="5">
                  <c:v>19.8</c:v>
                </c:pt>
                <c:pt idx="6">
                  <c:v>10.3</c:v>
                </c:pt>
                <c:pt idx="7">
                  <c:v>57.9</c:v>
                </c:pt>
                <c:pt idx="8">
                  <c:v>53.3</c:v>
                </c:pt>
                <c:pt idx="9">
                  <c:v>79.3</c:v>
                </c:pt>
                <c:pt idx="10">
                  <c:v>86.2</c:v>
                </c:pt>
                <c:pt idx="11">
                  <c:v>37.6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2D-47DF-8311-8B5F45873F6C}"/>
            </c:ext>
          </c:extLst>
        </c:ser>
        <c:ser>
          <c:idx val="1"/>
          <c:order val="1"/>
          <c:tx>
            <c:strRef>
              <c:f>Sheet1!$A$82</c:f>
              <c:strCache>
                <c:ptCount val="1"/>
                <c:pt idx="0">
                  <c:v>2017/2018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cat>
            <c:strRef>
              <c:f>Sheet1!$B$80:$M$80</c:f>
              <c:strCache>
                <c:ptCount val="12"/>
                <c:pt idx="0">
                  <c:v>August</c:v>
                </c:pt>
                <c:pt idx="1">
                  <c:v>Septembrie</c:v>
                </c:pt>
                <c:pt idx="2">
                  <c:v>Octombrie</c:v>
                </c:pt>
                <c:pt idx="3">
                  <c:v>Noiembrie</c:v>
                </c:pt>
                <c:pt idx="4">
                  <c:v>Decembrie</c:v>
                </c:pt>
                <c:pt idx="5">
                  <c:v>Ianuarie</c:v>
                </c:pt>
                <c:pt idx="6">
                  <c:v>Februarie</c:v>
                </c:pt>
                <c:pt idx="7">
                  <c:v>Martie</c:v>
                </c:pt>
                <c:pt idx="8">
                  <c:v>Aprilie</c:v>
                </c:pt>
                <c:pt idx="9">
                  <c:v>Mai </c:v>
                </c:pt>
                <c:pt idx="10">
                  <c:v>Iunie</c:v>
                </c:pt>
                <c:pt idx="11">
                  <c:v>Iulie</c:v>
                </c:pt>
              </c:strCache>
            </c:strRef>
          </c:cat>
          <c:val>
            <c:numRef>
              <c:f>Sheet1!$B$82:$M$82</c:f>
              <c:numCache>
                <c:formatCode>General</c:formatCode>
                <c:ptCount val="12"/>
                <c:pt idx="0">
                  <c:v>36.1</c:v>
                </c:pt>
                <c:pt idx="1">
                  <c:v>56.2</c:v>
                </c:pt>
                <c:pt idx="2">
                  <c:v>49.2</c:v>
                </c:pt>
                <c:pt idx="3">
                  <c:v>30.8</c:v>
                </c:pt>
                <c:pt idx="4">
                  <c:v>20.7</c:v>
                </c:pt>
                <c:pt idx="5">
                  <c:v>16.7</c:v>
                </c:pt>
                <c:pt idx="6">
                  <c:v>33.4</c:v>
                </c:pt>
                <c:pt idx="7">
                  <c:v>40.9</c:v>
                </c:pt>
                <c:pt idx="8">
                  <c:v>26.2</c:v>
                </c:pt>
                <c:pt idx="9">
                  <c:v>56.8</c:v>
                </c:pt>
                <c:pt idx="10">
                  <c:v>38.299999999999997</c:v>
                </c:pt>
                <c:pt idx="11">
                  <c:v>85.7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B2D-47DF-8311-8B5F45873F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21484528"/>
        <c:axId val="521488880"/>
      </c:barChart>
      <c:lineChart>
        <c:grouping val="standard"/>
        <c:varyColors val="0"/>
        <c:ser>
          <c:idx val="2"/>
          <c:order val="2"/>
          <c:tx>
            <c:strRef>
              <c:f>Sheet1!$A$83</c:f>
              <c:strCache>
                <c:ptCount val="1"/>
                <c:pt idx="0">
                  <c:v>Suma lunara multianuala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Sheet1!$B$80:$M$80</c:f>
              <c:strCache>
                <c:ptCount val="12"/>
                <c:pt idx="0">
                  <c:v>August</c:v>
                </c:pt>
                <c:pt idx="1">
                  <c:v>Septembrie</c:v>
                </c:pt>
                <c:pt idx="2">
                  <c:v>Octombrie</c:v>
                </c:pt>
                <c:pt idx="3">
                  <c:v>Noiembrie</c:v>
                </c:pt>
                <c:pt idx="4">
                  <c:v>Decembrie</c:v>
                </c:pt>
                <c:pt idx="5">
                  <c:v>Ianuarie</c:v>
                </c:pt>
                <c:pt idx="6">
                  <c:v>Februarie</c:v>
                </c:pt>
                <c:pt idx="7">
                  <c:v>Martie</c:v>
                </c:pt>
                <c:pt idx="8">
                  <c:v>Aprilie</c:v>
                </c:pt>
                <c:pt idx="9">
                  <c:v>Mai </c:v>
                </c:pt>
                <c:pt idx="10">
                  <c:v>Iunie</c:v>
                </c:pt>
                <c:pt idx="11">
                  <c:v>Iulie</c:v>
                </c:pt>
              </c:strCache>
            </c:strRef>
          </c:cat>
          <c:val>
            <c:numRef>
              <c:f>Sheet1!$B$83:$M$83</c:f>
              <c:numCache>
                <c:formatCode>General</c:formatCode>
                <c:ptCount val="12"/>
                <c:pt idx="0">
                  <c:v>56.5</c:v>
                </c:pt>
                <c:pt idx="1">
                  <c:v>42.5</c:v>
                </c:pt>
                <c:pt idx="2">
                  <c:v>35.6</c:v>
                </c:pt>
                <c:pt idx="3">
                  <c:v>28.5</c:v>
                </c:pt>
                <c:pt idx="4">
                  <c:v>27.1</c:v>
                </c:pt>
                <c:pt idx="5">
                  <c:v>21.8</c:v>
                </c:pt>
                <c:pt idx="6">
                  <c:v>18.8</c:v>
                </c:pt>
                <c:pt idx="7">
                  <c:v>23.6</c:v>
                </c:pt>
                <c:pt idx="8">
                  <c:v>45.9</c:v>
                </c:pt>
                <c:pt idx="9">
                  <c:v>68.7</c:v>
                </c:pt>
                <c:pt idx="10">
                  <c:v>84.8</c:v>
                </c:pt>
                <c:pt idx="11">
                  <c:v>77.099999999999994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B2D-47DF-8311-8B5F45873F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21484528"/>
        <c:axId val="521488880"/>
      </c:lineChart>
      <c:catAx>
        <c:axId val="521484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1488880"/>
        <c:crosses val="autoZero"/>
        <c:auto val="1"/>
        <c:lblAlgn val="ctr"/>
        <c:lblOffset val="100"/>
        <c:noMultiLvlLbl val="0"/>
      </c:catAx>
      <c:valAx>
        <c:axId val="521488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14845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GB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Productiile</a:t>
            </a: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obtinute</a:t>
            </a: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GB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soiurile</a:t>
            </a: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</a:t>
            </a:r>
            <a:r>
              <a:rPr lang="en-GB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grau</a:t>
            </a:r>
            <a:r>
              <a:rPr lang="en-GB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b="1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toamna</a:t>
            </a:r>
            <a:r>
              <a:rPr lang="en-GB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GB" b="1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anii</a:t>
            </a:r>
            <a:r>
              <a:rPr lang="en-GB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2013 (d) </a:t>
            </a:r>
            <a:r>
              <a:rPr lang="en-GB" b="1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GB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2018 (cd)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Sheet1!$B$21</c:f>
              <c:strCache>
                <c:ptCount val="1"/>
                <c:pt idx="0">
                  <c:v>Anul 2013 (d)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Sheet1!$A$22:$A$29</c:f>
              <c:strCache>
                <c:ptCount val="8"/>
                <c:pt idx="0">
                  <c:v>Ariesan</c:v>
                </c:pt>
                <c:pt idx="1">
                  <c:v>Apullum</c:v>
                </c:pt>
                <c:pt idx="2">
                  <c:v>Dumbrava</c:v>
                </c:pt>
                <c:pt idx="3">
                  <c:v>Andrada</c:v>
                </c:pt>
                <c:pt idx="4">
                  <c:v>Codru</c:v>
                </c:pt>
                <c:pt idx="5">
                  <c:v>Dumitra</c:v>
                </c:pt>
                <c:pt idx="6">
                  <c:v>Cezara</c:v>
                </c:pt>
                <c:pt idx="7">
                  <c:v>T. 109-12</c:v>
                </c:pt>
              </c:strCache>
            </c:strRef>
          </c:cat>
          <c:val>
            <c:numRef>
              <c:f>Sheet1!$B$22:$B$29</c:f>
              <c:numCache>
                <c:formatCode>General</c:formatCode>
                <c:ptCount val="8"/>
                <c:pt idx="0">
                  <c:v>6814</c:v>
                </c:pt>
                <c:pt idx="1">
                  <c:v>6714</c:v>
                </c:pt>
                <c:pt idx="2">
                  <c:v>7824</c:v>
                </c:pt>
                <c:pt idx="3">
                  <c:v>7477</c:v>
                </c:pt>
                <c:pt idx="4">
                  <c:v>7538</c:v>
                </c:pt>
                <c:pt idx="5">
                  <c:v>6992</c:v>
                </c:pt>
                <c:pt idx="6">
                  <c:v>7296</c:v>
                </c:pt>
                <c:pt idx="7">
                  <c:v>7404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D1-4941-BF32-650E90CE2220}"/>
            </c:ext>
          </c:extLst>
        </c:ser>
        <c:ser>
          <c:idx val="2"/>
          <c:order val="2"/>
          <c:tx>
            <c:strRef>
              <c:f>Sheet1!$D$21</c:f>
              <c:strCache>
                <c:ptCount val="1"/>
                <c:pt idx="0">
                  <c:v>Anul 2018 (cd)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9C7DF751-62C8-42D5-95B0-27C841BB74DB}" type="VALUE">
                      <a:rPr lang="en-US" baseline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CD1-4941-BF32-650E90CE222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B9EF4271-3168-4CFF-8A82-F7284139ECFD}" type="VALUE">
                      <a:rPr lang="en-US" baseline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2CD1-4941-BF32-650E90CE2220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65A7DD93-8F88-4EEB-89CD-8BCD27A2B5B2}" type="VALUE">
                      <a:rPr lang="en-US" baseline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CD1-4941-BF32-650E90CE2220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baseline="0"/>
                      <a:t> </a:t>
                    </a:r>
                    <a:fld id="{2354DBF9-D521-4354-9701-C8A0B2FFDCC2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2CD1-4941-BF32-650E90CE2220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baseline="0"/>
                      <a:t> </a:t>
                    </a:r>
                    <a:fld id="{89B0113B-1389-42B5-B0E7-28656731F357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2CD1-4941-BF32-650E90CE2220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F44B0B43-278D-427E-9478-D7A9FC932B21}" type="VALUE">
                      <a:rPr lang="en-US" baseline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2CD1-4941-BF32-650E90CE2220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B8FCBF18-87AB-4551-B144-5F2B4A897479}" type="VALUE">
                      <a:rPr lang="en-US" baseline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2CD1-4941-BF32-650E90CE2220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 baseline="0"/>
                      <a:t> </a:t>
                    </a:r>
                    <a:fld id="{1A8D1441-A446-4BF4-9A73-E17346F6FB78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2CD1-4941-BF32-650E90CE2220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Sheet1!$A$22:$A$29</c:f>
              <c:strCache>
                <c:ptCount val="8"/>
                <c:pt idx="0">
                  <c:v>Ariesan</c:v>
                </c:pt>
                <c:pt idx="1">
                  <c:v>Apullum</c:v>
                </c:pt>
                <c:pt idx="2">
                  <c:v>Dumbrava</c:v>
                </c:pt>
                <c:pt idx="3">
                  <c:v>Andrada</c:v>
                </c:pt>
                <c:pt idx="4">
                  <c:v>Codru</c:v>
                </c:pt>
                <c:pt idx="5">
                  <c:v>Dumitra</c:v>
                </c:pt>
                <c:pt idx="6">
                  <c:v>Cezara</c:v>
                </c:pt>
                <c:pt idx="7">
                  <c:v>T. 109-12</c:v>
                </c:pt>
              </c:strCache>
            </c:strRef>
          </c:cat>
          <c:val>
            <c:numRef>
              <c:f>Sheet1!$D$22:$D$29</c:f>
              <c:numCache>
                <c:formatCode>General</c:formatCode>
                <c:ptCount val="8"/>
                <c:pt idx="0">
                  <c:v>6866</c:v>
                </c:pt>
                <c:pt idx="1">
                  <c:v>7038</c:v>
                </c:pt>
                <c:pt idx="2">
                  <c:v>7806</c:v>
                </c:pt>
                <c:pt idx="3">
                  <c:v>7562</c:v>
                </c:pt>
                <c:pt idx="4">
                  <c:v>7672</c:v>
                </c:pt>
                <c:pt idx="5">
                  <c:v>7039</c:v>
                </c:pt>
                <c:pt idx="6">
                  <c:v>7935</c:v>
                </c:pt>
                <c:pt idx="7">
                  <c:v>7598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2CD1-4941-BF32-650E90CE22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521482896"/>
        <c:axId val="521480176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Sheet1!$C$21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Sheet1!$A$22:$A$29</c15:sqref>
                        </c15:formulaRef>
                      </c:ext>
                    </c:extLst>
                    <c:strCache>
                      <c:ptCount val="8"/>
                      <c:pt idx="0">
                        <c:v>Ariesan</c:v>
                      </c:pt>
                      <c:pt idx="1">
                        <c:v>Apullum</c:v>
                      </c:pt>
                      <c:pt idx="2">
                        <c:v>Dumbrava</c:v>
                      </c:pt>
                      <c:pt idx="3">
                        <c:v>Andrada</c:v>
                      </c:pt>
                      <c:pt idx="4">
                        <c:v>Codru</c:v>
                      </c:pt>
                      <c:pt idx="5">
                        <c:v>Dumitra</c:v>
                      </c:pt>
                      <c:pt idx="6">
                        <c:v>Cezara</c:v>
                      </c:pt>
                      <c:pt idx="7">
                        <c:v>T. 109-12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Sheet1!$C$22:$C$29</c15:sqref>
                        </c15:formulaRef>
                      </c:ext>
                    </c:extLst>
                    <c:numCache>
                      <c:formatCode>General</c:formatCode>
                      <c:ptCount val="8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A-2CD1-4941-BF32-650E90CE2220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Sheet1!$E$21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Sheet1!$A$22:$A$29</c15:sqref>
                        </c15:formulaRef>
                      </c:ext>
                    </c:extLst>
                    <c:strCache>
                      <c:ptCount val="8"/>
                      <c:pt idx="0">
                        <c:v>Ariesan</c:v>
                      </c:pt>
                      <c:pt idx="1">
                        <c:v>Apullum</c:v>
                      </c:pt>
                      <c:pt idx="2">
                        <c:v>Dumbrava</c:v>
                      </c:pt>
                      <c:pt idx="3">
                        <c:v>Andrada</c:v>
                      </c:pt>
                      <c:pt idx="4">
                        <c:v>Codru</c:v>
                      </c:pt>
                      <c:pt idx="5">
                        <c:v>Dumitra</c:v>
                      </c:pt>
                      <c:pt idx="6">
                        <c:v>Cezara</c:v>
                      </c:pt>
                      <c:pt idx="7">
                        <c:v>T. 109-12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Sheet1!$E$22:$E$29</c15:sqref>
                        </c15:formulaRef>
                      </c:ext>
                    </c:extLst>
                    <c:numCache>
                      <c:formatCode>General</c:formatCode>
                      <c:ptCount val="8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B-2CD1-4941-BF32-650E90CE2220}"/>
                  </c:ext>
                </c:extLst>
              </c15:ser>
            </c15:filteredBarSeries>
          </c:ext>
        </c:extLst>
      </c:barChart>
      <c:catAx>
        <c:axId val="5214828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1480176"/>
        <c:crosses val="autoZero"/>
        <c:auto val="1"/>
        <c:lblAlgn val="ctr"/>
        <c:lblOffset val="100"/>
        <c:noMultiLvlLbl val="0"/>
      </c:catAx>
      <c:valAx>
        <c:axId val="5214801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214828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image" Target="../media/image6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image" Target="../media/image8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image" Target="../media/image14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0.72073</cdr:x>
      <cdr:y>0.33434</cdr:y>
    </cdr:from>
    <cdr:to>
      <cdr:x>0.72142</cdr:x>
      <cdr:y>0.63043</cdr:y>
    </cdr:to>
    <cdr:cxnSp macro="">
      <cdr:nvCxnSpPr>
        <cdr:cNvPr id="3" name="Straight Arrow Connector 2"/>
        <cdr:cNvCxnSpPr/>
      </cdr:nvCxnSpPr>
      <cdr:spPr>
        <a:xfrm xmlns:a="http://schemas.openxmlformats.org/drawingml/2006/main">
          <a:off x="4719781" y="1020620"/>
          <a:ext cx="4507" cy="903829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0.79408</cdr:x>
      <cdr:y>0.11347</cdr:y>
    </cdr:from>
    <cdr:to>
      <cdr:x>0.79777</cdr:x>
      <cdr:y>0.55703</cdr:y>
    </cdr:to>
    <cdr:cxnSp macro="">
      <cdr:nvCxnSpPr>
        <cdr:cNvPr id="5" name="Straight Arrow Connector 4"/>
        <cdr:cNvCxnSpPr/>
      </cdr:nvCxnSpPr>
      <cdr:spPr>
        <a:xfrm xmlns:a="http://schemas.openxmlformats.org/drawingml/2006/main">
          <a:off x="5200072" y="346366"/>
          <a:ext cx="24192" cy="1354047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0.45758</cdr:x>
      <cdr:y>0.21296</cdr:y>
    </cdr:from>
    <cdr:to>
      <cdr:x>0.72828</cdr:x>
      <cdr:y>0.31734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2092036" y="584200"/>
          <a:ext cx="1237673" cy="2863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GB" sz="1100" dirty="0"/>
        </a:p>
      </cdr:txBody>
    </cdr:sp>
  </cdr:relSizeAnchor>
  <cdr:relSizeAnchor xmlns:cdr="http://schemas.openxmlformats.org/drawingml/2006/chartDrawing">
    <cdr:from>
      <cdr:x>0.49506</cdr:x>
      <cdr:y>0.2298</cdr:y>
    </cdr:from>
    <cdr:to>
      <cdr:x>0.78687</cdr:x>
      <cdr:y>0.33081</cdr:y>
    </cdr:to>
    <cdr:sp macro="" textlink="">
      <cdr:nvSpPr>
        <cdr:cNvPr id="10" name="Rectangle 9"/>
        <cdr:cNvSpPr/>
      </cdr:nvSpPr>
      <cdr:spPr>
        <a:xfrm xmlns:a="http://schemas.openxmlformats.org/drawingml/2006/main">
          <a:off x="3241963" y="701486"/>
          <a:ext cx="1910911" cy="308345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o-RO" sz="1000" b="1" noProof="0" dirty="0" smtClean="0">
              <a:latin typeface="Arial" panose="020B0604020202020204" pitchFamily="34" charset="0"/>
              <a:cs typeface="Arial" panose="020B0604020202020204" pitchFamily="34" charset="0"/>
            </a:rPr>
            <a:t>Seceta la alungirea paiului</a:t>
          </a:r>
          <a:endParaRPr lang="ro-RO" sz="1000" b="1" noProof="0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0.32424</cdr:x>
      <cdr:y>0.03115</cdr:y>
    </cdr:from>
    <cdr:to>
      <cdr:x>0.52424</cdr:x>
      <cdr:y>0.36448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1482437" y="85437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GB" sz="1100" dirty="0"/>
        </a:p>
      </cdr:txBody>
    </cdr:sp>
  </cdr:relSizeAnchor>
  <cdr:relSizeAnchor xmlns:cdr="http://schemas.openxmlformats.org/drawingml/2006/chartDrawing">
    <cdr:from>
      <cdr:x>0.69535</cdr:x>
      <cdr:y>0</cdr:y>
    </cdr:from>
    <cdr:to>
      <cdr:x>1</cdr:x>
      <cdr:y>0.12121</cdr:y>
    </cdr:to>
    <cdr:sp macro="" textlink="">
      <cdr:nvSpPr>
        <cdr:cNvPr id="12" name="Rounded Rectangle 11"/>
        <cdr:cNvSpPr/>
      </cdr:nvSpPr>
      <cdr:spPr>
        <a:xfrm xmlns:a="http://schemas.openxmlformats.org/drawingml/2006/main">
          <a:off x="4553527" y="0"/>
          <a:ext cx="1995054" cy="370014"/>
        </a:xfrm>
        <a:prstGeom xmlns:a="http://schemas.openxmlformats.org/drawingml/2006/main" prst="roundRect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o-RO" sz="1000" b="1" dirty="0" smtClean="0">
              <a:latin typeface="Arial" panose="020B0604020202020204" pitchFamily="34" charset="0"/>
              <a:cs typeface="Arial" panose="020B0604020202020204" pitchFamily="34" charset="0"/>
            </a:rPr>
            <a:t>Seceta</a:t>
          </a:r>
          <a:r>
            <a:rPr lang="en-US" sz="1000" b="1" dirty="0" smtClean="0">
              <a:latin typeface="Arial" panose="020B0604020202020204" pitchFamily="34" charset="0"/>
              <a:cs typeface="Arial" panose="020B0604020202020204" pitchFamily="34" charset="0"/>
            </a:rPr>
            <a:t> la </a:t>
          </a:r>
          <a:r>
            <a:rPr lang="ro-RO" sz="1000" b="1" dirty="0" smtClean="0">
              <a:latin typeface="Arial" panose="020B0604020202020204" pitchFamily="34" charset="0"/>
              <a:cs typeface="Arial" panose="020B0604020202020204" pitchFamily="34" charset="0"/>
            </a:rPr>
            <a:t>umplerea</a:t>
          </a:r>
          <a:r>
            <a:rPr lang="en-US" sz="10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000" b="1" dirty="0" err="1" smtClean="0">
              <a:latin typeface="Arial" panose="020B0604020202020204" pitchFamily="34" charset="0"/>
              <a:cs typeface="Arial" panose="020B0604020202020204" pitchFamily="34" charset="0"/>
            </a:rPr>
            <a:t>bobului</a:t>
          </a:r>
          <a:endParaRPr lang="en-US" sz="10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0.15904</cdr:x>
      <cdr:y>0.01602</cdr:y>
    </cdr:from>
    <cdr:to>
      <cdr:x>0.15904</cdr:x>
      <cdr:y>0.11029</cdr:y>
    </cdr:to>
    <cdr:cxnSp macro="">
      <cdr:nvCxnSpPr>
        <cdr:cNvPr id="15" name="Straight Arrow Connector 14"/>
        <cdr:cNvCxnSpPr/>
      </cdr:nvCxnSpPr>
      <cdr:spPr>
        <a:xfrm xmlns:a="http://schemas.openxmlformats.org/drawingml/2006/main">
          <a:off x="1041498" y="48891"/>
          <a:ext cx="0" cy="287790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0.23272</cdr:x>
      <cdr:y>0.01513</cdr:y>
    </cdr:from>
    <cdr:to>
      <cdr:x>0.236</cdr:x>
      <cdr:y>0.55499</cdr:y>
    </cdr:to>
    <cdr:cxnSp macro="">
      <cdr:nvCxnSpPr>
        <cdr:cNvPr id="17" name="Straight Arrow Connector 16"/>
        <cdr:cNvCxnSpPr/>
      </cdr:nvCxnSpPr>
      <cdr:spPr>
        <a:xfrm xmlns:a="http://schemas.openxmlformats.org/drawingml/2006/main">
          <a:off x="1524000" y="46183"/>
          <a:ext cx="21467" cy="1647979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0.7159</cdr:x>
      <cdr:y>0.3448</cdr:y>
    </cdr:from>
    <cdr:to>
      <cdr:x>0.71746</cdr:x>
      <cdr:y>0.53303</cdr:y>
    </cdr:to>
    <cdr:cxnSp macro="">
      <cdr:nvCxnSpPr>
        <cdr:cNvPr id="7" name="Straight Arrow Connector 6"/>
        <cdr:cNvCxnSpPr/>
      </cdr:nvCxnSpPr>
      <cdr:spPr>
        <a:xfrm xmlns:a="http://schemas.openxmlformats.org/drawingml/2006/main">
          <a:off x="4096329" y="879763"/>
          <a:ext cx="8911" cy="480291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0.79213</cdr:x>
      <cdr:y>0.30136</cdr:y>
    </cdr:from>
    <cdr:to>
      <cdr:x>0.79415</cdr:x>
      <cdr:y>0.42443</cdr:y>
    </cdr:to>
    <cdr:cxnSp macro="">
      <cdr:nvCxnSpPr>
        <cdr:cNvPr id="11" name="Straight Arrow Connector 10"/>
        <cdr:cNvCxnSpPr/>
      </cdr:nvCxnSpPr>
      <cdr:spPr>
        <a:xfrm xmlns:a="http://schemas.openxmlformats.org/drawingml/2006/main">
          <a:off x="3625274" y="768927"/>
          <a:ext cx="9236" cy="314036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0.87487</cdr:x>
      <cdr:y>0.29412</cdr:y>
    </cdr:from>
    <cdr:to>
      <cdr:x>0.87487</cdr:x>
      <cdr:y>0.49321</cdr:y>
    </cdr:to>
    <cdr:cxnSp macro="">
      <cdr:nvCxnSpPr>
        <cdr:cNvPr id="13" name="Straight Arrow Connector 12"/>
        <cdr:cNvCxnSpPr/>
      </cdr:nvCxnSpPr>
      <cdr:spPr>
        <a:xfrm xmlns:a="http://schemas.openxmlformats.org/drawingml/2006/main">
          <a:off x="4003965" y="750454"/>
          <a:ext cx="0" cy="508000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0.45004</cdr:x>
      <cdr:y>0.22244</cdr:y>
    </cdr:from>
    <cdr:to>
      <cdr:x>0.74334</cdr:x>
      <cdr:y>0.34328</cdr:y>
    </cdr:to>
    <cdr:sp macro="" textlink="">
      <cdr:nvSpPr>
        <cdr:cNvPr id="14" name="Rectangle 13"/>
        <cdr:cNvSpPr/>
      </cdr:nvSpPr>
      <cdr:spPr>
        <a:xfrm xmlns:a="http://schemas.openxmlformats.org/drawingml/2006/main">
          <a:off x="2575110" y="567559"/>
          <a:ext cx="1678237" cy="308345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o-RO" sz="800" b="1" noProof="0" dirty="0" smtClean="0">
              <a:latin typeface="Arial" panose="020B0604020202020204" pitchFamily="34" charset="0"/>
              <a:cs typeface="Arial" panose="020B0604020202020204" pitchFamily="34" charset="0"/>
            </a:rPr>
            <a:t>Seceta</a:t>
          </a:r>
          <a:r>
            <a:rPr lang="ro-RO" sz="1000" b="1" noProof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o-RO" sz="800" b="1" noProof="0" dirty="0" smtClean="0">
              <a:latin typeface="Arial" panose="020B0604020202020204" pitchFamily="34" charset="0"/>
              <a:cs typeface="Arial" panose="020B0604020202020204" pitchFamily="34" charset="0"/>
            </a:rPr>
            <a:t>la alungirea</a:t>
          </a:r>
          <a:r>
            <a:rPr lang="ro-RO" sz="1000" b="1" noProof="0" dirty="0" smtClean="0">
              <a:latin typeface="Arial" panose="020B0604020202020204" pitchFamily="34" charset="0"/>
              <a:cs typeface="Arial" panose="020B0604020202020204" pitchFamily="34" charset="0"/>
            </a:rPr>
            <a:t> paiului</a:t>
          </a:r>
          <a:endParaRPr lang="ro-RO" sz="1000" b="1" noProof="0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0.75617</cdr:x>
      <cdr:y>0.14299</cdr:y>
    </cdr:from>
    <cdr:to>
      <cdr:x>0.98386</cdr:x>
      <cdr:y>0.288</cdr:y>
    </cdr:to>
    <cdr:sp macro="" textlink="">
      <cdr:nvSpPr>
        <cdr:cNvPr id="15" name="Rounded Rectangle 14"/>
        <cdr:cNvSpPr/>
      </cdr:nvSpPr>
      <cdr:spPr>
        <a:xfrm xmlns:a="http://schemas.openxmlformats.org/drawingml/2006/main">
          <a:off x="4326736" y="364836"/>
          <a:ext cx="1302830" cy="370014"/>
        </a:xfrm>
        <a:prstGeom xmlns:a="http://schemas.openxmlformats.org/drawingml/2006/main" prst="roundRect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o-RO" sz="800" b="1" dirty="0" smtClean="0">
              <a:latin typeface="Arial" panose="020B0604020202020204" pitchFamily="34" charset="0"/>
              <a:cs typeface="Arial" panose="020B0604020202020204" pitchFamily="34" charset="0"/>
            </a:rPr>
            <a:t>Seceta</a:t>
          </a:r>
          <a:r>
            <a:rPr lang="en-US" sz="800" b="1" dirty="0" smtClean="0">
              <a:latin typeface="Arial" panose="020B0604020202020204" pitchFamily="34" charset="0"/>
              <a:cs typeface="Arial" panose="020B0604020202020204" pitchFamily="34" charset="0"/>
            </a:rPr>
            <a:t> la </a:t>
          </a:r>
          <a:r>
            <a:rPr lang="en-US" sz="800" b="1" dirty="0" err="1" smtClean="0">
              <a:latin typeface="Arial" panose="020B0604020202020204" pitchFamily="34" charset="0"/>
              <a:cs typeface="Arial" panose="020B0604020202020204" pitchFamily="34" charset="0"/>
            </a:rPr>
            <a:t>cresterea</a:t>
          </a:r>
          <a:r>
            <a:rPr lang="en-US" sz="8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800" b="1" dirty="0" err="1" smtClean="0">
              <a:latin typeface="Arial" panose="020B0604020202020204" pitchFamily="34" charset="0"/>
              <a:cs typeface="Arial" panose="020B0604020202020204" pitchFamily="34" charset="0"/>
            </a:rPr>
            <a:t>si</a:t>
          </a:r>
          <a:r>
            <a:rPr lang="en-US" sz="8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o-RO" sz="800" b="1" dirty="0" smtClean="0">
              <a:latin typeface="Arial" panose="020B0604020202020204" pitchFamily="34" charset="0"/>
              <a:cs typeface="Arial" panose="020B0604020202020204" pitchFamily="34" charset="0"/>
            </a:rPr>
            <a:t>umplerea</a:t>
          </a:r>
          <a:r>
            <a:rPr lang="en-US" sz="8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800" b="1" dirty="0" err="1" smtClean="0">
              <a:latin typeface="Arial" panose="020B0604020202020204" pitchFamily="34" charset="0"/>
              <a:cs typeface="Arial" panose="020B0604020202020204" pitchFamily="34" charset="0"/>
            </a:rPr>
            <a:t>bobului</a:t>
          </a:r>
          <a:endParaRPr lang="en-US" sz="8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0.56364</cdr:x>
      <cdr:y>0.1431</cdr:y>
    </cdr:from>
    <cdr:to>
      <cdr:x>1</cdr:x>
      <cdr:y>0.27798</cdr:y>
    </cdr:to>
    <cdr:sp macro="" textlink="">
      <cdr:nvSpPr>
        <cdr:cNvPr id="2" name="Rounded Rectangle 1"/>
        <cdr:cNvSpPr/>
      </cdr:nvSpPr>
      <cdr:spPr>
        <a:xfrm xmlns:a="http://schemas.openxmlformats.org/drawingml/2006/main">
          <a:off x="2902318" y="392546"/>
          <a:ext cx="2246954" cy="370014"/>
        </a:xfrm>
        <a:prstGeom xmlns:a="http://schemas.openxmlformats.org/drawingml/2006/main" prst="roundRect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o-RO" sz="1000" b="1" dirty="0" smtClean="0">
              <a:latin typeface="Arial" panose="020B0604020202020204" pitchFamily="34" charset="0"/>
              <a:cs typeface="Arial" panose="020B0604020202020204" pitchFamily="34" charset="0"/>
            </a:rPr>
            <a:t>Seceta</a:t>
          </a:r>
          <a:r>
            <a:rPr lang="en-US" sz="1000" b="1" dirty="0" smtClean="0">
              <a:latin typeface="Arial" panose="020B0604020202020204" pitchFamily="34" charset="0"/>
              <a:cs typeface="Arial" panose="020B0604020202020204" pitchFamily="34" charset="0"/>
            </a:rPr>
            <a:t> la </a:t>
          </a:r>
          <a:r>
            <a:rPr lang="ro-RO" sz="1000" b="1" dirty="0" smtClean="0">
              <a:latin typeface="Arial" panose="020B0604020202020204" pitchFamily="34" charset="0"/>
              <a:cs typeface="Arial" panose="020B0604020202020204" pitchFamily="34" charset="0"/>
            </a:rPr>
            <a:t>umplerea</a:t>
          </a:r>
          <a:r>
            <a:rPr lang="en-US" sz="10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000" b="1" dirty="0" err="1" smtClean="0">
              <a:latin typeface="Arial" panose="020B0604020202020204" pitchFamily="34" charset="0"/>
              <a:cs typeface="Arial" panose="020B0604020202020204" pitchFamily="34" charset="0"/>
            </a:rPr>
            <a:t>bobului</a:t>
          </a:r>
          <a:endParaRPr lang="en-US" sz="10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0.85112</cdr:x>
      <cdr:y>0.28367</cdr:y>
    </cdr:from>
    <cdr:to>
      <cdr:x>0.85291</cdr:x>
      <cdr:y>0.5968</cdr:y>
    </cdr:to>
    <cdr:cxnSp macro="">
      <cdr:nvCxnSpPr>
        <cdr:cNvPr id="4" name="Straight Arrow Connector 3"/>
        <cdr:cNvCxnSpPr/>
      </cdr:nvCxnSpPr>
      <cdr:spPr>
        <a:xfrm xmlns:a="http://schemas.openxmlformats.org/drawingml/2006/main">
          <a:off x="4382654" y="778163"/>
          <a:ext cx="9237" cy="858982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0.87085</cdr:x>
      <cdr:y>0.26267</cdr:y>
    </cdr:from>
    <cdr:to>
      <cdr:x>0.87085</cdr:x>
      <cdr:y>0.49163</cdr:y>
    </cdr:to>
    <cdr:cxnSp macro="">
      <cdr:nvCxnSpPr>
        <cdr:cNvPr id="6" name="Straight Arrow Connector 5"/>
        <cdr:cNvCxnSpPr/>
      </cdr:nvCxnSpPr>
      <cdr:spPr>
        <a:xfrm xmlns:a="http://schemas.openxmlformats.org/drawingml/2006/main">
          <a:off x="4484254" y="720566"/>
          <a:ext cx="0" cy="628073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0.4009</cdr:x>
      <cdr:y>0.43855</cdr:y>
    </cdr:from>
    <cdr:to>
      <cdr:x>0.4009</cdr:x>
      <cdr:y>0.65067</cdr:y>
    </cdr:to>
    <cdr:cxnSp macro="">
      <cdr:nvCxnSpPr>
        <cdr:cNvPr id="8" name="Straight Arrow Connector 7"/>
        <cdr:cNvCxnSpPr/>
      </cdr:nvCxnSpPr>
      <cdr:spPr>
        <a:xfrm xmlns:a="http://schemas.openxmlformats.org/drawingml/2006/main">
          <a:off x="2064327" y="1203036"/>
          <a:ext cx="0" cy="58189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0.3148</cdr:x>
      <cdr:y>0.37121</cdr:y>
    </cdr:from>
    <cdr:to>
      <cdr:x>0.64843</cdr:x>
      <cdr:y>0.43855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1620981" y="1018309"/>
          <a:ext cx="1717963" cy="1847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GB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1291D3-C3E7-4DEE-A48D-9B3A23633F8C}" type="datetimeFigureOut">
              <a:rPr lang="en-GB" smtClean="0"/>
              <a:t>19/05/2022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2791B6-B821-4F41-AC90-23901DB879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7561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E17BB-47A8-4C22-9BEE-9A2DD2BF4449}" type="datetimeFigureOut">
              <a:rPr lang="en-GB" smtClean="0"/>
              <a:t>19/05/2022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3823-9091-49BF-8B4C-EEB7403F73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6757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E17BB-47A8-4C22-9BEE-9A2DD2BF4449}" type="datetimeFigureOut">
              <a:rPr lang="en-GB" smtClean="0"/>
              <a:t>19/05/2022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3823-9091-49BF-8B4C-EEB7403F73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9750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E17BB-47A8-4C22-9BEE-9A2DD2BF4449}" type="datetimeFigureOut">
              <a:rPr lang="en-GB" smtClean="0"/>
              <a:t>19/05/2022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3823-9091-49BF-8B4C-EEB7403F73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0098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E17BB-47A8-4C22-9BEE-9A2DD2BF4449}" type="datetimeFigureOut">
              <a:rPr lang="en-GB" smtClean="0"/>
              <a:t>19/05/2022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3823-9091-49BF-8B4C-EEB7403F73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0214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E17BB-47A8-4C22-9BEE-9A2DD2BF4449}" type="datetimeFigureOut">
              <a:rPr lang="en-GB" smtClean="0"/>
              <a:t>19/05/2022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3823-9091-49BF-8B4C-EEB7403F73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1500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E17BB-47A8-4C22-9BEE-9A2DD2BF4449}" type="datetimeFigureOut">
              <a:rPr lang="en-GB" smtClean="0"/>
              <a:t>19/05/2022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3823-9091-49BF-8B4C-EEB7403F73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13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E17BB-47A8-4C22-9BEE-9A2DD2BF4449}" type="datetimeFigureOut">
              <a:rPr lang="en-GB" smtClean="0"/>
              <a:t>19/05/2022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3823-9091-49BF-8B4C-EEB7403F73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1191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E17BB-47A8-4C22-9BEE-9A2DD2BF4449}" type="datetimeFigureOut">
              <a:rPr lang="en-GB" smtClean="0"/>
              <a:t>19/05/2022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3823-9091-49BF-8B4C-EEB7403F73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0518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E17BB-47A8-4C22-9BEE-9A2DD2BF4449}" type="datetimeFigureOut">
              <a:rPr lang="en-GB" smtClean="0"/>
              <a:t>19/05/2022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3823-9091-49BF-8B4C-EEB7403F73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035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E17BB-47A8-4C22-9BEE-9A2DD2BF4449}" type="datetimeFigureOut">
              <a:rPr lang="en-GB" smtClean="0"/>
              <a:t>19/05/2022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3823-9091-49BF-8B4C-EEB7403F73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4547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E17BB-47A8-4C22-9BEE-9A2DD2BF4449}" type="datetimeFigureOut">
              <a:rPr lang="en-GB" smtClean="0"/>
              <a:t>19/05/2022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3823-9091-49BF-8B4C-EEB7403F73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0909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E17BB-47A8-4C22-9BEE-9A2DD2BF4449}" type="datetimeFigureOut">
              <a:rPr lang="en-GB" smtClean="0"/>
              <a:t>19/05/2022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C3823-9091-49BF-8B4C-EEB7403F73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788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package" Target="../embeddings/Microsoft_Word_Document2.docx"/><Relationship Id="rId5" Type="http://schemas.openxmlformats.org/officeDocument/2006/relationships/image" Target="../media/image3.emf"/><Relationship Id="rId10" Type="http://schemas.openxmlformats.org/officeDocument/2006/relationships/image" Target="../media/image6.png"/><Relationship Id="rId4" Type="http://schemas.openxmlformats.org/officeDocument/2006/relationships/package" Target="../embeddings/Microsoft_Word_Document1.docx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3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.emf"/><Relationship Id="rId5" Type="http://schemas.openxmlformats.org/officeDocument/2006/relationships/package" Target="../embeddings/Microsoft_Word_Document4.docx"/><Relationship Id="rId4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10.png"/><Relationship Id="rId7" Type="http://schemas.openxmlformats.org/officeDocument/2006/relationships/package" Target="../embeddings/Microsoft_Word_Document5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9.emf"/><Relationship Id="rId4" Type="http://schemas.openxmlformats.org/officeDocument/2006/relationships/image" Target="../media/image11.png"/><Relationship Id="rId9" Type="http://schemas.openxmlformats.org/officeDocument/2006/relationships/package" Target="../embeddings/Microsoft_Word_Document6.docx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7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5.emf"/><Relationship Id="rId5" Type="http://schemas.openxmlformats.org/officeDocument/2006/relationships/package" Target="../embeddings/Microsoft_Word_Document8.docx"/><Relationship Id="rId4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29842" y="1392195"/>
            <a:ext cx="10570129" cy="1902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8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PROGRESUL GENETIC PENTRU CAPACITATEA DE PRODUCTIE LA GRAUL DE TOAMNA, ESTIMAT PE BAZA REZULTATELOR DIN CULTURI COMPARATIVE MULTIANUALE, LA SCDA TURDA</a:t>
            </a:r>
            <a:endParaRPr lang="en-GB" sz="28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18271" y="3059988"/>
            <a:ext cx="7974226" cy="33715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400" dirty="0" smtClean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GB" sz="2400" b="1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Autori</a:t>
            </a:r>
            <a:r>
              <a:rPr lang="en-GB" sz="24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GB" sz="2400" b="1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Rozalia</a:t>
            </a:r>
            <a:r>
              <a:rPr lang="en-GB" sz="24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KADAR, </a:t>
            </a:r>
            <a:r>
              <a:rPr lang="en-GB" sz="2400" b="1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Ionuț</a:t>
            </a:r>
            <a:r>
              <a:rPr lang="en-GB" sz="24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RACZ,</a:t>
            </a:r>
            <a:r>
              <a:rPr lang="en-GB" sz="2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Adrian CECLAN, </a:t>
            </a:r>
            <a:r>
              <a:rPr lang="en-GB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Adina </a:t>
            </a:r>
            <a:r>
              <a:rPr lang="en-GB" sz="24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VARADI, Diana HIRIṢCĂU, </a:t>
            </a:r>
            <a:endParaRPr lang="en-GB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GB" sz="2400" dirty="0" smtClean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GB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40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31 MAI 2022 </a:t>
            </a:r>
            <a:endParaRPr lang="en-GB" sz="2400" dirty="0" smtClean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400" dirty="0" smtClean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27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7201858"/>
              </p:ext>
            </p:extLst>
          </p:nvPr>
        </p:nvGraphicFramePr>
        <p:xfrm>
          <a:off x="2348132" y="2932977"/>
          <a:ext cx="8059502" cy="36433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7242879"/>
              </p:ext>
            </p:extLst>
          </p:nvPr>
        </p:nvGraphicFramePr>
        <p:xfrm>
          <a:off x="635505" y="212436"/>
          <a:ext cx="5811478" cy="27616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4008932"/>
              </p:ext>
            </p:extLst>
          </p:nvPr>
        </p:nvGraphicFramePr>
        <p:xfrm>
          <a:off x="6700116" y="0"/>
          <a:ext cx="5238750" cy="3005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8183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3918282"/>
              </p:ext>
            </p:extLst>
          </p:nvPr>
        </p:nvGraphicFramePr>
        <p:xfrm>
          <a:off x="327891" y="11776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6677004"/>
              </p:ext>
            </p:extLst>
          </p:nvPr>
        </p:nvGraphicFramePr>
        <p:xfrm>
          <a:off x="5449455" y="124689"/>
          <a:ext cx="6548581" cy="30526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5814641"/>
              </p:ext>
            </p:extLst>
          </p:nvPr>
        </p:nvGraphicFramePr>
        <p:xfrm>
          <a:off x="3439606" y="3291824"/>
          <a:ext cx="6692685" cy="34147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Rectangle 1"/>
          <p:cNvSpPr/>
          <p:nvPr/>
        </p:nvSpPr>
        <p:spPr>
          <a:xfrm>
            <a:off x="6446981" y="-170873"/>
            <a:ext cx="1995055" cy="3417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Exces de precipitatii, intarzierea semanatului</a:t>
            </a:r>
            <a:endParaRPr lang="ro-RO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1249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3747776"/>
              </p:ext>
            </p:extLst>
          </p:nvPr>
        </p:nvGraphicFramePr>
        <p:xfrm>
          <a:off x="484908" y="256308"/>
          <a:ext cx="5426365" cy="27455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4040620"/>
              </p:ext>
            </p:extLst>
          </p:nvPr>
        </p:nvGraphicFramePr>
        <p:xfrm>
          <a:off x="6229926" y="320964"/>
          <a:ext cx="5721929" cy="25515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0785293"/>
              </p:ext>
            </p:extLst>
          </p:nvPr>
        </p:nvGraphicFramePr>
        <p:xfrm>
          <a:off x="3560619" y="3045690"/>
          <a:ext cx="5897418" cy="35583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9698326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1463825"/>
              </p:ext>
            </p:extLst>
          </p:nvPr>
        </p:nvGraphicFramePr>
        <p:xfrm>
          <a:off x="3760573" y="370496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4075426"/>
              </p:ext>
            </p:extLst>
          </p:nvPr>
        </p:nvGraphicFramePr>
        <p:xfrm>
          <a:off x="632691" y="256309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9197718"/>
              </p:ext>
            </p:extLst>
          </p:nvPr>
        </p:nvGraphicFramePr>
        <p:xfrm>
          <a:off x="6503256" y="374073"/>
          <a:ext cx="5149272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8" name="Straight Arrow Connector 7"/>
          <p:cNvCxnSpPr/>
          <p:nvPr/>
        </p:nvCxnSpPr>
        <p:spPr>
          <a:xfrm>
            <a:off x="8885381" y="1551709"/>
            <a:ext cx="0" cy="5818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7977311" y="1277871"/>
            <a:ext cx="2201162" cy="2616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Seceta</a:t>
            </a:r>
            <a:r>
              <a:rPr lang="en-GB" sz="11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lipsa</a:t>
            </a:r>
            <a:r>
              <a:rPr lang="en-GB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strat</a:t>
            </a:r>
            <a:r>
              <a:rPr lang="en-GB" sz="1100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zapada</a:t>
            </a:r>
            <a:endParaRPr lang="en-GB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770909" y="1122086"/>
            <a:ext cx="27710" cy="101151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902690" y="892935"/>
            <a:ext cx="19848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Temperaturi</a:t>
            </a:r>
            <a:r>
              <a:rPr lang="en-GB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foarte</a:t>
            </a:r>
            <a:r>
              <a:rPr lang="en-GB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scazute</a:t>
            </a:r>
            <a:endParaRPr lang="en-GB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7303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40316" y="701660"/>
            <a:ext cx="10692715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Argumente</a:t>
            </a:r>
            <a:r>
              <a:rPr lang="en-GB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pro/contra </a:t>
            </a:r>
            <a:r>
              <a:rPr lang="en-GB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soiuri</a:t>
            </a:r>
            <a:r>
              <a:rPr lang="en-GB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grau</a:t>
            </a:r>
            <a:r>
              <a:rPr lang="en-GB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straine</a:t>
            </a:r>
            <a:r>
              <a:rPr lang="en-GB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GB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Au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fost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 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perioade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în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care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soiurile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străine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au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fost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mai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productive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decât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cele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românești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Prin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anii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1950-1960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soiurile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românești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ocupau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la un moment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dat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 </a:t>
            </a:r>
            <a:r>
              <a:rPr lang="en-GB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2%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 din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suprafaţa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cultivată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cu </a:t>
            </a:r>
            <a:r>
              <a:rPr lang="en-GB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grâu</a:t>
            </a:r>
            <a:r>
              <a:rPr lang="en-GB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ceea</a:t>
            </a:r>
            <a:r>
              <a:rPr lang="en-GB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GB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înseamnă</a:t>
            </a:r>
            <a:r>
              <a:rPr lang="en-GB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că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vremea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respectivă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germoplasma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nouă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străină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, era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mai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valoroasă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decât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cea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veche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românească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GB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Au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existat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și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situații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când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germoplasma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străină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fost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utilizată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cu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succes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pentru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crearea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unor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soiuri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românești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, bine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adaptate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condițiilor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locale  </a:t>
            </a:r>
            <a:r>
              <a:rPr lang="en-GB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pedoclimatice</a:t>
            </a:r>
            <a:r>
              <a:rPr lang="en-GB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cum </a:t>
            </a:r>
            <a:r>
              <a:rPr lang="en-GB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este</a:t>
            </a:r>
            <a:r>
              <a:rPr lang="en-GB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soiul</a:t>
            </a:r>
            <a:r>
              <a:rPr lang="en-GB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o-RO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o-RO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ARIEŞAN</a:t>
            </a:r>
            <a:r>
              <a:rPr lang="en-GB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omologat</a:t>
            </a:r>
            <a:r>
              <a:rPr lang="en-GB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GB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anul</a:t>
            </a:r>
            <a:r>
              <a:rPr lang="en-GB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1985, care a </a:t>
            </a:r>
            <a:r>
              <a:rPr lang="en-GB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reprezentat</a:t>
            </a:r>
            <a:r>
              <a:rPr lang="en-GB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un moment crucial in </a:t>
            </a:r>
            <a:r>
              <a:rPr lang="en-GB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ameliorarea</a:t>
            </a:r>
            <a:r>
              <a:rPr lang="en-GB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graului</a:t>
            </a:r>
            <a:r>
              <a:rPr lang="en-GB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la SCDA </a:t>
            </a:r>
            <a:r>
              <a:rPr lang="en-GB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Turda</a:t>
            </a:r>
            <a:r>
              <a:rPr lang="en-GB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soi</a:t>
            </a:r>
            <a:r>
              <a:rPr lang="en-GB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care a </a:t>
            </a:r>
            <a:r>
              <a:rPr lang="en-GB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cunoscut</a:t>
            </a:r>
            <a:r>
              <a:rPr lang="en-GB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cea</a:t>
            </a:r>
            <a:r>
              <a:rPr lang="en-GB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mai</a:t>
            </a:r>
            <a:r>
              <a:rPr lang="en-GB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mare </a:t>
            </a:r>
            <a:r>
              <a:rPr lang="en-GB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extindere</a:t>
            </a:r>
            <a:r>
              <a:rPr lang="en-GB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16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Până</a:t>
            </a:r>
            <a:r>
              <a:rPr lang="en-GB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la moment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dat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soiurile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noi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românești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au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fost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net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superioare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celor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străine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: „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dintre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sutele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soiuri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din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întreaga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lume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experimentate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riguros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în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ţara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noastră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în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ultimul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deceniu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puţine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au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fost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competitive cu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soiurile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noastre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şi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nici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unul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nu s-a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dovedit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semnificativ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superior,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nici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productivitate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şi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nici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calitativ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” (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Săulescu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2004).</a:t>
            </a:r>
          </a:p>
          <a:p>
            <a:r>
              <a:rPr lang="en-GB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În</a:t>
            </a:r>
            <a:r>
              <a:rPr lang="en-GB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2016 s-a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produs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în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România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sămânţă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pentru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 112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soiuri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străine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, care a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reprezentat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numai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 35% din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cantitatea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 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produsă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GB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Numărul</a:t>
            </a:r>
            <a:r>
              <a:rPr lang="en-GB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soiurilor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străine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testate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în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România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fiind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atât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de mare, 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în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mod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sigur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există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acum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pe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piață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și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soiuri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străine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care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în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anumite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condiții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pedoclimatice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aduc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un profit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cel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puțin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fel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de mare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al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soiurilor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create la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Fundulea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Turda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Albota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Lovrin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Suceava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Rezultatele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sunt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confirmate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atât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în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condiții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experimentale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cât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și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producţie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GB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GB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nele</a:t>
            </a:r>
            <a:r>
              <a:rPr lang="en-GB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cercetari</a:t>
            </a:r>
            <a:r>
              <a:rPr lang="en-GB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arata</a:t>
            </a:r>
            <a:r>
              <a:rPr lang="en-GB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că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progresul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genetic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este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mai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mare la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soiurile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străine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(110 kg/ha/an,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în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Marea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Britanie </a:t>
            </a:r>
            <a:r>
              <a:rPr lang="en-GB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față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România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(50-53 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kg/ha/an </a:t>
            </a:r>
            <a:r>
              <a:rPr lang="en-GB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în</a:t>
            </a:r>
            <a:r>
              <a:rPr lang="en-GB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datorită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diferenței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foarte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mari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în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finanțarea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cercetării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agricole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Daca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în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urmă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cu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câteva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zeci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ani</a:t>
            </a:r>
            <a:r>
              <a:rPr lang="en-GB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oiurile</a:t>
            </a:r>
            <a:r>
              <a:rPr lang="en-GB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englezești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erau</a:t>
            </a:r>
            <a:r>
              <a:rPr lang="en-GB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folosite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 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în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proporție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numai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 5%-10%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pentru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panificație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acum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se pot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obține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 11-12 t/ha cu 13%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proteină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16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581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1709" y="1065012"/>
            <a:ext cx="926457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CONCLUZII</a:t>
            </a:r>
          </a:p>
          <a:p>
            <a:pPr algn="ctr"/>
            <a:endParaRPr lang="en-GB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b="1" dirty="0" smtClean="0">
                <a:latin typeface="Ubuntu"/>
              </a:rPr>
              <a:t>⁕ </a:t>
            </a:r>
            <a:r>
              <a:rPr lang="en-GB" b="1" dirty="0" err="1" smtClean="0">
                <a:latin typeface="Ubuntu"/>
              </a:rPr>
              <a:t>Progresul</a:t>
            </a:r>
            <a:r>
              <a:rPr lang="en-GB" b="1" dirty="0" smtClean="0">
                <a:latin typeface="Ubuntu"/>
              </a:rPr>
              <a:t> </a:t>
            </a:r>
            <a:r>
              <a:rPr lang="en-GB" b="1" dirty="0">
                <a:latin typeface="Ubuntu"/>
              </a:rPr>
              <a:t>genetic </a:t>
            </a:r>
            <a:r>
              <a:rPr lang="en-GB" b="1" dirty="0" err="1">
                <a:latin typeface="Ubuntu"/>
              </a:rPr>
              <a:t>în</a:t>
            </a:r>
            <a:r>
              <a:rPr lang="en-GB" b="1" dirty="0">
                <a:latin typeface="Ubuntu"/>
              </a:rPr>
              <a:t> </a:t>
            </a:r>
            <a:r>
              <a:rPr lang="en-GB" b="1" dirty="0" err="1">
                <a:latin typeface="Ubuntu"/>
              </a:rPr>
              <a:t>crearea</a:t>
            </a:r>
            <a:r>
              <a:rPr lang="en-GB" b="1" dirty="0">
                <a:latin typeface="Ubuntu"/>
              </a:rPr>
              <a:t> de </a:t>
            </a:r>
            <a:r>
              <a:rPr lang="en-GB" b="1" dirty="0" err="1">
                <a:latin typeface="Ubuntu"/>
              </a:rPr>
              <a:t>soiuri</a:t>
            </a:r>
            <a:r>
              <a:rPr lang="en-GB" b="1" dirty="0">
                <a:latin typeface="Ubuntu"/>
              </a:rPr>
              <a:t> de </a:t>
            </a:r>
            <a:r>
              <a:rPr lang="en-GB" b="1" dirty="0" err="1">
                <a:latin typeface="Ubuntu"/>
              </a:rPr>
              <a:t>grâu</a:t>
            </a:r>
            <a:r>
              <a:rPr lang="en-GB" b="1" dirty="0">
                <a:latin typeface="Ubuntu"/>
              </a:rPr>
              <a:t> </a:t>
            </a:r>
            <a:r>
              <a:rPr lang="en-GB" b="1" dirty="0" err="1">
                <a:latin typeface="Ubuntu"/>
              </a:rPr>
              <a:t>este</a:t>
            </a:r>
            <a:r>
              <a:rPr lang="en-GB" b="1" dirty="0">
                <a:latin typeface="Ubuntu"/>
              </a:rPr>
              <a:t> </a:t>
            </a:r>
            <a:r>
              <a:rPr lang="en-GB" b="1" dirty="0" err="1" smtClean="0">
                <a:latin typeface="Ubuntu"/>
              </a:rPr>
              <a:t>continuu</a:t>
            </a:r>
            <a:r>
              <a:rPr lang="en-GB" b="1" dirty="0" smtClean="0">
                <a:latin typeface="Ubuntu"/>
              </a:rPr>
              <a:t>, </a:t>
            </a:r>
            <a:r>
              <a:rPr lang="en-GB" b="1" dirty="0" err="1">
                <a:latin typeface="Ubuntu"/>
              </a:rPr>
              <a:t>atât</a:t>
            </a:r>
            <a:r>
              <a:rPr lang="en-GB" b="1" dirty="0">
                <a:latin typeface="Ubuntu"/>
              </a:rPr>
              <a:t> </a:t>
            </a:r>
            <a:r>
              <a:rPr lang="en-GB" b="1" dirty="0" err="1">
                <a:latin typeface="Ubuntu"/>
              </a:rPr>
              <a:t>pe</a:t>
            </a:r>
            <a:r>
              <a:rPr lang="en-GB" b="1" dirty="0">
                <a:latin typeface="Ubuntu"/>
              </a:rPr>
              <a:t> plan </a:t>
            </a:r>
            <a:r>
              <a:rPr lang="en-GB" b="1" dirty="0" err="1">
                <a:latin typeface="Ubuntu"/>
              </a:rPr>
              <a:t>mondial</a:t>
            </a:r>
            <a:r>
              <a:rPr lang="en-GB" b="1" dirty="0">
                <a:latin typeface="Ubuntu"/>
              </a:rPr>
              <a:t> </a:t>
            </a:r>
            <a:r>
              <a:rPr lang="en-GB" b="1" dirty="0" err="1">
                <a:latin typeface="Ubuntu"/>
              </a:rPr>
              <a:t>cât</a:t>
            </a:r>
            <a:r>
              <a:rPr lang="en-GB" b="1" dirty="0">
                <a:latin typeface="Ubuntu"/>
              </a:rPr>
              <a:t> </a:t>
            </a:r>
            <a:r>
              <a:rPr lang="en-GB" b="1" dirty="0" err="1">
                <a:latin typeface="Ubuntu"/>
              </a:rPr>
              <a:t>şi</a:t>
            </a:r>
            <a:r>
              <a:rPr lang="en-GB" b="1" dirty="0">
                <a:latin typeface="Ubuntu"/>
              </a:rPr>
              <a:t> </a:t>
            </a:r>
            <a:r>
              <a:rPr lang="en-GB" b="1" dirty="0" err="1">
                <a:latin typeface="Ubuntu"/>
              </a:rPr>
              <a:t>în</a:t>
            </a:r>
            <a:r>
              <a:rPr lang="en-GB" b="1" dirty="0">
                <a:latin typeface="Ubuntu"/>
              </a:rPr>
              <a:t> </a:t>
            </a:r>
            <a:r>
              <a:rPr lang="en-GB" b="1" dirty="0" err="1">
                <a:latin typeface="Ubuntu"/>
              </a:rPr>
              <a:t>programele</a:t>
            </a:r>
            <a:r>
              <a:rPr lang="en-GB" b="1" dirty="0">
                <a:latin typeface="Ubuntu"/>
              </a:rPr>
              <a:t> de </a:t>
            </a:r>
            <a:r>
              <a:rPr lang="en-GB" b="1" dirty="0" err="1">
                <a:latin typeface="Ubuntu"/>
              </a:rPr>
              <a:t>ameliorare</a:t>
            </a:r>
            <a:r>
              <a:rPr lang="en-GB" b="1" dirty="0">
                <a:latin typeface="Ubuntu"/>
              </a:rPr>
              <a:t> din </a:t>
            </a:r>
            <a:r>
              <a:rPr lang="en-GB" b="1" dirty="0" err="1">
                <a:latin typeface="Ubuntu"/>
              </a:rPr>
              <a:t>ţara</a:t>
            </a:r>
            <a:r>
              <a:rPr lang="en-GB" b="1" dirty="0">
                <a:latin typeface="Ubuntu"/>
              </a:rPr>
              <a:t> </a:t>
            </a:r>
            <a:r>
              <a:rPr lang="en-GB" b="1" dirty="0" err="1" smtClean="0">
                <a:latin typeface="Ubuntu"/>
              </a:rPr>
              <a:t>noastră</a:t>
            </a:r>
            <a:r>
              <a:rPr lang="en-GB" b="1" dirty="0" smtClean="0">
                <a:latin typeface="Ubuntu"/>
              </a:rPr>
              <a:t>.</a:t>
            </a:r>
          </a:p>
          <a:p>
            <a:pPr algn="just"/>
            <a:endParaRPr lang="en-GB" b="1" dirty="0" smtClean="0">
              <a:latin typeface="Ubuntu"/>
            </a:endParaRPr>
          </a:p>
          <a:p>
            <a:pPr algn="just"/>
            <a:r>
              <a:rPr lang="en-GB" b="1" dirty="0">
                <a:latin typeface="Ubuntu"/>
              </a:rPr>
              <a:t>⁕ </a:t>
            </a:r>
            <a:r>
              <a:rPr lang="en-GB" b="1" dirty="0" err="1">
                <a:latin typeface="Ubuntu"/>
              </a:rPr>
              <a:t>Germoplasma</a:t>
            </a:r>
            <a:r>
              <a:rPr lang="en-GB" b="1" dirty="0">
                <a:latin typeface="Ubuntu"/>
              </a:rPr>
              <a:t> </a:t>
            </a:r>
            <a:r>
              <a:rPr lang="en-GB" b="1" dirty="0" err="1">
                <a:latin typeface="Ubuntu"/>
              </a:rPr>
              <a:t>străină</a:t>
            </a:r>
            <a:r>
              <a:rPr lang="en-GB" b="1" dirty="0">
                <a:latin typeface="Ubuntu"/>
              </a:rPr>
              <a:t> </a:t>
            </a:r>
            <a:r>
              <a:rPr lang="en-GB" b="1" dirty="0" err="1">
                <a:latin typeface="Ubuntu"/>
              </a:rPr>
              <a:t>şi</a:t>
            </a:r>
            <a:r>
              <a:rPr lang="en-GB" b="1" dirty="0">
                <a:latin typeface="Ubuntu"/>
              </a:rPr>
              <a:t> </a:t>
            </a:r>
            <a:r>
              <a:rPr lang="en-GB" b="1" dirty="0" err="1">
                <a:latin typeface="Ubuntu"/>
              </a:rPr>
              <a:t>cea</a:t>
            </a:r>
            <a:r>
              <a:rPr lang="en-GB" b="1" dirty="0">
                <a:latin typeface="Ubuntu"/>
              </a:rPr>
              <a:t> </a:t>
            </a:r>
            <a:r>
              <a:rPr lang="en-GB" b="1" dirty="0" err="1">
                <a:latin typeface="Ubuntu"/>
              </a:rPr>
              <a:t>modernă</a:t>
            </a:r>
            <a:r>
              <a:rPr lang="en-GB" b="1" dirty="0">
                <a:latin typeface="Ubuntu"/>
              </a:rPr>
              <a:t> </a:t>
            </a:r>
            <a:r>
              <a:rPr lang="en-GB" b="1" dirty="0" err="1">
                <a:latin typeface="Ubuntu"/>
              </a:rPr>
              <a:t>românească</a:t>
            </a:r>
            <a:r>
              <a:rPr lang="en-GB" b="1" dirty="0">
                <a:latin typeface="Ubuntu"/>
              </a:rPr>
              <a:t> nu se </a:t>
            </a:r>
            <a:r>
              <a:rPr lang="en-GB" b="1" dirty="0" err="1">
                <a:latin typeface="Ubuntu"/>
              </a:rPr>
              <a:t>mai</a:t>
            </a:r>
            <a:r>
              <a:rPr lang="en-GB" b="1" dirty="0">
                <a:latin typeface="Ubuntu"/>
              </a:rPr>
              <a:t> </a:t>
            </a:r>
            <a:r>
              <a:rPr lang="en-GB" b="1" dirty="0" err="1">
                <a:latin typeface="Ubuntu"/>
              </a:rPr>
              <a:t>deosebesc</a:t>
            </a:r>
            <a:r>
              <a:rPr lang="en-GB" b="1" dirty="0">
                <a:latin typeface="Ubuntu"/>
              </a:rPr>
              <a:t> </a:t>
            </a:r>
            <a:r>
              <a:rPr lang="en-GB" b="1" dirty="0" err="1">
                <a:latin typeface="Ubuntu"/>
              </a:rPr>
              <a:t>ca</a:t>
            </a:r>
            <a:r>
              <a:rPr lang="en-GB" b="1" dirty="0">
                <a:latin typeface="Ubuntu"/>
              </a:rPr>
              <a:t> </a:t>
            </a:r>
            <a:r>
              <a:rPr lang="en-GB" b="1" dirty="0" err="1">
                <a:latin typeface="Ubuntu"/>
              </a:rPr>
              <a:t>potenţial</a:t>
            </a:r>
            <a:r>
              <a:rPr lang="en-GB" b="1" dirty="0">
                <a:latin typeface="Ubuntu"/>
              </a:rPr>
              <a:t> </a:t>
            </a:r>
            <a:r>
              <a:rPr lang="en-GB" b="1" dirty="0" smtClean="0">
                <a:latin typeface="Ubuntu"/>
              </a:rPr>
              <a:t>ci </a:t>
            </a:r>
            <a:r>
              <a:rPr lang="en-GB" b="1" dirty="0" err="1">
                <a:latin typeface="Ubuntu"/>
              </a:rPr>
              <a:t>mai</a:t>
            </a:r>
            <a:r>
              <a:rPr lang="en-GB" b="1" dirty="0">
                <a:latin typeface="Ubuntu"/>
              </a:rPr>
              <a:t> </a:t>
            </a:r>
            <a:r>
              <a:rPr lang="en-GB" b="1" dirty="0" err="1">
                <a:latin typeface="Ubuntu"/>
              </a:rPr>
              <a:t>mult</a:t>
            </a:r>
            <a:r>
              <a:rPr lang="en-GB" b="1" dirty="0">
                <a:latin typeface="Ubuntu"/>
              </a:rPr>
              <a:t> </a:t>
            </a:r>
            <a:r>
              <a:rPr lang="en-GB" b="1" dirty="0" err="1">
                <a:latin typeface="Ubuntu"/>
              </a:rPr>
              <a:t>prin</a:t>
            </a:r>
            <a:r>
              <a:rPr lang="en-GB" b="1" dirty="0">
                <a:latin typeface="Ubuntu"/>
              </a:rPr>
              <a:t> </a:t>
            </a:r>
            <a:r>
              <a:rPr lang="en-GB" b="1" dirty="0" err="1">
                <a:latin typeface="Ubuntu"/>
              </a:rPr>
              <a:t>adaptarea</a:t>
            </a:r>
            <a:r>
              <a:rPr lang="en-GB" b="1" dirty="0">
                <a:latin typeface="Ubuntu"/>
              </a:rPr>
              <a:t> la </a:t>
            </a:r>
            <a:r>
              <a:rPr lang="en-GB" b="1" dirty="0" err="1">
                <a:latin typeface="Ubuntu"/>
              </a:rPr>
              <a:t>condiţiile</a:t>
            </a:r>
            <a:r>
              <a:rPr lang="en-GB" b="1" dirty="0">
                <a:latin typeface="Ubuntu"/>
              </a:rPr>
              <a:t> </a:t>
            </a:r>
            <a:r>
              <a:rPr lang="en-GB" b="1" dirty="0" err="1">
                <a:latin typeface="Ubuntu"/>
              </a:rPr>
              <a:t>specifice</a:t>
            </a:r>
            <a:r>
              <a:rPr lang="en-GB" b="1" dirty="0">
                <a:latin typeface="Ubuntu"/>
              </a:rPr>
              <a:t> </a:t>
            </a:r>
            <a:r>
              <a:rPr lang="en-GB" b="1" dirty="0" err="1">
                <a:latin typeface="Ubuntu"/>
              </a:rPr>
              <a:t>în</a:t>
            </a:r>
            <a:r>
              <a:rPr lang="en-GB" b="1" dirty="0">
                <a:latin typeface="Ubuntu"/>
              </a:rPr>
              <a:t> care au </a:t>
            </a:r>
            <a:r>
              <a:rPr lang="en-GB" b="1" dirty="0" err="1">
                <a:latin typeface="Ubuntu"/>
              </a:rPr>
              <a:t>fost</a:t>
            </a:r>
            <a:r>
              <a:rPr lang="en-GB" b="1" dirty="0">
                <a:latin typeface="Ubuntu"/>
              </a:rPr>
              <a:t> create. </a:t>
            </a:r>
            <a:endParaRPr lang="en-GB" b="1" dirty="0" smtClean="0">
              <a:latin typeface="Ubuntu"/>
            </a:endParaRPr>
          </a:p>
          <a:p>
            <a:pPr algn="just"/>
            <a:endParaRPr lang="en-GB" b="1" dirty="0" smtClean="0">
              <a:latin typeface="Ubuntu"/>
            </a:endParaRPr>
          </a:p>
          <a:p>
            <a:pPr algn="just"/>
            <a:r>
              <a:rPr lang="en-GB" b="1" dirty="0">
                <a:latin typeface="Ubuntu"/>
              </a:rPr>
              <a:t>⁕ </a:t>
            </a:r>
            <a:r>
              <a:rPr lang="en-GB" b="1" dirty="0" err="1">
                <a:latin typeface="Ubuntu"/>
              </a:rPr>
              <a:t>Deoarece</a:t>
            </a:r>
            <a:r>
              <a:rPr lang="en-GB" b="1" dirty="0">
                <a:latin typeface="Ubuntu"/>
              </a:rPr>
              <a:t> </a:t>
            </a:r>
            <a:r>
              <a:rPr lang="en-GB" b="1" dirty="0" err="1">
                <a:latin typeface="Ubuntu"/>
              </a:rPr>
              <a:t>precocitatea</a:t>
            </a:r>
            <a:r>
              <a:rPr lang="en-GB" b="1" dirty="0">
                <a:latin typeface="Ubuntu"/>
              </a:rPr>
              <a:t> </a:t>
            </a:r>
            <a:r>
              <a:rPr lang="en-GB" b="1" dirty="0" err="1">
                <a:latin typeface="Ubuntu"/>
              </a:rPr>
              <a:t>poate</a:t>
            </a:r>
            <a:r>
              <a:rPr lang="en-GB" b="1" dirty="0">
                <a:latin typeface="Ubuntu"/>
              </a:rPr>
              <a:t> reduce </a:t>
            </a:r>
            <a:r>
              <a:rPr lang="en-GB" b="1" dirty="0" err="1">
                <a:latin typeface="Ubuntu"/>
              </a:rPr>
              <a:t>efectele</a:t>
            </a:r>
            <a:r>
              <a:rPr lang="en-GB" b="1" dirty="0">
                <a:latin typeface="Ubuntu"/>
              </a:rPr>
              <a:t> </a:t>
            </a:r>
            <a:r>
              <a:rPr lang="en-GB" b="1" dirty="0" err="1">
                <a:latin typeface="Ubuntu"/>
              </a:rPr>
              <a:t>arşiţei</a:t>
            </a:r>
            <a:r>
              <a:rPr lang="en-GB" b="1" dirty="0">
                <a:latin typeface="Ubuntu"/>
              </a:rPr>
              <a:t> </a:t>
            </a:r>
            <a:r>
              <a:rPr lang="en-GB" b="1" dirty="0" err="1">
                <a:latin typeface="Ubuntu"/>
              </a:rPr>
              <a:t>şi</a:t>
            </a:r>
            <a:r>
              <a:rPr lang="en-GB" b="1" dirty="0">
                <a:latin typeface="Ubuntu"/>
              </a:rPr>
              <a:t> </a:t>
            </a:r>
            <a:r>
              <a:rPr lang="en-GB" b="1" dirty="0" err="1">
                <a:latin typeface="Ubuntu"/>
              </a:rPr>
              <a:t>secetei</a:t>
            </a:r>
            <a:r>
              <a:rPr lang="en-GB" b="1" dirty="0">
                <a:latin typeface="Ubuntu"/>
              </a:rPr>
              <a:t>, </a:t>
            </a:r>
            <a:r>
              <a:rPr lang="en-GB" b="1" dirty="0" err="1">
                <a:latin typeface="Ubuntu"/>
              </a:rPr>
              <a:t>ameliorarea</a:t>
            </a:r>
            <a:r>
              <a:rPr lang="en-GB" b="1" dirty="0">
                <a:latin typeface="Ubuntu"/>
              </a:rPr>
              <a:t> </a:t>
            </a:r>
            <a:r>
              <a:rPr lang="en-GB" b="1" dirty="0" err="1">
                <a:latin typeface="Ubuntu"/>
              </a:rPr>
              <a:t>grâului</a:t>
            </a:r>
            <a:r>
              <a:rPr lang="en-GB" b="1" dirty="0">
                <a:latin typeface="Ubuntu"/>
              </a:rPr>
              <a:t> la </a:t>
            </a:r>
            <a:r>
              <a:rPr lang="en-GB" b="1" dirty="0" smtClean="0">
                <a:latin typeface="Ubuntu"/>
              </a:rPr>
              <a:t>SCDA </a:t>
            </a:r>
            <a:r>
              <a:rPr lang="en-GB" b="1" dirty="0" err="1" smtClean="0">
                <a:latin typeface="Ubuntu"/>
              </a:rPr>
              <a:t>Turda</a:t>
            </a:r>
            <a:r>
              <a:rPr lang="en-GB" b="1" dirty="0" smtClean="0">
                <a:latin typeface="Ubuntu"/>
              </a:rPr>
              <a:t> a </a:t>
            </a:r>
            <a:r>
              <a:rPr lang="en-GB" b="1" dirty="0" err="1">
                <a:latin typeface="Ubuntu"/>
              </a:rPr>
              <a:t>avut</a:t>
            </a:r>
            <a:r>
              <a:rPr lang="en-GB" b="1" dirty="0">
                <a:latin typeface="Ubuntu"/>
              </a:rPr>
              <a:t> </a:t>
            </a:r>
            <a:r>
              <a:rPr lang="en-GB" b="1" dirty="0" err="1">
                <a:latin typeface="Ubuntu"/>
              </a:rPr>
              <a:t>unul</a:t>
            </a:r>
            <a:r>
              <a:rPr lang="en-GB" b="1" dirty="0">
                <a:latin typeface="Ubuntu"/>
              </a:rPr>
              <a:t>  din </a:t>
            </a:r>
            <a:r>
              <a:rPr lang="en-GB" b="1" dirty="0" err="1">
                <a:latin typeface="Ubuntu"/>
              </a:rPr>
              <a:t>obiective</a:t>
            </a:r>
            <a:r>
              <a:rPr lang="en-GB" b="1" dirty="0">
                <a:latin typeface="Ubuntu"/>
              </a:rPr>
              <a:t> </a:t>
            </a:r>
            <a:r>
              <a:rPr lang="en-GB" b="1" dirty="0" err="1">
                <a:latin typeface="Ubuntu"/>
              </a:rPr>
              <a:t>crearea</a:t>
            </a:r>
            <a:r>
              <a:rPr lang="en-GB" b="1" dirty="0">
                <a:latin typeface="Ubuntu"/>
              </a:rPr>
              <a:t> </a:t>
            </a:r>
            <a:r>
              <a:rPr lang="en-GB" b="1" dirty="0" err="1">
                <a:latin typeface="Ubuntu"/>
              </a:rPr>
              <a:t>unor</a:t>
            </a:r>
            <a:r>
              <a:rPr lang="en-GB" b="1" dirty="0">
                <a:latin typeface="Ubuntu"/>
              </a:rPr>
              <a:t> </a:t>
            </a:r>
            <a:r>
              <a:rPr lang="en-GB" b="1" dirty="0" err="1">
                <a:latin typeface="Ubuntu"/>
              </a:rPr>
              <a:t>soiuri</a:t>
            </a:r>
            <a:r>
              <a:rPr lang="en-GB" b="1" dirty="0">
                <a:latin typeface="Ubuntu"/>
              </a:rPr>
              <a:t> </a:t>
            </a:r>
            <a:r>
              <a:rPr lang="en-GB" b="1" dirty="0" err="1" smtClean="0">
                <a:latin typeface="Ubuntu"/>
              </a:rPr>
              <a:t>apropiate</a:t>
            </a:r>
            <a:r>
              <a:rPr lang="en-GB" b="1" dirty="0" smtClean="0">
                <a:latin typeface="Ubuntu"/>
              </a:rPr>
              <a:t> </a:t>
            </a:r>
            <a:r>
              <a:rPr lang="en-GB" b="1" dirty="0" err="1" smtClean="0">
                <a:latin typeface="Ubuntu"/>
              </a:rPr>
              <a:t>ca</a:t>
            </a:r>
            <a:r>
              <a:rPr lang="en-GB" b="1" dirty="0" smtClean="0">
                <a:latin typeface="Ubuntu"/>
              </a:rPr>
              <a:t> </a:t>
            </a:r>
            <a:r>
              <a:rPr lang="en-GB" b="1" dirty="0" err="1" smtClean="0">
                <a:latin typeface="Ubuntu"/>
              </a:rPr>
              <a:t>precocitate</a:t>
            </a:r>
            <a:r>
              <a:rPr lang="en-GB" b="1" dirty="0" smtClean="0">
                <a:latin typeface="Ubuntu"/>
              </a:rPr>
              <a:t> de </a:t>
            </a:r>
            <a:r>
              <a:rPr lang="en-GB" b="1" dirty="0" err="1" smtClean="0">
                <a:latin typeface="Ubuntu"/>
              </a:rPr>
              <a:t>Ariesan</a:t>
            </a:r>
            <a:r>
              <a:rPr lang="en-GB" b="1" dirty="0" smtClean="0">
                <a:latin typeface="Ubuntu"/>
              </a:rPr>
              <a:t> </a:t>
            </a:r>
            <a:r>
              <a:rPr lang="en-GB" b="1" dirty="0" err="1" smtClean="0">
                <a:latin typeface="Ubuntu"/>
              </a:rPr>
              <a:t>sau</a:t>
            </a:r>
            <a:r>
              <a:rPr lang="en-GB" b="1" dirty="0" smtClean="0">
                <a:latin typeface="Ubuntu"/>
              </a:rPr>
              <a:t> </a:t>
            </a:r>
            <a:r>
              <a:rPr lang="en-GB" b="1" dirty="0" err="1" smtClean="0">
                <a:latin typeface="Ubuntu"/>
              </a:rPr>
              <a:t>chiar</a:t>
            </a:r>
            <a:r>
              <a:rPr lang="en-GB" b="1" dirty="0" smtClean="0">
                <a:latin typeface="Ubuntu"/>
              </a:rPr>
              <a:t> </a:t>
            </a:r>
            <a:r>
              <a:rPr lang="en-GB" b="1" dirty="0" err="1" smtClean="0">
                <a:latin typeface="Ubuntu"/>
              </a:rPr>
              <a:t>mai</a:t>
            </a:r>
            <a:r>
              <a:rPr lang="en-GB" b="1" dirty="0" smtClean="0">
                <a:latin typeface="Ubuntu"/>
              </a:rPr>
              <a:t> </a:t>
            </a:r>
            <a:r>
              <a:rPr lang="en-GB" b="1" dirty="0" err="1" smtClean="0">
                <a:latin typeface="Ubuntu"/>
              </a:rPr>
              <a:t>precoce</a:t>
            </a:r>
            <a:r>
              <a:rPr lang="en-GB" b="1" dirty="0" smtClean="0">
                <a:latin typeface="Ubuntu"/>
              </a:rPr>
              <a:t> </a:t>
            </a:r>
            <a:r>
              <a:rPr lang="en-GB" b="1" dirty="0" err="1" smtClean="0">
                <a:latin typeface="Ubuntu"/>
              </a:rPr>
              <a:t>decat</a:t>
            </a:r>
            <a:r>
              <a:rPr lang="en-GB" b="1" dirty="0" smtClean="0">
                <a:latin typeface="Ubuntu"/>
              </a:rPr>
              <a:t> </a:t>
            </a:r>
            <a:r>
              <a:rPr lang="en-GB" b="1" dirty="0" err="1" smtClean="0">
                <a:latin typeface="Ubuntu"/>
              </a:rPr>
              <a:t>acesta</a:t>
            </a:r>
            <a:r>
              <a:rPr lang="en-GB" b="1" dirty="0" smtClean="0">
                <a:latin typeface="Ubuntu"/>
              </a:rPr>
              <a:t>. </a:t>
            </a:r>
          </a:p>
          <a:p>
            <a:pPr algn="just"/>
            <a:endParaRPr lang="en-GB" b="1" dirty="0" smtClean="0">
              <a:latin typeface="Ubuntu"/>
            </a:endParaRPr>
          </a:p>
          <a:p>
            <a:pPr algn="just"/>
            <a:r>
              <a:rPr lang="en-GB" b="1" dirty="0" smtClean="0">
                <a:latin typeface="Ubuntu"/>
              </a:rPr>
              <a:t>⁕ </a:t>
            </a:r>
            <a:r>
              <a:rPr lang="en-GB" b="1" dirty="0" err="1">
                <a:latin typeface="Ubuntu"/>
              </a:rPr>
              <a:t>Soiul</a:t>
            </a:r>
            <a:r>
              <a:rPr lang="en-GB" b="1" dirty="0">
                <a:latin typeface="Ubuntu"/>
              </a:rPr>
              <a:t>  </a:t>
            </a:r>
            <a:r>
              <a:rPr lang="en-GB" b="1" dirty="0" err="1" smtClean="0">
                <a:latin typeface="Ubuntu"/>
              </a:rPr>
              <a:t>Andrada</a:t>
            </a:r>
            <a:r>
              <a:rPr lang="en-GB" b="1" dirty="0" smtClean="0">
                <a:latin typeface="Ubuntu"/>
              </a:rPr>
              <a:t> </a:t>
            </a:r>
            <a:r>
              <a:rPr lang="en-GB" b="1" dirty="0">
                <a:latin typeface="Ubuntu"/>
              </a:rPr>
              <a:t>de </a:t>
            </a:r>
            <a:r>
              <a:rPr lang="en-GB" b="1" dirty="0" err="1" smtClean="0">
                <a:latin typeface="Ubuntu"/>
              </a:rPr>
              <a:t>exemplu</a:t>
            </a:r>
            <a:r>
              <a:rPr lang="en-GB" b="1" dirty="0">
                <a:latin typeface="Ubuntu"/>
              </a:rPr>
              <a:t>, </a:t>
            </a:r>
            <a:r>
              <a:rPr lang="en-GB" b="1" dirty="0" err="1" smtClean="0">
                <a:latin typeface="Ubuntu"/>
              </a:rPr>
              <a:t>este</a:t>
            </a:r>
            <a:r>
              <a:rPr lang="en-GB" b="1" dirty="0" smtClean="0">
                <a:latin typeface="Ubuntu"/>
              </a:rPr>
              <a:t> un </a:t>
            </a:r>
            <a:r>
              <a:rPr lang="en-GB" b="1" dirty="0" err="1" smtClean="0">
                <a:latin typeface="Ubuntu"/>
              </a:rPr>
              <a:t>soi</a:t>
            </a:r>
            <a:r>
              <a:rPr lang="en-GB" b="1" dirty="0" smtClean="0">
                <a:latin typeface="Ubuntu"/>
              </a:rPr>
              <a:t> </a:t>
            </a:r>
            <a:r>
              <a:rPr lang="en-GB" b="1" dirty="0" err="1" smtClean="0">
                <a:latin typeface="Ubuntu"/>
              </a:rPr>
              <a:t>apropiat</a:t>
            </a:r>
            <a:r>
              <a:rPr lang="en-GB" b="1" dirty="0" smtClean="0">
                <a:latin typeface="Ubuntu"/>
              </a:rPr>
              <a:t> </a:t>
            </a:r>
            <a:r>
              <a:rPr lang="en-GB" b="1" dirty="0" err="1" smtClean="0">
                <a:latin typeface="Ubuntu"/>
              </a:rPr>
              <a:t>ca</a:t>
            </a:r>
            <a:r>
              <a:rPr lang="en-GB" b="1" dirty="0" smtClean="0">
                <a:latin typeface="Ubuntu"/>
              </a:rPr>
              <a:t> </a:t>
            </a:r>
            <a:r>
              <a:rPr lang="en-GB" b="1" dirty="0" err="1" smtClean="0">
                <a:latin typeface="Ubuntu"/>
              </a:rPr>
              <a:t>precocitate</a:t>
            </a:r>
            <a:r>
              <a:rPr lang="en-GB" b="1" dirty="0" smtClean="0">
                <a:latin typeface="Ubuntu"/>
              </a:rPr>
              <a:t> de </a:t>
            </a:r>
            <a:r>
              <a:rPr lang="en-GB" b="1" dirty="0" err="1" smtClean="0">
                <a:latin typeface="Ubuntu"/>
              </a:rPr>
              <a:t>Ariesan</a:t>
            </a:r>
            <a:r>
              <a:rPr lang="en-GB" b="1" dirty="0" smtClean="0">
                <a:latin typeface="Ubuntu"/>
              </a:rPr>
              <a:t>, </a:t>
            </a:r>
            <a:r>
              <a:rPr lang="en-GB" b="1" dirty="0" err="1">
                <a:latin typeface="Ubuntu"/>
              </a:rPr>
              <a:t>inspica</a:t>
            </a:r>
            <a:r>
              <a:rPr lang="en-GB" b="1" dirty="0">
                <a:latin typeface="Ubuntu"/>
              </a:rPr>
              <a:t> </a:t>
            </a:r>
            <a:r>
              <a:rPr lang="en-GB" b="1" dirty="0" smtClean="0">
                <a:latin typeface="Ubuntu"/>
              </a:rPr>
              <a:t>cu 2-3 </a:t>
            </a:r>
            <a:r>
              <a:rPr lang="en-GB" b="1" dirty="0" err="1" smtClean="0">
                <a:latin typeface="Ubuntu"/>
              </a:rPr>
              <a:t>zile</a:t>
            </a:r>
            <a:r>
              <a:rPr lang="en-GB" b="1" dirty="0" smtClean="0">
                <a:latin typeface="Ubuntu"/>
              </a:rPr>
              <a:t> </a:t>
            </a:r>
            <a:r>
              <a:rPr lang="en-GB" b="1" dirty="0" err="1" smtClean="0">
                <a:latin typeface="Ubuntu"/>
              </a:rPr>
              <a:t>mai</a:t>
            </a:r>
            <a:r>
              <a:rPr lang="en-GB" b="1" dirty="0" smtClean="0">
                <a:latin typeface="Ubuntu"/>
              </a:rPr>
              <a:t> </a:t>
            </a:r>
            <a:r>
              <a:rPr lang="en-GB" b="1" dirty="0" err="1" smtClean="0">
                <a:latin typeface="Ubuntu"/>
              </a:rPr>
              <a:t>tarziu</a:t>
            </a:r>
            <a:r>
              <a:rPr lang="en-GB" b="1" dirty="0" smtClean="0">
                <a:latin typeface="Ubuntu"/>
              </a:rPr>
              <a:t>, </a:t>
            </a:r>
            <a:r>
              <a:rPr lang="en-GB" b="1" dirty="0" err="1" smtClean="0">
                <a:latin typeface="Ubuntu"/>
              </a:rPr>
              <a:t>iar</a:t>
            </a:r>
            <a:r>
              <a:rPr lang="en-GB" b="1" dirty="0" smtClean="0">
                <a:latin typeface="Ubuntu"/>
              </a:rPr>
              <a:t> </a:t>
            </a:r>
            <a:r>
              <a:rPr lang="en-GB" b="1" dirty="0" err="1" smtClean="0">
                <a:latin typeface="Ubuntu"/>
              </a:rPr>
              <a:t>soiul</a:t>
            </a:r>
            <a:r>
              <a:rPr lang="en-GB" b="1" dirty="0" smtClean="0">
                <a:latin typeface="Ubuntu"/>
              </a:rPr>
              <a:t> </a:t>
            </a:r>
            <a:r>
              <a:rPr lang="en-GB" b="1" dirty="0" err="1" smtClean="0">
                <a:latin typeface="Ubuntu"/>
              </a:rPr>
              <a:t>Codru</a:t>
            </a:r>
            <a:r>
              <a:rPr lang="en-GB" b="1" dirty="0" smtClean="0">
                <a:latin typeface="Ubuntu"/>
              </a:rPr>
              <a:t> </a:t>
            </a:r>
            <a:r>
              <a:rPr lang="en-GB" b="1" dirty="0" err="1" smtClean="0">
                <a:latin typeface="Ubuntu"/>
              </a:rPr>
              <a:t>este</a:t>
            </a:r>
            <a:r>
              <a:rPr lang="en-GB" b="1" dirty="0" smtClean="0">
                <a:latin typeface="Ubuntu"/>
              </a:rPr>
              <a:t> </a:t>
            </a:r>
            <a:r>
              <a:rPr lang="en-GB" b="1" dirty="0" err="1" smtClean="0">
                <a:latin typeface="Ubuntu"/>
              </a:rPr>
              <a:t>apropiat</a:t>
            </a:r>
            <a:r>
              <a:rPr lang="en-GB" b="1" dirty="0" smtClean="0">
                <a:latin typeface="Ubuntu"/>
              </a:rPr>
              <a:t> de </a:t>
            </a:r>
            <a:r>
              <a:rPr lang="en-GB" b="1" dirty="0" err="1" smtClean="0">
                <a:latin typeface="Ubuntu"/>
              </a:rPr>
              <a:t>acesta</a:t>
            </a:r>
            <a:r>
              <a:rPr lang="en-GB" b="1" dirty="0" smtClean="0">
                <a:latin typeface="Ubuntu"/>
              </a:rPr>
              <a:t> </a:t>
            </a:r>
            <a:r>
              <a:rPr lang="en-GB" b="1" dirty="0" err="1" smtClean="0">
                <a:latin typeface="Ubuntu"/>
              </a:rPr>
              <a:t>ca</a:t>
            </a:r>
            <a:r>
              <a:rPr lang="en-GB" b="1" dirty="0" smtClean="0">
                <a:latin typeface="Ubuntu"/>
              </a:rPr>
              <a:t> </a:t>
            </a:r>
            <a:r>
              <a:rPr lang="en-GB" b="1" dirty="0" err="1" smtClean="0">
                <a:latin typeface="Ubuntu"/>
              </a:rPr>
              <a:t>perioada</a:t>
            </a:r>
            <a:r>
              <a:rPr lang="en-GB" b="1" dirty="0" smtClean="0">
                <a:latin typeface="Ubuntu"/>
              </a:rPr>
              <a:t> a </a:t>
            </a:r>
            <a:r>
              <a:rPr lang="en-GB" b="1" dirty="0" err="1" smtClean="0">
                <a:latin typeface="Ubuntu"/>
              </a:rPr>
              <a:t>inspicatului</a:t>
            </a:r>
            <a:r>
              <a:rPr lang="en-GB" b="1" dirty="0" smtClean="0">
                <a:latin typeface="Ubuntu"/>
              </a:rPr>
              <a:t>. </a:t>
            </a:r>
            <a:endParaRPr lang="en-GB" b="1" i="0" dirty="0">
              <a:solidFill>
                <a:srgbClr val="404040"/>
              </a:solidFill>
              <a:effectLst/>
              <a:latin typeface="Ubuntu"/>
            </a:endParaRPr>
          </a:p>
        </p:txBody>
      </p:sp>
    </p:spTree>
    <p:extLst>
      <p:ext uri="{BB962C8B-B14F-4D97-AF65-F5344CB8AC3E}">
        <p14:creationId xmlns:p14="http://schemas.microsoft.com/office/powerpoint/2010/main" val="39834100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58313" y="376517"/>
            <a:ext cx="857559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o-RO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CONCLUZII</a:t>
            </a:r>
            <a:endParaRPr lang="en-GB" b="1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endParaRPr lang="en-GB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en-GB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⁕ </a:t>
            </a:r>
            <a:r>
              <a:rPr lang="en-GB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</a:t>
            </a:r>
            <a:r>
              <a:rPr lang="ro-RO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en-GB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SCDA </a:t>
            </a:r>
            <a:r>
              <a:rPr lang="ro-RO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Turda, au fost create şi lansate în producţie începând din 1971, un număr de 1</a:t>
            </a:r>
            <a:r>
              <a:rPr lang="en-GB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 </a:t>
            </a:r>
            <a:r>
              <a:rPr lang="ro-RO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soiuri de grâu de toamnă, adaptate condiţiilor din zona centrală şi de nord a ţării.</a:t>
            </a:r>
            <a:endParaRPr lang="en-GB" b="1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endParaRPr lang="en-GB" b="1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just">
              <a:spcAft>
                <a:spcPts val="0"/>
              </a:spcAft>
              <a:tabLst>
                <a:tab pos="114300" algn="l"/>
              </a:tabLst>
            </a:pPr>
            <a:r>
              <a:rPr lang="en-GB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⁕ </a:t>
            </a:r>
            <a:r>
              <a:rPr lang="ro-RO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Progresul genetic pentru capacitatea de producţie la grâu a fost estimat pe baza rezultatelor din culturi comparative </a:t>
            </a:r>
            <a:r>
              <a:rPr lang="en-GB" b="1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multianuale</a:t>
            </a:r>
            <a:r>
              <a:rPr lang="ro-RO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executate  în perioada </a:t>
            </a:r>
            <a:r>
              <a:rPr lang="en-GB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2013</a:t>
            </a:r>
            <a:r>
              <a:rPr lang="ro-RO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en-GB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2020</a:t>
            </a:r>
            <a:r>
              <a:rPr lang="ro-RO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la o valoare de </a:t>
            </a:r>
            <a:r>
              <a:rPr lang="en-GB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54 </a:t>
            </a:r>
            <a:r>
              <a:rPr lang="ro-RO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kg.ha</a:t>
            </a:r>
            <a:r>
              <a:rPr lang="ro-RO" b="1" baseline="30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-1</a:t>
            </a:r>
            <a:r>
              <a:rPr lang="ro-RO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.an</a:t>
            </a:r>
            <a:r>
              <a:rPr lang="ro-RO" b="1" baseline="30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-1</a:t>
            </a:r>
            <a:r>
              <a:rPr lang="ro-RO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fără tendinţă de plafonare. Aceste valori sunt comparabile cu cele obţinute şi în alte ţări în care se desfăşoară programe active de ameliorare a grâului.</a:t>
            </a:r>
            <a:endParaRPr lang="en-GB" b="1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just">
              <a:spcAft>
                <a:spcPts val="0"/>
              </a:spcAft>
              <a:tabLst>
                <a:tab pos="114300" algn="l"/>
              </a:tabLst>
            </a:pPr>
            <a:endParaRPr lang="en-GB" b="1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just">
              <a:spcAft>
                <a:spcPts val="0"/>
              </a:spcAft>
              <a:tabLst>
                <a:tab pos="228600" algn="l"/>
              </a:tabLst>
            </a:pPr>
            <a:r>
              <a:rPr lang="en-GB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⁕ </a:t>
            </a:r>
            <a:r>
              <a:rPr lang="ro-RO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Comportarea soiurilor create la Turda privind nivelul şi stabilitatea producţiei, demonstrează că progresul realizat în creşterea capacităţii de producţie nu a fost însoţit de diminuarea performanţelor de stabilitate. Dimpotrivă, mai ales la soiurile soiurile recente, creşterea producţiei a fost asociată cu îmbunătăţirea stabilităţii recoltelor. </a:t>
            </a:r>
            <a:endParaRPr lang="en-GB" b="1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just">
              <a:spcAft>
                <a:spcPts val="0"/>
              </a:spcAft>
              <a:tabLst>
                <a:tab pos="228600" algn="l"/>
              </a:tabLst>
            </a:pPr>
            <a:endParaRPr lang="en-GB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just">
              <a:spcAft>
                <a:spcPts val="0"/>
              </a:spcAft>
              <a:tabLst>
                <a:tab pos="228600" algn="l"/>
              </a:tabLst>
            </a:pPr>
            <a:endParaRPr lang="en-GB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38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0375" y="807149"/>
            <a:ext cx="11393874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o-RO" sz="1400" b="1" dirty="0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Progresul genetic poate fi definit ca progresul realizat atunci când valoarea genetică medie a descendenților este mai mare decât valoarea genetică medie a generației anterioare din care au fost selectați părinții</a:t>
            </a:r>
            <a:r>
              <a:rPr lang="ro-RO" sz="1400" b="1" dirty="0" smtClean="0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GB" sz="1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2" descr="data:image/png;base64,iVBORw0KGgoAAAANSUhEUgAAA5gAAASmCAYAAABLHwTuAAAgAElEQVR4Xuy9C7gV1X24/VNROFwU5K6AeIyARkWQNCCQtEQh0a/BYh6JAmn6aaQQSkOCaYiCgNL4TzDwp2AfQkltABti00Da8Hnwkiai0lwkaBLwdkCBILcAcr8o3/Obk9msPXv2npm9Z/asOeed5+HRs2dmrd+8a/bs9c66nXPmzJkzwgYBCEAAAhCAAAQgAAEIQAACEKiQwDkIZoUEOR0CEIAABCAAAQhAAAIQgAAEHAIIJjcCBCAAAQhAAAIQgAAEIAABCMRCAMGMBSOJQAACEIAABCAAAQhAAAIQgACCyT0AAQhAAAIQgAAEIAABCEAAArEQQDBjwUgiEIAABCAAAQhAAAIQgAAEIIBgcg9AAAIQgAAEIAABCEAAAhCAQCwEEMxYMJIIBCAAAQhAAAIQgAAEIAABCCCY3AMQgAAEIAABCEAAAhCAAAQgEAsBBDMWjCQCAQhAAAIQgAAEIAABCEAAAggm9wAEIAABCEAAAhCAAAQgAAEIxEIAwYwFI4lAAAIQgAAEIAABCEAAAhCAAILJPQABCEAAAhCAAAQgAAEIQAACsRBAMGPBSCIQgAAEIAABCEAAAhCAAAQggGByD0AAAhCAAAQgAAEIQAACEIBALAQQzFgwkggEIAABCEAAAhCAAAQgAAEIIJjcAxCAAAQgAAEIQAACEIAABCAQCwEEMxaMJAIBCEAAAhCAAAQgAAEIQAACCCb3AAQgAAEIQAACEIAABCAAAQjEQgDBjAUjiUAAAhCAAAQgAAEIQAACEIAAgsk9AAEIQAACEIAABCAAAQhAAAKxEEAwY8FIIhCAAAQgAAEIQAACEIAABCCAYHIPQAACEIAABCAAAQhAAAIQgEAsBBDMWDCSCAQgAAEIQAACEIAABCAAAQggmNwDEIAABCAAAQhAAAIQgAAEIBALAQQzFowkAgEIQAACEIAABCAAAQhAAAIIJvcABCAAAQhAAAIQgAAEIAABCMRCAMGMBSOJQAACEIAABCAAAQhAAAIQgACCyT0AAQhAAAIQgAAEIAABCEAAArEQQDBjwUgiEIAABCAAAQhAAAIQgAAEIIBgcg9AAAIQgAAEIAABCEAAAhCAQCwEEMxYMJIIBCAAAQhAAAIQgAAEIAABCCCY3AMQgAAEIAABCEAAAhCAAAQgEAsBBDMWjCQCAQhAAAIQgAAEIAABCEAAAggm9wAEIAABCEAAAhCAAAQgAAEIxEIAwYwFI4lAAAIQgAAEIAABCEAAAhCAAILJPQABCEAAAhCAAAQgAAEIQAACsRBAMGPBSCIQgAAEIAABCEAAAhCAAAQggGByD0AAAhCAAAQgAAEIQAACEIBALAQQzFgwkggEIAABCEAAAhCAAAQgAAEIIJjcAxCAAAQgAAEIQAACEIAABCAQCwEEMxaMJAIBCEAAAhCAAAQgAAEIQAACCCb3AAQgAAEIQAACEIAABCAAAQjEQgDBjAUjiUAAAhCAAAQgAAEIQAACEIAAgsk9AAEIQAACEIAABCAAAQhAAAKxEEAwY8FIIhCAAAQgAAEIQAACEIAABCCAYHIPQAACEIAABCAAAQhAAAIQgEAsBBDMWDCSCAQgAAEIQAACEIAABCAAAQggmNwDEIAABCAAAQhAAAIQgAAEIBALAQQzFowkAgEIQAACEIAABCAAAQhAAAIIJvcABCAAAQhAAAIQgAAEIAABCMRCAMGMBSOJQAACEIAABCAAAQhAAAIQgACCyT0AAQhAAAIQgAAEIAABCEAAArEQQDBjwUgiEIAABCAAAQhAAAIQgAAEIIBgcg9AAAIQgAAEIAABCEAAAhCAQCwEEMxYMJIIBCAAAQhAAAIQgAAEIAABCCCY3AMQgAAEIAABCEAAAhCAAAQgEAsBBDMWjCQCAQhAAAIQgAAEIAABCEAAAggm9wAEIAABCEAAAhCAAAQgAAEIxEIAwYwFI4lAAAIQgAAEIAABCEAAAhCAAILJPQABCEAAAhCAAAQgAAEIQAACsRBAMGPBSCIQgAAEIAABCEAAAhCAAAQggGByD1hD4NixYzJlyhRZvHixLF++XMaMGePEtmLFCnn++edl3rx5UlNTY028SQZi4zXv27fPKZO6ujpZt26dDB48OEkEiaf92muvyeTJk2XBggXSu3fvxPMjAwhAAAIQgAAERMz6nvIw63zwaRwEEExLy/GFF16QIUOG5KLr27evrFy5MvGKsFa6R48eLRs3bswjM378+KoJ3kMPPSS1tbWpCKaK3dixY6vOfcmSJTJq1Chp37691VLt/iiMGzeuqGCaIuqCnD17tkyfPt2qbxuCaVVxEAwEIAABCFhOQOtnM2bMyEVZrhhqXau+vt6pFzz99NPSv3//XP3HK58jRoxwGhrc+pG3ftwYXnhbXuxlhYdgloUt2ZP0y7Ns2bI8ofNKV5IRuIKgX3xtpXK/7JdeemlVJKGa1+pydK9x6NChObHVfRqLbknKkYrOzJkzZeHChbkHaJLlW0naQYKp964yM38MELlKiHMuBCAAAQhAIH0CWjecNGmSU1/RXj+V/Labgum9Mm8d2OzR9c477+T1PMpS/Sn9EqxuBAhmdXkH5ubKnbYQuV1EvRKkXUhXrVol//zP/+x0V3Rbh7ytj/pWR98Kud1O9byXX37Z6YJaqkXUK5imaN1xxx1OC2eXLl1kwoQJcttttznhuW+QzLdbZqtVqe4Q5tsobSm98MILnfj0+t0WRbcFde7cuc7bs29/+9vOtes/M3/9f78WtKAWYD8x8issM1b3rdrevXtzTPSzL3/5y86p3lbfUue6LcbKTFtvtRXVPN/Lz92n5em2dBe7Ru994b1ftCxLxW226t53333y3nvviV8LZjFJ93I043Fj7tGjR959+thjjzmt6N5r8pat+/bUZeveP9/61recbHW/bm6rtHu8G4PuM3sGmPevt3zdMuJtaeBjjAMgAAEIQKCRE/AKp/dyzbqD2QoZtRXUK5jmC3kE096bDMG0rGzCvBHSL6dWqPVL99RTTzndDCZOnJj3Zsn7xddjtdLtVqZLCZVXMIv9ra2bU6dOdcRAhUM3t+VV/9/9XI8z31aZsXXo0MERSbe11K34q8gUG4OpaWk+biuZd7yi2QLq1xrsV+RhWir9mLpdPLwvBvyYmW/+TB5+ZeG9Jj9+X/rSl2T+/Pm5t4l6DcOGDSvoulqMvb6BDIrbez+6IucnWWHuXW8LqLd89Bp27NiRa703y8V7rvdv995ZtGiRw8CN1ZRKc8yl37V57199ofKDH/wgJ9TKUjfvyx/LHiOEAwEIQAACEEiUQKneZt7fdr9WSbf+FBSkt25j1hP+8z//U3r27Jn5OSGCGGRxP4JpWamFqaT7yVBQt1pvd4RSb56CxtD5tXAqRm9c7t+uhLrdT82WrgEDBhR0Dw0ag+m9FlPQWrZs6Yitm1fYlskwgulNy/xbr98USG9rXqlzN2/eXNCt1BRMr6y7t2w5XZeDxNcvbrO7dqkusmHuXe8x3r9Llb12jfF2JTbvBe+bTG/aQd17iv1YeqXXskcG4UAAAhCAAASqRsBsmSzWo8f7e1rqBX2pwLXu9Nxzz+UNUzJ7dHnHZ1YNAhkFEkAwAxFV94AwlXS/inASgum2KioBU3iOHj2aJ1MuIW+3B/1cu2O6gqldc81NW5biFkwdBB5HC6Zfl159S2ZOvKTX4j7cwghmsXPLFUzN04yz2ERMfhM3uT8K3od+3ILp7RY8a9Ysp+uvOYmU2Q3WRsF0X55o12x+zKr7PCQ3CEAAAhCwk0Cxxgb3N9OcrLEcwdS6y9KlS0XrDe4KAn49j774xS9WZRJMO0vB3qgQTMvKptQYTFPkzC+ufp60YJZqrSsVlylBfuP2/PrPV9KCqYJptsAGjb10Y/d2uzWvSf9fZbtUd9uoombedkFdZPVYs1XW75Yt1poZprtzUMtr2BbMYveu+YOgsZea0ChtwXTLuthjgdZMyx6YhAMBCEAAAqkRKNXzpxLB1PqEzsWgDRTm8nR+kwOlMTFkasAzlDGCaWFh+cmOVtK1pWvkyJF5LXRu+F7B8XtbZI5bjDIGU/MwY9K/TSlxY/CmqTGr+Fx//fUFa1n+5je/cR4a5Y7BNPvu+3U/3bp1a8E4OVeAdHyed1bYMLPIemVNz1m7dq1TJkGCWepcP8n2G4NprgWq/E6cOOHk7z6A/R683ny9YyiD4o4yBtN90VFqFll3Mh9ztt7Vq1fL8OHDnfuhlGC6ou2+qPAbg+kd/G+OuQzqIut3/x44cMBhrGOc9eVF2DG9Fj5WCAkCEIAABCBQNgGtD6xZs8Z54a1bqRbMSsZgarr333+/zJkzJzezvtYT+vTpIzqpYtiX3mVfKCfGQgDBjAVj/ImYXQs1de1W+I//+I/y9a9/3ZkFVjdvdz2/WWRVplxBVEFR8dKZV8POOOpemXu8/m2uk+ld39Dsm+/tsllshlnzWvUcnflW/6tp6+auuaTX269fP3nkkUecz70zqRab9VOPNWe5NSeR8ZacXzdfc50nvxlQvUy8s/d6Zy71zo7q7ebaqVOn3HjWYjOv+XU9LtZ90ywTl+kPf/hDh+PXvva1XHfVYnH7na9lUmz9K78uuWZs3jG+3nyVp3tfeWcR1u7ZOsGOO3uwdxZZPdd7r+pnOrmV+zJDz9UZmHUWZHdz7w+/+9edudhMWydIYoMABCAAAQg0FQLeoUNm3cqPgd8ssu48GW491q8uap7nrYPqb693PzO723kHIph2lkvsUfm1bsWeiQUJ+vXZN9+k6UQx5hs4C0ImBAhAAAIQgAAEIAABCDQaAghmoynK0hfSVATTrwuje+26hIfZtaKJFD2XCQEIQAACEIAABCAAgaoRQDCrhjq9jMxun8VmGk0vuvhz9nZzbQrXHD9FUoQABCAAAQhAAAIQgEB0AghmdGacAQEIQAACEIAABCAAAQhAAAI+BBBMC26LnTt3yrZt2yyIhBAgAAEIQAACEIAABCCQTQLXXntt3tIm2byK7EeNYFpQhiqYOqslGwQgAAEIQAACEIAABCBQHoFp06YhmOWhi/UsBDNWnCQGAQhAAAIQgAAEIAABCECg6RJAMJtu2XPlEIAABCAAAQhAAAIQgAAEYiWAYMaKk8QgAAEIQAACEIAABCAAAQg0XQIIZtMte64cAhCAAAQgAAEIQAACEIBArAQQzFhxkhgEIAABCEAAAhCAAAQgAIGmSwDBbLplz5VDAAIQgAAEIAABCEAAAhCIlQCCGStOEoMABCAAAQhAAAIQgAAEINB0CSCYTbfsuXIIQAACEIAABCAAAQhAAAKxEkAwY8VJYhCAAAQgAAEIQAACEIAABJouAQSz6ZY9Vw4BCEAAAhCAAAQgAAEIQCBWAghmrDhJDAIQgAAEIAABCEAAAhCAQNMlgGA23bLnyiEAAQhAAAIQgAAEIAABCMRKAMGMFSeJQQACEIAABCAAAQhAAAIQaLoEEMymW/ZcOQQgAAEIQAACEIAABCAAgVgJIJix4iQxCEAAAhCAAAQgAAEIQAACTZcAgtl0y54rhwAEIAABCEAAAhCAAAQgECsBBDNWnCQGAQhAAAIQgAAEIAABCECg6RJAMJtu2XPlEIAABCAAAQhAAAIQgAAEYiWAYMaKk8QgAAEIQAACEIAABCAAAQg0XQIIZtMte64cAhCAAAQgAAEIQAACEIBArAQQzFhxkhgEIAABCEAAAhCAAAQgAIGmSwDBbLplz5VDAAIQgAAEIAABCEAAAhCIlQCCGStOEoMABCAAAQhAAAIQgAAEINB0CSCYFpX9+++/LydOnLAoIkKBAAQgAAEIQAACEEiCQMuWLZNIljQhkDoBBDP1IjgbwPPPPy/nnHOOnDlzxqKoCAUCEIAABCAAAQhAIE4C69atk2nTpsWZJGlBwBoCCKY1RSHiCuaQIUMsiopQIAABCEAAAhCAAATiIvDOO+/IihUrEMy4gJKOdQQQTIuKBMG0qDAIBQIQgAAEIAABCCRAAMFMACpJWkUAwbSoOBBMiwqDUCAAAQhAAAIQgEACBBDMBKCSpFUEEEyLigPBtKgwCAUCEIAABCAAAQgkQADBTAAqSVpFAMG0qDgQTIsKg1AgAAEIQAACEIBAAgQQzASgkqRVBBBMi4oDwbSoMAgFAhCAAAQgAAEIJEAAwUwAKklaRQDBtKg4EEyLCoNQIAABCEAAAhCAQAIEEMwEoJKkVQQQTIuKA8G0qDAIBQIQgAAEIAABCCRAAMFMACpJWkUAwbSoOBBMiwqDUCAAAQhAAAIQgEACBBDMBKCSpFUEEEyLigPBtKgwCAUCEIAABCAAAQgkQADBTAAqSVpFAMG0qDgQTIsKg1AgAAEIQAACEIBAAgQQzASgkqRVBBBMi4oDwbSoMAgFAhCAAAQgAAEIJEAAwUwAKklaRQDBtKg4EEyLCoNQIAABCEAAAhCAQAIEEMwEoJKkVQQQTIuKA8G0qDAIBQIQgAAEIAABCCRAAMFMACpJWkUAwbSoOBBMiwqDUCAAAQhAAAIQgEACBBDMBKCSpFUEEEyLigPBtKgwCAUCEIAABCAAAQgkQADBTAAqSVpFAMG0qDgQTIsKg1AgAAEIQAACEIBAAgQQzASgkqRVBBBMi4oDwbSoMAgFAhCAAAQgAAEIJEAAwUwAKklaRQDBtKg4EEyLCoNQIAABCEAAAhCAQAIEEMwEoJKkVQQQTIuKA8G0qDAIBQIQgAAEIAABCCRAAMFMACpJWkUAwbSoOBBMiwqDUCAAAQhAAAIQgEACBBDMBKCSpFUEEEyLigPBtKgwCAUCEIAABCAAAQgkQADBTAAqSVpFAMG0qDgQTIsKg1AgAAEIQAACEIBAAgQQzASgkqRVBBBMi4oDwbSoMAgFAhCAAAQgAAEIJEAAwUwAKklaRQDBtKg4EEyLCoNQIAABCEAAAhCAQAIEEMwEoJKkVQQQTIuKw1bBfOihh+SFF16QFStWSPv27XPE9PMZM2Y4f48fP17mzZsnNTU1zt/79u2TMWPGSF1dnfP3unXrZPDgwb7nzp49W6ZPn+5bEq+99pqMHj1aNm7cKH379pWVK1dK7969Q+VhUdESCgQgAAEIQAACCRI4duyYTJkyRbZu3VpQXzGzNesu3vpHqX1xho5gxkmTtGwkgGBaVCq2CaYrd8OHD5dt27bJwoULc4Kp+zZv3iwjR47MyaQKpIqiK5f6//qZHjt58mRZsGCBI4f6ANdN97s/CEOHDnWE1Ny856nk6rkqurrp8cXysKhYCQUCEIAABCAAgYQJaN1AX0Z76yteuSxW/whbN4njMhDMOCiShs0EEEyLSsc2wVRRbNmypeiDcObMmXmC6cWmD/b6+npH+FQEly1blmvRNCXyk5/8pEyaNMlJz22J1HP12s0WUE3fTFP/NsVV/y6Wh1dULSpiQoEABCAAAQhAIGYC+kJa6xVav9CX4eYLcTcrrUMUq39o3WXq1Kmh6iZxhI5gxkGRNGwmgGBaVDq2CaaLxn1w+z2w3WPMN39eMdRjdH9tba0MGDCgQFa9Qmqmqee4wuiK6rhx45wuMK7QFjveoqIlFAhAAAIQgAAEEiKgdYxhw4ZJhw4dir4Q96vLuPWPCRMmyCOPPJInpsXqJnFcAoIZB0XSsJkAgmlR6WRVML1dWYsJpqK+4447fAXT7frqHePpJ5janVY3P8HUz4uN53SLWh/sb7/9dl7Jv/fee3LRRRdZdDcQCgQgEJXAmTNnop7C8RCAgCUEDh48WPA77P7elwrRFMFSPa6KCabWP2bNmiXz588vEEy/ukkcuBDMOCiShs0EEEyLSieLgukdb6k4bW/B1Ae7/nO3AwcOyJYtW+T666+Xc845R7SSav5Xj3MrrsU+d9MKc56bftzpmrdypfEGXY+537yOKOfFySEoXy0XPz7e63D/9opKsfNJt0Ho/Dh4vwte/n77/b57Uc6z6HFOKBCAQAQCR48eld/97nfykY98JO+sIUOGlExFezY9+OCDcvfddzvDbkr1uKIFM0KBcCgEKiSAYFYIMM7TsyaYrlxql1Vz3GPWxmBqa+aLL74od955Z5zFSVoQgAAEIAABCIQgsHfvXlm1apXcc889IY4+e4g507x5onfWed3HGMxIaDkYAhURQDArwhfvyVkSzCizv5pdaHv06OFMI+7OGutNx5yd1pw1VrvOmn/rj5E5M623m26UkkEwo9DiWAhAAAIQgEC8BMoVTG8Ufq2US5YskVGjRjmTFharf+j+UnWTeK9WnF5U2ttr2rRpcSdNehCwggCCaUUxNARhm2Cq0Hm7p7jrXb788ssF+8w3hvrgHDt2bI6uuQ6m942juQ6VjnfYsWNHbkZZc00q7xvJUnlEKVYEMwotjoUABCAAAQjESyApwXTrG4sWLcotm+aura1XYNY/StVN4r1aBDNunqRnHwEE06IysU0wLUKTaCgIZqJ4SRwCEIAABCBQkkBcgpkVzLRgZqWkiLNcAghmueQSOC+MYPq1Ko4YMcLpamHOwJpAeI02SQSz0RYtFwYBCEAAAhkggGBmoJAIEQIRCCCYEWAlfWiQYPoNUE86pqaQPoLZFEqZa4QABCAAAVsJIJi2lgxxQaA8AghmedwSOStIMHV8wNKlS531mmpqahKJoSkmimA2xVLnmiEAAQhAwBYCCKYtJUEcEIiHAIIZD8dYUgkSTM1EJ70ZNmyYM1idLR4CCGY8HEkFAhCAAAQgUA4BBLMcapwDAXsJIJgWlU2QYLrrTtbV1eVFzRjMygoRwayMH2dDAAIQgAAEKiGAYFZCj3MhYB8BBNOiMgkSTItCbVShIJiNqji5GAhAAAIQyBgBBDNjBUa4EAgggGBadIsgmOkUBoKZDndyhQAEIAABCCgBBJP7AAKNiwCCaVF5FhNMXYJE9z3wwANyzz33CF1k4y00BDNenqQGAQhAAAIQiEIAwYxCi2MhYD8BBNOiMqIFM53CQDDT4U6uEIAABCAAAVowuQcg0PgIIJgWlSmCmU5hIJjpcCdXCEAAAhCAAILJPQCBxkcAwbSoTBHMdAoDwUyHO7lCAAIQgAAEEEzuAQg0PgIIpkVlimCmUxgIZjrcyRUCEIAABCCAYHIPQKDxEUAwLSpTBDOdwkAw0+FOrhCAAAQgAAEEk3sAAo2PAIJpUZmWEsx9+/bJmDFjCmaQ1fD79u0rK1eulN69e1t0NdkJBcHMTlkRKQQgAAEIND4CzCLb+MqUK2raBBBMi8rfTzBdsXz33XeLSmSYYyy6TOtCQTCtKxICggAEIACBJkSgEsH0voBfvny580Leb9Nl38aOHZvbNWLECNHP2rdv73z20EMPyYwZM5z/nz17tkyfPj2RUnjnnXecfKdNm5ZI+iQKgbQJIJhpl4CRP11k0ykMBDMd7uQKAQhAAAIQUAKVCObTTz8t/fv3dyTxtddek9GjR8uiRYtk8ODBBXBV6nTzE1CVS91UKo8dOyZTpkyRoUOHFpXVSkoOwayEHudmgQCCaVEpBQmmvqV77LHHZOrUqVJTU+NErp/df//9MmfOnNwbOIsuKROhIJiZKCaChAAEIACBRkqgEsE0kbitmSqJUQRTz5s0aZLMnDkzN9xIZVTrZfPmzcvVueLCj2DGRZJ0bCWAYFpUMuUKpvehaNElZSIUBDMTxUSQEIAABCDQSAnEJZgvvPCC083V7PZqIivWgqktnyqXCxcuzL2s17SWLVuGYDbSe47LSpYAgpks30iplxJMc1yAN9FS4w0iBdBED0Ywm2jBc9kQgAAEIGAFARXMJ598Um699da8eHr06BEYn9uddfHixc6x69at82291H3FxmBq/n6CWUpWAwMrcQAtmJXQ49wsEEAwLSqlclowLQo/s6EgmJktOgKHAAQgAIFGQEAF7/HHH5euXbvmXU2xyXqKXbLbRXbcuHGBYyfNcZYDBgygBbMR3Edcgj0EEEx7ysLp63/OOefIkCFDLIqq8YeCYDb+MuYKIQABCEDAXgJxdZF1WynDjp10J/aZOHEiYzDtvT2ILIMEEEyLCq2YYLqzom3cuNE3Wu802xZdUiZCQTAzUUwECQEIQAACjZRAJYK5bds26d69u0PGb/bXJUuWyKhRowomQjQnBNJZaM1ZY5lFtpHeaFxW1QggmFVDHZxRkGAOHDgwkcHmQZHpGz4d7O4dNG+Kb9++ffPW6fSuS+UdExF2ralK8gi6Lnc/ghmWFMdBAAIQgAAEKiNwfNcu2frvK6RFp87S866G9SrLFUzv+EtNa/z48bm6krlsSZ8+fZxus3V1dbkLMOew8L7MZx3MysqZs5s2AQTTovIP6iKrkud2ny01iD2uS3IftsOHDxd9Q2jOrqb7Jk+eLAsWLHCm9DZnbtP89SHuThPuPTbsWlOV5BGFAYIZhRbHQgACEIAABKITcMVy5zNP507+0BfGS/eRt5UtmNGjsOMMJvmxoxyIIjkCCGZybCOnHCSYboLmG7sk37BpK2TLli1FH4Te2dW0NbO+vt6RSN3Mrib6tzm1t9nV5JOf/GTocQ7l5hF1UgAEM/KtygkQgAAEIACBUAT8xNI9sc+Xvixdb7oZwQxFkoMgkB0CCKZFZRVWMM2Qi3VfjfOy/NaH0nxra2tzs7S5Eqkzt23dujVPPjUW9/goM7WVmweCGWfpkxYEIAABCEAgOoFSYtmiUyfpeddYRy51K7eLbPSo7DiDFkw7yoEokiOAYCbHNnLKYQXTHCeQZAumewFRBHPo0KHOaWbrpiuY+t877rgj9FpTxQQzKA+3VTVsAdCCGZYUx0EAAhCAQFMncOC3rxZFoFLp/Nu9S8yusO4JXrF0P0cwm/pdxfU3NgIIpkUlGiSY7sQ43gl1kr6EKIKZhRZMfXOorN3txIkTsn//funSpUvSKEkfAhCAAAQgkDkC5+/fL61e3ywttm+Tc0+ejPgxGX4AACAASURBVBz/+61ayaFrrpOjtVf4nnvq1ClnBtgJEyZETjuLJ9CCmcVSI+YoBBDMKLQSPjZoFtn77rsvcOHgJEL0E8xyx0cyBjOJEiJNCEAAAhCAQLwEtCXy3WefkZ3PPu20SpazFWux9KZFC2Y5dDkHAvYSQDAtKpsgwUxrHUw/wTRnjW3fvn3eLLL6Q2HOMGvOBtujR4+Sa03psZs3b5aRI0fmpRklD53VNspGF9kotDgWAhCAAAQaK4HTR47I3vUvOd1bD7z6iu9lNmvVSlpfXhuIoMtNN+fGWAYdjGAGEWI/BLJFAMG0qLyCushWO1RzWRQ3b3N9KXMtS2+3XW3hHDt2bC5kc1mVUmtNaZo7duzIrWFVbh5RWCGYUWhxLAQgAAEINEYCh+vrZcO0r4pKpt/WYeAg0X/uxDxxMkAw46RJWhBInwCCmX4Z5CKwTTAtQpNoKAhmonhJHAIQgAAELCdQTC61i2u3kX8lHQcOkhadOyd2FQhmYmhJGAKpEEAwU8Hun6mtXWQtQpRIKAhmIlhJFAIQgAAEMkBAu8O+uWRxXstll0/c5LRUtr32utivYP3r35N9h95x0m3fpocM7PU5limJnTIJQiBdAghmuvzzcg8SzIEDB+a6jloUduZDQTAzX4RcAAQgAAEIlEFA5XLz/G/nndnnS19OpBusm8lPfv2Q7Ny/yfmza7ur5NYbpiOYZZQdp0DAZgIIpkWlE9RF1hwTaY5ptOgSMhkKgpnJYiNoCEAAAhD4EwHt4rpp/qNOK+Tld411xkrqZDylNm213LZ6Ve4QPb7fN74prWuLT+DjiqGe1LpFB2lT0zEvi5frfyj6z93uuemJghAau2A+/fTT0r9/f9HJCYttLFPCV7exE0AwLSrhIMF0Q9W1oqZMmSKLFy+W2bNny/Tp0y26iuyFgmBmr8yIGAIQgAAEGgj4jZ9UWew46EbpeecY37GT2mqprZfuFkYu9dh/eeau3Dn9a28X/WduTU0w9+3b5ywfV1dXl8MwYsQI0YkOEUy+oU2ZAIJpUemHFUwzZJ1lVVs2gx5mFl2mdaEgmNYVCQFBAAIQgEAIAtpiqTO/qmQW23QcZfeRtzmtmnq8tnTufeml3OG65Ei/R74Z2OKJYBYS3r59uzz88MPOS393iTRaMEPcuBzS6AkgmBYVcVjBNJf5oAWz8gJEMCtnSAoQgAAEIFBdAn5yqRKp61f6LTXizgJ7fNeusuQSwYyvfOkiGx9LUrKTAIJpUbkECaa7JqR3zUmLLiGToSCYmSw2goYABCDQZAn4yaU7OY/u2/PSi7L1ieVyfPfuoox0ptgr7/3bXMvloWN75PDxvbnjdQIe70YX2XhuOQQzHo6kYi8BBNOisgmaRfa+++5z+vqzxUsAwYyXJ6lBAAIQgEADAW0tfHXObKcLq7YgtujUWdrU1kqzVq2l7XXXSYuOncpaX1LTNLu59rxrjDO5j3fT1kydyGfv+rNdYvUYlcurpnwl7/Aw4ydtFEzvOMjly5eXrCu5L+v14r29wErtC7qntXeZzpFx/fXXBx0qCGYgIg7IOAEE06ICDBLMjRs3+kYbZkC5RZdpXSgIpnVFQkAQgAAEGgWBDdP+wemyGrTpzK1taq+Qbp++reQsrpqOd4IelcXzRg/ItT7q7K69Lvl4XpYqujuffVoOvPKKdBh0ozMm07tlVTDNMY/uEKJFixbJ4MGDC65RBVI3nRzRnTBx6NChjpCW2hdUfrofwQxDiWOaCgEE06KSDuoia1GojSoUBLNRFScXAwEIQMAKAlueWC5bn1gRORZt6XQm5fnooILWTT+51JZIv6U/omacVcE0r9NtzVSB9Aqm7ps0aZLMnDkzNyGPTpCodS89furUqb775s2bJzU1NVFxljyeFsxYcZKYhQQQTIsKBcFMpzAQzHS4kysEIACBxkpAu8T+cvIXc5enk+90velmOVT/ltNtVv8d+O2rgZevM8DqeXr+ttU/yhNWs5srgtmAUmfV15ZIv5n1tYVR5XLhwoW5JUT0+GXLlsmECRPkkUce8d0XVjDNJeTMgvXrZYZgBt76HJBxAgimRQXoJ5ju2zgNs9hSJO5Dbf369bJy5crcmzmLLs3qUBBMq4uH4CAAAQhkioBOsqNy6c7WevrCc2XbmAulc5er5dYb8tet1mNXPvk30uy9D6TthuNywZ73fa9V16k0Z4bVpUU+8k+Lcsc2BsF8/PHH5dSpU7lr6tGjR6h5J7xit27dOt/uscUEU4V01qxZMn/+/ALBLCarfoWk6S9dutRJa+3atdKnTx/Ra5g7d65MnDgxb11MBDNTX2mCLYMAglkGtKROKdWCaS5N4pd/sQdqUrE2pnQRzMZUmlwLBCAAgQYC7sQ6KmfV3LzdWP/wmTZyrFsz0VlZvYKpcZkT51zfdrhc9PIJ2bv+xaIzwPqtW9kYBHPVqlVyzz33VFRU7kv5cePGFchp0i2Ymv6aNWucNTG1QaBnz56O6GoL6C233JL38h/BrKiYOTkDBBBMiwqJLrLpFAaCmQ53coUABCCQFIE3vrNYtv94lbMEh45R1C6m1dh0ttZXH56dy6r5p/rL73tvcf4OI5j9a28X/aebTg6085mnnRlg3dZLP7nUY4MEc+f+38tPfv1wLq5bb3hAura7Og9JYxiDqRfkjqv0dm1Negym25KqctuhQwcZPXq06OSM48ePdyTTHMeJYFbj20geaRJAMNOk78kbwUynMBDMdLiTKwQgAIEkCKiY6eyt5tZh0CC56ktfya35mES+2iVWu8a6Mtj2mmvlzL0fFRW3cgTTjdFd1/L47l3SfeRf+V5DUxbMbdu2Sffu3R1c3plh9bMlS5bIqFGjpGXLlk7rojtrrHms7i+2L4nl4RDMJL6BpGkTAQTTotJAMNMpDAQzHe7kCgEIQCAJAi/d/fnc+EczfW3NvHzMWGcpkDCbthzqPz1Pz9HZXUttKpfaLVc3PecjCxbJ74+sq1gww8TaVAXTb2Ids8XQu2yJd7iRuQ5mqX1hyiDKMQhmFFocm0UCCKZFpYZgplMYCGY63MkVAhCAQNwEvEuDaJfSw1sapM/ddGbWq770ZV9h1NbPd599Rva89GLepDp6rraCdv/0baLnezdvvtc+MMPplmt2O43aRTYKm6YqmFEYVeNYnZV2yJAheVkxi2w1yJOHbQQQTItKBMFMpzAQzHS4kysEIACBOAl4u6i6y3hsW71Ktj6xPE8YtYVRu5v2vGuM0+r47rNPy571L/m2fHpj1JbMy+8a6wikpuPtkmsuH4JgPlFQxH4yvHfvXoljkp8476eoafmN8SyWBi2YUelyfNYIIJgWlRiCmU5hIJjpcCdXCEAAAnESeHXObNn70ktOkip+g777b7nxijqOcdO8R50ur+bmXf7DG4/Kogrk8d27C0LVc3WNSlNMvZPwxCGYJ08flX2H3s7lry2h3o0WzDjvpPLSMpcpMSf08UsNwSyPMWdlhwCCaVFZIZjpFAaCmQ53coUABCAQFwFvK2LNmI/JBR/t5SSvQubOmKqCqaJprinpjUFbJvVfx0E35gRVz9u26kdy4LevlgxZx122rq3NHROHYHpngL3npnCtgmagTWkW2bjuqXLS0XUzhw0b5rsOp5keglkOXc7JEgEE06LSCiOYYfv3W3RZ1oeCYFpfRAQIAQhAoCgBlUWdYEe7yOqms7f++qbtuePNpT/0Qz3+t9/9v7K/7vncMdry2OWmm6XjwEElJ/PRPHS8pbl0iJvIh74wXrqPzJ9ACMEMJ8NZ7SLrN8mQ90ZlDCYPr6ZIAMG0qNSDBDNK/36LLsv6UBBM64uIACEAgQoIhGm9qiD51E/1TrCjrYjfr3+gqGDqDmXy3OqZcsGe9+XIFefL50d9P9J1qKTqGpXbV//I6T5rjrs0E0IwG7dgRrppjINpwSyXHOdlhQCCaVFJBQlmlP79Fl2W9aEgmNYXEQFCAAIVEKhUMHUSnAO/fUX2v/qKHHjlFWlde4XUdO4sLTp1lrbXXSctOnYKXMJDw3e7l2oa7nZoy1ty+vAR58/TRw7nlvnQv3W21iu/MD6vy6kXg7Yo6rIk7qbLiVx573j5l2fuChTMn/z64dwxft1OwyJX2dTxmH4bgolg+t0XCGbYbxfHZZUAgmlRyQUJpoYatn9/NS7L21133bp1uXEH2tqqixPX1dU5oYTd543bXJeqb9++snLlSundu7dzWKk8olw/ghmFFsdCAAJZIxBVML1CWWq8oslChdAVT5XFQ/X1BdJYDjvtdtrzrrG+Erdh2j84k/Do1qJTJ/nIPz3mHBeHYL7+h5/J4eN7nbRbt+ggvS75eOTwEUwEE8GM/LXhhEZAAMG0qBCDBNMrVG7ofv37k74sFb+ZM2fKwoULpX379qKyqfK7YsUKJ2uVy+nTpzvCqcdOnjxZFixYIB06dCi6zxVHN3bzPN0XNg9vOkEsEMwgQuyHQOMioOLwxs6z4+9uveFsd8rGdaUNV+N2B22x/bTzd69LPiZtWnSU47t3ybE/jVt0r/tw/VslJ8BJi49K4+Vjxoq2ULqbjoN89eHZub/dtSf1gzgEM2hmVp3Zdf3ry3L5D+w1Ttq3uSwPEYKJYCKYaT01yDdNAghmmvQ9eQcJpkWhOrK3bNkymTdvnuh03KZwbt68OW+fOwh+6NCh0rNnz6L7VErNTWW1vr7eEVXdXMF2/zbzN/PwphPEDcEMIsR+CDQuAmalX6+sku6RWSCzceE35I9P/byiUHUSHG2hbHfddXLq8GFHTrWrq/7XbwmPYplpK6N2rdVNu9o2a93QtbSN/v+fupnq5yq6OturN21dg/KqL33ZOfel//evczKsE/v0e+SbuWyrIZhhWoYRzMYvmFr/WbNmjUyZMiX0d4wusqFRcWBGCSCYFhVclgTTFbpLL71Upk6d6jxYVSBV7rxiqIi1dbP2T1O3m9Jo7vOKoXuO+7mb57hx42Tr1q158lkqnaAiRjCDCLEfAo2LQFMRTO3qumn+o3njGsOWpCmUKpbFxhi66Wk3VW0NdYRz1y5nTGazVq2lzZ+e+45MFhmnaMbkXfPxyE/Wy87/+klBq6qm784aq+cPWvp43jhQBLPhxay7RZXhYi9egriG+W75tQxndRZZ5YRghn2qcFxTIoBgWlTaYQRT5W3s2LF5UZvjG6t9OSqBM2bMkNmzZ+daGosJpsamkuknmLrPbZl0r6GYYKrI6hY2HS8TfXOorN3t+PHjcuDAAenSpUu18ZEfBCCQAoFTrV6X063fyOVcs+vWFKKIL8tTbX4vHzR7z0mw2fFuct6xbtLqtc3S5revyLknT+YyOtnxPGfGVN1/zvst8wL44IJ9ov9OXXieHOveWc4/emPkAM+cd0zOnHc0d965J9sXpOEXq3mQxnCi3frcR833D5Rmh9vIhS//SlpuqfeN6dA118mha6/L23es809yfzc7fKWcf6RhTUx38+bjdw9oHHqcbnotGktQrN5rNu81vzQ0PRtj1bj8mATFGua75cf11KlToi+RJ0yYEPm+S/sEc64Iv1hYpiTtEiL/NAggmGlQL5JnkGBqF9H7779f5syZ44x71M07FrJal2N2V9VxliqD2m1W5fKpp54q2rqo8aXdgqmCaW7vvvuubNiwQT71qU9VCx/5QAACKRJ4a98zov/cbXivR1KMpvKsf7ntO7L/WIN8XdHq49Lqv7fKkY2/yUv4YL/msvfjDVI5oNu9cnHL2rz9JpN2NbXyke73FgT2q+3fyX12yYU3iP4ztzBc82Jtf5Nc0f6mvDT+eLRezHzMWI+9/rrs/Y+VcnL72TUum13cXi57+B8LYl37+tdyn2keQfn43QNmrH5MSsXqZh6Gq42xavx+TIJijXoPuFwPHjzoTAaYVcGki2zlzzFSaFwEEEyLyjNIMP26YegbvwcffFDuvvvu3Oyq1bgkbyul2X1V8y82PpIxmNUoHfKAAARKEQjTjS+IoLcrp07uckGz/FbBoDTi2u92OWz11inp+sxJOXPsbKuldku95O//Wn569N9z2emkRl3bXZ2XfRxjBcNwNbtH9q+9XfSfuYXpyqnrT765ZLFzWr9vfNN3GZOgrpzefPzG4QZN8hMm1ji4phGrsvVjEsQ16j3Qtd1VcusN04UusnE9DUgHAnYQQDDtKAcniiDB9GvB9PusGpekLZa6mRPwTJo0yZlZVjd31lid0dWcDbbUPvdYnSRo5MiRebPGemeq1R+jYnkwi2w17gDygEB2CYSpBAddXRi5CBKUoDzC7l/zwoNy8qmNctGGE3mndBg4SK6a8hXZc/JtMdd8zLpghuESJEJpSJsrU974bYwVwQxzlzUcwxjM8Kw4sukQQDAtKusgwdRQ/cZgLl++3Jlcp5qb35IpZhzeOM1xoqX2qbju2LEjNzutO8ZTr827DmapdKKwYJKfKLQ4FgLZJ6CC+c6/LpNm730gB/u1kDGf/0Hki0pbMHVtSl2mY8/6F2XvSy/lxa+tlh/6wnjpetPNzudhYo2jpS2MuMfRghmmsGyUNgSzoeTinuTHWx8pVSfy1hu84yPNOoc5t0SYey7KMcwiG4UWx2aRAIJpUamFEUyLwm00oSCYjaYouRAIhCLwwkN/Lyf/9/Xcsd1H3iY97xqbN8vp+te/J/sONYzXvrLrUOl1ycfz0lZp+/myGdLm9w2thg1dZBuW3HA3XSfx5Okj8kHzc+S8j/WST90+N1R8pQ5SqXTE8qUXfderPO/Si+XPZn87b0ZVBDO4Ky5dZEXCvCAIEvcwacQtmKtXr5Y+ffo4w4R0LoghQ4Y44zl1fgjvZq7V7d1n9syqZOmzMF9yBDMMJY7JMgEE06LSQzDTKQwEMx3u5AqBpAhoJdfdruz6MWlT0zH39+b53xYdw+fdWtfWylVf+kpuPF+pljYVvM2LF8qpPX+MdAkdBg2SK+8Znyd/YRIIkkpN4/SF58qhqy9wRLmccY20YIZbr9Esr2qJexrdefU6szgG05wPIopgaiuoO8zHHWajMqr1Mne97zDf1bDHIJhhSXFcVgkgmBaVXDHBdB9yDzzwgNxzzz1SV1eXF7XfFNgWXZb1oSCY1hcRATYSAjv3b8pdSesWHfLEL85LNFtZzPGGKpYqmKW2y+8aKz3vGpPXjc+djEbXetzyxArR/1ayadfVnneOKSmausbj9h+vkh3PPysf/PGQb3YtOnWSDgNvlDcv3SI7mje0tpY7cU6WBPPQsT1y+Phe53p1YiVtPfZuQS1taUgbXWQbSinuFkyz7L0z3Hvvi2ItmH4z8mtrqDlhYSXfee+5CGacNEnLRgIIpkWlQgtmOoWBYKbDnVybHoGgSn9cRPwE0yuXuibkzr9sLW03HC+YHEdbM/eOaJOTtuvbDpfzfrjJVyx1XUlNS1tKW9d0lGatWkub2oYlQF56/XtyYO/bctGG41Kz/XTe5ek4ye4j/0q6jbwt1zXXHVe5bfWP5HC9/5qPep5O3tNx0I3Of70V9qYgmHHIMIJZeiZhva+q3YL5xBNPSP/+/fO+J9rdNcoW1OpYbAymThyokxQuXLgwtwycCqZ2m9Vz3KXhosRS6lgEMy6SpGMrAQTTopIJEkx9M/fYY4/J1KlTpaamxok8rVlkLcJWcSgIZsUISQACoQikJZjy6x15LZc6TvHNT3/gjI3U7TOdvyab5j0qx3fvzruOPw6skfPfe1/a/P7ssh/uAS37XCFvXrNbjnVr5nzkNzOr2VLTfWt7ufDF9wryUGHUFk2VS7+uu25+KrKHrm4ud45/soB1HBPnxCFtUcffpSnDCKZ9gvnkk0/Krbfemnd/9+jRI9SzRQ+KKoTmOMsBAwb4CiYtmKHxcyAE8gggmBbdEOUKpnfcgEWXlIlQEMxMFBNBpkygWLfTKGGlIZhDjo6Qnd/5fi7M1pfXyrl/O0Q27Pyv3GfaUqOCt2XFcqdbaqlNu6Xq0h8qlkFLf/h1Bdy2epVsfWK57wQ93nw1LxlSK5s6b87JcNBkNGlKG4KZzPqiaciw3ovVbsFctWqVMwyonE3l8otf/KKsXLky0prg7sQ+EydOZAxmOeA5BwJFCCCYFt0apQTTnDrbG3Iay5RYhK3iUBDMihGSQBMgkEXBbL7nfem24r1c6Whr4UcWLJLfH1nnzJjpbmZFWsdX+rVmquzpBDpRlv4otg6myqx2g92+elWBaLpdYLX7rHbVzZK0ZSnWNKSNMZgN37i4x2Caa237rYO9ZMkSGTVqVEE3V3O8pnbNnTJligwdOtRZ9o1ZZJvAjxqXmCgBBDNRvNESL6cFM1oOHO1HAMHkvoBAMIEgwXz9Dz+TN3Y+7yTUvk0PGdjrcwWJBrVgnjx9VHRpD3fTCnk5m+ajcnnJfxySc0+ccZJQcev3jW+GkjYVwJ/O+ztptn6n03JYM6yf/Nnnv563jEmYGUSLCaZ7TTqRz9pH73W64GqLaO0tn5EPfeIzeflkSdqyFCuCaV8X2XJbMP1ewI8fP96Z/VXHOo4ePVoWLVrkLGWi8mhOlGi+oFdR1WM3btzofEVZB7Ocpy/nQKCBAIJp0Z0QJJh+028HDWi36PKsDQXBtLZoCKxKBBrWazzq5BZmVk6/8YZxjOELU+kPg2TF43dIl/867CuXen5YEdrz9u+c5T/K7XYaJJgaS5C4h43VnaG33FjjKL8sxRrmXgsqvzAvGeLgmkasem9mqYtsmOeCTccwyY9NpUEsSRBAMJOgWmaaQYKpb9eWLl0qs2bNyk3yo9L54IMPyt133x1p3EGZITbK0xDMRlmsXNSfCOiSDm/s/HmOh3eNRN0RVJGOKkJpdQXU9SJ1jKO5jMi5LVvIDY88mlvfMopgViptcXMtVulnkp/pBd/3oNbyNKQtre+Fwokqwwhmsj8hCGayfEk9fQIIZvplkIsgSDCZRTaZwkIwk+FKqnYQiKMibbNgjujzZVGx3PLEctEup96t672flT6f/uu8j6vV0oZgPlFQHrbIcBzfi6jShmA23A5xj8G040kbLQoEMxovjs4eAQTTojILEkwN1buGk36W5DgBi/AkFgqCmRhaEraAQBwV6bgE84cPj5KL1x9zqDS7sqt0vOwap2Wxde0VorO77jn5dt7MrKVmTNWxld02t5GaX/zRd0ZW7dq69+Mt5c/vmCVd212NYP764RyDpLo4V0vcs9rtFMFEMN0vIYJpwY8jISRKAMFMFG+0xMMIZrQUOToMAQQzDCWOySoBWwRz8/xvl1znUfme17JGDl98So51O9/BfUPt7QXYX9/5M6el0m9tSj247TXXyu/7bC25PmW1RIgWTFowsyrD+l1iDGZyT30EMzm2pGwHAQTTjnJwokAw0ykMBDMd7uQaDwF3nKCm1rpFB2lT0zEv4bQFU2dk3TDtq3K4vj6eCy6SSpdP3CTu0h62TJyDYCKYCGbpe8Bt1d27d6+UO4tsog+WhBJHMBMCS7LWEEAwrSmKYMF012wyp9jW8EeMGOF0nW3fvr1FV5OdUBDM7JQVkRYSqMZkJpprFGlzK40qla/OmZ03NvJkx/OcrqtXNO8n7Q9dLIfr35LDW+p9u7kGlfeZFufJ5aM+K10/cbO06Nw5d3iUWIu11MQxVhDBRDARTATT7zmGYAY93dmfdQIIpkUlWE4Lpoqlbrq2E1t5BBDM8rhxVvIEtPXRbaHU1slel3y8INNqCqaOe9R1IcOM4fvoqZtk07xH88TxyBXny+7hrZw0vMtpaEvn2xufk43PfVcu2PO+s8TIVR8bXXC9b/zh53L4+B55v/m50urGa+SWwbNKMgmKFcFswBeHCFWr63EcscbRss8kP7c732Nzi3oP0II5LfkfEnKAQAoEEMwUoBfLshzB1GVK5s6dKxMnTqQFs8yyRDDLBMdpJQmsf/17su/QO84xV3Yd6iuHQQhtqUjrsh8vLrpfarafduTwoms+LN0+NsIZ7+i2HJqxdt/aXi5Y9Wbe5XX79G3ys9qf5T4Ls15jqUl+NKEwk6YgmNGXqAjD1a/8ospFmHsgqPzKjRXBfKCsya+CXmhFvQcQTAQz6HeQ/dkkgGBaVG7lCKZ2m500aZLMnDmTdTDLLEsEs0xwnFaSQFAXyzD40hZMnUznjX9ZLHtfeqlouCqYHQcOkn2djsirrX4lndYeKZiAp8+Xvixdb7o5r5ttGLlAMPNbFpNsbY3jXosqF2HuAQSz8AVBOd+LqK2txe41BDPMkzv4GLrIBjPiiGwTQDAtKr8gwSw2BnP58uV0ka2gHBHMCuBxalECWRbMT3S7V7b++4rAWV+Dir9Zq1bS7xvfdJYi0S2ochpHq5I3nyBBSVLaGIPJGMw4xD2O7wWCGfS0qu5+BLO6vMmt+gQQzOozL5pjkGBaFGqjCgXBbFTFGcvFaKXQ3bQLl3cdxTCZBAnmydNHZd+ht3NJtW9zmVzQrGVe0tWunLprS57/020Fl3isWzM52K+FMzbyymNXy4nX3pbju3cXRaHrWl415Ss5uUQwr5Jbb5hewMuWCYniuNdowSzd7TRL3XmLvXgJekkU9R6giyxdZMP8nnJM9gggmBaVGYKZTmEgmOlwtznXoEpUmNiDBDNqi0LSldPj/98GabvhuCOQ5taiUydHFP9j1yO5j91WQZ0ldv+rr4iO0dy7/mw32vd7Xih//n++K9qCaW5BXONoqfGKLC2YjMEM0xW3Gt1Ok/4OuxOC+eUT9XmDYIZ5ypd/DC2Y5bPjzGwQQDAtKic/wdRJfKZMmSKLFy8uGinLlFRWiAhmZfwa49lBIhTmmrMimCqJ//uPX5Vz3z1SIJY97xrrjJ0MK22bfr7SEdQLB1wX2FqXVKU/bKxmK3WQXISJ1U9k6SJLF9k4WobjePGCYIZ5alfvGASzeqzJKR0CCGY63H1zDdOC+dBDD0ltbW1uzCXLlFRebirX4QAAIABJREFUgAhm5QwbWwpNRTC3/3iVbFmxPG8pEXdtycvvGlu09TGoVTDNlhoEs3DpiKhyUW75Re0eWa64Z1XayuWKYDa2XxgRBLPxlSlXlE8AwbTojggSzNdee02WLl0qs2bNkpqaGifytJcpUeGdMWOGE8v48eNl3rx5TmzeCYnWrVsngwcPdo4rtc9bHHrNo0ePlo0bN0rfvn1l5cqVudlyo6RTqpgRTIu+BJaE0tgFU9ec3DT/0YLZYQ9dfYE0G3l9xWtLplmRRjARTO89EEZkg1qx4+h2mub3IupLBmXoxyTo2Rj1JUMcYzC9dYGgiQ/Nesvs2bNl+vSzY6NL7Yvz5wnBjJMmadlIAMG0qFTCCKYuR7Jw4cLcmpdpLlOiD2Ld3IezxtKyZUs5evSo08Kqn6tUqiROnjxZFixYIB06dCi6r3fv3nmlYZ6n+1544QXRPM1WW788vOkEFTGCGUSo6e0PqkSFIWJrF9nPdP6avPrw7IJWy10318iRK86PZW3JNCvSCCaCiWAWTijVmAVz9erV0qdPH+fls9YThgwZIuZLbfN5bdZb3CFIQ4cOdeolpfaFeeZHOQbBjEKLY7NIAMG0qNSCBFNDVbkaOza/65r3DVw1Lknlzyu7br76gF+2bFmuNdN8iPfs2bPoPn3Am5tea319fZ7AuuKqxxXLw5tOEA8EM4hQ09vfWAWzw8+OykUbTuQVaNtrrpWdf1kjfzj2hvN5GDmki2y4iXMYg8kYzKx259VnQVZaMM0HmlvfGDduXK7XlLvf74W81jO07qUvq6dOnZq3pri7z+2ZFecvIYIZJ03SspEAgmlRqYQRTFvC9UpkKTHUfe7YUf1/UxrNfV4x9I43NX84tm7dGjqdIGYIZhChprc/SDAPHdsjb+z8eQ6MdsHzbja1YD7z1CzpuPaINN/zfl6YH/rCeOk+8jaJW4TCSGpS3Rb1Am1Z+iNursUq/bbca1G7R4a5B2x+mRG1VTDN70XUWLMqmG53Wbd3k/nA83sx7tZlJkyYII888kheD7FS9ZxKfxURzEoJcr7tBBBMi0ooS4Lp15Lqzmb71FNP+cqfotYJivwEU/eZ4yD8xNNsCS0mqn7peItYH+zmtmvXLnn55ZflU5/6lEV3A6GkSWDt61/LZX9F+5tE/5nbH4/Wy6+2fyf30fBeZ5fwcD/85bbvyP5j9c6fYdIY0O1eubhlbV4+b+17RvSfbu1qauUj3e8twBIU6866H8jhp57LW37kgm7dpNPnPi/Nu3V30jNjDZNPUrFG5RpHrHr9SZVf3FyTjDWOe81Mw/ZY47jXvGnY/L2IGmux8gt63kS9B9zv8MGDB+V//ud/ZOTIkXnPuB49ekT6KSjV6lhMMPVlts5tMX/+/ALBdIfltG/fPlIcQQcjmEGE2J91AgimRSUYRjD9xK7YWIMkL837EA/buqgxpd2CqQ92Ze1ux48flwMHDkiXLl2SREbaGSJwrPNPctE2O3ylnH+kV170H1ywT060W5/7rGbXrQVXp/v1ON3CpNF8/0A592R+JeZUq9fldOuGrqu6T4/xbsViPe/IYWm7/iVpvntX3ilHeveRQ9dcJx9ccEHuczPWMPnEHasbSFSuccSqeSdVfnFzTTLWSu41t/zMNGyPNY57zZuGzd+LqLEWK7+gZ2PUe8D9Dp86dUr27Nkjl1xySd7zKsqQF3OeBj8hpAUzQz/ChJp5AgimRUUYJJja9eP++++XOXPm5Cb5KTUWMslLKzbOUsc96MYYzCTpk3bSBIK6yIZdNmDXu7+XD5qfI9XuCui3/IjGsXt4K7lz/JMF+OLuyplmV0C9OLrI5nfZjto9stzyo4vsA9K13dV53y/GYJYehxvHLLIKXOskX/ziF/Nmmvc+6BiDmfQvJ+lD4CwBBNOiuyFIMFUm16xZI1OmTMlFrS2HDz74oNx999255TuqcUneGV7NvzV/d9ZYndUt7D732M2bNzvdZLxvI82/9+7dWzQPZpGtxh2QTh5BY83iiioOwaz7l7+TC1a96Qhmi+uvlBvu/bq06Nw5F2ISlf7r2w6X8364SQ68+koeCp0dVuVSYylnOYao0lauoIQV9537NznXFyafoDF8mk4Qk3JfEMQt7knGGocIIZgIZtR7IA7B9NZHvL8DS5YskVGjRjmz3Gv9yZ011hx2o/uL7YvSihr2N4gusmFJcVxWCSCYFpVckGD6tWD6fVatS/J21zW76pa7T8c77NixIzcDrbkmlXcdzFJ5RGHAJD9RaKV7bJBg7jv0tqx/fVkuyIG9xkn7NpdVvUXh+K5d8uIX75Fzjp/Oy7vrTTdLt0/fJq1rayVuwdTZYTv+4rScOXYyl2ezVq2k8xfukJ/LqtxnQTIVh7SFSSOMtFUj1iSlDcFkFtk4xD2OFy9RnzfFvhdBL9/SEEyznuA+6Nx1uVXkdC3tRYsW5ZZNc9fW1mPNWfjNdbe9++L+5UMw4yZKerYRQDAtKpEgwdRQ/cZgBi0qbNElWhkKgmllsfgGFSSYUStRSYnQhmn/UNCKaF5Q22uvkwv/coj89Oi/5z4Oamnzxnq4vl5OHz0iz656UGq2n5Ka7fky22HgILlqyldkz8m35Se/fhjBNAogaiU4jAz7lR+CiWAimNXpIpudX7GGSBHMrJUY8UYlgGBGJZbg8WEEM8Hsm2zSCGZ2ij4Lgrlt9Sp5c8niHNSD/ZpLu7fPlw/+eLgA9OkLz5U/DqwR/e/A3tra2jPvmE2/+JH84Q+/cT678EQb6XC6ixzfvUu0hbTYpq2WKpYqmLrF0fqh6UQZ15iUuGscWZK2LMUahwhVS9zjiDWO74UtL7TCfC+ixqppZnEdzKz8miGYWSkp4iyXAIJZLrkEzgsSzLQm9EngUq1KEsGsTnFopdDdruz6MWlT0zFyxrYLprYqbpj2VTl95IhzbTr28d2/bO1M8tO1/kLZvnqVHN7SsHRJEtv5114mAx94VFQy3S2OijSCebtThuYWpsKOYNKCmVUZRjCTeEKfTRPBTJYvqadPAMFMvwxyEQQJph6oYw2GDRvmjCVgi4cAghkPx6BUglrAXv/Dz+SNnWeXj9Euh97NdsH85eQvikqmbmdanCdb/6ZNwSyyOgGPtnLuXf9SELLA/SqSh9qdcFpAj1xxgfS++bOBIlSNcY20YDYUHYKJYCKYdJH1e5AjmIE/bxyQcQIIpkUFGCSYOqGPzmZWV1eXF/WIESOcsZlxLwRsEZpEQ2nqghkkbXHBDxJM27rX6ZjGEx3Pk+uv+kwoadvyxHLZ+sSKHK4Td/aR7Z0burL6jeF754118psl35JWb52Sc0+ccY5re821ebgPH98rh47vcT5r9qGucuUlH5N2114nzVq1diYK0i1o0g1aMEvP7KkMg6SbMZgNt2XQvWbbd9j9MoUpv6B7wO+lSZhWbAQTwUQw46pFkE6WCCCYFpVWkGBaFGqjCgXBfEjcZR/8KmJxFXaWBPO///7Tjvjpsh6tx90kH73ty3kYvBXLz9Y+LNp66W46/vGdT51TkmuWKqdeuYg6IZHLJUhQ0pBhBLOhdOIQIQSTZUqi3gNxLFMS129UNdOhBbOatMkrDQIIZhrUi+SJYKZTGAgmgmneeW98Z7Fs//HZZT10X4dBg+SqL30lN7bRK0J9f9wu1zVWu60O+u6/Sd3mbyOYnq80gjm94CGXpRcvQeUXVS7CtCza/DIjSy+JosZa7MVL3PcAgjktnYoPuUIgYQIIZsKAoyRfSjDN5UnoEhuFavCxCCaC6d4lO595WjbP/7bvTWPOzmpW1i5ef0zarT+eO+faB2Y4M7gGdT2OWuHL0rjGLMVKCyYtmGHuAbrINtwnCGZwnSLMEbRghqHEMVkmgGBaVHrFBFPHXt5///0yZ84cZ5ylymZ9fb1Mn174Ntyiy8lMKAhmacEMI0JhCtv2lhrvDLAnO54n7zc/p3B9yUGDpN3nb5WnNj0qzfe8L91WvJe7/C6fuMlZIkQ3BLN0a12Y1qtyxsV5K8FBLWBh5CJMrKyDmd/NNkmucXTnjaM7dphnY1ZjLVZ+CGaYX7vgYxDMYEYckW0CCKZF5VdMMHV5kjVr1siUKVOcaFU4H3vsMZk6darU1NRYdAXZDCXLgvmTXz+cgz6wl66jeFnkQohDhMwZYNu36SEDe32uIA6bBVOXFdExlO76kjr2ctuYC53ZWT/8Tm85XfdqbukRvbDzWtbIjk+cJ+3WH3MkU7cWnTrJR/7psVw32ji42lI5jSpttGA23P7MIssssrZ8h6PKMIIZ+ac00gkIZiRcHJxBAgimRYWGYKZTGFkWTJulzVualcaqLYwv/essabZhtzP5Tovrr5S+Y/4+N5uq5he1EuWK0IZp/yC6fIi76dqVuoalbtp6dXWrIbJp3qNy4LevFr1J+33j/0jba6/L7UcwacFEMBFMBJNZZP1+NBDMdOp75Fo9Aghm9VgH5lRKMEePHi0bN270TYMxmYFoSx6AYFbeRTZqJSpKt0VdL1LXjTQF0CzQFp07S/eRt0mXT9wse06+LWarblA+Kpi9ft0pb1KfnneNkWc7rcllYXaP1Di2PrE8rzVTD+z26dvkynvH591nCCaCiWAimFGfjWG6Y5fTdTzqyzdaMCurVwSdjWAGEWJ/1gkgmBaVYBKzyB47dszpWrt48eKiV9rUBRXBrJ5gut1Jb/rkg9K13dV596RZEdN1IW9pcbfo2pJut9UwX9U2N1wjb1yyNdf6GCSY3be2lwtWvZlLWifn0Ul6So0z0ng2fushObr5Lec87Ub7F0t+kOsa6yaGYCKYCCaCiWDSgkkLZphfb45pbAQQTItKNAnB9F7eQw89JLW1tTJmzBhnl04YpJv7t0U4qhYKgpm8YOoYx7Vf+WzehDk6K2vr2iuccm537XVO99atzV6Xmu2npM3vT4pKpnc707a57PmzZs6+zm+2kPd3/NH3PlHp0y6uH/7zu+TygbfmyZ9b4VPZvfSHR+Wc46edNFpfXiv9Hvmmc2zQRBYa68+XzXBiPdivhYy7c2VBHAgmgolgIpgIJoKJYFatOkdGFhFAMC0qjKQFUycLWrp0qcyaNSs3OZC2cM6dO1cmTpzozFDbFLc0BPPk6aOy79DbOdzaVbOcrdJxjZpn0iKkXVtffXh2QbfSKNfb9ppr5fIxY+WFk6vz1pbsJf1k2+ofiXajVYkttrWurXUkVsdIvt1mq2zc+mPpvuI9afbeB84pKpX9vvHN3HjOMIJpdsUN6rIWpttbUGtrlibOyVKsWv5JlR+CiWAimAgmghnl155jGwsBBNOikqyGYM6cOVMWLlyYk0mdkXbSpEmin/fu3dsiGtULJQ3BDDNFvs7Mevj43obWtRYdpNclHy+AYrtgbn1ihdPNtdxNl/24/K6xouMsg2RY17B856nVua6rpfLUFk5XLvU4d+1K9xwEs3TrY2OSYQSz4a6PQ4TMNJLkGkesYZ7BQS8Ioo5rTPPFS9RYi5Vf0LMx6j3gMtm7d6+sWrVK7rnnnnJ/LjJ1HmMwM1VcBFsGAQSzDGhJneInmHGPodQusWPHjs27hNmzZzfpNTVtFcygyo0Woq2C+Ylu98qrc2aLzvxqbns/3lIO9msun+jwN9LuvM5Oq+Oh+oaxjDteXSfv7d/h/P/xbs3k01OWlzWuse6ns6XVW6cautruPE8+OHq85FdWJ/VRiTW3oEpU1MopLZgNdOPmGqbCHiTDSYpQlr/Dt94QvYtzVLnI+vciqrSFuV/DMAlqcffLJ2qsWRRMHQL0wgsvOEN/ivXI8taBvHNQaBozZsxwnldJ1o0QzKRq0qRrCwEE05aSEJEwLZiMoYy/wBDMeMdgdtvVWVr9eFtel1VdI/LNm4/LiY7nOQVYzUp/m/0tZM/6F+XAK68ULDPyfp+L5aa5DeOQEcxNDoIwleCg8guTRlIVaZtevCCYdJHNamtrlgRTh//oTPvDhw+Xbdu25fXS8j7bS807ofUr3aZPny7uy/2hQ4cmMkcFghl/XY4U7SKAYFpUHkGCyRjKZAoLwYxPMDv87KhctOFEXkFpN9cr7/1befylL+Q+DxKUJFuVflG3ULb/8ll5v/m50urGa+SWwbMQzF+fvQfCyGFQ+YVJA8FsuO1s7YVAC2b++PQ4WgXT/F405hZMHerTsmVLUWnzDgMKK5h+w4VURrVeNm/evNy8FXHVQhDMuEiSjq0EEEyLSiaMYEYdQxl3F1uLcMUWSlTBDNMNLCi4qF0sw1RMgir9SUrb/67+tuxf9Zy4y5BoXjpxzoe+MF663nRzo6tIRy2/MDIVVH5h7oEw+ZTTvS6qCGUp1iS/F7Rg0oJJC2b1JvnRl/DlCqbfudrddtmyZQhmUIWG/RDwIYBgWnRbBAmmhsoYyvgLDMEsrwVTx0++++zTsm31qoK1KnXJj6umfCU3K2tUQUmy0p9GhS+M+CGY4ixVE2V23jAiG8Q1yXsNwUQw03jexNHaWux7ETSOOswLWL/vhU7y8/jjj8upU6dyP/I9evSI1D01rGCa81C4YzA1f6+cqmBqt9lSYzrLrZHQglkuOc7LCgEE06KSCiOYlYQb5uFbSfpZPbepC2bd0r+T93+51Sm+th/qI72GjHLWhHRnbvVW+odfNlFO/s/vRGdt9Vsa5PTArvIXU/6pYIKextQVMKoIIZgNT4egymlUrghmA9eklxpyn+1B5RdVLrL+vYja7TTM/RqGSTm9EKLGmoZgVjqLbNQ6jjnOcsCAAb6CSQtmVmt2xJ02AQQz7RIw8k9aMDUrfRs3bNgwGTx4sEVXnm4oSQhmUEXMhor08V27ZNP8b4uuU+m3aRfX1rVXSLMru8or574o5544I21+f8KZodVvO3T1BXLo6ubS9tprJWj8VpqtSmm0KISpNAYxSbNy6pXDxhRrsYp0HNJGCyYtmGk8b7LaglltwXTrRPpfXQvcu2QbYzDTrZuRe7YJIJgWlV8YwdQuG0OGDMmL2jvNdrFL0kHsY8aMkbq6urLOtwhVrKFkWTCX/ftouWiDzs7aTAbd9XXpdukNeWyKtSjo+pTbVv/ItwUyClyV0G4jb5N9vU7Lbw6sdU4NI0JBgpJkpT+NCh+C2XBXZeHFi3v/I5gsUxL0giBqq2CYZ2OYZwUtmP6/UsVaMJcsWSKjRo0qWLrErRPprLH9+/eXKVOmiDtrLLPIRqkJcCwECgkgmBbdFUGC6TfLmQ3hu+NC161bl2sZ9cps2H3e63GnH9+4caP07dtXVq5cKb1793YOK5VHFC5ewTTHgA3sNU7at7kslLSZB1WjIq1rTP7vfZOclkV36zBokHT9xM3SYeAg5yOvYH629mHZNP/RgvUpj3Vr5qw92elIZzlv1zE5vnt3SYS67EjPu8bmJvCJKm0IZuF4wyAmaVZOvXLYmGJN8mVGkKBE5ZpkrFG/w34iRBfZB6Rru6uL/l6k+R2OKsPF7rWg37ao94DLRMdAltuC6ffiffz48c7kPDrWUZcwWbRokfTp06fgJfvy5ctz4zzN+oZeP+tgRqlJcSwE8gkgmBbdEUGC6bdMSdrha0z6ED948KDTvUS73ppvBfVvPWby5MmyYMEC6dChg/Mw1zeG3n2uOLrXZJ6n+8wB93pM2HSCGHkFM46xgkE/wpV2kVW53DDtq0VbIHX8pIrm3l6nnJZFldCL1x8rWEJEWyCPDu0k2/occDC5lUYdW3m4/i3Z/+orsvvl9XJ4S72TxpErzperRn9BrrjxLyuqRAUJiu0V6ajlF6ZVIohJmpXTqCKUpViTvNcQTLrIxiHuUZ83TbWLbNBvvU37meTHptIgliQIIJhJUC0zzSDB1GQrHUPpNwut2boYJXS3C8ntt98uP/zhD2XcuHGONHqn9ja7mvTs2TNv2u9S3VA01vr6ekdGdTPFVf82B99X0p0la4Kp8qdyqZKp2wfNz3H+a7ZkmuWorZPnv/eBNHvvg7zi1VbOK78wXp7d/h3ZuX9TnmCaB0Z98x1GLoJkKslKfxoVPgSz4Y5K+sWLe9/G8ZKILrJ0kQ16QZDEszHMs4IuslFqKnYei2DaWS5EFR8BBDM+lhWnFCSYlY6h1PPvv/9+mTNnTm4sQtRZ18yLVJF87rnnZOrUqc7YBVcwvWLoinFtba1zuimN5j5tkTQ3lWk9x/3clUjNZ+vWraHTCSqYLAmmVy712nYPbyU6wc6QoyPk1Ctvy971L5W8ZG211CVE3G60cVSko0obgkkX2aQq0l6RTfNeCxIUm2KN+h2mi2y2vsNRZbjYS76gl0RpdJEN+o23cT+CaWOpEFOcBBDMOGlWmFaQYFaYvNNVdc2aNY4MuptK24MPPih33313bmxjmHzM8aC6VlUYwdR0VRj9BFP3uS2Vbv7FBFMH4RcTVb90vNfjPtjNzy+44AI5efKk81HHj7ya23Vgc62cOtQqL4mWl+6SVpecHaO455fXFiAz0zjyh05ydEfnvGPOb3NE2vZpaIHUzS8N3a/H6aYxHPptD7n6t69IqyOHc+e5cqkfuLE2P3FcLt63T7r8YYfo/5vbu5dcKtu6XybvN2uW+9jMJ0ysQUw0Vj3Gu8XBNY1YwzAJKr8wacTBNUw+QbHGUX5h0rAl1jDfvzCx+pWf9zvc2L8XYZ6NWf0O+93T3ue4zd/hqLEW+14E/bZFvQdMrm3btpUJEyaEqYJk/hgEM/NFyAUEEEAwLbpFkhZMvxZMv8/CINFWSt20ddFsWdQusrRgJtMVsMdTZ2TvS2dbJ/t86cvyE/nXXHH5tdT8om6hvPvs00732YP9WsiYz/+goHhpwYzeFTDqmKgwrXVBLW1huh6Hyaec7nV600TpdpqlWPXagpiE4epXfrRgMgYzjpbhqM8bxmCGqcWkewyCmS5/ck+eAIKZPOPQOQQJpityixcvzksz7DIlepLfGExzFrUwwRaLQ8/VtEqNs2QMZgPhqBWGy352vjTbcLbVtMsnbnK6uUap9CdZkY5aiQqSKZtiDSMXSQlKVK5xxBpGDoPKL0watsSa5L2GYCKYtnyH6SIbpnZTvWMQzOqxJqd0CCCY6XD3zTVIMM1ZZNeuXetMua3dU+fOnessEty+fftUrsbbgumd/dX8WwN0Z5TVmWH9jt28ebOMHDkyb9ZYvTZzFlmd0rxUOlFApDUG8+fLZjgT7+gkPTd/aqa06NhJdPZXd3Mrp53WHpE2v2/ovqubK5f6/wjm7XlFHbUSVS0RCiNTjUnaqsU1TD5BXBHMhq9QHCIUdfxd1r8Xtj5vaMGMUgNI51gEMx3u5Fo9Aghm9VgH5hRGMN0xlNoSqa2B2iVVlwm55ZZbio6hNNeIKnfG2FLBewVTj/W2lJr5ltqn4y537NjhXFNNTY0za+6MGTOc7L3rYJZKJxC2cUC1BfP4rl2yce5DcnTTW75htq6tlWatWsueDvvl5DvvSqu3TuWO04l5rn2ggQeCebuzrIq52Vrhy3pFOuq9Fkb8wjAJahkOkw+CWb3JaBBM1sGMeg/EsQ5mlN97W45FMG0pCeJIigCCmRTZMtINEkxT5HQ9SV08eOPGjeIuKKxCFkYE3S62Yc8r41IydUpUwfzVrx6XP/zgR07r46Grm8vtd/+b6Mys5lZspr2tT6yQLU8sL4tP68trpd8j38zLixZMBDNoVseo3bHjkLYwaSCY2X5JxCyy1RP3OL7DUV++6d3p94In6HmDYIb7eUcww3HiqOwSQDAtKrsgwYw7VO2eqpLapUsXp8UxrS62cV9X1PSiCOb2H6+SN5f9q5w5drbLqsplx0E3Ss87x+S6uHp/hGuPXCmb5n9btPXS3HSNSt06nt9DDm85O6us9xo+6NJKPv5/S4tsmi01UbvXZSnWOEQoTBpBTLIkbVmKtVhFOo7JrxiDyRjMqM/GMM+Kclr2EcyoNYNkj0cwk+VL6ukTQDDTL4NcBNUSTO8kPU29JTOMYKoYqiAeePWVkndM22uvk6433Sz/fea7znE6e2uvFy5y1qc0t3NbtpDdHzlXDvZr7nzsVhgO19fL6SOHZf+rr8ib9c/Jqe17nDGa597RT24ZPKsgb1owacEMalGIo/VDb7wo9xqC2fBVRTARTASz9D1AF9lpFtVCCQUC8RFAMONjWXFKSQpmXOMVK75ICxMIEsz3n39dtqxYLqePNKxJqZtK35ErznfGR6pEerfTF54r2jrpt18n6Wlzx5/LU5sezZ1WzhvpqJV+U2TNeONoqYlaiQpqrbMp1jhaFMKkEcQkS9KWpViTvNcQTAQz6rMxzLOinN8LWjDtqnzQgmlXeRBN/AQQzPiZlp1iUoKZ9CQ/ZV+wJScWE0wdY3nVSx0KJuM5/9rL5PUhBxtaFk+ckZtPj5btq38kx3efXUbE79JadOrkLC2irZxptColWZGOWokKkimbYo2jwhcmjSAmWZK2LMWa5L2GYCKYUZ+NYZ4VCKYllYcKwkAwK4DHqZkggGBaVEwqmLoNHTo0sajMWVk1kyRmlU0s+IQS9hPMizackIvXH8trndSxliqI73T6gzOlv7u5P/bafXbnM0/Lu88+UxBpz7vGyOV3jc19jmCWnm0xyUp/GhW+MJVGBDP6+rBhRDaIa5L3GoKJYKbxvGGZkoQqCzEmi2DGCJOkrCSAYFpULKUEc9++fTJmzBipq6sriNi7fEeUS1Lh1BZOJvl5Ue68804H3Y+/OjJv3Un9TJcHUblUyQyaJU+70v7osc9Jq7dOOq2cXcaNkgEDPp9XLAgmghm1y1oYmQojsuW0fujNyxjM6ON9EUwEE8FkDKZfnQzBjFJT5dgsEkAwLSo1P8F0xfLdd9+VlStX+q51GeYY8zIZj5lf6N4WzJ/+P5/KHaCT8Xz4y191BNPdggTTWxm3pdKfZEtN1EpUmq1KUWONo/zCpBHEBMFs+AZmSdqyFGsc34swz8ZhS7oXAAAgAElEQVQ0xnyH+f6V8+IlSy+JosZa7PciaFKxqPdAnJP8hH1hbvbkmj17tkyfPj33+15qX5zVRQQzTpqkZSMBBNOiUkmqi6y7HImumalbU5811lvkXsF88lu3O91jdRKf/n8/Q7pdekPeKWF+QIN+hGnBpAUzaoUPwUQwbXpJxDqYrIMZxz0Qh2C6dZzhw4fLtm3bZOHChUWXXVOB1E2l0p1RX4claQ+xUvvirioimHETJT3bCCCYFpVIUoKpXWB1Gzx4sEVXa08oQbPIdm13NYL564dzDOJoaQtKw/aKdNQXBGFaUIKYIJgIpu3fizAv32jBPNta5j5Uq/FCMuoLrSy1YGovrpYtW4pK28yZM4sKph43adIk55jevXs7+LVHl9a9VDinTp3qu2/evHlSU1MTa6UFwYwVJ4lZSADBtKhQggTTu36lG/qIESOa9BjKSosQwXxIdu7f5GCslggFyZTtFWkEs3QLdJZkOMl7jS6yjMGMo+tx1OdNU53kR1sySwmm3359Ab9s2TKZMGGCPPLII3ly6u5DMCutZXF+UySAYFpU6kGCqQ/HpUuXyqxZs2Tt2rXSp08f6dGjh8ydO1cmTpxYtEuIRZdoZSgIJoLpvTHjblGolriHyaecsWbKh0l+mOQn6HtBC6a9L16y0IL5+OOPS9euXfMex9p1NexWrmBq11itV82fP79AMHVfEpMg0oIZtlQ5LqsEEEyLSi6MYK5Zs0amTJniPPB69uzpdHvVt2u33HKL7wRAFl2etaEgmAgmgnn2HgjT+hjUAh0mDVtkmBbMhrs/jpY2BBPBjHoPmGMwn3zySbn11lvzHsf6Ej3sVq5g0oIZljDHQSA8AQQzPKvEjwwSTLeL7Lhx46RDhw4yevRo0Yl7mLSnsqJBMBFMBBPB9N4DcYwVpIssXWTjEHe6yIb7jQ8STMZghuPIURCIgwCCGQfFmNIIEsyYsiEZDwEEE8FEMBFMBPOHTiumbuW2QEdtvQrTim1za3nUbqflckUww1VbignmkiVLZNSoUc5EQNoDzJ011pxFVvcX2xelm264SMWZkEh7ok2bNi3sKRwHgUwRQDAtKi4EM53CQDARTAQTwUQwEcxS90AcE+cgmA2E/Vr29+7dK6tWrZJ77rknckVAJ+MZMmRI3nluzy4VOe3ttWjRImdIkXfZNnMdzFL7IgcVcAKCGTdR0rONAIJpUYmEEUy/BymzyFZWiAgmgolgIpgIJoKJYJ69B5SF34RgcU/0FMc6mJXVANI5G8FMhzu5Vo8Aglk91oE5BQmm3/iBwEQ5IJAAgolgIpgIJoKJYCKYCGZghSGmAxDMmECSjLUEEEyLiiZIMM1lSuJe9NciDFUPBcFEMBFMBBPBRDARTASzWhUQBLNapMknLQIIZlrkffINEkw9RddkGjZsmDOWgC0eAggmgolgIpgIJoKJYCKY8dQqglNBMIMZcUS2CSCYFpWfn2C6s5wtXry4aKSMwaysEBFMBBPBRDARTAQTwUQwK6tNhD8bwQzPiiOzSQDBtKjcwrRgWhRuowkFwUQwbRXMX7/5jLy163knvIta9pAR/e4u+N794IUHc59d0Xmo3PChm/KO2b6vXl7c/G+5z+4YPKsgjbjXa0xztky9OHMikqBlLvR4v8lMWAdzesF9EvcELyxT0oA4iCvLlDSa6kbuQhDMxlemXFE+AQTTojuimGB6p872hkwLZmWFiGAimN476OHv/zj30Z/1ukKG9/9w3iFRK3zlVqS//7Mtov90+/BlbWXOX/cvuNlvm/1c7rPPfvxy0X/m9tut++WB723IfbRqxjAEsz64pQbBRDCDXrywDubtos82c4u6FiqzyLIOZmU1OM62lQCCaVHJBAnmwIEDZd68eWLLBD86HnTGjBkOQXfNKTc2nfFWFyeuq6tz9q9bty43brTUPm9xmHLdt29fWblypfTu3ds5LEo6pYoZwWxagvnipl/ImztfcW6Ji1p1kpEf/XRkaXtjx25Z+fz63HkPfLYwjaVrn5edf9zvHOMnqd40Rg8dKFde2ikvlmoJ5v3/9rL87u0DoUX24c/1k2t6tosca9ziXqyl9HvP/Usuto99+JPSs3O3orHqjiDpLvcFQZCgaN7VaG3dumu7/Px3T5VkYopBuS3QUeWiXK5xxBr1JVGS62AG9UJII1a9WVimJLkKIi2YybElZTsIIJh2lIMTRVAXWXMNTFPY0rgEFb/NmzfLyJEjc6KnEw9Nnz4997f+v7uw8eTJk2XBggXSoUMHRzz99rni6F6P5uGep/v0+lVqV6xY4RwSNp0gPo1ZMM0ulsrBr3ukKRd+LWBJvKUvt9ti3YalcvDoO06R+nUHtVXawrQslittcbRgVkswg2L1itDnhhUuum7eA8W6DZv5BHEtJphB34sw95r5kqHrxe3k7uFDCx5HcQhmUKzeVmw/JmFevAR15cySYIa514JeEIR5Nq59+Xfyi9ffcsq92D0Q9L0II5ir//fHcvDIbicfvxdnYWIN83thvrz5UNfr5Mar/izvnjavV3f4vXzz+w7v3btXVq1aJffcU/idD/oNz+J+BDOLpUbMUQggmFFoJXxskGC62ZsT/8yePduRtbQ3lb76+nonFhXBZcuW5Vpb3XiHDh0qPXv2LLpPhdHczDT1c7fF0r3eYnl40wlik4ZgRm0BK1YxMVuEglrAyq1Ih6mchmlRMN/S39jnr6Vb+9q8oglTuYmjIp1GqyCC2VDUQRXpMN1545bhJL8XYWINam0NU2Gv1vciqKXNlFTl6veCwBQhP0GJq7U1qLU8zL0W9DIjTKxxPG/CyHDQvRbmOW7GWux7EfQdDpOGX6wIZlBNhf0QyBYBBNOi8gormGbI2qKnQqcy1r59+9SuRuPQTeXPK4b6ue6vrW0QCldE3WDdfV4x9H7uiuq4ceNk69atodMJghJVMMOIUNCb/jCVm6AKg7fCnlRLTZiKSZjWj2q0KoWJNY4KX9TyQzARzDBjaNP8DsfxvYgqF+V+L8JMfhUkQlG/w37lZ+vzJo5YEcygmkNl+2nBrIwfZ9tPAMG0qIzCCqY5LtGGFkxvV9ZigqmoVTL9BNOVU6886/GueJotocVE1S8dbxHrg12l0t0OHjwoW7ZskX79+jkf/eS1hi6Yug24tJN0bt0iL4kXt7wv+s/dpg67oOAumvvcydxnN15+nug/c9u2/wNZueF0yTRWvnxKth044xzTve05Mrr/+SXzGd2vmXRvd27kWM18wsQalE9jizUME797IA2uccQaR/mFSSOJWM+cafi+PPrTU7nvwR36vWh7TsH34qWtH+Q++8pfFH639Pu5/U/fv0E9zy38Dh84Iz8wvsN++ZhpdNPvcL9mBd9hW2LVZ5rLJEysfkzMNPRCk+IaR6z6bDXLLyhWPybeNILutXK5phFrsfIz79c47gGXydGjR526wYQJEwq+I43xAwSzMZYq12QSQDAtuh+CBNOdVMc72U2al2B2W9XxlrrZ3oKpD3b9524HDhxwBPP666+Xc845R0w5dGXKrbjq/hfqT+cqYt4fYd2vx3p/hAfXNnM+d/drxdUrmO5+TVP/36ycagVZKy96vrvfW5E2xc+NVyuMpgx7K1Ga3vdfPlW0Iq3739n/QdGKtBuPyUQrDJ/tf37uet14TSYaqx5nXo+3cqrS5l6HW1ZaIXSlWwVFKzjm5uXqVvjcfPRY8wWBW7kx9+sx5j2geWj5mZuXiSuYZrxm+bkyZe73VhpdJpqPG49frOZ+v1g1L/N6Sr3McOPx3mvuywwzXm/56csM83vhjdV7D3hjdcvPjLUYV5e95mfeA67Imt8dbz5BL0T0+KReEDTml0R+LwjCvHxrTC9evN+toHstrRcveo9HjbXY9yLo5WnUe8BlooL51ltvIZhpVujIGwIxEkAwY4RZaVJBs8jed999uda8SvOK43xXLrXLqtm9NetjMOPoylmN7llahnHEWq3xW1mNNUw3Pr9ZSNPgGkescXTlDJOGLbHq9yip8stSN/csdZGNI1a6yJaeCbrY9yLoty1qN2n3WcEYzDhqZaQBAXsIIJj2lEXRWWRtXAfT7K7qHTvp7TJr/q24zZlh/Y51Z6c1Z43V8aXm3/pjVCqdKMXqHYMZhwgF/QjHUblBMIPXfAwa01YtEQojU7bEGoZJY4oVwWx4WsYhbVHlIuvfC8ZgFj6Do94DCCbrYEapr3FsdgggmBaVVVAXWYtCdWRvyJAheSGZXXe1m+zYsWNz+81lVUrt027AO3bsyM1Aa6616e0aXCqdKKwQzLNrIFarwhckKElW+uOoSEd9QVAtrmHyCWqtQzAbnh5xtEDTgjms4FEcB9c0vsNxTJwT5ruV1Hc4qgxnrQXTrA941+U2b0JvvWHEiBF5kySadY4k57hgDGaUWhrHZpEAgmlRqWVJMC3CVnEoCCaC6b2J4m6BDlNpDJLuNCunUVvLsxRrki8zEEwEM6synCXBVGnU+tO8efOkpqbGmbVeN78l3Mx1tL3PffO8Ur20Kq50iDjzQGgs06bRghkHT9KwjwCCaVGZ+AmmO85Rwyy2FIn7IFy/fr2sXLlSevfubdFV2R8KgolgIphn74EwctiYZBjBbLj74xChqN0js/7iJWqrYJjvVhgm5fRCiBprVgTTXL7MnWjQO7zG24Kpf3uH9mhda9KkSTJz5sxcHcorrnHWZhDMOGmSlo0EEEyLSqVUC2bQOEyzC6pFl5SJUBBMBBPBRDC990AcXTlpwaQFMw5xj9olP47uvFkRTD8x1PqSiuLChQsL1gcv1oLpd453wsI4KzQIZpw0SctGAgimRaVCF9l0CgPBRDARTAQTwdzitGLqVm5LGy2YpWdmLZdrUxFMlb/+/fvnfRWHDh1asmJQTDDNSQC9LZjm/BDuGEydONArpaVaQiutrSCYlRLkfNsJIJgWlRCCmU5hIJgIJoKJYCKYCGapeyCOVkEEs4GwX8u+Ct4TTzxRIJjeyQS9ZRS1BdM83xxnOWDAAF/BXLZsWW5sZ5w1FAQzTpqkZSMBBNOiUkEw0ykMBBPBRDARTAQTwUQwz94DysJvrGfQBGhRW7ErXaYk6hhMbxm7E/tMnDiRMZjpVMHItZESQDAtKlgEM53CQDARTAQTwUQwEUwEM3uCqWXmnTXW+/eSJUtk1KhRBeMx3UkUdbZZ7Zo7ZcoU0S65OgEQs8imUx8j18ZDAMG0qCwRzHQKA8FEMBFMBBPBRDARzGwKpiuKdXV1ThGa62C6EyQuWrRI+vTp48ije5weu3z58tyMst7JFFkHM506Gbk2DgIIpkXl6CeY7lu0xYsXF43Uu1CwRZeUiVAQTAQTwUQwEUwEE8HMpmBmoqLhCZIxmFksNWKOQgDBjEIr4WPDtGBq14/a2trcG7dSiwYnHG6jSR7BRDARTAQTwUQwEUwEs1oVGwSzWqTJJy0CCGZa5H3yDRJM7b6xdOlSmTVrltTU1DgpaAvn3LlzRQeot2/f3qKryU4oCCaCiWAimAgmgolgIpjVqrkgmNUiTT5pEUAw0yJfpmB612nym6LbokvKRCgIJoKJYCKYCCaCiWAimNWqtCCY1SJNPmkRQDDTIl+GYOop2iXWXCRYP0tyILpFeBILBcFEMBFMBBPBRDARTAQzsYqGJ2EEs1qkySctAghmWuTLFEyLwm00oSCYCCaCiWAimAgmgolgVqtig2BWizT5pEUAwUyLfJmC6U7H/e6778rKlSudVNasWeOs38RWHgEEE8FEMBFMBBPBRDARzPJqEdHPQjCjM+OMbBFAMC0qr6BJfszxlps3b3bWdOrRoweT/FRYhggmgolgIpgIJoKJYCKYFVYnQp+OYIZGxYEZJYBgWlRwQYKps8i6rZWrV692BLN3794yb948ueWWW5z/Z4tOAMFEMBFMBBPBRDARTAQzeg2ivDMQzPK4cVZ2CCCYFpVVkGBqC+Zjjz0mU6dOlbVr1zqC2aFDB7n//vtlzpw5LFNSZlkimAgmgolgIpgIJoKJYJZZjYh8GoIZGRknZIwAgmlRgQUJpobqN4vs8uXLZcyYMRZdSbZCQTARTAQTwUQwEUwEE8GsVu0FwawWafJJiwCCmRZ5n3zDCKZF4TaaUBBMBBPBRDARTAQTwUQwq1WxQTCrRZp80iKAYKZFvgzBNLvI1tTUOCnoZ3SRrawQEUwEE8FEMBFMBBPBRDArq02EPxvBDM+KI7NJAMG0qNyCWjCLCeakSZNk5syZTPJTZlkimAgmgolgIpgIJoKJYJZZjYh8GoIZGRknZIwAgmlRgZUSzIceekhmzJjhGy1jMCsrRAQTwUQwEUwEE8FEMBHMymoT4c9GMMOz4shsEkAwLSq3clowLQo/dCjaEquTEtXV1TnnrFu3TgYPHux7vi7NMnr0aNm4caP07dtXVq5cmWupjZJOqeAQTAQTwUQwEUwEE8HMrmCaEyCOHz/eWb7NHUrkLVfzhf3s2bNl+vTpuUNK7QtdyQlxIIIZAhKHZJoAgmlR8QUJpjdUla+lS5fKrFmzij5ILbo8JxRXCvWBrlKp1zB58mRZsGBBQRdf774XXnhB9OGvPyS6qaSGSSeIAYKJYCKYCCaCiWAimNkUTK0TaP3JlUqtJ+hmiqNbtua+Y8eOyZQpU2To0KFOfaLUvqB6RNT9CGZUYhyfNQIIpkUlFiSYKmfueEsNW8VMW/Xee++9km/rLLpEUUlctmxZLl7vA96M9f9n721g7irOe9+hPe05Jj1AazfhHFrHsa6uLaLGjZObItmkrUn5MNJ1Yks4iu0mKSCDMTRWHZFA/cFnE+Ejp44xWEDSYFPV6GJAUVzMbZwmmIpUOSRObyKoKsel8i0k0BAgcNqeNlf/lfPf93kfz1oza+219rv2fv9bQubde635+M0zs57/zDOz8NA4fvz44CFhxSmuy00nVX8JTAlMCUwJTAlMCUwJzPETmPQh1q1bN4iEspPRs2fPHjSr9aEWLFhQfE9xCjGKd4zb8yy8cE35EnV+l8CsQ0vXjiMBCcwetVpKYGJF79ChQ8WMG2bali1bVgyomLVbvnz5WBzy40Uj8KMu8+fPP+Vdnv57+yA5ceLEFPFZlU6qiSUwJTAlMCUwJTAlMCUwx09gxkQjfCUIxd27dwcrMGPfc9L76quvDp/61Kem3OMnxFO+RJ3fJTDr0NK140hAArNHrZYSmBRYe/fuDRdddFEx8/bMM88MwkbtQNqjak0pSpnAxEU+nKVMYCKcBR+7ukmBGUvHs8DAbj/PP/98+Na3vhUuvfTS4uvrP/ffBz+vv+R/D/P/y3+ecv1ffPMfw//9zf938N2nf+9dp+C2afzOO/9reN87/8uUa47/46th75//bWUaew89G44//1pxzfyzfyGsX/7TGVf7aaOsNp+csqaYTFpZc5jEbGA6uLZR1jbaLyeNvpQV/amr9pvkPhxrv5yxcZL6hR/H2xgbu+oXdcta1i9Sz7a6NsCx4kc/+lH48pe/HFasWDHlGTd37txKd6ZMYMa23pQJTPga2Gr0mc985hSByW05bftXEph99VJVrrYISGC2RbKFdFICs4Uspj2JPqxgYmAnawD58Y9/XPw3Z86cgs/r/+N/Djj9x5//2fCzP3Na8Ts+b3rTm8K//s9/L/7j5/T/9B+K//3BD34QfvmXf/mUNH7uP/xMwH82jX/795+Ef/6XfzsljZdffrnI4+d+7ufC//iXfwv//u8/Ka75mZ85Lfynn//Z8K//+q9FOmeddVZrZbX5sKw2H19WMrFltUxYVhQQ14xLWdtqP9a3S65tlbUNW/v5n//5wl7LbKBPZa3Th8va71/+5V+KPprTLya5D8fGtZyxcZL6RY4N9KVflJW17WdbmQ2knm2YQH/ttdfCW97ylil+CvZGVn20gjntbp0KIAJRAhKYPTKMmSAw+7gHk4Kz6kGW0zZ/9Ed/FD75yU+WWlROGhDgWKEtm7UdVVlz8kmVFSBwTddc2yprW+1XVd++lbUNW3vrW99aaq+wgba4tlFWlIcRELGOmior2g8h9VVppPpFjg3kjBU5ZUU6VfaYKutM7cPD2loO11T75dhAKp9R2dqoyhrrs9qD2SMnVkURAUNAArNH5pAzSPOgG4R14pUd+HBfZo+qUloUfzJs7G+E/SJMxm/Ut3+/+OKLU06frTqNNsVl0h7COXaUcm5ymKScm5nqnEpgTu1xKVvLsdeUreXYa04+qbJKYJ46mrbFtQ0xnGq/nLK2YWupNCZt4mVUXMue5f7UWP/3PffcE1auXBlOP/30KafG2kMG8bs9UbbqAMKUT5Hzu0JkcyjpmnEmIIHZo9ZLDdI2FAQibOHChcXKwY4dO8KGDRumbGbvUbVOKYp9XxV+tO/BxIPh5MmTU44b37p1a5GGfw9mVTp16j8q5zTVvhRkw86e5+STcsRymOQ4UVrBnGqJbXFNtV+ODaTaL6esyEcrmFPbuC2uSHXY1dY2RNtM7MPDjsEpG5DAPPUJnTPelD3X/Tux7Xsw+S7tO++8c/BqNL5bG+nZ92Da92773+r4FDnXSmDmUNI140xAArNHrZdyCu0pso8++mghMHHU9jidItsj3IOivPDCC+Fv/uZvwvve977S4n37298ufnvHO95Rek3KEctJ4y/+4i/Cr/3ar52yD4WZjqqsOfmkyooy45quubZV1rbar6q+fStrG7aGPVN+35TtJG1xbaOsw/ZhtB/+qxoHUv0ixwZyxooU15x8UmWdqX14WFvL4ZpqvxwbSOWTYwM5+fSlrH30H5qWSQKzKTndNy4EJDB71FIpgYlZuj179hTvanr88ccLgYmDaW688cZw2223jc0KZo+QqygiIAIiIAIiIAIiMFICEpgjxa3MpoGABOY0QC/LMiUwcZ8PC8V3+/fvrzzIoUdVVFFEQAREQAREQAREYEYTkMCc0c0/IyovgdmjZk4JTKxgHjx4MFx55ZU9KrWKIgIiIAIiIAIiIAIikEtAAjOXlK4bVwISmD1quZTA9CuYWrnsUeOpKCIgAiIgAiIgAiKQQUACMwOSLhlrAhKYPWq+HIFpi4sTV3HC6kUXXVSEzs6ePbtHtVFRREAEREAEREAEREAEPAEJTNnEpBOQwOxRC9cVmNyPKYHZo0ZUUURABERABERABESggoAEpsxj0glIYPaohXME5pNPPhmWLl1alNq+66lH1VBRREAEREAEREAEREAESghIYMo0Jp2ABGaPWjglMHHIj15J0qMGU1FEQAREQAREQAREoCYBCcyawHT52BGQwOxRk6UEZo+KqqI0JHDixIkwb968hnfn3/aRj3wk/Pqv/3r42Mc+ln/TDL/yL//yL8PLL78c3v/+989wEvWqD26/9Vu/Ve+mBlePqu80KFrtW0ZVlz/5kz8JX/3qV8PnP//52mWcqTegbR599NHw+7//+zMVQaN6j2ocaFS4Ht4kgdnDRlGRWiUggdkqzuESSwnMZ599Nmzfvj3s3r1bB/oMh3rK3Y888kgh+iDIuvyg7W666abC2YMA7OqDtCmW4CydddZZrWcFIfaBD3ygyAfsdu7c2Ykw+9a3vlUwQ37btm3rTMjAEUf74N8uxRLS/+M//uOiPsjvwx/+cOttgwSRNoQF26YLG0A+sDW0Ef7r6oO0P/rRjxZ5oI9+5Stf6cSmkT76S9cTDBhv0HfArkvhB1vDBNOPfvSj8M1vfrOz8Q15wKZhY/h/9NO2P+gvmzZtGrRPV+IP7Y/+j3p0OTmHcRPjGmwOdgBmXfRR2BrbBnl09YyjraE+o5hAbdu+piM9CczpoK48R0lAAnOUtBN5pQQmbsfJscuWLQtLlizpUcnHuyinnXZa8XCH49rVA5jOOBwlzI53JTLp8MOBQV0gNLoQs0gb6cIZh3MBZwkOGYRmWx84K7/9279diDCuKnzve9/rxIFB+3ftHIHTZz7zmeI/1Ae8IDTaFhm0AbQNHMxf/MVfLGy77Y+1tS6cY5QX/eVtb3tb4YDT3lCvLpx/CAuu9nXRZ8gfdoD/YG9dtD/yocOPcQD2xu/atgG0AydLkBf+fuc73xkefvjh1gQT0sc4sGjRoiJNCCak38VEAGwAbd9l+1NUYmzmZBCeQW1PnNAG0CbIE7aN8bPtvmptrcvnZ9u2O93pSWBOdwso/64JSGB2TbhG+imBiT2Ya9asCYcPH56Sqk6RrQHZXUqnCA9GCL8uRSYexAwjwopM2yLTO/xcxWpbXJCZXbXC/9M5o0PbvFV+eiccSK4m4G+0EdJue4UR9QEr/IsPVxfgiLU564+ZfbtCCmZwxttcyYJwBSeuXMM5R76ccBi2TXg/nNYvfOELUxxWiNm///u/DytWrGhtEgDtjXTZNtYpb6suTAftjfy66Ju2rFwlpS20LTK9ww926EtdRDNAGP3whz8ciBbYG/onvseqaRsftAn6CuqFD2wPbUVbaCMPpoFy/+QnPyn+BC+smqJOWDFtS9Civ6NPsvxIH32WE0FtCUA/3qBd2p6c4Wo8njEcl9FWeJZiHJDgLLdOCcw2e67S6iMBCcwetUpKYPaoqBNTFDgtcCS40telyGT4Ff5FvnBkkS8e0m04Y3C8kB4dFOSD1Z+2V/0oJr3Dyu9RtzacMdTHilU4K3AAmU9bqyRWlCFtOmGc9UfbtBH2hTRQH7LhSgbyx/dtrJogTdiTdb672I/LNoA4wqo1bJk2jJDMtiZqUBebNhx+hrLCzpF3G9y49xZijH2z7QkgO2jCFlgPOObgCDtAnsPaGidhrHNPQdMGK1sPtAHayE76UDAhrzZEINJHPswD6R47dmwQcYBxoC0hQ1GG9DB2InoC9cFkihVRwzwA0f85FiAdinLUkfkPkz7vBSeKcnyH/wdL/NfWx04ogA+3GaAeaKMu+1BbdZiudCQwp4u88h0VAQnMUZHOyG2YyQgAACAASURBVEcCMwNSC5fAicTDnE4JHpIUZXgoW5E5zGEcFFp2RpqrSXT4EFqKVbKmjhidHzhCsZlv78w0xYd84OjDoUfZ4exhxh3Onf2gHuDXVDBzzyUcE1sfCnE4z/ie4ZJNuSEfhNoxPBX1gUOJcqPdaBvD8rMTGCgrw/tQB/KEjeH7psxSbepX/YaxaZsXRSbs4Dd/8zcHziyYUWSmypbzO/f4nXnmmcXlXPnDvxCcXHHKSavqGjsOeJGJ3/Bpa3UJ9ssVf4xHDAW3gmDY+rTZL8vKwv7uwztZJ7u62UZ9uBpLEY38sWreVpQG6wN7xjjHUGzkB5HZRh8lG6SJVT48A9761rcWYxrGoLaZkbuP1GhrHKDIRJ9HH+XzFfVD3boIy23DlqY7DQnM6W4B5d81AQnMrgnXSD8lMN94443Codq7d++UVBUimw/ZCpWyUEuKTIgp8IaIqhuWiTS4MmVn1+lY4js4lXAwGAJYdxaee5PgnMAxjTm/dMLhtDT9MB84CtxzyVU/H97HVdMmTj/3XOJetJPdZ+dXZxnSytDJOnWz+XD1hWKJIpPpDTPrbw9ZodNoxZJdtbSheXXqgmuZJhzi2GqOFZgsU91wSR6yQvFNQcHQRbvSTAe6qQ2gz1FI2AkM5IW62jb3IZq57JAGD1tCn4wdtkSRiXEA4gJ9te6Ehj1kBWGWHEcYLg9uHAe4P7fJKiPD4cvCutkvhz3sh6HRyAeTM6gPIwu8yIytbua0Dyez2Dft4V5+dbZNW0M7c6UUq2/WfjnecaIhpx5W2PGAIh7og7rxACbYBfvPMNsAyKtsEsQKTI6BTZ5tsF1vo+DCiBObP/eW1n1+1uE7rtdKYI5ry6ncuQQkMHNJjeC6lMDEKbL33XdfMSv4+OOPh4ULF4a5c+eGHTt2hA0bNuhk2UQbMUQVD9fUSgSEVNPDePxMsS0WHs5wVlEGhvfRaa8rMOFU4sGe2vPIvWVNHFd7wAYcCDgKFCc+TJL52D1zud2GDg+cLQglznyX3e/3Z9bNB+wpVLhq5OuDNCGgIT7qsrP74NBOdi+pL6sNnc6tB6+zh6zQHnwIHEURV2Sa7MfkoU72EJSyg3Zgj8ijbigeD/RB21C42HBrpAlHnatI+I1CrQ43tjPKyQNqyg6mwTXIEzZQd3WRocrgjzyRFidk2OZY/YXNc/80w6br1MdOmnF8iYUmDrsaj/bm4VTcp8xTY7nvEoKF4b92rKhTH9ga9wtW1QdpDmtr3GMNhhCVEMmM0LAH77Cf1bUBu20A5UU+WOkrC+u1ES51mOFalLfqlGU+lzip0SS8vM6+cW43gM3ocyoBCUxZxaQTkMDsUQvnCMxDhw4VDs8DDzxQPAhxmiweFMuXLw8LFizoUW36VxSe3klBxlUMODM2xJRip8kDmE6E/ZdOEpxIHoDSxp47lJvihc4WTgq0KyX4no5hE4efpzfSseK7NSm46BAjTA32iJU6cK2zj8zz5sE0fm8X6sKDN7CaivvqfHw+dJZsSBqdIjiB+KC96jqVVlyCF+qBPosy+w8FPEVGnfr41eKyiQ2UB4KdbVN3IoNCibxt2K8vL+yagqqODdB+uerP/oM0aGu0C4hBTGaAJ8Px6nCz4am4j3sGsXptQy3t5EpdG0C6fjWKYgP5cyWujRNL/SquD+8lm2GjGfwqu5+QYeQHxiWGmtfdi4325Kmnttz+4CW0DVagMUbXXY2nrXH1nfnY7RGwO5Sdr/qxoZ91bC12IBHzsXu7GSGAfFIThrH82feRTtmJtLgGHHHNMM828ObYWXYCNvLiZEpdG6jDd5yvlcAc59ZT2XMISGDmUBrRNSmByRDZdevWhTlz5oTVq1cXs67r168vHhizZs0aUUnHMxs8uLm/Es4WD/bB/1vnEt9bx7Zube3KIkP64HQhnzZPjLSrSXBa6IAjHytg4RDQia5TFzr71uFB2rH9gnAoeFBKnTxwLQQM7rWrhPx/69gzfa4GplahfTmYls2HK3N+Nc7v061TJ6SFPKyQKzsMhXWpu0KK8tDJY9gjhSTyQtvRiaQQaLJyiXzoLNIhRlnhePPDV4hQGMBe6opYOv08TIWhihD63BvJfblIn/2zrg0gHzi8fIUP62D33HLFlyvxTRx+pOsPdeKqJepjV2br2FbsWggKe5AXRRqeDT4kFnVq6vDHwpHtCh3Sxd+sZ5O2oa35kH6KZh60g7x4kmzdiQxra35PJcUf9w2iPtxj2KSd7B5Oez/yYfvge67aNrU12Cz3pnM12Ycsox5YMR/m4B1OiLC8mOzxIpPPVtSlqa01YT1u90hgjluLqbx1CUhg1iXW4fUpgdlh1jMiabsyxpA0PJStMGvjgcj9Y1z5YSimFwTDQqegwOqXDUlEvhScw+bh76eTMuxerlS5YquLqXua/A4nCII5trrYJL2ye5qG2KXKAMcSq5P8MJwXTj5PX4UzSJGWSq/sd9gTxB8+WGVBvkgX7YTV2TYOJqEjD8eb+VBMwqYxOdRGO7F/4F/UAeVHnbiy2WRFLMYNjMCMpx1jcglinKtvbRwYg3whKBh2ibSRD/LE+EAx27Td7X0YGyEy/cFebfchTh74/a5NIzFideeYH4skAU9GhwzLjXtE/XjJCb+2RBjSw4fPsyqR2UT4k4M9GIj91YrMYceZYXmP0/0SmOPUWiprEwISmE2odXSPBGa7YBmaCocFjjdXEeF424MVkCucS57sWrcUPGAD98OB5F43nlJqV6d8WGtuXnRK4bAgDZSfqzxYTfJH6Dc9/AQOBAQL/oVDiXz8B/Xhfsvc8vvrIEyQD1cuY4eskGPZXr+cvMsOWeG9FMzDvoLA2hptwJaP4azDCjHaGoQR96uiDnRY6WhSeDQJwWS4HleiaGvcS8WVKtaPr1aoe5CHtTWUkzbAVTC0nV3BbnoQEm0N5UUeKL8V5nZ/5bCHrKDPo28wTJ0HMCFvu3LUtC5Ih5EYHG+QH8M5GWIJngyJbCLKYQPon+CPfHh6NPjw9GNr303rQ1vjii5DXhGa71faOHFnbTxnDMA1tAFOLiAfHrTjV/ZRFvzHicHcPHAd9wlzryrGAtgAI2fsaqs/3blOPgy7xz1I34/TFH9oF3BEm3F/bJ18OEnCw6P8BKwVmXxXKFgPI2LrlG+cr5XAHOfWU9lzCEhg5lAa0TU5AvPJJ58MS5cunVIinSJ7agPBCWOoDh7GWEmgw4Lf4Dzhbzww8ZDkIR91Q/s4qw6HDvlB7DE0keFWPKmP+/vq7lFE7VAu7gtC+Xk0vz2Qgg4E0kfedQ9XAAeEClO4wLmIvfx7GEcPdaFwYSgx/uX7FK1jMuzKCJ1JpAP2cP7RXmgf+4mF49bp8jxkheHQ1tZsOmXhuLl5cVXa2po9BdJOKpBxU1uzB8LYQ0n8QTtNbQ3lQ5+jeAVDhqkz9BHXUGCiDZseHkVByZBvhqlTmFunH3nDVuqGXdoDfbi3G3WCwGA/ZJr4m6vKuW3P62hj+JeruhzXWG72IfzOQ3Dq5kMhwfw4XjI00vbXpjbAcY0H+qCsHD/xG98TDIYU1jZSI7dOtDVO/CAfHujDiSG7JzH38DSfP8OFGeZqx0+KTNtf7RaH3LrgOmtrsGGkHTukykYENAmLZdvThvBvbIsHV4MpsOs+Q+vUfZKulcCcpNZUXWIEJDB7ZBcpgfnSSy+FjRs3FrPvOtCnuuH8aXx4KPPhSAcdD1A4tXhA2vf45ZqEP2SFThBC7rgixhUMPHTtvrjcPPjQ9gdf+AMp/AEbTfbbUYjRqQcX+05DK/642ttk7yBDEXkvV9/8ISvk2zQcl/sb6SzbQ0nsviHaRpPXaqB9uOeRfKoOWUmdjltmFxSMdtKAq3C0NdgYJgRQb7QlJ1Dq2Br379oDlLg6hnZAHdH2WGHCv3CYGWpaJx/vxNsVF9SHooCr1/iuyYE+KDv+o61xkocrZH6ioenKvF/FZYi3j5RgCCvGGx8CmsMv90Af8GNIbt2w/9i4xskaHioGnpjkgs1hhbSJDcQO9IHdYvyE7XJCDTaN/4f9NRH/flwDZzt+Ik0+C/AbxoGmtmb39jI6g5OBYIdJLvRP/LZo0aLaB4hRlCMttiujTTgZSDuiDTQ5QCw2rpWNn+xTTWwgx+Yn9RoJzEltWdWLBCQwe2QLKYFpX1OiA32qGw6OmBUm9oANii885LnC02TWlU6kFSZ00JEf93LhX1zLVci6Jhc7WIerZqwn0hz2gA2kaVeNkCacGK642HBFhrQ1CYXiioUNfYUDyVA/63gPcygJ0rOHqVgb8IeswAltGopbdciKPXwF9kZHva4NxA4/oa0hXR5Gwjpwj2TdfMDBv1Ce+5XpwCIvHiqCf+uu9tHBx7/Wpuh4UyBzBY5Oe1Nb82HCXD1E2Sk8kScPYqrLjM64PfXY2hq/50QK+lSTw1xi+5K5msUxBm1Bh9/Wr06dKDB9ODf3E3JCA3kjL24vqJMHJ86wSulDeGETnFBjm1CsNbGBmMCkDWLFFM8J9k2OQU3yKds6wIkfTpww7LjJ5BzKHVv5jNmWn1yp2z5+XOMzhv2T5WeEQJNnaN0yTdL1EpiT1JqqS4yABGaP7CIlMFHUW265JSxbtqx4PYk+5QTw8EMYFA+k4Gw+HCL8B+eojQ8eqghP4t4hPGw5M89TJIfNhyFIXIFl+hTKTR1JXy46lnDIuPLCvUhcEW7DiUCaWKXgu+B4yAodoiZ7rGKMbVgays93WiJ9L6KGaSOUG6sUMVvzgn2YfLhyCFujY8/wRJShqUC2ZeJkAlZaYQMMM+cESVuHklCs2LB19En8R5HURLh6vqOyNTveQJxghZThsU3COsvsBP2Pr6HgaijsjpMyVrAPY2sQEYgo8CeExiYghsmnbJ/1sGHr3qYZHeH3Cccmu5rWh1sH/Corx28/qdU0H7Q193RaIcwJCDup1TQPCnCuvtp00EcxMeBP+h0mr5l4rwTmTGz1mVVnCcwetXdMYPLVJHv37i0tqfZg/nT1zoofhndihtoefBEL/6pjAj4frhbgQYx86EQMs/8ptjeM4UnYD/fWt751EJLWdL8Q6hzLh6sHyAdhfKgHZ/UZclqHF67lSq51huzhJ20dsuLbhk4STz+14YpNDyVBmrm2Flt1rMOuytasDQxzKEnK1hjGZ0P/moR2ctLA2gBDicHE2lrTvWk5tmZtAGVpEkoeswFvaxTOqDdWfpuGX8dsDXwweeYP9EG7NDmYBmVHWyBNvPcV6ZeFQw5TH07sYDzgPm8/0cD+EQufze07SN/2ee7pRXgqVhHtc4LMmnBjPjzUiTbA/Z1+vGM5cuthWUBQotwYK304uc2n6SFy1gbQF3k2ASfm/ESDjxCqWyddH4IEpqxg0glIYPaohXNWMHtU3N4UhTO3mPX2D0LOJvMhzJUf/Fv3U+YM0eFkmCcf1lyRqZsPDyHyzhDSQRnsLDyEGlcB6ubDvXU+HzgwXMlimhQYdfdz4X676mKdoVg+qEvTvTxIO3YIhT9khSsKTVZK69jaMJMMdi+aD6XzNsBV5iarV9wXlmNrKAfasslKKVd5Y+/mi9ka6tJktRw2YA8Lov16G8D3fu9sbv+hyIqNNz4f1m0YW4sd0OLHNdgamDWJzOCJs+h7mJDDiihPCsZYY/tU0wN9UH+s6lJoY0KO71XlRAMjJ9AOPFimbn24dxcTI/h/CiG0tT90DfnAlpsIP4a681U9iGKBbeMDdoyeoQ03nTThhB/zQR3AxopMHu6G75oeVudtwB4cRRtA5AT7TNNDqnL72Ey4TgJzJrTyzK6jBGaP2l8Cs1ljcAUHTldMYDBVOjkIXWsilOCMIw/MJledygfHhoeI1H11A8qKeyi0qlZYuHra5KRQOtjgwHCrMoc+dvBLnZai8GZoX9n+pmFWE7jiwYMt/ESDtQGEd8EBbbISR8eXq5NV+TBMsomt8cTYlK3BBpCPPZ2yTtvQPrnqUmYDDP/janSdPHAt2h6rL7HVHZvWMLbGw06YnxezNh/yrStgOMnDsSA13gxja+wPaOPY+xqteOaprnXHG/LmoTb+5GauZPLwKDBtMgFEXuSNPsE90pyQg9iz+SDvunshka6NtPAnN3PihpwQ5tnkQB9uf7B71G0bwb6wisqVQEQc1J0A4kQGzxLwIbA2SocCESvDdSeAOGlA3gwrZwgsJ2UxKYD6oA3tqbt1xwJd/1MCEpiyhEknIIHZoxaWwGzWGHi48rUKfsbdCgs4BZwBbpIT0uZqERzHmMjkw3qYfZFwquA8cPY6JjK5N66Js4e625Vce6KiFxg8qr6JE0ZnnE4s+JWJTDpiDMmt2z4Ui3Qwy47TR/2aHrKCMnGvI9qozNYo+oZxwlBO7t2rsjXWpemBIbS1KhuA48zXhDRZVQQP2hH3KsbEHw8TamprsB3cy5NOy2yNh23BLusKGNgADzZCOlXjzbC2xnBH2lpMZHKio6mtsS60H4oae8APD8CBgG96oA/tlPtqOTnGFV9w5ZiH/+eBOXXHAdoz74uFj3NfNK6tK8ZYToYRMx+mYw9vQh25p7hJ/+TEghWmsYN7eNgSylR3ggHl54qonXDzpyJzEmAYG6jblpN+vQTmpLew6ieB2SMbkMBs1hg2XKxs7xAdgyYOJUtlTzRlWFdMZMJRGiYfu++qTGTG9rTVpWdDLcsEBhyKYQ5bsWGwVXuH2mAG5jwgpsrxb6ttqmxtWG62bbq0NWvTZTYwbNtwQoPitExkDsss19aGzWdU4421AdpaTGQOU5/YODLMPr6yMShmQ8Psg87NZ5gQ5arx1NdnmHD4OvlQBDaJvqiTTxc2UPf5NOnXS2BOegurfhKYPbIBCcx2GsM6/ggZwmoW3+HXTg4/TcU6/tyb1uSwiFSZrMjkrHiT0L5UPlZgwJHluy5T99X53YtMzPxzVr5OOqlrrQ1gdYchhE1W4Kryitmaf+1Cqqw5v3tb42tqcu6tc421AdSNqyh10si51opM2EDTvZ0pp5mr5gghbhpGmqpPzNb4HsfUvXV+tyITvFCfLmzNigvu6+xivLECE/lADLYtnMDX5sNolyZh61VtxZVz/MutGLCBtscbKzC5JaSLZ5vPhxEIdexV11YTkMCUhUw6AQnMHrVwSmCWnSirU2RPbUQ6YzgNtWq/5LDNT8ffnuo5bJqx+ykysfrWNCw2p1zcO4Q9ik1DFVP5UGRiTw9Oray7NymVPn+nDcDBbBpCmJPXpNkaRSZsuisbANdR5ENbw95Pe1pxTrvWuWbUttblOECBCcFHYdG2ULLCz+8DrcM951oKTIapdjHeUGBibMaeaJ6+nFO+OtfYrQDIp6txzebDfZdd2ECduk/atRKYk9aiqo8nIIHZI5tICcxnn3023HfffQHvqHv88cfDwoULw9y5c8OOHTvChg0bwuzZs3tUm+ktShv74HJqwL1EXYo+lKNrJ4x1HXYfXA4zigvWK/eeutdxJQGr2E32QOXmNypbq9qTm1vWnOsmydZoA105/OQ5Slvr2uGHwMRJvFj1rTpkLMeWqq7hKzCwH7fLiQwITPR/nGDbhbhEHVF+vM8Xny5tDcIPkyXIrytxiTowH6yOdv1sG9aOxvV+CcxxbTmVO5eABGYuqRFclyMwDx06VDzIHnjggSKEccmSJcWDZvny5WHBggUjKOV4ZMHwzi6FBUgM81qNXJI8HbNLJ2yUIhbhtxBlXTl7Vizz9QC5rJtcNwpb416yLh1+1J2HP02KrXW5amVtJXb4ShNbSt2DVST0my5Xk1AXtH/Xtoa+CWHeta3xBOMuxxvUASuKXa6SwzYg9niAWZfPNghMnpjdpa2l7H2Sf5fAnOTWVd1AQAKzR3aQEpgMkV23bl2YM2dOWL16dTGbuX79+kJkzpo1q0e1UVFEQAREQATGjQAmGfDpWljYw5K6ZGQPS+oyHwjYLkUfyz6K+tgDs7pkNpPTlsCcya0/M+ougdmjdk4JzB4VVUURAREQAREQAREQARFoQEACswE03TJWBCQwe9RcOQLzpZdeCmvWrAnPP/98OHDgQFF6hs32qCoqigiIgAiIgAiIgAiIQISABKbMYtIJSGD2qIVTAhPicuPGjcUG/GeeeUaH/PSo7VQUERABERABERABEcghIIGZQ0nXjDMBCcwetV5KYOIUWa5WPvroo4XAxME+OuSnR42oooiACIiACIiACIhABQEJTJnHpBOQwOxRC6cEJlYw9+zZEzZv3jx4TQkO+7nxxhvDbbfdpteU9KgtVRQREAEREAEREAERiBGQwJRdTDoBCcwetXBKYKKoeD3J2rVrp5R6//79xb5MfURABERABERABERABPpNQAKz3+2j0g1PQAJzeIatpZAjMFvLTAmJgAiIgAiIgAiIgAiMnIAE5siRK8MRE5DAHDHwquxSAhN7MHHAz+7duxUO26N2U1FEQAREQAREQAREIJeABGYuKV03rgQkMHvUcimBiaLecsstYdmyZWHJkiU9KrmKIgIiIAIiIAIiIAIikENAAjOHkq4ZZwISmD1qvZTA5DswDx8+PKXUF110UbE3c/bs2T2qjYoiAiIgAiIgAiIgAiLgCUhgyiYmnYAEZo9aGALztNNOC0uXLu1RqVQUERABERABERABERCBtghIYLZFUun0lYAEZo9aRgKzR42hooiACIyUACM01q1bNzgV+4033gibNm0K559/vk7KHmlrKDMREIEuCUhgdklXafeBgARmH1rhf5WhrsDkK0sUItujRlRRREAEGhN48sknw759+8LOnTvDrFmzgv+7ccK6UQREQAR6REACs0eNoaJ0QkACsxOszRLNEZg4SXb16tXh2LFjQcKyGWfdJQIi0E8CXLHEKubixYuL1Uv8Pw814+8nTpw4Zd85xCi2F6xfv34gUFFLfI/r582bVxySxv3q+P+HHnooHDhwICxYsKCfQFQqERCBiSQggTmRzapKGQISmD0yhzKBaQ/3WbRoUeEQzZkzJ+zZsyds3ry5mOnXRwREQAQmgQBXLVetWlUIQK5mYnLtuuuuC7t27SrGvzVr1oQtW7YU4hOi8fjx48Xf+H+sglJI4t8vfvGL4ayzzirE6i/8wi+Eu+66q/h/iNgdO3aEDRs26JC0STAe1UEExoSABOaYNJSK2ZiABGZjdO3fWCYwOTO/f//+wT4kiE4JzPbbQCmKgAhMLwGuUu7duzccPXp0sHqJFcf58+cPxkCMi0eOHClEpf1gbNy4cWPxzmCsTEJgYmylUPW/T29tlbsIiMBMJCCBORNbfWbVWQKzR+2dCpHlnksU+ZFHHgnf/va3tYLZo/ZTUURABNoh4PdeWtFpc7DhsBCgW7duLX5mpAcFJlc3eS8n7bTNoJ32UioiIAL1CEhg1uOlq8ePgARmj9osJTBZVO9s2Vn+HlVHRREBERCBRgTKBKbdj2kTtqubsRVMLzCt0Lzmmmu0D7NRK+kmERCBpgQkMJuS033jQkACs0ctlSswbZHhTN14443htttu0x6iHrWliiICItCcQOz0WLvP0qZsDwbCfky7V7NsBdNO1m3bti1cfvnlOuineXPpThEQgZoEJDBrAtPlY0dAArNHTdZEYPao+CqKCIiACLRCICYwY2Gy3Jdutw988IMfDGeeeWZxAm1MYNqTuFHYm2+++ZR9nK1UQomIgAiIQAkBCUyZxqQTkMDsUQtLYPaoMVQUERABERABERABEeiAgARmB1CVZK8ISGD2qDkkMHvUGCqKCIiACIiACIiACHRAQAKzA6hKslcEJDB71BwSmD1qDBVFBERABERABERABDogIIHZAVQl2SsCEpg9ag4JzB41hooiAiIgAiIgAiIgAh0QkMDsAKqS7BUBCcweNYcEZo8aQ0URAREQAREQAREQgQ4ISGB2AFVJ9oqABGaPmkMCs0eNoaKIgAiIgAiIgAiIQAcEJDA7gKoke0VAArNHzSGB2aPGUFFEQAREQAREQAREoAMCEpgdQFWSvSIggdmj5pDA7FFjqCgiIAIiIAIiIAIi0AEBCcwOoCrJXhGQwOxRc0hg9qgxVBQREAEREAEREAER6ICABGYHUJVkrwhIYPaoOSQwe9QYKooIiIAIiIAIiIAIdEBAArMDqEqyVwQkMHvUHBKYPWoMFUUEREAEREAEREAEOiAggdkBVCXZKwISmD1qDgnMHjWGiiICIiACIiACIiACHRCQwOwAqpLsFQEJzB41hwRmjxpDRREBERABERABERCBDghIYHYAVUn2ioAEZo+aQwKzR42hooiACIiACIiACIhABwQkMDuAqiR7RUACs0fNIYHZo8ZQUURABERABERABESgAwISmB1AVZK9IiCB2aPmkMDsUWOoKCIgAiIgAiIgAiLQAQEJzA6gKsleEZDA7FFzSGD2qDFUFBEQAREQAREQARHogIAEZgdQlWSvCEhg9qg5JDB71BgqigiIgAiIgAiIgAh0QEACswOoSrJXBCQwe9QcEpg9agwVRQREQAREQAREQAQ6ICCB2QFUJdkrAhKYPWoOCcweNYaKIgIiIAIiIAIiIAIdEJDA7ACqkuwVAQnMHjWHBGaPGkNFEQEREAEREAEREIEOCEhgdgBVSfaKgARmj5pDArNHjaGiiIAIiIAIiIAIiEAHBCQwO4CqJHtFQAKzR80hgdmjxlBRREAEREAEREAERKADAhKYHUBVkr0iIIHZo+aQwOxRY6goIiACIiACIiACItABAQnMDqAqyV4RkMDsUXNIYPaoMVQUERABERABERABEeiAgARmB1CVZK8ISGD2qDkkMHvUGCqKCIiACIiACIiACHRAQAKzA6hKslcEJDB71BwSmD1qDBVFBERABERABERABDogIIHZAVQl2SsCEpg9ag4JzB41hooiAiIgAiIgAiIgAh0QkMDsAKqS7BUBCcweNYcEZo8aQ0URPIDjIwAAIABJREFUAREQAREQAREQgQ4ISGB2AFVJ9oqABGaPmkMCs0eNoaJMIfDAAw+EefPmhSVLlkwUmTfeeCO8/vrrYfbs2afUC79t27YtXH755WHBggW1692E2bB51i7kBN/w0ksvhdNPPz3MmjVrLGp5yy23hGXLlk1LH5Pd1TORVN/+h3/4h/Crv/qr0USffPLJcOTIkbBly5Zkpsjn+PHjYcOGDWHPnj1h8+bNtez52WefDffdd1+46aabat2XLJguGJqABObQCJVAzwlIYPaogSQwe9QYPS8KHI877rgjHDhwoJH4qVs9OL/z588Pa9asqXtrr6+nAxdz9qxzhkps2rQpPPXUU1HmuHb16tXhvPPOCzt37iycuabM6jigvYabKBzYr127dnDVzTffnOV059QZggnttW7dulYFG9rmmmuuab3fQQzfeOON4bbbbismO8hm//79p/Q51s3aYt3rYwxngt2B0759+wq+nFRCvdFXIcLWr18f7rzzzqTNVPVttOXGjRvD9u3bo2Nz7kSCTQfthfR2794dnQyr6hO5+eX0K13THgEJzPZYKqV+EpDA7FG7SGD2qDEqinLH//X/jKygF7/7nPBr835xSn50MPfu3RtiDmgXhWsqlrooi00Twq6p44V0qgSmrTOZv/zyy+Htb3/7KUII137nO98JZ5111tAC04uNLhke+ZtdXSY/Je3Z/3leWDTv/xx8Z9mT7znnnNOKyGxLYI7K7r0d4u/7778//NIv/dIpogKCCGIcn127dhUipu71sX4zSrsbmdG5jLxdNLWTpgLTc68av9DOEMOYsIIYaTrOzYSJg+myp2HylcAchp7uHQcCEpg9aiUJzB41RkVRLt/5ZHjp1X8eSWFv+d13niIwubL2O7/zO+G//bf/NmU2nqFbJ06cCLAnrqbBecTqI8Jc+R0rwNWPqhUkOlTvfve7i5U6P8vP9J9//vkpqztwblAW5MtVgr/6q78qVpf44TVcHcXfS5cuPUU8+zogtBX3HD58uEjKiu2q+nK1EXVA2RCC5lcwfcggHdHFixeHr3zlK1Ocfjrml1xySfjzP//zUwRmGTPWE6smtk2aOr1NDPLL3/5M+N73/7rJrbXv+T/+tw+WCkwkxpUk2CM+CAn86Ec/Gq644oqifRieXWWvXKG69957w6233jpYwfQ2Bhs4dOjQFDtkukePHi3ysiusF110UfE3y2VDFcvKw744Z86caJ+xAP0qE+49duxYeOWVV05ZhcW173jHO8Kf/dmfDVbJ6lyP8sT6zSjtrrbxtHiDFW5PP/30QMQhix07dhThqFzdJBOME3bVMyYw8d3JkyfDH/7hH4aPf/zj0RVMK/Y4RsXGL5TF5mGFKPoF8skdx4edhGsRvZIyBCQwZQ6TTkACs0ctLIHZo8boscCko7ty5cpTwgC5koZVNoRrQhA988wzhbOC+1588cVw3XXXDVY+rBNDB8k7LnR2tm7dWoSQXXXVVeEjH/nIQGRaBwbpWwGKPL/4xS8WK3sIV3z11VcLx4grL3Tgzj///MLpRRnwgaDAvRTJdgYfeUAcXHrppeEHP/hBIfbwH/Y9YTUHTmNZfW2IHBw11CkmrL1TZp1v7J+y4cJcfcL+Oa44MES2jJldsYqF7Y1q5axvAtOu2GD/6w9/+MOijTCZgEkHTExwldNyw15L/gaBQAFlxaKdSLAiA/Zm0wX7X/mVXwnvfOc7C9tFW1988cUBguAnP/nJYCXJ5kl7teGXSKes/e3wEgupLLMp2iXCOcGHYZh1rj/ttNOi/WaYsO46I/frJ0+Gl799rM4tQ137s7Nmhbf81m8P0mBfXrVqVXjooYcGAt63A1hzrKQo50SH7Z8UihjfOJmEzGLbF+x9f/u3f1vaDrGyYFzFpANsGmOQFZlV43gqZHcouLq5MQEJzMbodOOYEJDA7FFDSWD2qDF6KjD9ypoPrbMCDVWIrUpQoPr9lFUz3V7w5IaWWpHIw1bKZuYhHG0YmK0rfrPijc1TJQTtiheujwnysnpUpYu0WBaKEziX9vuYs16WV5XAyDkIZJhe0xeBydVcCkLr3POAJSsKwddOTsCx97Zj92B69rnhh97urV1g4sbaZGyyJDYR4du0qv0hlu1+PtZj2O/L+npVvx7GznjvP//gB+GvPvq7bSRVK43/evHysGDjtYN7YtEDvh1829vVR/ubt8sqQVdlT/agMR/W6turKo+cMbEWPF3cCQEJzE6wKtEeEZDA7FFjSGD2qDF6KjC9M+OdCe/A+DAsVourdnY/J35jKKA/VTUlMOmwMX2Gq8YcVluHgwcPDkJUfRpMi6KDK0J2xTHmeNnwP1tf75TjtzKH2oZrgoUV6gsXLhw4/Vb42nC7HIHJ+qAcixYtmrLi0bWjTy7TLTB5yI8PE44JoBgTTqj41WM/sVIlMH272a5fJQgee+yxU8Kr7QRPqs/YSRIbVeDtkulgFZViEytqMeEJ8Zpz/XQJzH96+r+HY1v/cOQD/Zt+dW54z117B/nGJt6saJs7d26xqo197vZDO0UoLScPvG2ViT8/AYF0Y+0QK1tKYFaN4zMl9HnkRjVkhhKYQwLU7b0nIIHZoyaSwOxRY/RUYFpRYotoRZhdNama6faOR9MVTC96rWMdEwUs0/XXXx/uvvvuKfvkYquUvilsKK8//KKqvnVWClOrAKwXykbeVRzKRAPEcJ1ytd1Dpltgxva/ljneZQIT/LHHN7aayFNkRykwaQ+5AjPV/rTFD37wg4M9vggZLhOYOddPl8BE2/7DIw+Hf3z8sfDj554LZ/3aO9o26UF6L//Nt8PP/Px/DL+0eHGYv+7D4U1vfWttgVl2CnHVGDfsCmasbaoEJsUwy5oauzoDroRrEZDArIVLF48hAQnMHjWaBGaPGqOHArPMcbHOc2zvXtl+Pp+eX7WzCKqcZZu/n6UvW4nD9zglEyt3fEdb7l4hHnKE+2KnK5bV15eNq7sIpU2FLcbEOPZEnX322YPDP3IFJg6IseGbsXDQmbgH09pbzMn29mntBffaVUAfchvbc4l7eEKnvRfpYlUTh2ilQmTxO2wZq9ypEMuyvlAWxk7xbVenOJHk84r1Qay+lV1fJjBHZXfTPdKnVjB5Mm/ZBIgPkbV2gLYoe4WUt4HclfoqgelXs6v6SZP3+U53W01q/hKYk9qyqhcJSGD2yBYkMHvUGD0UmLH9jFztoYP84IMPnvK+yliYrA87RToI/8KH7+LLFZhwfngABQTjhRdeWAhHrM5V7XHEPTht0e4F9WGyDNlFOKJ9ZyLLb51vhq/502VRD7u3z5YVYbMvvPBC9BRZKwLLXm9gX6uRKzB5IAzrg5WpM888sxCdcAD9Ptsue8U4rWCCA+zJ2oE9Odj+Bls444wzwooVK4oTYX0IIcTX3/3d3w0mN3y6tBdrj/gOzrzd61lVntwVTNQrdS3ysQcIVQlMcqq6PtZvcB8ODrr88stH8m7dLu06lXaOwPQ2gzRpb769bGQJxjR8YhzL9hHDHmGzt99+e7jhhhtOOTk4FSJr8/fjuJ2Q4z74FB/93j0BCczuGSuH6SUggTm9/KfkLoHZo8aoKMpPRlzM00acn7L7KYFR7YP0vKtCldtvG1lz+0zrp+iFR/0Uhr9jtHY3fHnHMYVUlEYXYnC6xrFxbJ9RllkCc5S0ldd0EJDAnA7qJXlKYPaoMVSUGU8gFrraNZTYQSBd56n0p58Aowzs+z5HWSrZ3eho24OgfK5thyhPxxg2OpLjnZME5ni3n0qfJiCBmWY0siskMEeGWhmJgAiIgAiIgAiIwLQQkMCcFuzKdIQEJDBHCDuVlQRmipB+FwEREAEREAEREIHxJiCBOd7tp9KnCUhgphmN7AoJzJGhVkYiIAIiIAIiIAIiMC0EJDCnBbsyHSEBCcwRwk5lJYGZIqTfRUAEREAEREAERGC8CUhgjnf7qfRpAhKYaUYju0ICc2SolZEIiIAIiIAIiIAITAsBCcxpwa5MR0hAAnOEsFNZSWCmCOl3ERABERABERABERhvAhKY491+Kn2agARmmtHIrpDAHBlqZSQCIiACIiACIiAC00JAAnNasCvTERKQwBwh7FRWEpgpQvpdBERABERABERABMabgATmeLefSp8mIIGZZjSyKyQwR4ZaGYmACIiACIiACIjAtBCQwJwW7Mp0hAQkMEcIO5WVBGaKkH4XAREQAREQAREQgfEmIIE53u2n0qcJSGCmGY3sCgnMkaFWRiIgAiIgAiIgAiIwLQQkMKcFuzIdIQEJzBHCTmUlgZkipN9FQAREQAREQAREYLwJSGCOd/up9GkCEphpRiO7QgJzZKiVkQiIgAiIgAiIgAhMCwEJzGnBrkxHSEACc4SwU1lJYKYI6XcREAEREAEREAERGG8CEpjj3X4qfZqABGaa0ciukMAcGWplJAIiIAIiIAIiIALTQkACc1qwK9MREpDAHCHsVFYQmEePHk1dpt9FQAREQAREQAREQATGnMAnP/nJMa+Bii8CcQISmLIMERABERABERABERABERABERCBVghIYLaCUYmIgAiIgAiIgAiIgAiIgAiIgAhIYMoGREAEREAEREAEREAEREAEREAEWiEggdkKRiUiAiIgAiIgAiIgAiIgAiIgAiIggSkbEAEREAEREAEREAEREAEREAERaIWABGYrGJWICIiACIiACIiACIiACIiACIiABKZsQAREQAREQAREQAREQAREQAREoBUCEpitYFQiIiACIiACIiACIiACIiACIiACEpiyAREQAREQAREQAREQAREQAREQgVYISGC2glGJiIAIiIAIiIAIiIAIiIAIiIAISGDKBkRABERABERABERABERABERABFohIIHZCkYlIgIiIAIiIAIiIAIiIAIiIAIiIIEpGxABERABERABERABERABERABEWiFgARmKxiViAiIgAiIgAiIgAiIgAiIgAiIgASmbEAEREAEREAEREAEREAEREAERKAVAhKYrWAcbSJvvPFG2LRpU9i7d284evRoWLJkyWgLMKG5vfTSS2HNmjXh8OHD4eabbw5btmw5paYPPPBAWLt2bVi0aFE4cOBAWLBgwVA0cvIcKoMWb77lllvCyZMnw86dO8OsWbNKU86p07PPPhtWr14djh07Fvbv319w79MHdd26dWu46KKLAtp89uzZnRSPHO68886x6sdt94NO4JpErb3ha42bXRPvR/rox8uWLRurvtU1OfRdfPo25nZdb6UvAiIwWgISmKPlncyNjm3sQoqauXPnjpXAZJ3KRJuvqxXQ+M06+RAvGzduDNu3by/Enb+2DbGC8uITE5j4Hs7qddddF3bt2jW0wGTdU3kmDSdxAcp86NChwm6afnIFZm6d2Hbnn39+L52dJ598MqDObQpMiPPly5cP7GZcBWZX/aCpbVbd5+3Mt0EXeeamCRu75ppropNV9lmwfv36UyZ2cO/SpUsHWcVEc26fHZaJnVRCgWLl5aSEH9Mtq6ry5tSXabE8GMMXLlw4mDj07RKbQMoZl/yERd0Jxxxetr5l6efaj7+/6+dNrv3rOhEQgcklIIHZw7blg8U+pL2w6mGxTymSf4jmCkwrUPyKGdl4IdnmTHXq4TuOAhPO3fHjx0tFcxf2lOKY48h1Ua7cNNsWmOPYh6tYddEPctumznVWbPQp2gN98v777y+q4ier8NsTTzwxEJW+L4E9Jtl2795drK7DVo8cOTLo3+xbL7/8cjjrrLMqow7asEtbvli/9n3J1y9V3lR9vT3Exp6YeI0J69jz16YfGxfq2liKl+9bsTzr2I+/v2556/Q3XSsCIiACICCB2UM7iD3g8ADetm1bMRN71113FeGx+NhZaztDbKsFYYcPQv54D/7l7DeF7NNPPz34DvfMnz+/CAe1+eTMvOJ6XgeHjunUFZix2Vk4BI899lh429veNnCawGbHjh1hw4YNg1DGKnFLTraOdobXOyc2LVx30003hT179kRXMGOz9Keffnqxcrhu3boiVMteQ6GMPF999dXwyiuvRNsWTKtmtH19OTPPvGkvSMeL81j44Jw5cwYhrLCPN7/5zcVqnl+ZqFqVKHPyaIcoE2wuZwWT+aBeV199dXj/+99f2KVdgeCKD+oHMe1DXFMTHpYD80FfQ94vvvjigAf7HPOrYhLrbyw37Aj3IkzY9uMc28V9ixcvLu7HJ9W3/NhgbcBGGNhxwttJnX5gxwCEnPu2Iuuzzz67EEVYxbPh0j4ywdbP/1a1euRtG+X40pe+VPTd559/PiA0GfW3YfE+fdu+TA/poP0wJqPcsJd777033HrrraX9147JFDtXXXVVuP7666eMJTkCrWryhu2E8QYfK1T9486vCtr+VGfFEOXBOM+wy5iAOueccwYC2AoojDW4r6q8qckqW68y8VRnNRd1Qdv60HXL1oeYoo/t27cvK+Khihfq4svq61RlP7wf/zIKxwv02DXeNvS3CIiACAxDQAJzGHod3ZuaQeXDAQ40HVM6PqtWrSoeKngAPfTQQ4Xoevvb314IGzqSvCeWD9N5y1veUtz72muvFSIT9zDUCPlbp/u8886rnCG3gq4s7DSG0j/MKSTf8Y53FCKboYs+/DPmYHgHBXWH04o6QmjDWUDZyIkPZzp7dI7491NPPVW6B9M7Gr5tyA//WocM7cV9nX7GOedvODfcH+nrm3LQYsxQ7vvuu69wpLHn0q86pP72eXoutIvcsOYYR++IcVb/05/+dFFmhjLTiWUbewfL2xr/ZlthlSjGyDOoWql57rnnTgmt9mnm2i5sltxSqxG0WU5wxFYe2RZ2PLFh4E36AVhU2SRXzs4999ywefPmYpIIH/w/JmQ48eAFl3eWfRv4sSTGh2meccYZhcDDpBWE2O233x5uuOGGKZMePn2mN2/evKK/4YPy2jEhVSaWMdYWMYEZE2TWlsseRTnliJVhmBUvX/6YKCsTarHypuzb171sZT1HYCIvTB7iuXDjjTcGK4qRT1VIe9Nwd8/L9zXkG/uO5Ylt1wDHO+64Y/A8iUWw1BHEHbk6SlYERGCCCUhg9rBx/cwxi2hXOcrEol0RswI0JkqrBCZWFijgmD+v52oCH/xYCag68KapwPQPVQrJ3/3d350iCJG+FWuxcKKYQKva+0SBWeZ8ld0be+g/+uij4YUXXggHDx4cMPWhWbEQOOs4pH73ZlxXYHrBRWEFJ5phhdb5o1NtVx8941QYWNVqQKxbxhw4v8pd5jSlbOKZZ545Zb+lTytHYFYJ+Zgt+TRT5WQ4JPJh/6wbalwmMO1Kly9Xk36Qssmy9o/lVcU1JaKqBGZMQHiH3Zcnxw5iK0ZlNh0TCLGJE070MboAE34Yd/EpO4wqxaZMpJRFH3BcrHps+omFYQUm+31OfVGuWOSLff6x7LGVb9x74sSJ4vlS1hfLxv6mAtPzakNgcvxmBFJsEi9Wvx66QyqSCIjAmBKQwOxhw7W5gmmFX50VzNiqpA+zq3pQW6xNBSYfkgw7wioDBQ8dIKx2IJTp8ssvHxycEntweiex6uFqnauYs1s2Q846W4d/5cqVxSoODna54oorilVSOEqYJUfZeRprSkCy7by5ctLBh/XhOhtWmFrB9I4mDpLyYccxgWlDb5FGWahxTAS1IYx8W5Q51CmbQAisFW10VO13OcKiC4GZst0cjn7SyjvXZat0XCUbph9YG7E2WbYyRUcdoaf2Y0NVfX+IHSrDe6sEpg/PzpkEyLGD1BjBspVdxzwYXvzxj3+8CMVFaC8+OIEZ39kIiNgJz20KzJy0uCrNQ9hQ1rYEZk59UwKz6hRsv9Ui1s5l4pXjJ9qlzonQMV5tCEybLsY2RDz4MHoJzB46fyqSCEwQAQnMHjZmE4HpZyzxd+wgHLuqWbWCWSUwU/u9PNJhBKadFf7rv/7rwQmcXF2CwwURbcVaSkzg9NkuBSbqT6Fx2WWXDU5vtd9hxWzFihUDVDkCExfHQoxjDkmTFUwrVN797nefcupsagXTt3tqBTNHGNk0c0SOBOapr3vxTnFbK5hVIirHJqsEZtUpzbHVvap9huMoMH1fsm0YC/cuG89yRGHuinEqLZ4TYCf7UgLTh/nmhshWjd9VK5hVArNsYsM+71IhsnVOFy/jVSUwcyZEYuNqmVj2k2o9dIdUJBEQgTElIIHZw4ZrIjBjM6Exhx8Ck8KTwi92iEVMYOaUK4ZzGIHJhyVEIfaDUkjSKcKe0ze96U1TXnPRJMzQlju1glk1i810WAaErr3nPe8pwkwZCvXe9743vOtd75ryipMcgVnmHOXs28tZweQkBZx1cMUBQfbUzZjA9CGGZRyrnB7sDcx5J1tZiKx1kuoITGsnbYbIlrVTzupYE9tNCXXPpC2BWdUPcmwytYIZWwmK1TUlfIYVmE1DZHPERu5KZ2pyZxQCMzWG4Peyd06mxjeOG7G2jLV5lcAsY+onJmIToXZLQGw1tCqsv+6exipeqYgClj1nTMG1Zf0m91CiHrpJKpIIiEDPCUhg9rCBcoScD3ctm321q5hWUN52223FIQYIX7MCsypvG7ZlDwOxB8HUEZisQ+qQF5bbXscHJo7hv/baa6cIIf7GQ03siiJXAHNXMMtWYuyBPLE6U/CfeeaZAayxd47OAE7A5Xe8N+WAxcTVPffcExCCy5NiObvNa3ngU6z+ZWYfK3eZ8+cFBljBYQF3hP76OnkHjLbGdmW5bSicLWdZvaygKxMbKZvwjiOvx36ssr2OvIeHvaDO3uGzTHIO+UmVk06vFdUpgeltHfd6+005tHX7gS9TrO3KBCbt1bYr7ueqv7WrWBt4264jMJm3PRE1xcZOzPCQrVzhWHYd9m0jlB4Ta2WrT1UHKFUJNs+nLDLAvgalqq1Yf/xrJ4o4PsX2DZf106oJopz6ogxlZa0SmD48loxigjI2seLzpP0jHdqE5Y56VvHybVL2vIq1XayvxiagY/0od7Kvh26TiiQCItAzAhKYPWuQ2F67mLDyr524+OKLoy+TtnutrEDk6zZ4zD5EJsI5L7jggilE/Mu7/d6gqlcE+H1fTNgfRJQSmEzHl6VqxtiX04Y5UbD68vh7eHAGHQHuh3rkkUeKU2zxd+zl5rg+dx+Nz5NiH2IE+3nsKyw8T5u3/Q1pQFxeeOGFg303dgIiFeLshSHrQpuzbW5Z8nuG8MVeT2Ht274+B//P00PLVkXtqjVfzxF7TQnbNWW7noNlZPsH0uNeZnsN8uYrNuyhWFXtxPojfZxe+qEPfWjQ3/zhWeRXZrvkjf2yOMUU7RNrW99+jz/+eCEweerpgw8+OHiFUczm/Wm1uf2gyiYx1tC+AcDvofRljkVZ8PUgbINY1IWfeAMzcMK4F7NP23dp72V549qyaBD2X2s7dmCNjY3Wln25Y+OM7XueX+w5UtXvrV3ak6z5KiuUvWys82MY6+kPHhq2vFX3+8d4TDyxvX1dylj772OhstwnHHsOlj2fcnlZG/EsU/bj+4+vsxfEVSuzPXORVBwREIExISCBOSYNVVVMPhwQzmj36OEBZ48qn4CqqgojIFAVutV19nCceIqjzyt3VajrMip9ERCBfhNIrbiOovQogz/MbRT55uSRCnfOSUPXiIAIiEAVAQnMCbCPMoGZ2nMyAVVXFVomwH2isbCulrM6JTlMiBw/fjx6kBEulsDsugWUvghMFoHpmizDWGVDjPtENRae26fyqSwiIAKTQUACczLasThAxoYzoVpVR/dPSLVVjZYIMESu7H16LWXTOBkf1lwWrtc4A90oAiIgAiIgAiIgAiLQCgEJzFYwKhEREAEREAEREAEREAEREAEREAEJTNmACIiACIiACIiACIiACIiACIhAKwQkMFvBqEREQAREQAREQAREQAREQAREQAQkMGUDIiACIiACIiACIiACIiACIiACrRCQwGwFoxIRAREQAREQAREQAREQAREQARGQwJQNiIAIiIAIiIAIiIAIiIAIiIAItEJAArMVjEpEBERABERABERABERABERABERAAlM2IAIiIAIiIAIiIAIiIAIiIAIi0AoBCcxWMCoRERABERABERABERABERABERABCUzZgAiIgAiIgAiIgAiIgAiIgAiIQCsEJDBbwahEREAEREAEREAEREAEREAEREAEJDBlAyIgAiIgAiIgAiIgAiIgAiIgAq0QkMBsBaMSEQEREAEREAEREAEREAEREAERkMCUDYiACIiACIiACIiACIiACIiACLRCQAKzFYxKRAREQAREQAREQAREQAREQAREQAJTNiACIiACIiACIiACIiACIiACItAKAQnMVjAqEREQAREQAREQAREQAREQAREQAQlM2YAIiIAIiIAIiIAIiIAIiIAIiEArBCQwW8GoRERABERABERABERABERABERABCQwZQMiIAIiIAIiIAIiIAIiIAIiIAKtEJDAbAWjEhEBERABERABERABERABERABEZDAlA2IgAiIwDQReOONN8KmTZvC3r17w/r168POnTvDrFmzRl6al156KaxZsyYcPnw43HzzzWHLli1DlaHt9IYqzP+6+YEHHghr164NixYtCgcOHAgLFixoI9nKNJ588smwdOnS4pqjR4+GJUuWdJ5nnQzYTuvWrSvaX5/mBG655ZZw8uTJkffhvttYc6LpO0c5zmD82LdvX8C/s2fPThcuhDBdNpFVuJ5dNJPtuGdN0VpxJDBbQ6mEREAERGAqAfvQjLGhmIPT8sQTT4zcOfVlgkOETxOBibqeOHFiilAZJr0ubOnZZ58N1113Xdi1a9dIBCbqQCcYTCUwu2jV4dPExM7y5cuHsonpFBOjsDH0nUOHDhUTYn37tD3OxOrahsDEhOKOHTvChg0bskVq31i3WR7f70Zhx22WX2lVE5DAlIWIgAiIQEcEILqMVLmhAAAgAElEQVTwgbCA07J69epw5513Dv6mwzYJAhNO3vz58yUwnS3Jaeqoc7WULNpn48aNYfv27UMJzJaK0yiZUdgYxqjjx483mnxqVKkaN7UtMLuqK54BsLPdu3fPeIEZ63ejsOMaZqVLhyQggTkkQN0uAiIgAjkEvMC091BgnnHGGeGOO+4oftq/f/8UsWbDafG7DanlSinDP+fOnTsIvbUhrz4NloHXwFF79dVXwyuvvFKE7eKTCu20YWpMj/fkpOfvZ73J6+yzzy6c2muuuSYcO3ZswKXsvqq24ArmqlWrCn6eI/726V500UVTwuJYLpSlDp+VK1eGPXv2FHWIhekyhBdp+jxTjHDPTTfdFLZt21ak7++PMbFpkjnLADaLFy8eMPJh0748tMWDBw8WYci4HpMNPiS5ST3uvffecOutt5baY5M0GeboIwzI7cUXXywmg3LbGHa+devWQZ987rnnivubtAvTsrb5+uuvTxHB9hr0tYULFxZjhbWxmA3Y+nob9CzY5rExw49NtC97Le7HB1zwYXpsr+eff76YbENdfGi+7QupvsJ8kAfGibK2QFvasSxmw7fffnu44YYbBrbGcRj/wpbJ9LHHHiv+tn3Vfgc+EOPWJtg3yAp95s1vfnNRXtvWWOEks6qxNzVOIU1rJ+T4jW98o1Yf9X0/Zp/Y1lFnXCzrdyjzsHZcNf7rt9ESkMAcLW/lJgIiMEMJpAQmHBY6FD6Uk47b+eefPxCdftUzFv7pZ/btzHxsBhnXP/TQQ4M9inAE8F1q31GsfHRwqtLzM9axv7G6dO6554bNmzcX4WX4IMQMjgjDTnNnvtkGEJi4N1Zu1Bl7rbgf1jLk9diziFVpXHvkyJHKVR2Wbd68eYM0fbidb0v7N8RFVV1j6eeu6JTVH/tGKSI8W3+P/x1M4JSijZAOy04RVNZmvh5oZ4RjPvXUUwN79Jxy7Af5W/aeTVlfq9PGKGtZ2aryLhsKfbgtHXIr7HDNsmXLCjvMsQHfl/3fNgIh1p9ybYos7HjG9LjXlzaECbXrr78+QJxxiwCEmN0u4NsH5cZkE/dRk40VQik7SdlwrK4pfqi33ybgyxEbT2PRK7Zty2ykapyK2aOtU24f5RhO8W7zxHeY0Lr88ssDJzTr9JnY86oNO56h7kUvqy2B2ctmUaFEQAQmjUBKYFqnyjt4sYex/y5HYFonI8eJzN2zWCUw6Zzg35izaAVsmePnD6HxjlpZ/t6Gchj5e2IC0wr9lJ1655ocGC6NlUIIKZumrd8zzzwzReSnnOOYc1lWxjKBWdUmKZvwAoB5p9osZo+xSRQbYthWmnZfbq4teaYpUVOnXXy97rnnnvDaa68V/QcTH/jYvXw57FLC2tYnZ2yosvvYfkUrmjl5cM4550yZnImx99/5evB3m1aqLVI2nCMwY4zQTlhF5iFAOQLTlwXpItIBE2p1DnyrM07l9lGKZo4HfiyiDTTpM1UC0+5X9wzr2HFqbNbv3RKQwOyWr1IXAREQgYJA2wIzR4SmVjDtyhjK2PThPYzA5Cmr1kx8OJ0/IKfs8KTUCbg5AjMWEmjTrXvaYcwRtd9RYDIkmRwY0oZwzbqMcvf0diUwY6veqTbLEUmxCYph2cRsom4bx8RjTn3KhkZ7L1Z+sar33ve+d3BAFe6zB+7k5GVDG22+NmrChgXjGhuiWXcF0x9aZm2SAtNP1OSMI7FyxMa5uhN2lkmOwPTjJdoA7XTllVcOksoRmD4dvwpaZiNV41RK8JVFpsS+t/3Dbr3wp57X7TPDCEyGEMfsWO5GfwhIYPanLVQSERCBCSbQB4HpnRK/l2o6BGZVCG5Z6Gtu6K43p5TAjK2GlDnWdNhTojZXYJatiqbqmiMuUk5q2eopVmK8s5pa/anjvNpy5dQjtQLu69kkTS804Mym2rhtgWmZI8QWpzNjZYwr3fgOH55KnFPPKoHox6Y2VjBngsD0kQa2TWI2kdM37r///uSJxqlxqiuByVc70V5QR//Kp9xxcRiBiXybnHQ+we5FL6smgdnLZlGhREAEJo1A2wKzSYhsanZ8OgSm3U+VIxBwTVmIV8pmUgKzrmON9FKnQpaFyDIsk6sCPlyQdUnVNUdctC0w7WnIPu0qJ7puW6f2GbfBJiWYc9q4bYFp04NdXHbZZcUJt9xDjYOvbChmjg3YEFUfeunbrG4/8DZQFiJLYVAmgEYZIltlw7krmJbTd7/73SltUkdgMp0/+IM/CN/73vcCtgRUhcem2icmQG0b5QhdhvlWTXCBkz85HPnk9JlhBOZ0vG829WzR76cSkMCUVYiACIjACAgMIzBRPP8wz9lnBCeKB9ogjVT456gFZswRgkODjz28xIfIpu4ra86UwIyt1lmGfn8U0rvvvvuKE1zLHEI6g1WH/HihhHLgoCE4mvhg5coK0BSjLkNkaYsUCxT8bLMyhzTVZjkiybdfF2k2aeMuBCbrihBg7sejnaBP2z16uey8qOKeQYRh232oPMV1mBDZnEN+Yqv2qKM9ZCu2am0nKjiu2nHO22BOfWyfyhWY7AvgdPHFF5/yjtDcEFnaD1YvcTjWihUrKp9IqXGKfdJGh9gQ3lQf5WE9vq+jPhjHuHKO9HHQFMK47b7RnHGxqcCMPUf93tcRPM6VRQYBCcwMSLpEBERABIYhYI/dRzrcv0LxwP13PAYf32N/JI7vZxirF4d+DwydCu5Jw+9wui688MIiP4g0OKX2fX9wOnBK68c+9rHiREDkZ8vH1y34I/5jLOwenLvvvjs8/PDDWenROWbeDEekI8FXRfj6lt1X1k6+DeyrVOzrBJ5++unBnkfL0L7KhXuAYq9QsPmTCdrVvmol9eoF/3suI/+6karXlcT4/sZv/Eb4vd/7vaIKVa+8KbNF/yoGH4LdtB5se/v6D4bmNU3TsmFYH+v84IMPDl4VkWpjzwLXf+pTnwqf+MQnBq85qdMutJ/YynfsO7+3tSovf60XkLRr+5qN2B7NVMgwhZV97ZLfV83+HrNR21dTfcW+UseOEXbPqa1Pznhq+4Z/3Qrax3IjU/tdzCZgr3YPY+z1R1bkp543ti1j4xRFK1+n4l9TwvRz+yiu92OGtQPLO9VnmLftdzhN+EMf+tCg2k3tOMVNv4+OgATm6FgrJxEQARGYNgJ+ZQAFoSNkZ6ynrYDKWAREYCII5K6gT0RlW6pEzqpfS1kpGREYCQEJzJFgViYiIAIiML0EYvticvbKTG+plbsIiMC4EZDArNdimuirx0tXjwcBCczxaCeVUgREQASGJuDDRKtCKIfOTAmIgAjMKAI+NFTjS3Xz25BTH6o6owxHlZ1IAhKYE9msqpQIiIAIiIAIiIAIiIAIiIAIjJ6ABObomStHERABERABERABERABERABEZhIAhKYE9msqpQIiIAIiIAIiIAIiIAIiIAIjJ6ABObomStHERABERABERABERABERABEZhIAhKYE9msqpQIiIAIiIAIiIAIiIAIiIAIjJ6ABObomStHERABERABERABERABERABEZhIAhKYE9msqpQIiIAIiIAIiIAIiIAIiIAIjJ6ABObomStHERABERABERABERABERABEZhIAhKYE9msqpQIiMBMJPDAAw+EtWvXhkWLFoUDBw6EBQsWTBsGlGXfvn0B/86ePbuTcvBF5XfeeWdYuHBhWLNmTTh8+HC4+eabw+bNm8OmTZvC3r17w/r168POnTvDrFmzGpXjySefDEuXLi3uPXr0aFiyZEk0HVuesmsaFaDFm1566aUpnLZs2dJi6uOTVG6bNq0RbeHYsWNh//79BfNx+dxyyy1h69at4aKLLuq0/5LHJNlk13bVlQ2hzU+ePDnUONmkbNOVb5Oy6p56BCQw6/HS1SIgAiLQGwJvvPFG2LFjR9iwYcNAxMGxve6668KuXbsmSmCW1XX16tUBApOCDg4LPhROELhPPPHE0I4TnWCkO84Ck8brOdU1atjZoUOHChE/Lh9MMixfvnzQL3LadJi6wWbB5/zzzx8rgYk6QyjBRrqcIPJsh7XJYdqqzXu7tqthy4q2PXHixBSbnC6hN135DstQ96cJSGCmGekKERABEeglATj527dvD7t37+6dwGwbWKyusTymU2C2Xecu0xvWmYfwOH78+EDId1nWNtKG079x48aiv3Blv2shIIFZr+WGtcl6uXV3ddd2NWzJwXn+/PljN+kxbL11/2gJSGCOlrdyEwER6CkBG6aFIiKs7eKLLx6EEzJc7PTTTx+EXuI6hGNytYwOJcIy8bGhqkz/+eefL1bc8JBnOCfutyF1uLcqFBO/MxyWOBkG+txzzxUrmKtWrSpCQ/GJhYja+20oHMPjUH8ICB8qV3afbVZeY9ON8Y2FDcbSf+yxx4rQX1vXq6++Onz4wx8OCEG0rOoIzKr28mbK8q9cuTLs2bOnyNe2r20/Wx4bMsc0y0KYyd7mzbZ7+umnB2G61u5sHWCL+KDNvG36+iCvV199NbzyyitFGDFt3raJLTvLPHfu3Cn2j/vuvvvu8PDDDxf2bNPB/QiTxsrh66+/XqsvIZ0ymyFrXHPTTTeFbdu2Fe1RFtLp24DX4X7U17ZpLI0Yh7Lwc9uG4Ip2syuYTep07733hltvvXXQTn5s8GOBDcllebxt+LBda79ggP511113RVcwc8Y52MIjjzxSpIH/j9m8LTfLhzaJhW17bradcuzB3l9WrlgfJj87hqbGjZTA9GM9+ybbtczecurJtGLjKO2d/ZTPmSNHjhRjhn9OWFsuG7M8C+bP56Lve/Z56dni2YWIlFS/zn2W+DFPf4+WgATmaHkrNxEQgR4TiK044GF24403httuuy1QXNJh9Nf7VTYfnsnrzzjjjHD99dcHCCeEb95+++3hhhtuCOvWrSvCL/FQxkM/tT8uFsZGJwQCE/fH6uTLFfv7/vvvD5/+9KeLfYsMuf3GN74xJdy0KvzUl83OmqOM9913XyEO7L5Izw/3LFu2bMDEh+zFHLk6AjPVXtZUmde8efMG4bZ+n6kvj181q1r1s2IM+SK0kvaAvy2/WL3pUNJJ5TVIIybkkd5DDz002Kvr94/69ou1pxUDsfx8HnX6Uowl6sEQ5Vh7VK2AxULHc9JIcbA24u2BbUIxV7dOtIOnnnpq0E5lYwptJVZPbxv+Gt92/Bv5x0JkU/2GYw7CMHm/Lze4XnPNNYN6UYhYAWLZ2v6BMcO3dU5b5pSrrG/ZMPtU/asEJstgx3pOwqBeKXvLqWfV+E6b8mHbqWdCWd+yY1osSiBn3LJsc+qX8yzpsZsxY4omgTljmloVFQERyCEQc4S4XyXmvFU5tWXO4DnnnDNFPDYNpSsTmH4Ppi1jLC+fTuyAnpz7vENoBWFO+FvV/tFYXYcVmN4eqgRzTEB5UebL4+tTlb79rcwJZHnLnGB/qFLV/ib/G9uXtunby9cl1p72O5QRkxS4j86s3beZ6ku+vb395QgB275VAtPuq/VtlOLAPMompyCKKfLbqFMqVLxMYMaceNY71rdiY0DZ+Fk2zlkRk5qg8PaXGqvLBGZVW+aMYXXtiiK8im9soqqMfcreUuWLjR2WvZ8kZdnqjD+2Pr7P20kg34apskNg51yT8yxJ2Y9+756ABGb3jJWDCIjAGBHwDzh7MEhZaJMNLbJhRah2LLQqduhHk9MHhxGYDItk09gQqJgQKguFKgud8mWz7KpO1SQ/H6rYlcCsaq8qxxC/5axI2X1/qRVfrmTEnMSY7dlQyVjaVfmlBKLnQhbMM3a/baNnnnmmuAWTM3S+Dx48GLACjFX6VF/yIcHMnytcOY5oWwKTIcc2PR+mGhMv/rtYuDTSrFOnmID06fo+6e3As4v1rdh3XlhYLqlxLiUwkXaVcIiNP3a1M8ce2hSYVeNG3RVMPxFXZW+penLsKBvfGeJetYIZG3+qJhe4FztWtrrjVqp+EKG5z5IxcjsmsqgSmBPZrKqUCIjAMATo6OB0Vuy3wysv+GCrOqHVrwrlzOz7ctJxKQsVs9cPIzCrTrasEpi5J2KWOagM16t6dQidDOwVsvuSrCMWE3gxJzUlsuzR/DkrmHaFJCUwUR7r/Kde+2CdVtv+qZVS5NOFwES6ZWHaMTFgxQ9OmMWJrfiwz3zta18r9jvitTVVq9Xk5ts7Jfir2q+tFcyycSVXYA5bJ18PH2ra1gpmlcBsMs4NIzBjq5vTuYKZqn+VwIT9WIHkJwNSq3MpAZYSh2XRMk1XML3wt5OHTcatVP3sloqcZ8kwfoDuHY6ABOZw/HS3CIjABBKgMwTn+sUXXwwrVqwoaukfmLbqOXsdc0NhU2FwzHcYgenDdG1dqgRm1X0p8cvfY3t1YmZk9/e0vYKZ014xQWP3NJbtZaMIRR7+NTJl3cWGj/prfN3rhMiWicSyEFlOIFSF18aEPL4jUxyA89prrxUTM3R4L7nkkvD9738/XHnllcm+RIFp9+h5JnUcUfZdPzmUk0aKA8uVGyI7bJ1SYddtCcyyENmcfpOzUuiFVFWIbE4ofE5b5pQrlU5MwKVWiL3t+tfl2N9T9pZbvrJxuo7AzBnrMTb5V56UPZ9SZc8NkfXjsj8degJdkrGskgTmWDabCi0CItAlAT6E6UzYEyO9AwCHDuGAEKGx/Sj2UJiyhzsevH6llIfgMFQwdqpsE4EZc95RLoRnQjzhIV+2EuRXS/x9ZQIT+36s0EJ9eXASVrOsQ2KdFZQDH+zraVtgepFE58e2l3dkUI46h/yQ9dKlSwdJlYUUszyxsEOeDMx3m3Lm3ofI4qTdtg75iU2m3HPPPYMVyLKVFpQNey+x+s+JGVyLctnvWF+7gmz7UkxwwAbwQYhtjrNq26/pCmaKg83DizKuXnNVp406xVYwfYilPbwJ5UsJILLk5AnLaQ/p8SIIf2MiJdZvcoRcbOUVJ4jycDKbn0+PbWKvzbGHnHL5a2L1S43zdVYwWU/225S95dSzapzmMy11yE9sUgsh7pwgYrmrQpdjkyF2jMqxTX8N/s55lnTpHyjtPAISmHmcdJUIiMAMI1AmsvwD1YZ62tAnhEPCAcOKxXnnnVf8/+WXXz54lYMPl7ThkbHXm8ROA7VlQXof+MAHwlVXXTVoKbtfzh9DT5GCi21+fm9R1SsRcl+3gTTgrNpXjcQEsw2NRbnKXg2AumI16tJLLx3U9ROf+ET45je/OeD7vve9L2AG/gtf+EJxTaysVe2FVQaGY1Eo2Db1rynx++AQ4op3zfl3RdpVWe+k2VNj2bb8zraLfYUMOdJecULxHXfcUSQdC7O2jB9//PHiJNmc15QgPdtmlp3Nxzu3uC/2Hb6v6kv43dsD8/H7uijgaNNlochkCFvAKc4f+tCHBvZTlYZv26pXCPkwZ2SAvuf3WfJVEbl1sq8h4qscDhw4EPxrY9imPHn2wQcfHLy2xr+eBWVgvX3YJl//gvIjHzvJVmec86+r8Hu9OSagfosXLy76fCx83rYBfoe4vPDCCwuul112WfF6C/RJfGJt+dnPfjZce+21g/Ghqlxl9Tv77LMLsY6oFubnx3mU5YILLhjYle+DqIc9NZb9w58kayelvPisqifKh0m7svGd+TH9z33uc+HrX//6YAwoa5/Y+BmLRPHflY1bX/7ylwNs077S61Of+lTAOJ6qn39tVeqVXjPMdelNdSUwe9MUKogIiECfCNjVs+kuF8rCw1GmuyzKP4+AF4i8K+ZgloVEwznLfSF61f7DvBLrKhEQga4JxPp07paIrstWN/3YWFY27tVNW9ePPwEJzPFvQ9VABESgZQJ9euDXERktY1ByQxKItV3su5yVgFRRJDBThPS7CEw/gVgEQ+y76S9pugSx52Sfnp3pGuiKLglIYHZJV2mLgAiMFQGGFVXtkxurCqmw00rAh3iiMGWvaEm9aqKsIj7MNHVS7bQCUeYiMMMJVO1ZHEc0NhQX5df4M46t2E2ZJTC74apURUAEREAEREAEREAEREAERGDGEZDAnHFNrgqLgAiIgAiIgAiIgAiIgAiIQDcEJDC74apURUAEREAEREAEREAEREAERGDGEZDAnHFNrgqLgAiIgAiIgAiIgAiIgAiIQDcEJDC74apURUAEREAEREAEREAEREAERGDGEZDAnHFNrgqLgAiIgAiIgAiIgAiIgAiIQDcEJDC74apURUAEREAEREAEREAEREAERGDGEZDAnHFNrgqLgAhUEcB7vfbt2xfw7+zZszuHZd+Ltn79+rBz584wa9aszvMdNgP7jsebb745bNmyZdgkdX8PCdj3cx49ejQsWbKkh6WMF+mWW24JJ0+enJY+NcpxxL6LcNj3EPalvUf5TuK+1HlsOtaQBR1l2w5ZVN0+BAEJzCHg6VYREIHJIzBKx9DSQ75PPPFEp84wxOvy5cvDggULkg1nna7YxRSVcOLxkcBMIh3bCziZgDbuq8CEvZ44cSKsWbNmwHkmCMxnn302XHfddWHXrl1hzpw5Yc+ePWHz5s1DTVKNor1R7kOHDoVNmzaV9gtbt5wxa5gONoo6D1O+vt1b51kSK3tO28b6dN84qDzlBCQwZR0iIAIi0AMCXQtMOFAbN24M27dvzxaYwAJBAWdg9erV4c477xz8TedQArMHxtNxEcbB+YYdzp8/f4rA7BhLL5KHE466txlxMYr2RnmPHz9eOTGVI0LaaoRR1Lmtsk53OnWfJU0F5kzt09Pdvm3lL4HZFkmlIwIiMPYEGLrDMDNUCCsihw8fDo888ki46667iv9ftGhROHDgQFSo2dBR3L9///4iDTiCCL3FzO/rr78+SJd5PfbYY8UK5hlnnBHuuOOOgiXvJVgbTovvbGiq/82W0a9G1g2j8wLTNjScgFdffTW88sorYe/evcVPPpSyjEmZwdiQP8shFgoIbmvXrp3Cqyw/1uPss88uHNtrrrkmHDt2bEobLV26dFAsH/rL+3GP/bC+lnOVjeDeqvZiPrjupptuCtu2bSvKadvN1rHMNm15WUa019atW4MNx64qC8qQ43w3ZcM2RXkWL15clMvbNlnH2t/2UV6Huh45cuSUeuJ31h//n2ojey3TJrenn346lNlKG+MI8/O2bG3S95NYv44xO/3004uVw3Xr1hUTRvYajDkXX3xxMT6tXLmyWBH1tseyVdm7H3NYbm9rsXGO6VNgrlq1amAXfhtBWT5VNhPb+kDOts4x+6gKR06NO1X9OTYW0v7QJhDj6Le2jVP9AeMx7JTjsn+eeHZ23C7LG6vll1566aC4qfKQtWUDrhjXYFtYefer056jfaZU9Yey54m+nx4CEpjTw125ioAI9JSAXxGgQ4TwO64SpFYb+RCEA8eQPTywH3rooYEwxTU33nhjuO2224q9nnQW+JD3s/csx/nnn1+k6f/G9Vid3L179yA9G3I7zGpASmDaenl+XpykxArrRefXlzu2YmNDqVL5cfb93HPPLUIJd+zYUVgiBKedMffp+HLZCQPsmfXlSq0spdqL+c+bN28QNu1Xi3NsM8bb229uWcpCZIdlQ0eXDnBOmW0d0H4QTOwbVlzYPuDrXbX6btuX6dMmKVS5Yhorb5vjiOXuy5yyM5TVh/2zP0O4MbQd11Cs59heyt6r+hL5sd+VPQp8Of2Yl2oHb9co07Jly6Jh3rE6e27efuzfnDRkW5WNQ1X9OcYBedx///3h05/+dBH2zHDob3zjG1O2VMRs247LfgxPjdO0m1je+I3loDisYsP+c8455xT2xnZ86qmnSidqY20d62eKoOmpIxVCkMDsb9uoZCIgAtNAoMwxtM5rjlNnH3x4MOJBjYc80/F7kPwD2j9MYwKx6uEaExHeKcjFmxKY1lFMCcKY41BVDp9ezMm45557itUWCPVU+8XEfyz/lFD1+fi2qCvoU+1Ph88KphjLXMexar9vTlksM8+qLptUm6XqyRW5KoFZJkLLbC9HwPLeOgKzzjhSNpliQ2JzxiJvi48++mh44YUXwsGDBweTZnZPXY7Ar2PvTYVB3TEvZ8wsa+/YuGDHPayu+0kMy/6ZZ56ZEqrsbTaHaZnA9IfOpfoDxkG//5j3UOTFnh3+Oy+wWb7U5Ceus2xefPHFUwQpfkcESVkkUE4dfT6jOJQv95mp6yQwZQMiIAIiMIVAytnNfah55wP3YRWUjj2cO8xm89CUlFNfFoJoQ8Z8SJ/9ra7gsVCGFZg2lJDpVp0860O3fKiaF+9geeWVVxZJ+3t9flUrqDHGXFGOrdJZRz8WTom8q05erWqvHIc0xwnLSQflrFsWax/Dskn1uVhYJfKnXcydOze5gllXYMZWMK04rLKV2BiR01Z+KI6Jx9QETmw4t3ljIgaCBYd9XXHFFcWK0sKFC6ccDpRjMyl7T/HJWXnKEZg5+fjQ0hijWJ3tdxSYDDdlGrRBiKiqcS6HaZnA9JNBqf6AVcWUgIz9XrUKaU82LxOYZWxQLz+5mXoe5faXVDpyb6aPgFYwp4+9chYBEeghgZSzmysw7YMPB+LAobMP2q997WuDVTd8nyMwq1Yg/Yx1X1cwU03uZ7ZjDkRMvFOop1Z0ygSmF9Gx66wzWyV6U3WkoLOv0Ei1f8xGcpywHMc2ZTtVopx1HYZNqs+lVr3Lfq+zChlrMyui7IRIjq2k6pQzjrQlMGlv+Peyyy4bnN5KkYHvsAK3YsWKAkOuzeDa2OnROXzaEJg5+dj6YP982YRPrsD0q+S0mybjTmqrRazP47tUf7DtbdvHMu9CYJaxiY3hKWGYM7ahnql0csZiXdMNAQnMbrgqVREQgTEl0IZjaJ0AzCa/9tprxX4/fBBmdckll4Tvf//7g1W3XIFpT3K1eGMP4z4JzKpQKG8mOeW2zuB3v/vdKUI9FXpVJpZyQkurjub3Iq3K/HPaK8fJz3HCUunQJq1zmCN2ff2GYZPqcz68z+ddR2AyRCGieF0AACAASURBVDA1PMFxLXuNRo6tpOrUVGD6dFPCxgsgHMrynve8p4ic4Crte9/73vCud71rcNhKymawmlVl7zl82hCYOfnYdoZdl51cWxYiy0k9rpKX2U+TcWdYgVlly2UhsuznqRXOMnEbE3Wp/lk2SagQ2dQoNN6/S2COd/up9CIgAi0TaMMxZJF4QMOGDRsGqwN4sGMW3X6XIzBxjXca8ODmyoMPG8VBQPZAidhDvmyPjUc6TIhszPkAY3xi71T0/FEve1gFy0aOOPHSvksvlV/VCqZdIfaHLtGxgsi3p8jaQ5n8BIDdG+qZptorx8nPEZhle8HKDhthvvb3uiuYrGsum9w+Zx1S1Auhnjh4JyaSY30qJkhseHWsjRBeyQ9Dzp977rkpIX8xW8mtkw2zLhPO/nAhXMeVqVyBiTbEa4rOPPPMwcFiHBPe9ra3Db5D2jm2FxsTaO9+z12MTxsC049pPh+wse9GtQcZedYxu/fjoxeRMRu0os+OczlMY4+yMhFaVRZOAFQd8gN29lC4OuXLEYwpNmXjOhnExjYfis9nou0PLbsDSm4IAhKYQ8DTrSIgApNFwO8r+tKXvlQco47QKnwYJoeHO/bbpF5zEJvVjjkGEEjcvxJ7RQpP1/R7b/weS4ofpMHXcJx33nlTTiGFw8xy4yRCf4CEb1E6bd7Jtq9awW/W+WY5KDDovHiOMevxdXz88ccLgelPHGQbxELeyvLz+7X8Kw9s+9tXAyAPfPiaGe5H4goQVu94kqzdh1W1/9KWxbfX1VdfHT784Q8PhCzbn22B6z/72c+Ga6+9Nss2y/LC61qQJgRBme0gfPKCCy4YNFVs76zngItz2Vj78nsq0SfKXsvh+x7tAXl/7nOfC1//+tcHfcpeG8vPvyYh5sj676psha9IIbRhxpGqvlPWN+1+Oe+wWwFUNhljbThme8iXB2qV2XsVH/tuXUzWxGzK163sNTs4BZqTAL7PYm8pXzNlxyjPh7Zj+yHKlXpNif89d9ypYmrHRP888uNJlS3jXv/6qCavKWF5fN4sW27f8mzsq5XKxknbp/0J0znPksnyTsavNhKY49dmKrEIiIAIiMCICcCh4mspmLVfBRhxkXqT3aSxKWvXWD170wgqiAgYAjkrxAImAl0SkMDskq7SFgEREAERmAgCsf1bVXu6JqLSmZWYNDYMJ0UIIVc3Y99l4tFlIjByAhKYI0euDB0BCUyZhAiIgAiIgAgkCMReDVD1qpWZBHQS2djwPLRlKhx+JrW36tpfAj4U1W8D6G/JVbJJIyCBOWktqvqIgAiIgAiIgAiIgAiIgAiIwDQRkMCcJvDKVgREQAREQAREQAREQAREQAQmjYAE5qS1qOojAiIgAiIgAiIgAiIgAiIgAtNEQAJzmsArWxEQAREQAREQAREQAREQARGYNAISmJPWoqqPCIiACIiACIiACIiACIiACEwTAQnMaQKvbEVABERABERABERABERABERg0ghIYE5ai6o+IiACIiACIiACIiACIiACIjBNBCQwpwm8shUBEegXAfsuv0l6d9izzz4bVq9eHY4dOxbaqJdN76KLLgoPPPBAmD17dquNiTTXrl2bfPcgy3LnnXeGhQsXhjVr1oTDhw+Hrt5PmVuuNmHghelbt24NXbFus6w2LWsn+/fvL9om98M64/o2bDY336rr7PsFu7KvpuWEXe7bt6+Tvti0TNN936SO59PNtav8/dg6Z86czsfzruqidH9KQAJTliACIiAChgAedE888UTYuXNnmDVrVmds4ESfPHnylHzoXPsXu8Nh3759e9i9e3ctQYf7rrvuurBr166wYMGCKfXBy+SvueaacODAgVN+4wMfN8TETddObVW5WQkrMJcsWVJ8DX74bNmypZW2gx0sX758wCenXK1kbBJBO6FeXYj5tstq06OTf/7552cLTFvXF198MRw6dChs2rSpy2LWSrtt+/KZg9mOHTvChg0bsvt5132xFqCeXTyq8bxqLCUSXLN06dJTCNnxte3xv2fNUVmc2NjadX8bJz7jVlYJzHFrMZVXBESgUwJdOyR0ul9++eVw1llnTRGY1rl+5plnilUJCl08aJctWxYopHIhlAki1PP+++8vkvHi0wuaGJOundqmQq5NhwSrVhs3biyEPcV503LltlfsupkkMLvuf8O0QxcTGL48TSeShq3XpN4/CnuqGkstV/TjEydOTJlssd91Mf6PU7tKYI5Ta6XLKoGZZqQrREAEZhABOiRnnHFGuOOOO4qa+5A4Gy6H33NDAHnfunXrinT9SinyPn78eLH6Zh1NrOTcd9994aabbqq9qlr20Mbq6VVXXRWuv/76KQKTAvicc84ZrALG0sgVmGWs4ExRQL/++uuDcCjO5qPOWHldtWpVESaJjw2XtCGYR48eHQhvLzBtqFysLctM26825JaL6aVWgKu6lA9Dvvrqq8Ndd901ZQWzLH2ugMBm8UF4LW103rx5gxUUH3rq28muqrA8SAc2uG3btiLkOraybcNb9+7dG55++umQu4Jp77Xtjf/HKibSK7ODs88+u7BXrMijbKk+aRkjTdqQ74M+vByri6+++mp45ZVXBuWx9oe0qsaHKs62TX09y+yF97AtcB1DxR955JHCbhA27iMicJ1nAJvByinuf/755wNCz9EmPuy8yrZ9v/FjZ1X4c1W6TcOmq8bzmA0gNLPOlgJGosTGUt9mYIOPnSS0ERJdjP9V7ZHTr3OuYR60sblz5w76q23/KtunPfpoG47ntEvYIseziy+++JTnRtvbNarGaf1WTUACUxYiAiIgAoYAnRw6jVYUwvHi33Bm4Sj4v3Nhlq0KxgTmnj17Gq1elj20WcaYcPT1tQ4zhDH30uUKzLL74Tg89NBDg/Bc5HvjjTeG2267rQgNpGMDgQnWsXDLGHsrMP09dUM2Y3xyyuXbts4qSpm9gSNDZFPpexumA0hnL8bNCn6EhnuhznsgUu2qOsrFcGRvEyxHSuzZPuPrFmszfw1Xms8999ywefPmIsTUlqusT/oQa+aFVSayxjV2csfbrV9dTo0PKc5NVqv9PbF6xJihL3Mcs7ZOgYBJNkxAPfbYY4PJsIMHD06ZGPPpgs/8+fOLccKzsHVHm2Ci4vLLLy+iA6psGpMUnIzy96XG27rjOcfMuhN6TSIbvG2VCcxhxv+q9rBjc1W/zun7OauPKdtPpVH2DLDPjZQ96PfREZDAHB1r5SQCIjAGBGLCye6XhLNj98PVFS1EEBMdsRApzIz/6Z/+abGad8UVVxSrCXUOfKlyfEYlMFFnK1jgsCA8F/lzdQv/b/fbpZwN6xzRSfb55KRRZZJlArNslr1MCNcRDbFrrU2efvrpxeqAXRVMhTSXCXEKgRiDMoFpWVsbRhq+XLHJitQQ4PtFThs0yQfl8H0XeX31q18NEFGspw9r9Fx8+crEXtkqrk+vjq2QZU6e/pqqfGJRDDFe+K4qnZjAjO0ljo2hfixsugc5NZ7HJlNwDwRXne0ITQQm8sGHk3ZdjP+2v8XGgdh3qckIpJnTT1PbFVJ9yY/nsXxjYcepMUa/j4aABOZoOCsXERCBMSFQtrLIcFYIzNhBDXVPlixb1fKHPDz44IPF6uWRI0cKgnB87ax0CmtfBKZ3nlBurBSRK5x669TliMPUCqYPgSOr3JNJc8SNd4J8SC7zjIUoxtou5rDb7ygwGS4aSz/HQUyFEiPdWHhbHYHZZPIlx3FNrRKm+oT93eb3+OOPF6cRo8+xr/lDnlJOsQ9JZF5kGbMPy7lPAtOL4hzbjvU5RoOUneyaSteGXOb2XXJPjecQmH71tu4hS8irrsBEne0KLsvbxfjPkF/mYUO6RykwU7bfZMz3/bNO39e13RKQwOyWr1IXAREYMwIph8SvYDatXk7YJEOoEKaGMCA6fDn3slxtCkwvLuq8GsGWAyuVOJkVH64Gfu1rXwsrV64cnJzZxNnwYq+u0+fbchiBmbvv0OeZKzCr0q8rMGMrVm2sYI6DwCTve++9N3z+858v9iDigC3UH9/BVhEazhOlcwRm2WpbDudxEJhltudDjsu2D/A62D5OsKaATPUZf58/FTs2FqfGc7SrtdN3v/vdjU4urjvW+PDYWNmHHf9z2mNUAjPH9nPGfDvGo68ifBhh8V2e+N70GT/T75PAnOkWoPqLgAhMIVAWUsUVDTiAZa/2qIMyRyTCUcXq5eLFi6eEH9q9Oqk86wpML9LwdyyNGKeqstDBgFP42muvFU4BPgirvOSSS8L3v//9cOWVVw6SyHE2clcwcVhJnXC3KnGeKldZeGGqnfh7boisPYTJp11XYKY4Iv2UI8q2tCKhSehqzgqmb4Om+6BtvTC58eMf/7iwR+7p/OAHP1igXbFixQBxjsAsGx9yOI9SYJaVs2xiIGXbqf2o3k4ZiQH24F5l0/beOhEcqfGc6dLusOcbUQJ1x4u6ApNje1U+w47/Oe2R6tcQbjnXpMbFHNtPpeHHSEx44jA42z9zx1ld1z0BCczuGSsHERCBMSKQOhQi5mThQY5PHackJTD9DLd1bOs4WE0EZmpPH+paV2DyHuy9xMwznQLUBSFb9rsyUZuzquavsftnGQ6HFaocp6TJCibK7ichYDNY7bUrYWVdwouy2IEtqfTrCszYXkSE1fGApRyBCbbeJhguOswhP8jb23tO/eoMOUj/O9/5Trj22muLPkweeJUQv2N6KYFZNT74iSKuMFnOoxKYMRH56KOPFiHCVSuKVbb33HPPTXnnrh9L/d5GK7Kq0vXh8znizArHtWvXDk4JLpv04KTCmWeeOThorI4NlY2zfvxhX0odTNPG+O/L5Nsjt1/nCEx/jbftnDEmV2AyLU5q5axk12lLXdsOAQnMdjgqFREQgTEnYPeHwCHGaa58xUPqNSV19l9yj43FFbvfO1F8gOOQnzr7kGIP7dg+MX9wEJ0RlDOWXxOBGVv9jX1n80b+3DNEdijPZZddFi644IIBxk984hPhm9/8ZnEIEj6sj9+zWIcdxQ3sAHso4ah+/OMfH+QZKxdPWLV1yN1/yYTpnOF1G7iXrwbB7wgp5KmbKA8+Nn1rX7FXV/gy0/asTYARRM+FF15Y7MMEa7uPi4KRdYy9KB7lsq9Kyekjvm+U7Vsse11Nma2mhqaYLfvvbP+z+UBUkY0/eZq26PdYcg+352wPicIe25zDvDyzL33pS8Vrh3zebF9rK75O9jUlvh/Z1z9U2bYtjx1Hwca+AoT2wROI8XdZurY/xO6LtW+d8Zz3+8mDlN3g99RYGhOYuAd76m3dfV5tjf912iPWrzH2wE4xFuFT1ffLxhD2V3t+gbd9HDjG8Qz53H333eHhhx8+ZTynHaYmaHPaTtd0S0ACs1u+Sl0EREAEppVA3dCt3MI2EZi5aes6ERABERg1gToro6Mum/KbSgDPH3x4Aq/49I+ABGb/2kQlEgEREIHWCNjZ/7qrd7FC2PRyVlhaq4gSEgEREIGOCGD1je/a1IExHUFuKVk8g7Zv3x527949OBSupaSVTIsEJDBbhKmkREAEREAEREAEREAExoMAQ0g1Wdb/9mIIdd0tB/2v2WSWUAJzMttVtRIBERABERABERABERABERCBkROQwBw5cmUoAiIgAiIgAiIgAiIgAiIgApNJQAJzMttVtRIBERABERABERABERABERCBkROQwBw5cmUoAiIgAiIgAiIgAiIgAiIgApNJQAJzMttVtRIBERABERABERABERABERCBkROQwBw5cmUoAiIgAiIgAiIgAiIgAiIgApNJQAJzMttVtRIBERABERABERABERABERCBkROQwBw5cmUoAiIgAv8/gdx3e+Hl0qtXrw533nlnWLJkyYxA+NJLL4U1a9aEw4cPh5tvvjls2bKlcb3JGQkM8847vJB96dKlRTmOHj1a2ha2vRYuXHhKPWLtzvquW7euuH5SP5NYT2tf+/fvH7r9bHrD2v6k2pHqJQIi0F8CEpj9bRuVTAREYIYQgBi57rrrwq5du8KCBQuite6jwITYOnHiRC1nGvU4dOhQ2LRpU3br4mXo+DQVmJbvnDlzwp49e8LmzZvDrFmzppThjTfeKMp1zjnnVOZFgYTylIn9WHv5evh2H5XwatIG2Y2VcWFb9bQiLCb47WSAfzm7nbxgkdevXx927tw5sIs6kxK49oknnphyP9NFu588eTL6G64p+z3XHjOQ6xIREAERGCkBCcyR4lZmIiACInAqgRyB2UducIznz59fS2DCET9+/HgtsTiswITQQBrIe/bs2VGUEBwbN24M//RP/1SsUFaJ2RyBGcskJTBH1cZN2mBUZcvNx/cZ38ap39GGBw8eDFdeeWWRJcTcvn37AlaPMfHg06sSkLg/9jsF4ssvvxzOOuusUwRm7u+pCY9cZrpOBERABEZFQAJzVKSVjwiIQO8JcMUCIWkQTmvXrg125cOvethQOP9bLAwTAmPr1q0FB5suneFVq1YFrKLgY1dTuBp27NixIizThlw+8sgj4a677irCSP0qDdKxqzhsgNh1sWvLQvNiqz8MF/W/MQ0603v37h3YAfn5lSgfYpgSmGV50vFHO/ITaxe72njkyJHi0hyBuXLlymI1FO3i2xPhzGwvrnJWCUysrDIc2Nbfc4vZBcp70003hW3bthV5loUAV7VBG/lYO0WZYiHEtq18+6NuixcvHvSBqtBQ5LV9+/awe/fuYtLAC0q/KugnBapWcWMrh6lJIC8w7SotWPjVzdTvFL05K+q9H1hVQBEQgRlHQAJzxjW5KiwCIlBFAIIMju2GDRuKlSw4/RAbFHUMi/QOK+7DCghD7LyY8A6o/Z2OOQQm0qeDe/755w9WB31+vAYhqlyZizm5WJWDI47Q29TKlV2RTK3S5ZQRnD0H/zfTwcoRhFjMka8SmLFy+utzVjBpEykxi+uY57z/j72zDbnquvL4/qoUw6C0FhmxflHyIVIbkoCaMnZQa5qx1UFLVcI0DdaXCM7oRMb6HocEBRnrS8TYTqIZMKBNmIlEhwitCqY4tg606BdHDDJpMENIUvN1+J/purOe5dov595z73Pv8/wvhPjce85++e2Xs/57rb3PlCmt9gZbtL+0RUm5bF0tU49xTMjosuTqEGsD3d/q5mPbEcwh1j2h7tVLFkJEdOb6nx3Duo3Hjh37QKizFY1gf+PGjbBo0aIHpgMvhDcX1pvycLbj/aTA5HOKBEhgkAlQYA5y67HsJEACjROAobp27dpw6tSpIfshrUjxjGRdGG3E564tEVUxgalFQS5MMGfo6vLnDPyYSLChqLZMOfFTwkKX0xOP9rtuCUx9GI/dc9mEwPRYxPZt6v2guXYuCdWtmw/aBN423R9jg7Ok7+TGjE7bilvPA2m/s5597fWlwGx8WmWCJEACo4wABeYoa3BWlwRIIE0gJka8UFOklAoBtb/FjO8SUdWOwJR9hdqDGTuIBHWxIY74LnZSaolIkDT1AUaewLRsbQhvSpR67ZXbf5fqATkBjHs98Wi/65bALMmnCYHZTj6lJ+yW9J06AtN65ksEpu0D2gON3xC5oBcQ6MHkk4MESIAEyglQYJaz4pUkQAKjgEBKYMYOivEM2n7wYKK5tNGfej1HiQfO8xqlPKglAtN6jEvEti4HBeb/vcqlaQ9mOwJT2kX2Gsf2UDYpML1Q3JTALFnkkf2wnsCMnRzMENlR8HBgFUmABIoJUGAWo+KFJEACo4FASmB6obMxj5YnMGOnQZaIqnY8mDC09+3bV+0njZ2eKm1q692rEFlrmJewyAnM4QqR1Z7abnkw64au2lexgF03QmRtPvYQnrqLEyUeTORx/Pjx6oAjm39sD2lMIHqHBKHMsoe07iE/ur45j3Lsd08oj4Y5mHUkARIYfAIUmIPfhqwBCZBAgwRiAtMz9nAtPjj5Uu8/s4f24BpPwMlrEkpEVTsCU/LFYUXyiZ0ga8sgJ7vWCZG1e+E8MZM7gAe/nz59esge2FTYakme3dqD2e1DfoSffhVMiXDKCRqPpz7gCfnWzef+/ftD3i+aEn9NeDAxHrZs2RL27NnTWjzRB/fkwqRxGNfChQtb+6xtfW2fyTHthQczF6bb4DTIpEiABEigIwIUmB3h480kQAIjiUDudRn6FQuotw4B1KGoeN0CToSdN2/ekGt0+iL0rl69Wr0ORT4i6CTMEGktXbo0fOtb32pds3nz5vCb3/ymejWJLoeUQadt3zmZOklWv0YFp3niXrxWJSYydZ3t6Z+2bFJ4vc8T/DZu3FiJc3l9yfnz5yuBeeXKleo7vHpD0oqF+Kbaxbapfs2HlEkEj36FCn6zr0vRgh1lgXcLXm37mhK7p9S2F+793ve+F3784x+32nTv3r1VfkgLHykn/q35xF5fo8srdY7xsm2gTy4WBu3kg1e2eK/h0XOE3eeLfB5//PHwwx/+sLpM+u7kyZNb9fZCbW27Sh66zVLh4baNvH6h8/B+1/XyBKYeT3Ktrkvud7uoRYE5kp42rAsJjGwCFJgju31ZOxIggVFKwPPsiUDSr1MZpXhYbRJolEDOw9lOZgyRbYca7yEBEugHAhSY/dAKLAMJkAAJdIGADXtEFt53XciaSZLAqCKgvZ2e57suDJ1e7LCkumnyehIgARLoFQEKzF6RZj4kQAIk0GMCNnQU2Tdh/Pa4GsyOBEiABEiABEhggAhQYA5QY7GoJEACJEACJEACJEACJEACJNDPBCgw+7l1WDYSIAESIAESIAESIAESIAESGCACFJgD1FgsKgmQAAmQAAmQAAmQAAmQAAn0MwEKzH5uHZaNBEiABEiABEiABEiABEiABAaIAAXmADUWi0oCJEACJEACJEACJEACJEAC/UyAArOfW4dlIwESIAESIAESIAESIAESIIEBIkCBOUCNxaKSAAmQAAmQAAmQAAmQAAmQQD8ToMDs59Zh2UiABEiABEiABEiABEiABEhggAhQYA5QY7GoJEACJEACJEACJEACJEACJNDPBCgw+7l1WDYSIAESIAESIAESIAESIAESGCACFJgD1FgsKgmQAAmQAAmQAAmQAAmQAAn0MwEKzH5uHZaNBEiABEiABEiABEiABEiABAaIAAXmADUWi0oCJEACJEACJEACJEACJEAC/UyAArOfW4dlIwESIAESIAESIAESIAESIIEBIkCBOUCNxaKSAAmQAAmQAAmQAAmQAAmQQD8ToMDs59Zh2UiABEiABEiABEiABEiABEhggAhQYA5QY7GoJEACJEACJEACJEACJEACJNDPBCgw+7l1WDYSIAESIAESIAESIAESIAESGCACFJgD1FgsKgmQAAmQAAmQAAmQAAmQAAn0MwEKzH5uHZaNBEiABEiABEiABEiABEiABAaIAAXmADUWi0oCJEACJEACJEACJEACJEAC/UyAArOfW4dlIwESIAESIAESIAESIAESIIEBIkCBOUCNxaKSAAmQAAmQAAmQAAmQAAmQQD8ToMDs59Zh2UiABEiABEiABEiABEiABEhggAhQYA5QY7GoJEACJEACJEACJEACJEACJNDPBCgw+7l1WDYSIIGeEfj444/D8uXLw7lz51p57tq1K2zdurX6e/fu3dX/9d/btm2rvps/f35Yv359eOqpp4aU9+TJk2HKlClh9uzZQ77/2c9+Ft5///1w9OhRt35I74033gjjx49v/f7FF1+EDRs2VPcgXZRVPpcvX34gD5uwvUf/fvPmzbBs2bJw/fr11tczZswIp06dCtOmTQu59JH2o48+OiSNS5cuhVmzZlXp2fvfe++98Oabbybrf/z48Yp5jFGOu/Dx2nXVqlVh//79YcyYMUMwIT9p0xS/1HWam/QbnabuU6n2S/HDfWC+YMGCIX0Wac+dOzfaF2L1Rl9bsWLFkCoj/wkTJjzQL/RFui62D1kOcp/X12yaa9asccfixo0bW2MA9+j65Mav1xZeGUtZvPLKK+EXv/jFkPnC9hmU78tf/nJr7sDvNk9vbOm21+Me92vmts5e39Jl0tfrPOwYtWXUTPDbSy+9FDZv3jxkvpB8Yu2O321dvMmv7lyKcXDr1q3ouJXy3Lt3r/Y8bBmV9GFv7vbmQHyXameZ3+xzoM7cE2OOMu7cubMaPzLnp+abGAev/fgdCQgBCkz2BRIgARL4E4GYiBPDDJfpBz7+DeNGRKdc9+GHH7bEGe6JfS+GmzXUd+zYEQ4ePDhEYGrD3AoFGKknTpyoRNP9+/cr41yXAUbJ1KlTh4hSafRYGSA4J06c2KpvrA46bc3PGlq4f8uWLWHPnj2teqXqv2/fvsowX7lyZSVU7bXgIZxQF1tnbdRpXl6eegCIwS/34DdP2NvrIFZRx3Xr1lXlgjBH+XGd9BkxDrXBJt/pBQCvjClxgDQgLEXQe20laWoWur2kTPbeyZMnt+qvy637vvTNTZs2Ve0gfz/xxBOukPfylbEl4ym1oIK8pc1j7Sxl0H04dq2dAOVefC+LLGKsb9++PTz77LOV+LZtjYUEaUc9Jq9du1aJGztuS9te2MgigDX4bfvHJnQtZj0xqvuYLSuYYNEHwgR93WvDVJtpsdPJmI7NQyXjsXQeTo01YevVX8pg57522jm1WFBSV9sHvDml7nxNQ4EE6hCgwKxDi9eSAAmMeALeg1gbZlYcaOHWhMD0hJgYmH/84x8DjNUrV64MMXxRvgsXLlRCNyYutEEujRgzwsXwEEMwJ5IlbdwHAxyr4ufPn3/Aw1QiMKX+qMs//dM/VcY8xJptF83JE5ixtkCd4W0+cOBAla79eMabGIja6POuk/qLAIHYggdbvKVadMBIjxmknoHbqcD08oqJbe2tj4lB3eckHRkbXv/RnEvS1KLKimIReWi/HBeIvly7tSswdX+2IkILMk9g1ml7YfGv//qv1bj3vOR6mK3RMQAAIABJREFUgSE2SaOMjzzySDhy5Eh1ifWOyQLJ//zP/1Tj1y585QQm0ozNKVagtzOmU/NQbjzqvmIXAO04yAllLZYRYSH93luYaKedsZBQV2Dquceb12ICs858PeIf/qxgowQoMBvFycRIgAQGnYBnIL399ttVtfAwXrJkSSXkvAd6EwLT46fzunr1ahXOGAt5jZXBSzfnzdP3lKQr5fzBD34QEEKow3lLPZix/pMqq1e2mGGX65+dCMyYiMqF5HrGpBW1OSGV82BaHmPHjo2GXJeIQX1NbAEmxjomMEuEnvWkpdrZ+81r35J8PYGk7/O8VPJ7aZ+S670FDfHa4hqMf92nSjyYevwdPny4Cim1nlC55m//9m+rRRhsF9DiqURglnj/pJ51x3RdgWnbtdSD2aTA9Noy187tCMzcvJYSmKXzdS4P/k4CmgAFJvsDCZAACSgC1vidOXNmQLjm3/zN34QXX3wx3L59u1r5x54eG8qqjSsPampvk1zv7eHRnq87d+5U++Js6J/cXyIEUwZOrDPE6qaFrhbCSAflxAdeF4QUxjyYOs/YHqa6xmhTAtMLOUZ5vb1zuf11sdC5XghMK4BKjGgRVRIirNtJl9nbW5fa8xvbi5fiIOnZcO/RJjAXL178wMJAicDUIc0xka1F6I0bN6qwXumzmO9KBGZpv0JfKhnTek+87n+5sYZr7TWlAjPlhZUyeIskXn26KTBTPOw8nhKYiLgoma9pKJBAHQIUmHVo8VoSIIFRQUAb4zi85uzZs5VRp0MBAULCUnPirtSwicHVRnXOQ9CpwJQ6SlnEUxITWrrM1qur9/395Cc/qQR6bg9mjEGJMapD3zoVmLocngeyxBMWE2jiFapjfLbjwdTGuTW2S4VAqbfRE90xz207aSIt9CHs85Q9rjrP2MKMFkk4NKuk3Ur2YNowxF55MPUeV1m8wYFZqRBZG7Icq5+NMtD9c+nSpcMiMEv3s5e0a24eji2geHNSbJHE2x9rw7QlvZinutceTLsNQcaana9HxcOflWyMAAVmYyiZEAmQwEghoI0VhMR+9NFHQw4vwXfYe4n9dXKwCurejRDZlFc0dVCHNcy8tokJnNghEt5BOimBqY0wGC34DIrARHlRVnhdUyf3xkSU5a1ZSLt1W2BKH5Cw6tgBP6XextLTJKX/xE4UrSMw9ZjC6bLYz6hPAB5tHkw5HVkWXCCsMQ/p/dK276VO7tVtbwWmnnsg7PFJHfKj50AdXtvUolFqjm1CYGJc6hOMU/3d9mGUzS5m4Ls6YxzXl2xbKKmrZZ7zYGLBJDdfj5TnO+vRGwIUmL3hzFxIgAQGiIAYVigyDsWQFV75/s/+7M/CQw89VHk1tSejKYGpT8m0B8OgTCmjuo4HM5ZOHYGpjVLs69MHsFiD03qZYsaUPSU0Z3h5dc55emPd0dZdQpJxvT5RNGbk4Xt4tsVQxX5dWYQQQ1/28dY5ACQlynKnyOqTYL3TalMiOZav3Rd88eLFIcIPZTp9+vQQZsK8JE09rsRIR8j1008/PeQ05Jxnt/SQH7SNRCrExlDqIJW6Hsw6bS/9H//XryeSPPF9Sgzp8FhpAx1dIILd2ycdO706dVCTJ7S88VY3KqEdgSnjMXYAmje3lEQ/ePVPHQbmnaotr8WypzN7HkyUCdszcE9u7pFTzTXzEoGZm68H6BHOovYBAQrMPmgEFoEESKD/CIixEHu1gGeUNyUwdUis3XNmjQDvoI6cp1HTLj0hNVY3/boQT2CmBHHqFFP7WpV2jNGYJ81jKkxKD2SJGXlizCOkEIJIv6pD7mnnNSUon9cnNX95b6rXVp7R7HlVkY9tU9mDqcuNPOQ1HQjR1IfGSLpIy3vfaEyc6DS1wMx5RL22qPuaEi3CYly8xR7pN3UFpm7P3CtqYgKzZBHFhsdKeb0wWU9gagFW+oqbEu+lJ+z0vFR3Ls2NxzoCsyR83OvDsdBjr2+kFtc8gannrJK62idqqcBMzdf995RmifqZAAVmP7cOy0YCJDBsBOQhbsNQc9/rAsNwRPgaVvT152c/+1l4//33q9DL2MdeI+XwQmb1u/dsXqnwR2tsyku38b0Ob5Q6x8rqvbjb5gsDCenA0NEnmMbSlPu9vU7aG+CVzYb9iadA8oq9AkB7hDQD7QFE3l//+terl83HPpK+3c8aCxn16hDzSOXSTPHQ93peE6mPlBN/QyTrfqHrLNfhAKdSxqlwTdvvJC/p8/qVL5a9Ny5sO9v2tWnkrvf2eXr52hNeIb4tWxHQuba3/d97By7GvNdfbNlkXHhtgFeXrF69ulVOnZ5dMBCvvtcvYod0adbtjmlvLkWd8O5UzdhrV+xRLZmHpfxIQ/q0905QOy6k7+j21PNQ3Xb25pbSumoPZow1Qp1RL2nD1HwtC1fD9jBmxgNJgAJzIJuNhSYBEiABEiABEiABEiABEiCB/iNAgdl/bcISkQAJkAAJkAAJkAAJkAAJkMBAEqDAHMhmY6FJgARIgARIgARIgARIgARIoP8IUGD2X5uwRCRAAiRAAiRAAiRAAiRAAiQwkAQoMAey2VhoEiABEiABEiABEiABEiABEug/AhSY/dcmLBEJkAAJkAAJkAAJkAAJkAAJDCQBCsyBbDYWmgRIgARIgARIgARIgARIgAT6jwAFZv+1CUtEAiRAAiRAAiRAAiRAAiRAAgNJgAJzIJuNhSYBEiABEiABEiABEiABEiCB/iNAgdl/bcISkQAJkAAJkAAJkAAJkAAJkMBAEqDAHMhmY6FJgARIgARIgARIgARIgARIoP8IUGD2X5uwRCRAAiRAAiRAAiRAAiRAAiQwkAQoMAey2VhoEiCBbhDYvXt32LZtm5v0pUuXwqxZs8LNmzfDsmXLwvXr1x+4bv78+eGNN94I48ePT16HG3ft2hU2btwYNmzYEI4ePermKekdPnw4Wi6ks3Xr1tb9tg4zZswIL730Uti8eXOrzFIX3HT58uUwe/bs1v36ty+++MIt38mTJ8Py5cu70QRMkwRIgARIgARIYMAJUGAOeAOy+CRAAs0SEMG1atWqsH///nD//v1KTJ07dy6I+NLCS76T+7TI9K5DaSFCb9261RKG+HvFihWV6BSxCCG7Y8eOcPDgwUqw2nKNGTOm9Z3OU4tGqQOu1WWx13/88cdhy5YtYc+ePVVe+IiQnjhxYks0x+rTbAswNRIgARIgARIggUEmQIE5yK3HspMACTROwAo5ZCBeRvHceUJLBBmuP3XqVJg2bdoQUWe9hhcuXEgKTCv6PIGJvMRjqb2K3rUo8/bt2ysv5vnz54MWnzavlJC04rjxBmCCJEACJEACJEACA02AAnOgm4+FJwESaJqAFWd37typQmJzwrGOwLRl9jyY9pqYwJR7tWBMCcwf/OAH4ZVXXqnCckWUWoHpeS+b5sz0SIAESIAESIAERiYBCsyR2a6sFQmQQJsE7J5EJGNDSj0PnycSY3sY7b5JuVcXuSTsFdd7obkpgfnss89W2WjRPGHChCEhsl6abeLkbSRAAiRAAiRAAqOMAAXmKGtwVpcESCBNwBNnNgw1Jhx1GCxyKd2z2IkHsx2BifBd7fn8yU9+El588cXWHkwvTXu4EQ4PklBg9ikSIAESIAESIAESEAIUmOwLJEACJKAIeALThqHictmXCVGJD05iLfF0erA7EZh1Q2ThwbT7QxFei48c8hPzYCKUFgceffjhhxSXHDUkQAIkQAIkQAIuAQpMdgwSIAES6FBg4vUl4uXU4a8xD6YcuCNiLyYw8T0+EHWxsFd7ABGuz4XIQmDiI4IRJ+Rqcay/115ZCkwOFRIgARIgARIggRwBCswcIf5OAiQwqgikQmRFPHZ6iiyE2rp166rXkOhwVe+dllOnTo0KTM97WUdg6mtjez494UkP5qgaEqwsCZAACZAACdQiQIFZCxcvJgESGMkExAvp1VFOXLV7EXGtCEN9QNDevXurU1rxWhDvgz2Mr732Wjhy5Eh1omvsgzTwzsxt27a5l+jXk+ACWwfk89JLL4XNmze3yuLdg7JDsMp7MJFWbK+pvX8k9wnWjQRIgARIgARIoB4BCsx6vHg1CZAACZAACZAACZAACZAACZBAhAAFJrsGCZAACZAACZAACZAACZAACZBAIwQoMBvByERIgARIgARIgARIgARIgARIgAQoMNkHSIAESIAESIAESIAESIAESIAEGiFAgdkIRiZCAiRAAiRAAiRAAiRAAiRAAiRAgck+QAIkQAIkQAIkQAIkQAIkQAIk0AgBCsxGMDIREiABEiABEiABEiABEiABEiABCkz2ARIgARIgARIgARIgARIgARIggUYIUGA2gpGJkAAJkAAJkAAJkAAJkAAJkAAJUGCyD5AACZAACZAACZAACZAACZAACTRCgAKzEYxMhARIgARIgARIgARIgARIgARIgAKTfYAESIAESIAESIAESIAESIAESKARAhSYjWBkIiRAAiRAAiRAAiRAAiRAAiRAAhSY7AMkQAIkQAIkQAIkQAIkQAIkQAKNEKDAbAQjEyEBEiABEiABEiABEiABEiABEqDAZB8gARIgARIgARIgARIgARIgARJohAAFZiMYmQgJkAAJkAAJkAAJkAAJkAAJkAAFJvsACZAACZAACZAACZAACZAACZBAIwQoMBvByERIgARIoD6BL774ImzYsCEcPXo0rFq1Kuzfvz+MGTOmfkLDcMfHH38cli9fHs6dOxd27doVtm7d2lEpbt68GZYtWxYOHToUZs2a1VFaTd2s64g0T548WdW56U9TdS9NZ/fu3eHu3bt91d8uX74cZs+eXaG9dOlS3/SBpts6lh7aZNu2bWH+/PnhjTfeCOPHj+9K1nXGLcpx4sSJrpanTiWlf1+/fj07FlH2FStWhBkzZoRTp06FadOm1cmq0WvrlLvRjP+UWCf51+kv3Sg70xxcAhSYg9t2LDkJkECfE9BGs1dUEWYwhi5evNhXBn8pWhjG+NQRmBDW+/btC2vWrGkZ0qXiqLRcTVyn64Y2mjJlSleET1N199JBH7x9+/YQYdyPAhPtJcYs+lK3FhnA6OzZs9XCTr990FZom24KTKmzHbcel24ITK8/1mkHWZSbM2dOdrEHdVq/fn04cODAsApM1K9OuevwKL220/zbmedLy8brRiYBCsyR2a6sFQmQQB8QgDGFD4xla/xrg260CUzUfceOHeHgwYNd89R02vydGmSd5t/U/TAMp06dmjXGm8qvk3R6ITAx1m7dulVrQaSTOtW5dzgFZq+4dNof64xLCsz/7311uHl9lgKzzkjmtSBAgcl+QAIkQAI9IJDyUonAHDduXNi7d29VGhuOqcNp8XtpWGrsPgkhQ1oSlvfuu+9WYWU6fxsmavPVhod4bCUsbfLkya0QYO2tlTyQD0KDV69eHZ555pmA0DcdHmk9wPo3CSlEuvggvNDjlmpazUCH0tk6p9LVfG1ZNCspL9oVAkfCIXfu3Fkx0HVP1Q1eVAkl1WHVOgwOnKZPn94KYRYG+P7ChQtV3nIvPMnCzvtOmOu2KAk7lDpIGyP8+/79+2HdunXV4gJCFvU1usyLFy8Ohw8frph4IaOpstg+I21gx4FuU28s5EJU9T22f5T2Td1mqCfGwZEjR4o8mPpemQ82btz4wHizY1JCRWXc6nukn6CP4oNx6s0NqfkixsUbU9K3cqHoup9gO8G1a9dCHQ/mkiVLqv6u5zq0r5QVfQSLMDakNlUu+5vXT9stdyptaXfUBXPH9u3bo+Ok3fyRtm5HmdfwPaILJF2ZL+7cuVNtb9BzWIzta6+9VvVxtKOMTa+PtjMH9uAxzixqEKDArAGLl5IACZBAuwRyAhPGjRhcduXdrj6Xrkbn7vM8JjqEzfMo2ZVsL9TOhqXZa7x8bV72Gq8sYsTEuOXEpQ5LzjHPtbsti5R35cqVLe8hrnn99dfDyy+/XO21FU4TJkyortGhoTY9McLEKPN42O9i/cR6zD0Pug4Jtm1R6mmzobhSB714gmvmzp1befml/BDRsh8513dsWbSHrKT/Wm+6Lk+szYUr2laiE2yfz/VN2z/kbzHuUwLX1sv23XbGpOehKml3PV/kuHj90dbF/m3DdIVryX5omXMhMCWE3+uTGFMI18fCjYxDWaCRMenNT9ifGuunnZQbTFNpl4yTTvNfu3Zta++qnXukj+r50xtruM9jizFT0kfbmQNz8zR/7x0BCszesWZOJEACo5hATmCmHtZeqFdJyFLuPs8oOHbsWIAHCQZuTIDqfWIlhkJOJKBb2LJ49bPfWWFUGmLpGbo5MZ7rut5+NWvMxva0xcRzzoDTYspjWCowPXENAxcCCkK4pI09Prb/oG99/vnnVbg4DHN89F7cEg51ylIqMDvdp+eNs1zf9MZW6Z7HnMAvYZRbKELblCzy6PnC9oGSRRubh+6zmIewV1Z7K72Fm9jYjO1JtuJJ/y1ppcrlHfSleaaEtF5wys0p8rttq9w4wX2dcLP5SX0mTZrUEuq5/i39x2OL30r6aEkedg4sZcrruk+AArP7jJkDCZAACTywB1MjyT1IbTic3Js7ebbkPv2gh+Fy5syZ8Nxzz1VZeIZsE96SEg+mJzBznrdOBKY1ekq9xNIWMS+gFoneNZ4wxHe5PuEZae16MG1d0cY3btwIixYtqqon4Wp2GOdOe9XlgUcIfevJJ59seW6Rnj5wJ2c4i9iVkF5dHu3FlnA9+d2GVuN7fSiV1K/OCa42FNeGDefar2TxJjZtDpfAtH3OzhcyZ0gIN/7WXLwxZTlKneH5kvBdLTDrjEtP+NvvYixT5ULf8UKubTh2u+VOpV0yX+AaKzDrcGtqcS/VT5sUmHY809zoDwIUmP3RDiwFCZDACCfQtAezBFfJIRfaCICowEdO8KTAHOo9STEfZIFpBe358+erPZx2v16dk4KRpjZqEfaK02y1Vwrf6f5WKjBjBqUdYyUeTGlTuRav3ckJZ4wL7ZlpyoOZE45S1tx1JcZ7Ox5MEZASweDNFykuMYGpIyL0GCuJNEiNyU4FZq5c2qOX82CWCjzPW9iEB7M0f7uIIHzbiR6hwCx5So/caygwR27bsmYkQAJ9RKBTgdnOOyJTeVrDGuLh97//fSs81hqTsifM2/OmDf5cWG4s3ZEaIqvZ9KsHE2WUdsP+0F//+tet8FgxONt9b6bUGcb40qVLK9GK73DQ0cSJE4f0t1KBGStLSUhnLrRcypYS07YdmxKYdUJkY6GHnkAoGZMel1ykgZ0vclxiAjNWl05DTWMhslo4pjyYsXLlFi46KXcubbRvbpzgmn4JkY2J9JJFkFwUQEwM99Fjf1QXhQJzVDc/K08CJNArAp0ITM/It2GMsXrYfYDefbgGXpsFCxYMeT+gPbTDe6DnVte9gzZyhqscnKJfZZIzqhA+WRoiKyJXH6RRsl8s1VfsgRTeXrF+FpjS1p988kl4+umnh7zWxOu7qb13mpNwRdgkQh7RTuIBxOEr8l2J4Yx7U2W5d+/ekPce2jbx+q8+pAa/4x58vH12Ui9vkeX06dOtQ1EkndQeWts/hD+8vChD6pAfT8C8/fbbLa+z7WcYo7Z87XowhaE3X+S4pDyS2huIdPDBPGBFt4SuNnnIjyeCPE+ilGvmzJlDBJw3x7Vbbi9cHYuL+qCikrmw3fxlbrSeaFsG29beWEt5MEv6KAVmr6yT7uRDgdkdrkyVBEiABFoE5OErX8jeSfyNlWYc2Y6P7AETAxfhemJI2X05uf2XklfJfWK0eaGBOnQQadpTTFFGXXY5HEi/SgPG0bx581qvxtD1Rp1xyMpTTz3V4mWPr5cfvNeU5LiluqFul9xrSnJhk2IM6VfNeK8psXWxe73sq068PiFlkb2DuAcnseq9bx7Dn/3sZ+H9999v9Tdv3yBek3Pq1KkHXkxvy5njIfX0hLb3nU1f+r20kd4fmSqL3i+qXwnj7dGUEy4hJqUfl4wrO6YQUgwBd+XKlYrdm2++2Xr1S2pM6z3SaAt57QTYeW2g+3JsXOKaWPkwz7zzzjvhwIEDrfpK+SDOZe+q7YNI03t9kO0DOS7wXuu2kzZO1UUErey71WVLvapJ+g3aU+YfO0/ZedmK1lS5dD10HrExX1puEXje/Ik0EAWg9xinxokeC3XyRxk0G9QPohr/1+MjNtb0a26kz+ZeuyVjCH1Uv04pNr97c2DdEH6aKN0lQIHZXb5MnQRIgARIYBQQiHknR0HVWUUSIAESIAESGEKAApMdggRIgARIgAQ6JECB2SFA3k4CJEACJDBiCFBgjpimZEVIgARIgAR6TcCGBdZ51UWvy8r8SIAESIAESKAXBCgwe0GZeZAACZAACZAACZAACZAACZDAKCBAgTkKGplVJAESIAESIAESIAESIAESIIFeEKDA7AVl5kECJEACJEACJEACJEACJEACo4AABeYoaGRWkQRIgARIgARIgARIgARIgAR6QYACsxeUmQcJkAAJkAAJkAAJkAAJkAAJjAICFJijoJFZRRIgARIgARIgARIgARIgARLoBQEKzF5QZh4kQAIkQAIkQAIkQAIkQAIkMAoIUGCOgkZmFUmABEiABEiABEiABEiABEigFwQoMHtBmXmQAAmMOAJffPFF2LBhQzh69GhYtWpV2L9/fxgzZkzf1fONN94IK1asCDNmzAinTp0K06ZN66sy3rx5Myxbtixcv349nDx5MixfvrxW+Yajfrt37w53794tavOPP/64qtO5c+fCrl27wtatW2vVr6mLO+XURD1S3LzySd84dOhQmDVrVlMoWunUacc6mXfKuk5eo/Fa8D1x4kTA/8ePH98YAvS348ePh507d7Y9l3fjudBOf0qNndhY7hZXNJDkuXLlytpzvNfASG/Lli1hz549jfaBxjoTEwoUmOwEJEACJNABATyUL168WCQ22skGwnXhwoUdCUMYG+vXrw8HDhzoKJ12yl9yjxhlc+bMacv46HX92hEmuAef4RKYyLsJTp3UI8fNlq9JgYk+tm/fvrBmzZqWQZorT0nfjV3TKWvcf/bs2WoRi5+hBLohhJqex5tOr25/Khk7diw3yfXy5cvh9u3brfm8aYHZ1HzGsdU9AhSY3WPLlEmABEYBgaYNCY0MD+V169aFHTt2dCQM6xonvW62QROY7fDpRJi1k593TxP9oJv1aKJ8KcGHcXTw4MGeeDw6rQvmlVu3bg3rgkRT/a7f0+m0rbz6Nf1c6EYZuzmWkfbUqVPbWjCs01+a5lwnb16bJkCByR5CAiRAAiqEB6GM+Ei4JlZiEY4FT+L9+/db4Y7z58+vQrTefffdyoM5bty4sHfv3iH3ClikMXv27OpPG6qqf8PvEkZpv5f87t271wopxfWXLl16IHxQh0AhP4R8HT58eIgH0yvThAkTWvVD6O+1a9eqEGDNA//WYWC6zLJqju+Q5/bt26vQVym7DmeDAbJt27YqbclLezBTzErqh3QltAwhzDNnzqxCmaW8S5cubXG05Yu1Ce6VcktY9JkzZ6oQZC8P7a0UY07nK+0H7hImbMOtLWv9e6p+nqdUjNQlS5a0WEh6um9Ley9YsOCB/o5+9Nlnn4VPP/30gb4h7T9x4sRKGK1du7YV+gyxhPbW5U+1I8ogTKSPS331hCXp4TsJWbfjzN6He7785S9XbanL023Wtp/p+gvzxYsXD6kHvse8gvkIY0mPeS1Cdai51AnjNzbvNDGGURavDrrftDOPSPvqOULmzatXr1bjzbLUbax/88pnw/C1SNHjIFV2Pb9487pOE55zmeukbfR3jz/+eHj//fdb86A353oCU9dZP1d0X9DPB309njPywViV3zQ7zV+ujT2f5HvLG/e988471bMHz1a9DcJeq7cQSN5STuFnt1F0Q3jr+YX/bp8ABWb77HgnCZDACCPghfHgQXf69OnW/kW790MezPIgtw88iBWkIfuF7N96pVfyxwMfe85sWmIUYh8LfkdaFy5cGOLlkGsmTZpUfS9/X7lypVWHkjLpOutwKwg1GPIiBq33UeowZcqUVthwLhRLGGpRH2M2duzYKv9U/XS3FLEoaUtdnnjiiap8Iky0uE21iRiWOiza5mHbUYQp/o828X739n95nl27Yl+St/CQukNg6r4Ra0sREHqvkx0PNhRPvO4PP/xw2LhxYxWWKvXWZRfuqXa0nI4dOxYgwLBQYfPF39pD6XHSfcq2o9cPmmQtfUD27oqQkbFu62rHjK2v9A2EIcrcovsQxGVuDHUyhrUIFE+V7cOpvpKbRyx7zcPOX/ZaK+5i5dN1kD6qv4vNgZh7bZ52rk6VSfbqo05z586t5vLcuMqlb3+3/QnMsOAj+/Bl3tCiTnPFPIuFVTxrUF57f2qO9Oat2HNC+r+dI2V8YjEh9myV+QkLBk3t7RxhJs2wVocCc1jxM3MSIIF+I6ANGTykX3/99cqYFWPM7o2yhkSJoRjbD1kqMFN7Fb0VXc840AaVvcfuTdOiFR44W37LDA98bTh4wkLXwQp7z7iWPFFum7+tnxWY2tCOibZYOKInBnPixcvD1skT3RDl+jAbry1zCxipcGMvPa8cVjzrvVSpvqHFs2fwaW537tzJtqPHHm1rF1G8OSTXRlZgeuXplDU8sPqAIt1PEYmQ6pe2XWy7omy//OUvAzzoMtb0vre6Y6jOGNaHmdl8dFu0O49gYUIvYtn2tULIXqt/h8fdikedXqwvpcrulc+2T06Aom+jbEgLPHPjSvfFyZMnP8AnJ+Bi/UkWeMDECnfhlNs/acdpicD08sotHHjzQafbK/rN/hhJ5aHAHEmtybqQAAl0TEA/5G7cuFGlBwNbjG4YdFoIlAhMCe/RhdOrshIKKL+nVmx1+KYXHlsiSmBspMrkGY3ynQ3xlDLbUMs6AtMaCanyIZzUCsxUmJQ1WkrBMQgRAAAgAElEQVS8gjrEzLaJFSayup8TsSmDHwajPYAG+Xj18jwTubylDiUC06ZvD5lK9Y2Yd1byzwnMnBdGp+OdImr7jQ5/9QzaXHmaZq3rB4Ep4at6XhCPksdZl/f8+fNh+vTp4c0332wJKN1WuTFk5xwkUjqGtcDUY8WGL7Y7j/zjP/5j+Id/+IfWol6JwJSwUrlWQkbxd+qU6pTAtMJU6hMTwLq+9rmAtPTvejHA/iZ10NfnBKZNI7fQ6eUZE5hW/MrcFHtutSswc15aCsyOzZueJkCB2VPczIwESKDfCeiHHE5xxAmu+Iio+dWvftUK0/PERsmDXRv82suR82BqdmJA2ldflApMazzZtGPGlefB1PfmPH641nocPIEZK19J/XR56gpMeLJSbeK1eUkeKY/Uo48+6p4YOhwCUxueOHFVe1lKDOGY19FyK/EYemnFvCnWCG7Cg9ltgakXBuy86Ikz6Wevvvpq+PnPf16diItFMFyL7zBfSUhjyrOYWpBBOXJj2Hsdk4S5a1GfE5ixSI6cVyrnwfSeMV75cF0vBaYuNyJj9OnguYWb4RKYNjRbi0vxzjflwaTA7HfrqF75KDDr8eLVJEACI5yAGBx4X+Tnn39ehTCJKPr2t78dPvroo/Dcc8+1KJR4MGPvTLTCpI7AlAe9PRmzNEQ29R7HWLgWwlohhmzoX6cC0wuRjZWvpH6dCEy7d63E2G5HYGrBhT2R2PNk3/VYIqZL8tYLGqnwZrlO0oRHEp62RYsWtZCm+gZCozsRmDbU2UvL86aUeKXb8WB2I0RWRCWEod4TVyIwhQf2of7xj3+sFmrwHU6a/v73v18lIW3lcdL9oJMxHHvfr5RFTr1udx7JhUB7AlOHesYeUbZ8cl1M3Ok5SPcxOYhJh/nnQmS1cP+7v/u78F//9V+txQBZuInlh3GVE5jdCJGNtUPuudWuB7OdENlc+O4IN1f6unoUmH3dPCwcCZDAcBCAaMQKMzwE2mBDSKr+TosEhKfB8PJEojXm5LASGO/a4M8dGGT37cDosC8G94wCGFCpAytQD32ASu56aziiHDCYwapEkKGeOsRRwn7tQTx6/5qUzx7yI8aZrl8nAtN61mybeG1eIvI8I1YM3oceeij6wnDcp4/7z3nmOt2DifpJGrKwgsUWbYyn+lKpwJS0tTCw/c7zIGpRhnJKaLHeayf36YOmcgJT9sE1yRrjXg5UsiLCqz/KiI8c+oJ/29OAweh3v/tdeP7556vrpK0++eST1ne4z/M82TGuBU3dMSz9RId2g3udA6FS84gnYrA9AYt79je7MAEmmF/++q//utoDK+8+teWTPh0LZ031c+Qpp4uj7+S8bzov+2zx5jDbft5iRyr/3NiR9HX/9ASenqfl+fNXf/VX4e///u9bp5LbObJEYMo1cmCdMNB9Prd4K/28n9/xPBz2S7/kSYHZLy3BcpAACfQNAWuwoGCeEaNfiyDHu+NarDjrI9n1vkn8rvdO6r1SEFjyOge5Rn6XPUXYcyX7J+0rTwSgGBfyypW33norHDlypCqTpJsrU+xVFFqAyL4nCYuT8FJ5nYIIRjFAYkfg66PoY8fga2Yl9RMhiFMI8RFWckAGym7L571CQLfJe++9V+15k3ojTaS/adOmaB6bN28Ov/nNbyr2+NjXK6RCGVOsYdQK11j9dPi0vlb3Qelf9vUoMeMO9cD+Pxjf9nUKdu9q7hUi+rU4KJPup+ivq1evbs0JEFqIHrB77by+B8bymhR7WjDu/8u//MvqFOLXXnst2m74wXslTB3WuB8G/Lx589y2t/1Yt5dmadvR7j+1CzYCLTXGxcDvZAzbMebNbe3MI+Ih9fq3nv90ft61WBiJ9Xv9sIntTU6VvWR+0X1FFmli4ckYh7H8bB3svGXzse0u/Ueno1+rpF/bI1z0q0U0K71HWL86xD63dBnsa3Zir0byXlOi50zv2eotDujy8t/DR4ACc/jYM2cSIAES6EsCOdHTl4Ue0EKBtbyqoJ+qAMNNDLp+KhfLMjgEBmkesUKlW2X3ok7Qot3Kb3B6S/2S5vYS10+RdzRJgAKzSZpMiwRIgARGAAEaO71pRBtm15tc87nAcLN7e/N38QoSGEpg0OYRLf70+1ubalcvLFTSHjRWTTFpN51YuHO76fG+5glQYDbPlCmSAAmQwEASsCF7NmxyICvVh4WWsFQbLjvcRZUQuljo9XCXj/kPBoFBnke6UfbUq1y6kd9g9BKWcqQToMAc6S3M+pEACZAACZAACZAACZAACZBAjwhQYPYINLMhARIgARIgARIgARIgARIggZFOgAJzpLcw60cCJEACJEACJEACJEACJEACPSJAgdkj0MyGBEiABEiABEiABEiABEiABEY6AQrMkd7CrB8JkAAJkAAJkAAJkAAJkAAJ9IgABWaPQDMbEiABEiABEiABEiABEiABEhjpBCgwR3oLs34kQAIkQAIkQAIkQAIkQAIk0CMCFJg9As1sSIAERieBQXm3oLwE/OjRo4Hvvyzvq/o9drt27Qpbt24tv9lcib5y4sSJgP+PHz++7XS6caP0Y6Tdb+/vbKe+0m4rV64My5cvbycJ3tMjApcvXw6zZ8+ucrt06VKYNWtWj3IuzwbjA59UX/Lm2DNnzoQVK1aEkfTu2XbnRHlf6KFDh9w27tf3B5f3ktF1JQXm6Gpv1pYESGAYCODBuX79+nDgwIEwbdq0YSiBnyXKdfbs2bBhw4bWBTCULl68GPbv3x/GjBnTN2Xt94LA+MGnVGDC2Ny3b19Ys2ZNS0z2q8DU/XfChAnh8OHDYePGjcPWP9A3Fy5cWGss2Xv6WWBqMa/7/UgSIXXHs7QXxle3BKY3H+bKKaJxzpw5xQsVdo5t5/nQTlnbGTe5+qd+rzsn5gQm8sJiA9Ltx0W4TliNxHspMEdiq7JOJEACfUWgHQOiFxXAQ/rWrVtDRBEFZnvk2zGmduzYEQ4ePNh33kpLoJ+MOgiNdevWBbArXaxp5572ekFzd3nGtnjy+tWL11ztH0ypFwLTmw9zdWpnvmxCYNYt63CMgbpzYo41BWYJof65hgKzf9qCJSEBEugDAjocC8XRYY/iWUAI6cyZM6tQUnsN/tYhQvA67Ny5s/L61PFg6jTaLUcMpw7VkmtOnjxZrcCL8TNu3Liwd+/e6mf5Ta6199cJDbX3el4Z68HRBrX3G7xqy5YtC9evX2+F0Ek4lYT73r9/v6rfuXPnwltvvRWOHDlS/Vvyf/PNN8O2bduG1FeXVeoo/cOW2xpTJf1IeKKMjz/+ePjhD3/4QPipTUezkDqibPjY8pcOp5K+JmmVhMeKOMI96Pvbt2+v2gb3vvrqq+HFF18MCMXGR+oj96Ta8Nq1a61QSdwrZRk7dmzlhZc0ddtYfrjnpz/9aXj++eer9td92/ZNHSpeOvabCiWOeXPQ5qgT8rl3716239+5c6e6ZuLEidVC0tq1a6u2QL2xuIQ+I/WUa3UbpOq9dOnSVv4l/UL6kPRb/K3Hp1440Negj0yfPr0av4sXL67mUulP1pOl29uO0diYTM2HqTEU816mxj7SKxGYsTGZKmtsXvbGAMYl2Hv9ApxLWNl5xz4H7JyYGl/e+Acr/T362OrVq6u5mx7M0tl9+K6jwBw+9syZBEigDwngoTh16tTKmPFWzeXBK4apvUYeopMmTaoMOvn7ypUr4dSpU0VeFy/fmICJlaMErbfCLAalNvx1eK81quqGiMFg0J47a2xZb5n+HQJDh0fp30RA6hA6m7aU9fbt2y0DRQxZqa/nrbOcPI+0vaakH9lQL5u3/dvrF7n2yvWD0r5WNyxN0p0yZUoVbo0PRKAeB7Z9YvXTIdse+1yf8u4p6cde38RewNiYs+UAs7lz57YV0hkTmOgTEIkyl5QwE+/Vww8/XIU2IzQbH4yVkjawc56U7YknnhjStnXCRMHm7t27rVB8mwfKp/nZ/oTwfW9O1P3Ujp/cmKzrcYt5VXP55ARmyZiMiTdpA9u/vTGQ6hcldcDeUZk3vZBzXUbvOZHrezZN+VtEer/tU8/NtaPtdwrM0dbirC8JkEAxgZjA1EZMyYPcGoW5AngiJyc+6go9MeDE0JQy5R76JeIqVz/9u80vZeSlfisxtD1GnoizIZjtCExdx5J+hOs9g9i2jy1Lrr1ybdFOX8ulid9L2sMKstJ7cvuZcwY8ylcybm1ft6xK0ihh5V0TE5j2+xJmqf2mJf0nV28x+G24faruNs1jx46Fzz//vPJYyYKE3qNcUs+ScSplKhFxubYr2TNYUu5cPyuZG3LzckxgYiE1d9BVrA72QDK7aKDbI7YwpMeyzcebm9Bf+/UgtFx/GW2/U2COthZnfUmABJIEdEiOXKjDEnPGVsmDNNcE3oM1Z4T0UmBKOKquR52TZ3X4G9LQ9/aDwITRpT2hJYard43llOpHJUakGPLao1ciEOoY+rg219dy/beOwEwZmF59Y/uZU32qxIOZMsClL+TGPsor5agTMtorgekdkFPSf0rqbdPJ9REtJhD+itNUn3zyydZhaLhfH0BWItRsH7Dzd25ur+vBzC0CIIzXe4bkFkBK5v+S+UbPrQh/tgszMQ+szAGp+ctr79RiYcn4KhGYHptcX+Pvw0OAAnN4uDNXEiCBPiRQ4h3IGVujQWDmPEipprWr3P3owexUYLbTjygwpxV7PW3/y/WpXgpMLa6xx7PdA3maDpG1fVrG6HAJTL0ghjBqhK1jfyXCqBHmie/wkRNjSwUm7vFOci4Zk00IzJJ8uiUwU/NyicCTPtFOHbzFoJwH07YpBWYfGkUdFIkCswN4vJUESGBkESjZ89aOwBxpIbJY2Y69qyzVI0r24VixoNNL/VZigJaGyHYqMNvpR6UCc6SFyHbqwSzpU+0KzJwnNxc1ACFRJ2xU9/WYwET7o3/JIScl/T7lqRougakFCfar48AgnAoszHD4DASn7LMrqWdqfigZk3UFZknoe0m5c/2sZG7IhevWEZglrLxQVcsvJzBtmUoEJkNkB8fmosAcnLZiSUmABLpMwD7w7AEq3oM+dliIHPKDe/CgPX36dPEhP5Im9sbICr59eOeEbgkqz6AqMTitIQduN27cCIsWLcpmq/MUg0IOgsHBHbYNwAJ7bsDChnnp35CxeD/0AU067XYFpudlte2ZMqZK+pHXt8BCH4hUYqymxITXOO30tWwj19iDmTpAqqR/yPgSz1XpPV5fQBvKAV+eRyY35vA7PHHof3I//i+nM9fZO+YJBjkIR3tFbT28+qf6hK1TSV8tEfUlfUTGOg5OkveqymLckiVLhrxrtaTve8ywtxNCFSfu6r7m1bOuwPQ4lDxDch7MkjHplTU1L9cRmKV1qHPIj4zT1PiKeTRlj6g9pE1Oj0bafG9zyYjr7TUUmL3lzdxIgAT6nIDex6OP8odRB+MRD1V85Aj8yZMnt16RIMe0y4MSIXL46NdilIbM2TS816XkypFDrfckIazso48+ar3qQfaQiYGsX+mQOm6+Tp7IQ16dICdSQmSKIS1p2b2LMEi933R9dNrwhuhXU+Be+9oRr76Sr63v+fPnqwUDvBbjnXfeqV4/I20t6eBVCvq1IfJKCC9N3PP1r389vPTSSw/UK8VC99VUe+XapLSvIZ2SvbZ2r5t+BQ7Gj30tBtKVU1FTbSheO6m3jEHcL/vFYn1K3wPOmzdvrl51oeuEf+vXnXivKUmNuTVr1rRehWNZ1fG8iPix7ea90gfXpJjJ6yhsXTHO5BOb89Bu+KTmvFjb6vRj/c87fMj7zo4Bm6fe71o6XuzcjoU8zbH01UveXsQYz/feey/gdUj6dTpgu2nTphYie0KxzCu2PF5Zc/NyyRiQdks9B8FK6q1fZxV7/sVeJ6THl203SUvXU175hdceyZxx9epVHvqTm+CH6XcKzGECz2xJgARIgARIgARIgAQGl0AuTHpwa5Yued1DnbrFAQsSWMwTD3i38mG69QlQYNZnxjtIgARIgARIgARIgARIoCIAwYWPhEePdCz9IDDtFoKRznzQ6keBOWgtxvKSAAmQAAmQAAmQAAmQQI8J2DDcTl/H0+PiM7seEqDA7CFsZkUCJEACJEACJEACJEACJEACI5kABeZIbl3WjQRIgARIgARIgARIgARIgAR6SIACs4ewmRUJkAAJkAAJkAAJkAAJkAAJjGQCFJgjuXVZNxIgARIgARIgARIgARIgARLoIQEKzB7CZlYkQAIkQAIkQAIkQAIkQAIkMJIJUGCO5NZl3UiABEiABEiABEiABEiABEighwQoMHsIm1mRAAmQAAmQAAmQAAmQAAmQwEgmQIE5kluXdSMBEiABEhhCAC/nPn78eNi5c2cYM2ZMT+ggz2XLloXr16+HkydPPvAydry0fMWKFWHGjBnh1KlTYdq0aT0pl5dJ02VpOr1OwezevTvMnTs3zJo1K5rU5cuXw+zZs6vfL126FGbOnBk2bNgQjh49GlatWhX279+f7Ts2jVR+ndap3fs//vjjqi+eO3cu7Nq1K2zdurUoKblv5cqVD/RlJADG27ZtC3xHYhFOXtQGAcwr+KD/8tOfBCgw+7NdWCoSIIFhIqANQxTBEwTdLpqUAcZttw3Tkhdni8GIepeKIH2P5qUNdBEflmfKMAUbpI17x48fnxQJsetK02iynYXznDlzXKMIInT9+vXhwIEDwyowUeemy9J0el67oE1v374dNThFFEFElYwp73r0uYsXLxYJTJSxbp5N9rc6aWGc4NOUwERadcaYFrq4t1TE16lj6lo9D5XOb03l7c31JXOyl79eyLK/y7PEstbXxZ51peM3dl0qT7uwEXtueM+Euv22qTZjOmUEKDDLOPEqEiCBUUDAGoSlD9Ym0aAML7/8cvjggw/CunXriozhTvK3RrN9aNvf6xiOuHbt2rUtr5wYTpMmTWoZs2IUHTp0qFVXlOHu3bsPGPLa8EqJ75Lrem2cUGB2VzyjPadOnRoVmHXbmwKzk1mlnsDUbZMbJ52V6sG7MUedOHGiNdf00jMWm+tzc3KKgTfH2nkY99s51puHJR8RfbnF1tx1Nk8pK/LRUQFeecFk7969QyI8BmUBp+k+OyjpUWAOSkuxnCRAAl0ngAcWRN2OHTsqL5InOHWo461btxoPBcOD9rHHHqsMAO1tkZVuvbqPa06fPt1RWCUe3KiHeC9yxg0MEfA5ePBg0oMoXgxPYGqDIiYwUV/rpcS1Z8+eDZ9//rkrQKWDlFyXEsp2xV2vnkt5kRfCbLdv316FvsZW2BEqiA/CK69duxZyHswlS5ZUHhx8dJraePP6nfa8Wy+M9cpbr4GuL+5FvQ4fPvyAN9VyEYNTG+n3799vhV1K+e/du1d5Z3XdPC+V9iRZntbbLXl73hG7+OAZotZLZJmVCsyU90vSWLx4ccUz1k9ibae9OeAFfvPmzav6hrRhqq9K2cBy9erV4bvf/e4D/UrEBv4vc4Blo9tK56cFh/aeSX5HjhzJRhpI/npxwBOcEp6sGXQa4ZETs1LXDz/8sDXHSlvlxFbJwyo21+fm5HYEJkK+Na+YwNy0adOQRRowQN/9yle+Es6cORNtz5LrvIVD6Tc6X09gxsRo3YWjknbhNc0QoMBshiNTIQESGIEEPA+mfAeDdNGiRWH69OnVA9kLvYuFgMYMIwnzW7BggZumLg+M9gsXLrhhbV6YUWnol+fB1CvH1vhJNbs1FDwxab9L7e9C3lOmTKmy1MLVlqHkutSKvfVqWCZSRpRFVt49bvCMiEiWvpAKQ8PiBQxoMfStQYY0Xn/99crDjf2jElKLvqDDga141t49K5ysx0P+vnLlirtw4bWPXejANVu2bAl79uypFiGEtdTNM+ztwob+G+2LPZDY84fwVjsuc0IhNo71QonNv0Rg2ntsPiX9xLaV/dumif62cOHCVhh1rq9a9iLodIRAzoNo62l52z4hfyOvXCi7HbteW8p348aNC1/96lervhATFrEwUW+PaUmEii4P5mXdr3XZm57rddp1RJTnwfSEnTe36PlK8pdn0qOPPlrtI9eRJrqMJdd55Sj1uEpfsmUEd6/cI9AcGbgqUWAOXJOxwCRAAr0i4IXd2RXsEiOlpLyyArxx48YgXiArWuVhDO8q8hUDviT9kmti3kltPNVZubeeM5TB3u8ZhJ4xiLrv27cvrFmzJowdO7YyMj1vYOl1dcKrYgJTt48niHT5UsIZXDzBawV6zJiy5Uv1yZIwcM+DEDN4kR5EL/KU+ooHGW0kdbP7S3OiJuVhriswc/UR41Xvr8wJTBG9uo1jwivWT7BIUNJ20rcg0D/66KPkwSZeelYYWB76ntSimuwPtvX02qpdw98KZnC2Qt1jXzK/2WuEA7xz58+fr36OedbRNyBwsahYsoc3VZ6SuV7urxMxgnus9xnf5aIrcE1sAVIvaKSEbsl1nsBE3vb72Hj1vk/NE+30Cd7THAEKzOZYMiUSIIERRMAzdDxDtIkHHIwChFo+++yzbmiuxurtRWkCuxgm4iWSNHXYMDxlCLUqPXHSMwhioVl6ZdwzTmWFXE4NtF4VKW/pdSmB6Rlpus5NiA/bZiWGfazOnsca6Yun3BPx+jcr/nKLJrrP37hxo6oKDtgRgYZQOnh3xRD30ouFQWou2ui1ixX6t5wHM2awWm5eKGidRQQxlvF/3JfrJyIwJYxa111HOXheHrk211dL+lVOYMa83iKuvTmwnXlRzzX6JOWYZ7j0wKbY/Ch9SljHOHthnO3OuXXm+ticnMrbq4O3eGXnYW8BzC4Uxdq09DoKzHZ7zWDeR4E5mO3GUpMACXSRAB6YsVdZeKGQsZMlS8OmPE+fVM+uLItRnNp/5AmOXIgs7rGvb/AM9zqev9iKsw5v9YyfmEFkDXGvTqV1j9UjFmImogH/zwkHXGM9rDkRVCIEUgJTl08PDcuyxIOZE5j6d+yJRcgmPiJUf/WrXwXsO5RTfksFZmx/qu1HTXgwvRDBTj2Y7QrMWNt5IjInPEs8opZfPwhMK7x0H86FDXv9Hftd9ac0RNYbYzI/pxbWujXX516pYx+D3vzVSdgsXp9kP/bZU1r3boTItrOQ0UXTgUkrAhSY7A4kQAIkoAjY/WMajicS6uyPKQUdEz94mGLfpXxKXyuQyxcGAj72nWJeOXJCyRqGdq+kJxZsCJ8ninDQBMKH5d2VntGkQ89S16GMnojF916dhzNEFnnrfZzeYkbMM4D6WAOsRGDmQkp1qDYOXEK74ANR/e1vf7sK43zuuedaXaFUYOrThXU/yu11zPXJEkFadw+m1LeJEFnvxGRdfwk/vHr16pD9ZiV9NRZ6rftVTmDm+DURIustcAkD2zZNiYrcQhHmEHkeoF+XHlqUm2/177G5PjYn59JuSmAiH9mSoF8HZecavSUhdR3S8+YpzzvszT9SL6SjT5xtNxQ7x5G/d06AArNzhkyBBEhghBDwVtFhACDkDwazDeHKGbbtYvGMDr0XB2GJ2kBsNx8RIPawoLfffrs6vGjy5MmVaNCGv2Ygv9uHvpQnFiKL70U0eQawDQO2Ya/a8NQHPJRe5wkvSdO2qZRPH75TYphaw0e8IJ0e8uMJTI/hsWPHKi+inOAq++fE25AKC0Tfyp1OjHSw9xJ7YrEvTQxIpKu/w/c5gSntYU8cRtsiZBun71pBpMuXG4c5IWb3+ImwsId3eUJHv+KiJJTTE8t2gUXaDga7LCphMcmKh5K+6vVfa+jbBRT8rU91rXvIj5QLYdMyzpGmHvd2AQF/6wUuzSBXnk7mP5RPTtG2PHWIauowt07y9/qmbnNJW+ZkhA6nWKZCZPVJrbEQWYS1o6/ZsNfYnF56nScwY6LRe27EtoZ0Y4G3k/bkvf9PgAKTvYEESIAE/kQgFqoqoVGxlXqEEXkHKbQD1oYbIW98EB5qX5atj89vJy9v/xbS8fa34TUB8tEhUqmDZ7y9ZZpTLLRK569DXu0rWiR9XP/Nb36zeq0GPqnrTp06Ve1zTRkmuh/o10OgLZYuXVqdpigheCIYpS7eq0VQJt2ONtRO7rWvooilhfRsmJrtu/aVBMIK5ZXXnMRevv7WW29V3ppz5849kE/M0PREIr6zbSx5SrvqttLXpvogDmSBwNQn3er6eyLeCx2VdgRnGNUQuE888UTVxt/61rda/R2/wSsrY0CXLVZm2x6pfuK1nQgatIG0NwSbhCxK38BiE/ZFS7+X13hIHxPR673+BvdA1EkekqYcoiX11W0kglX6v/x2586d1riQV91gXzk+GHNY6PBOfhaBJWUQ6FIWKaPeb6nL0OmrSpC+nmP0XG/3m8t1dQ46S83L3lyPaAAs6un51s7JsQgD2zY679RrfeQ6qbsuV2q+xpwi81rqunfeeaeam20by7yoI3G8LQ64znu+1tmu0c7zkfd0RoACszN+vJsESIAERjUBLyy134E0FWLX7/Vk+f6fwGg1RnP7aXvVR2KhlL3KfyTlQ5b/15r0XvZ3r6bA7O/2YelIgARIoG8J6LBdvf+mbwv8p3DN2AFO/Vxulq0ZAqm9fs3k0F+p9IPAjJ0O21+kBqM0ZPl/7dTuHtXBaOWRUUoKzJHRjqwFCZAACZAACZAACbQIxMKTiYgESIAEuk2AArPbhJk+CZAACZAACZAACZAACZAACYwSAhSYo6ShWU0SIAESIAESIAESIAESIAES6DYBCsxuE2b6JEACJEACJEACJEACJEACJDBKCFBgjpKGZjVJgARIgARIgARIgARIgARIoNsEKDC7TZjpkwAJkAAJkAAJkAAJkAAJkMAoIUCBOUoamtUkARIgARIgARIgARIgARIggW4ToMDsNmGmTwIkQAIkQAIkQAIkQAIkQAKjhAAF5ihpaFaTBEigvwnIO+tmzJgRTp06FaZNm9bfBU6UDnU5ceJE9XrzkWkAACAASURBVDLs8ePHD2w9+rHgpf0EL2Rfvnx5WLlyZfX/fvjs3r07bNu2LcyfP7+RvnH58uUwe/bsqmqXLl0Ks2bN6odqsgwNEtD9ePHixWHDhg3h6NGjYdWqVWH//v1hzJgxjeXWj2OmscqphJoeh90oI9McfAIUmIPfhqwBCZDAABL44osvwr59+8KaNWtaIuzmzZth/fr14cCBA40JTBjht2/f7qnIGBSBCQN14cKFjbGWbtitdCV9r5/Ydu6Gsez12bpDD+WEgdvU4oPUc+vWrV0TmE3Uuy6nkXx9nTnJ68foOxcvXuxYYNpx2o0x47WjCDz5bTgWFUvGoSxmoZx2UUhYnTt3rlVFLfoxRy1btixcv3497Nq1K2B8ygf1nzp1avaZhDTOnj1bLSrwM3gEKDAHr81YYhIggRFAAA/PHTt2hIMHD3ZVYJY+zEcA0lpVgIG0bt26qg2a9BZ3K11dOU9g9qKdvT5bC3oIocSwrZNmLwRmE/WuU6eRfm2nfbUJgdmLcRprx2PHjgV4YyW64+233w7Tp09vdB7K9aHcOLS/W+bgd+bMmfDcc89VWWERBlEriJjAB6Jwzpw5VT3xb3yPCAOMpePHj4edO3dmvc/I89atW0PEaa5e/L1/CFBg9k9bsCQkQAJ9QECH3aE4evVVVnTxHVZgV6xYEfTqs13VPXnypLtKq1eGkYes/N65c6fyYC5ZsqT6Tv+mQ8FSK8uC0Fth/pd/+Zfw8ssvV6vK+EhYoX6Q65VnKdf9+/ereshqtV2R1s0mZZMVb/wm97711lvhyJEjVTrC7c0336zCJvERXrrsCIe7du1aFRanr5E8bXvpUEnxFCBdGCoSngnGTz31VKvYXlnxo161Fy74HsbR9u3bK476GluWVCio9mIIi3v37lUhn/L35MmTWyGBmrkWmBMmTBjSNijfO++8U3nBwVmY6vykXeFBF/bgBiNXt7Muf6zPol+m+qPuT0hv9erVVR/wPJheOmPHjh1ioOprULcFCxZUZYYhe/jw4QfaxOsn1mNkx0ppvXW/1/XU34PrhQsXKs62HwoDXSddNp2m9GtpR2lDjA3pM7pf2jra8qVCim1b62tLxhv6Kj6pcS2MUnx++tOfhueff35IP8Z9InbGjRsX9u7dWyUl46MOMykD2tvLq2TMIw2IKwnd1W3vzZPteMNte+jnivSHGHMpT51xiHuQLj7iebSLWinvohXvekEB/547d24y2sDj6T0bdLtr7vx3fxCgwOyPdmApSIAE+oSAfhh63hEYWHiYI7QVhh2MWzyExTiXUL2cZ8VbQRYjAAIT6ciDFivBso/OriSnVvO9+yWPQ4cOVQ95uQZhtGLw6lVmEZc6BNEaH7bpbN28PMQwEuPV44FrTp8+3dqTastu7/GYo06vv/56JawhhiQEGWW24chID6vwsrfL1lPSnzJlSvSakjBn22Y6n5h3MmXsee1c0nfEWEd90Bdy9ffaKNUfpe/IPlDhJ/l6+3NteLUdE3Iv/o8xUdImttze36l2z3l7hLV4aSxHKbPXD69evTok3NO2f6xP6xBRj4HmaEU6ygfRq8MWZQynPFcQszq8OVY2LLzJuLb18fplio8sstg5UOdhQ1tLmHnjzCtbSf/SC3Q5z6j29JXsH7V9yyu3CNAY8xif1DiMzX3yHEA5bty4ERYtWvTAkzsmMB999NFi76Uncr12zT2L+sSsGJXFoMAclc3OSpMACZQQiAnMtWvXPnAQT0xUacNI5xkTmFb06AeoZwCljN8S4QFD4Ze//GUV7iTGg94j5aWfM7hLWHji0Iasou53795tiTmpz6RJk6qyesaF/S62H7RECOaMLDHQtLGfSzdmYEvf6KbA9Ix9CWvzjF1b/7rtCgPU7reMtUes/ggf/MMf/lD1T1kA0XvnSsREzhtj54Jcve31tgwxIW4PvioZnyX18/YO6sWYmTNntkIWcwc+pQz20vHmiV+ZW1IC0zsYLLZQYq/Vc4W3KGYXQuoKTL3Allogyi0sepEldQ6oignMFPPS/qj7tR2n4rkWT2IqWkO3mQ6RxaIGvJdYzMQCAT6xKB9PYLbzLCp5zvOa7hCgwOwOV6ZKAiQwoAS8UDcbImaNZlTVPnCl+rFw0k4EpoSLSh6xQyJSxpwYJOfPn6+8rwhVxQeGlDbgS8uZEs8lwrh0dVobuZ7BW+rhTRmYmq9uvxJjv58Fpm0H64XwQtN0/WMCM9YfEfJrx0puccIapxASOIjpRz/6UStSAKGwGzdurDzSJW2iw4N1P5VxXbfedmrzPJiesLYH08TGp+7XJfXzrvFEb8mJu3UFZm682XKUzEl6saOOJ1749lpgWg+mRLWUnGpsozK8x6Z9ttj53rZByYJH6TiUsY2QbAjD2GFascgDOeRn6dKllffyBz/4QXjhhReqEH587DkEuv4lCz25+XZAzZARUWwKzBHRjKwECZBAEwTswz7mwYwJTO/7WLlKhVvOg5mqd8yYk7xfffXV8POf/7wK9xVvE77DyX0I94OhV1rOQReY1jvqraCXGPs5g2c4PZiokzZGZXEBhxyV1L/Eg5nqB7IQkxsn0udhlMopkvo7HZpX0iYp0dROvb0xpxemvAUfL5S9lwJTyixiO7bwRYH5f4fTiKe3pH/ZBYqUVy62OJGKdNERM015MHMC05YzJ4Rz8x76FbyXMq9iPOCTEuMUmE1YNcOXBgXm8LFnziRAAn1GwAvbtA/A2IMZ33uhs90QmBIimsMXM2DFaEL40h//+McqfE72zXz/+9+vkpW9Ne2EJZUIkRLWsRBZMcbaCdkTZiV73boZIhtrw26GyKLukj72pP76179uLSSUeJBj7RqrSzuheVqE4vCVxx57bMj+0CeffDJ84xvfaJ24WSIAbD/S46adenvjLvdqmlKBacdsSf1iIbKxVx6hD8Q8RylW7Yy3bnkwvRBZtAs8bCXMmgyR1VsKcnNyXYFZEtrbjgczF6puy5kTpCmBid/k5Fi9jxd5pE7yLhGYuXLVbQ9e3xwBCszmWDIlEiCBASdgH5L28ARt/Mp+MKmy5wnBww8fL1Sq1DPoPWS1kE0dGpHyliHd3/3ud9Upjfqwn08++aT1Hcpuw//wXcrL4THqJEQ2dciPNZRLDMuYwPTCR/EeNzlwCfeVpJ9byff4IF058t/mIZ4DXQ5vL6W8FkA8L7G2l+/Rzk8//XTLU1NS/9hiQ6w/2kN+JA99oJQ3Zchix0MPPRT27NlTvc5B6vy1r32t9V2dNkFbysFWuE9eFSEH4Miihce7xIjNhdbHDuNC2vqAoVzbSv/QB01532kBgfrqsGJt8Nu9t17+sk8Xp1xrYVoyHrolMFOH/MREumbWpMDMhVjrPm7FaG6+sH0Pc6+eE5F2TmDaBYiScaifXd5cYhdUUofNifdSXlOiD1qrEyLbzrNowE2SgS4+BeZANx8LTwIk0DQBvV9Lv1YA+7X04QTI14ZC2QMcUq/z0EYJPDXf+973wo9//ONWdWKvJbCvhci9pFvv39Hl9VawY6vadepl97vpV2agcsJEyuW9IkTX/bPPPguffvppR68pEaj2MA0pq31NCK7HniOIunnz5lVlRrimvDhct70sQuhXW9h0vfdsyn1Iy7ahbjNdDvz78ccfDz/84Q9b/cQ7dAOvbsD38joa/QJ0MUhxzalTp4a8ey+Wr7SZ7bOyyJKqiw0dlVdpoBw2/9RiTWwBR/YV5trE7mOLvXrDtrs+zRn70bxXz1iRKIsIIhz162Dwm+2HKX64XjNE/igTRP3EiRMrcYGPfVWL7VN6XNaZM2x5Uxx1Ht649vqqnmPtOLWi/dlnn60ugTfM3mfn2hwzLFrocfrSSy+FzZs3DxkzeKXOM8880/pOyq/HPF5vgtex6PfpygKJ945dO5fm2sKKV4S1Q2BeuXKlGj/6NU8p5nXHoS2nfdbZfmDnGGlLbzFD9/fUAUe6zNK+dZ5FTdsGTK8eAQrMerx4NQmQAAmQQI8I5DylPSoGsyGBJAH0U7wXV5/QmgpDbRqn50lsOg+m5xPwFhc8Txv5kcBoI0CBOdpanPUlARIggQEhQIE5IA01youpTxEVFN533cJEgdktsvl0vYWEXi4u5EvIK0hgeAhQYA4Pd+ZKAiRAAiQQIWDDoGLhVwRIAv1AoM4evKbLa0MV65xg2nRZRmt6OuQTDLww6tHKhvUevQQoMEdv27PmJEACJEACJEACJEACJEACJNAoAQrMRnEyMRIgARIgARIgARIgARIgARIYvQQoMEdv27PmJEACJEACJEACJEACJEACJNAoAQrMRnEyMRIgARIgARIgARIgARIgARIYvQQoMEdv27PmJEACJEACJEACJEACJEACJNAoAQrMRnEyMRIgARIgARIgARIgARIgARIYvQQoMEdv27PmJEACJEACJEACJEACJEACJNAoAQrMRnEyMRIggZFEQL/fju9ibK5l9Xsud+3aFbZu3dpc4n2akrwrb8aMGeHUqVNh2rRpXSmpsF25cmVYvnx5V/LoVqLtjLcm+lKqbdopUyd89HstL126FGbNmtVJckX37t69O9y9ezfs378/jBkzxr3n5s2bYdmyZeHQoUM9KVNRwXt4UYqRsLl+/XroVZv1sOqtrPRY4/tWh6MFBitPCszBai+WlgRIoMsEYCycPXs2bNiwoZUTDNCLFy8mDbAuF6svkocBunDhwsbEEYw2fLolMCEO9u3bF9asWRPGjx8/7AzRt9avXx8OHDjQGEPbJv0gMDvl3s5467Qv5dqmnTK12+GkDTEucgJTG/1efiULY5Yd0jx8+HDYuHFjS3Dm+LRb13bv8+bpdtMquS/Xv/qNT0md2rmmTt9sJ33eM3IIUGCOnLZkTUiABBogAEPy1q1bQ0RPL43LBqrQlSRgWKxbty7s2LGjMXGUM9o6rQiMPpT34MGDI1JgdqNNOmWO+zvl3s5467Qv5QRCO2Vql2UdIx4ez9u3b1fearu40K4I8+bAduvSrfvQ3lOnTu2al148yaWeOlyPMoFdPyxmdYt7bpx0K1+mO3gEKDAHr81YYhIggS4Q0KFwkrwYF2Jcjhs3Luzdu7f62Roe9v5U6KeE5Ek+CKuaMGFCFYKmw6xgsGzbti2IF+L+/fuVQfXhhx9WoWr4/dy5cwF5LV26tLp/4sSJlTheu3ZtlZaUM1Y+7QF56623wpEjR6o0dSinDttDmefPnz/EkNL1kd/Gjh1beYERqgkvjL5GyoTyf/bZZ+HTTz8NR48erXDYEDProdHc7W+6XJax9eTI77hn9erV4bvf/W6Vv5cG+MKYXbFiRZJLquzguXPnzsozBA8mPrn2lnBFr7/g/tmzZ7dGAsr905/+NDz//PNV+2lOtu01CwnvQ0Io3/bt26t+Y9tYDzmbnu4rOe6SjvRtna6U68yZMw9EDNg+aFl7fam0r4goTnmXPYHp9ft79+612lX6sx7bUkf8hvEh/V7PF3UEpubnGf82rBHXox+jHJgzvvWtb7X6NMqJ+QX9Bx+062uvvVbNCSinndO8+qN/Y87S/Qdth/kIoeG636N9sJinr3/33XcfGGe2jjJuZLyi36I+3nw3adKkyhMrrFGHuXPnVmNHl9HOJbgOkQ9IUzPSoe22D0vbImoixQB9RMbu+fPnw+nTpyu+qfuFgcdcmOnnkh0vuu2k3B5/TxzbMS3cbty40aqHjEe9yLFgwYJWf0JeXt/Tc76+d/Hixa02A5clS5aEefPmtZ4RekyVLgLofsR/d58ABWb3GTMHEiCBASLgeULkASsPUWvIicE9Z86c6oFq/9bVtyvd2nAVAalD46xhK2lD7L7wwgsBxoWE7+J+eBkffvjhyqiCoYOPGFix8kma8ITICrzNN7dyjetPnDjRul+ECwwDCYHFNfjI3kCwhnElexItG2to279xPfKUvWO27XJeBa+Mdq8V0hBjE0Yhyi710R4LWzZhCgMX18vfV65cadXXExKWe6q/3Llz54GQ25K+aPOQckyZMiXK0hr52jOcK7Md/rrdRGjJQgT+zqXncbN9ye4ZzPWVkv6tw+RtGXPjWIedSp1j47FdgRnr79InZs6cGb7yla+E6dOnh+PHj1cLCteuXRviefM4ePOZHmvWk27HYWwugYBdtGhRVR6MKyxEYSFHxIXw8fqP9Rbacsf6yJe+9KWA/5DHli1bwp49e6rkdXRGrv/hel3HHJ9Un37kkUfCs88+W5UBCxyWiRcm7bWz9mRL+cTDG5tnXn/99fDyyy9XYdCxxRXLIjfHxp6N7fQ9/az76le/WglOmZ9l4cBbjBogc2NEF5UCc0Q3LytHAiRQl0BMYGrj0j6wPaMsFrKXCuUrERxWuOj6xfbf5crnGUjWiMkZ4Pb3t99+O/zhD38IMABEtNr9gpaFTcOWISXcrdGHv0sFpj64RHtb4K2wfwtvrx31dx4vm1ZJe6f6S4kY8K4pMcY9j11sLJUY5Ppefb0VW54xnmMtba8PqkmNE6+v5Pp3rsy2r3mGOPKFiMqNx3YFpl0cEebeAoL8VtJ23sKOeCTtYVUlYsuGn0r6YANBlau/1zdz85W3iBZjgPT1Nokco9jikhbInuiGJ1kvWsIzu2nTpkpsp/qjx+fYsWOVaPY8kLF5Ri8IemM7t5BaZzFIL16V9r3YwhfaWp4pqfmx7rOf1zdLgAKzWZ5MjQRIYMAJtCswddiWIPAO2GhKYHqr+zHDTLw5CPfSHxuup9PMGWy2mbVhCUMHxgsOBPrRj35UGY3wUtiDQ0oEpg4DlTwl3MsLa9ahYCUC067c50RuSmBqQ9TzLrYj7LohMHOeYc9wtO0dCw+ENyTH3fNg6r6X85q0I0JzfaUdgSnhrcLGhpVrL5sWALnx6EUy5KbVlKC23lydVs7biGstm5iQxbUlYssTbFqw5tqiZI6ORUN4pyvnvM+et1IiEzw+JQw87lrw5caQ9SBjIe+5555rNa3Xx3RYeckCkm3nmFcYmeooFb0Y20nfi82X0oa5BcfcmOHv3SVAgdldvkydBEhgwAiUGC8lHsxYtYdLYKb2lzXhwUR9pW7Y2yUn8ervsGcHIXExkVYq7nC/Z1Dnwrdsm5R492KGXq6fjGSBaQ3PnIfHGwtaoHp7+7SRmmMNUZvyckqIuBYFucUNW+acB9Ner+cILK5oAZATUDkPnsczdU8udDblaUNe+n7ZW61Z6vLYunkCIydqU+IqJipsmraPlngEZe+pFmI2Py9KxNseoOdby6DEy5sTgJoR5lV85MRhm19JpITtU978aiMwYuH4um+U9r1YfnqRpmSBbsDMjRFdXArMEd28rBwJkEBdAiXGrCcwS98RV2f1H2W3hkZq1TbnwYy9w64pgSnGBA6BeOyxxyqDR7xVTz75ZPjGN74x5ATanJEfC08Fl5LV9JwXwDN+7T11BKauT5MhsrF3FA5HiKzXV+oKTJTbvgpIj9MSD2ZOUOhyymEjej9bru+VCMyYyLILKDhUJiUAUuI095oSuTcloGJixe6djM0tOmQ05zXyQoX1PutOxZU37m2aMq71/u/UXIC+gDbyWFtGMe+/hPdaQY6QVaSvGbTj4Uz1kd///vdDwmNj3tvU3v6YwLT7hHGd7Hn3QqcRcaIP3Un1PdnPLs+J3L11o2rqPvt5fbMEKDCb5cnUSIAEBpxAOwITVfZWzK3HDtd5+1oQGoWwH3xwkIE81L09KO0IzFz5mhKYYow99NBD1eEZMK6kvl/72tda31kDXMKrYnt+7Io47sehEZpVXaNS2gILA9oQte0YM0yRnz7oJmY0Wq9Zytj22jvVX0oO+ZG21690sEZfXQ+HDc+Doaj3WOWEvZQJJ23KR4eTe4fCpFhLepqtXjwo6Ss5r2IurBNjSMaxnP4rCyRPPPGE2/f1wgHyl/kiJmK88E7hZ71oehpGe3mv9Cj1COXE/G9/+9vqoBjsx9Sc4LXFXka9Z65E1KaiPLx2st5iHFzzwQcfhO985zutA8XsvkrhY0OnrTc9NifJHI3Q5//4j/8IepznGJTOHbFDjvT8CW8rFlD0e5ttmVEevd8T9+c8pDKm8H/Mz9hTj3bEid8iMHU+uA4HR/3nf/5ndb2I9ZK+V3pv3YWsATdFBr74FJgD34SsAAmQQJMExDDFfkU8KD/66KPWqwTkeHbkJ8f5x14DknrBuRxyIeXWIVk6f+QnrxzB60f0ayhwrz5mX9+H32z+1pCyrz6R8DAxsKSMel+ZhDXq7zR7L8zJ+04MQslTygLBZF/dYa+1eyxlj6Y+yt7bo+m9dkMMJAhM3G+ZimEmdbTH4afaEffYsuvXwNjDPeTVILq95SCLVD66TV566aWwefPm6tUKug/g3/qVGN5rSuQe/WoeGKUxbtJOuo9CSMH41PnZ+6U/6FNj5TuEVr/55put8ZZ6VY59LQL6kn7lA8qg20sztH1FXkHjtbMdN7FXsnhjQtpfe7diwkbaBKe66n3HcoIx5htPYNpxb8uRCp3V/VPGjA5dFsYyDiTtyZMnR1+xossD/vZVFViI0GGPXvm8ucfj5s1N0t/k1R34G8IHeXqCzfKzc7LHSPclMMLp2/oVRkhDxofHAL/bfYp2C4MwT70uSMphX9kj4lAWcPTrSHDthQsXqteoeM8fPZ/btkTbSd9EOrJw471iBf0ZcxlOyPVOwtXjyr6eJXavXXjQbcNXlTRpBTWTFgVmMxyZCgmQAAmQwIARyHmtBqw6A1Fc672RQsc8HQNRKRZyIAlI+L545FCJXAjwQFaUhSaBYSBAgTkM0JklCZAACZDA8BOgwOx9G9gQSZTA+673JWOOo42AFzbLvjjaegHr2y0CFJjdIst0SYAESIAE+paADX/1wsz6tvADXjAb8hsLuR7warL4fU7Ae3VNKiS1z6vD4pFAXxGgwOyr5mBhSIAESIAESIAESIAESIAESGBwCVBgDm7bseQkQAIkQAIkQAIkQAIkQAIk0FcEKDD7qjlYGBIgARIgARIgARIgARIgARIYXAIUmIPbdiw5CZAACZAACZAACZAACZAACfQVAQrMvmoOFoYESIAESIAESIAESIAESIAEBpcABebgth1LTgIkQAIkQAIkQAIkQAIkQAJ9RYACs6+ag4UhARIgARIgARIgARIgARIggcElQIE5uG3HkpMACZAACZAACZAACZAACZBAXxGgwOyr5mBhSIAE+oXAG2+8URVl+fLl/VIklqNPCHz88cdhy5YtYc+ePWH8+PHDUiqUAX3z3LlzYdeuXWHr1q2NlwNjYMWKFWHGjBnh1KlTYdq0aY3nwQR7S0D3G+R88uTJvpvj+rHfXb58OcyePbtqrEuXLoVZs2ZFG2737t3h7t27Yf/+/WHMmDG9bWAnt37kOexQWICuE6DA7DpiZkACJDBIBL744ouwYcOGMGfOnJbhJQ9oqUfOwOh2fcXY6XU5rHG6atWqB4woGFfbtm2rENQRJjZtzVCM4JJrLHuvPb32Kb1O7r1582ZYv359OHDgwLAKL/DGpxsCE+mW1jM1RpDGsmXLwvXr11vorSjW98+fPz/gbxHv0jZHjx6t7u+WoO72uO2H9HV/AeMpU6YkxVKvygwxtnDhwtZYKu13vSof8pH5B2NNBCbKefbs2eqZIZ9uCEzLp269+5Fn3Trw+sEiQIE5WO3F0pIACXSZAIyuixcvtoSTfTBD3MGA0AZwl4s0JHkYOS+//HL44IMPwrp163pqHGrjNCbENbt2WFnjTMTJoUOHWnUtuUagiRj3xLAGW3qdvsf2lV72A23MDrfAtO1sxwz+vnHjRli0aFFVbPThM2fOhOeee676295vueb63XBwH8Q86y6i9KqO6A+Yy3bs2DFwAhN99datW11b4JHxYvnUbRsKzLrEeH2nBCgwOyXI+0mABEYMAc8Aw4MZhs/Bgwcrj4onOCV06vz58+H06dMBnpacoGkXGlayH3vssUrk6pV0TyDhGpSnqfBGpDd16tSWZ9d6z+zfll1JnWPicdOmTUPy1SFoIkL1NZIXeKHM27dvD1qk2rKUXqfvKzHaYt43z2P37rvvViGp+MS8ttZ7p5lr77H0v3379rU8yuLx1uF+1susvcT4befOneHw4cNJT60VhFYwIL/bt2+7oZjCZ9KkSS0jXXMFC3g/ddulhL31lqLOEyZMaHlQhcv9+/dbIcaatxj0En6Mv7VHVdKfOHFiVd61a9dWnllpr5Qn1vY53Q74zbat/R3X6Payv6ciGjzv/yuvvBJ+8YtfhA8//LDii/5jQ651fXTewgFlQh/B+AIHsHr11VfDiy++WM2D+KTKZesgrO/du1dFCCxZsqSaS/Hx5tQ6vJGG52nX/UPKKmNJ56k9mDNnzqy8llJH6UMQm4jg8MZfbEzatFJtrPti0+MYdYilKdxQB5RX2gR9dunSpa3x5Y2VdvpIrBy58VfyjOE1vSFAgdkbzsyFBEhgAAh4IVCeUWg9mOKBeeSRR8Kzzz5b3ZIKn4yFeuZEqRjqCxYsqIxjLTCRpzbMYaBduHAhurLuhS16Rm6s2WIezL1797YEbTur+1ZgIo0TJ04M8RiXXCNCAeJozZo11Z5JLWJ0vdAeJddZFtKOK1euTIonCbe2zDwPrxZjXn/MiXpPfOlQSJun/nvs2LGV0SycpLxXrlxJLlLYkG38jTaTPWj4Gx9v35rHUH+HEE6IOL1IgvTsd7Y97fhAfz9+/HglhkRcyvixnG35LXMR0A8//HDYuHFjgIjHB4a2XozCfXPnzo1GGegFG1sGK9LtWLLtWDJ3eWNWvhs3blx44YUXAhY5JAoBXuZUNIfkiTZCW+OD/qP7S4mX31uokfkJAhPtVBIxkcsr5Sm3fULEqK5/yXj07suNSbsQl4uiESGon0NNjeNYmlhclXEuiynSRk888cSQ9tfbS9rpI6k5PBNGKwAAIABJREFUCuWIjb9ubRMYANOlL4tIgdmXzcJCkQAJDAcBLxxTl0OMHAgKbSzL6q72EDUdRisiCAatZwyhnFI+HMaCunTzEBprhAsn7SFo5wAR7YVDmt4+zpJrxAgTz1kqXFeLutR1tk/mQg49w1mLFc9gPXbsWFi8eHHlLY8JUN23PK+xXtxAGSH20Gdx4Ejqem9hJCfmhIn2OKT2V+J6zyukRXqnAhN52HqmRHauHT2BCQFrFxZKPNqxec32BZtWKmxY0rTlLOmvngdZzyVaLFhOXv/1xJEW3V79YwLTLtLlQqVzYzfFp6Qu7QpMWz87Ji2TEoHZjXGcm0ss35jo1yHDJVytwM6VI7ewNxy2A/N8kAAFJnsFCZAACfyJQE5gxjxynjGrV747BYwHOULQ4B2FeEx5K1BG7UXsNG/vfm/PFK7T38ODitDhugeyWO+kZ0yUXANm8CzBeymr3p7Xt/Q6j0NOmMS8xFpgWcGZ2puIMlhj1fY9Wya7/9GKc6mXhJJao75ENOmFFwk3FK+Gd4qmbj9ZLGlaYOpyT548eUhf8EJPwUH6qg1r1r9JP/f6kghbhEjag4piwsoefiSLVJ4HU88pnljKefBSHkwtJGMC0wr3UvGQOwyrE4GpQ1RRvtTBYsMlMHNjUvcb6Sd6jogtVMlharpvdTKOU3MDFlRLBWbO65sT0LlylHjru/HcY5r1CFBg1uPFq0mABEYwgZTAxMPVCzn1jLacJ6FuiGzMIPYMKnk4506YbTdE1opd6Q4eh3YMASsexfjSey5LrimtX+l17QrMnHGtjTYchIOPeMc9j0xOYOJ+bcBhX/D06dNbh6ek+mapoW9Z5ESuvV7XC79Zb6DuN/jdC5HNRQjo/vjoo48OOekz5enyPHoxD6YNUZd66vEdG4d2rvHGih73VrBSYD542nfu0TRcArNkTOr5LSfArNC39W5qHKfGLRbtSsKW21mEKH1+xsZfrh/w994QoMDsDWfmQgIkMAAEYoJI79+yHhl7T86r1QSGWDlFBEse3diTgoe/t6/MK1M7LErEY8k1OiRSeHjhnqXXee2WC9XKecSRpub2+9//vhUei9/aCZHFfWJg4rThX//6163wWE+s63p5hmkuRDbWxikj0dYrFRIHj6j1FuY8dVInuQ77+LC/VAv32B7OkjDI0oWT1B7k3B5K61nPifqc6MDvnXow2w2RzS2ylAoiL0Q2tq/aG6/evGEXBbRosf2spG9YMSnPi9iYLBFpMQ9m7F2b7Yzj3NzgzUclZW9XYKbeI1o6/pp41jKN9glQYLbPjneSAAmMMAIxLxwOiNH7GXXYod0/0ouHn5eHLgc8YTkPTztNB4MLHxj88pE9g/aAGBFPcrw+/kY4oHfSqy5LLPwV4kAEc+6amHFuBWHpdTFWJeGjtqw2ZFUMO3i6cHiTfp+eDj0VcWTFmCfk5L5PPvkkPP3000PayxO9qTZE+rmTiG0ddblx4qQOVfaEUOrwFbtvtM6ihYSZPvTQQ0PGr+elRBnwkRM9JWRUeMlhM9KvvRBZvZdXhIYdL9KXbN+x+7jFoJcTqvG3PcVV720smXfqCEzJXx/WZMvcjnjwxlI7AlPKpxcKUD+939jmZfPR1+Na/f5jqZscYIR+2InATI1JPYa9fGN87OnKnY7j1Nzg7QnvlsDMlaOkr7fzfOM9zRKgwGyWJ1MjARIYcAJ21doeay/V068lsPstJUw1dypsO6hsebBvDB/sx9H7t2AA4/UDTb2iJBbWq0P3vL1rUibPqNf1j6WPa2RvXMk1NuRV8rffw6vyy1/+snq1Aj6x61J7SEs8aZaJ1yckFNILp7R1jrGwIZSpvbg25Frna/N76623wpEjR6rXV6TCru2+KX3Ak9dnrXddX2MZWYZ1Do+KeVJjXK2wQ1kgLufNm1f1Q/1KBlzrHVgEVvY3b6xrZqiTvOICnHE4lX2/oneSrBagdV9T8s4771Svn5HyevtGdbt4rymR8WNf0yJc7ty5Uy0s4ZOai4QF8sCrerAQJZ/Uq0Ni5YvNram+r+cIsJDX0OCVNJgvnnrqqVayMg71Pbj+o48+ar26xO4HjY3JWL56H7PmIxy7MY5jaXqcsbdZXtXitf/q1avDM88805pj6/SRWDnsPN6NZ2w7z2Xe8yABCkz2ChIgARJQBOp4SAiuHgHr4al3d39dXeK97K8Sj87SxEK6+5mG57kW4as9iv1cB5aNBEhgdBOgwBzd7c/akwAJRAh44aCE1T6B1H609lMdnjvh/bJh08NTEuaaIoAFjUEVZBDGU6dOHRLe7H3HHkACJEAC/UiAArMfW4VlIgESIAESIAESaIuAhBOWvCqkrQx6cJMXDl4nNLgHRWQWJEACJBAlQIHJzkECJEACJEACJEACJEACJEACJNAIAQrMRjAyERIgARIgARIgARIgARIgARIgAQpM9gESIAESIAESIAESIAESIAESIIFGCFBgNoKRiZAACZAACZAACZAACZAACZAACVBgsg+QAAmQAAmQAAmQAAmQAAmQAAk0QoACsxGMTIQESIAESIAESIAESIAESIAESIACk32ABEiABEiABEiABEiABEiABEigEQIUmI1gZCIkQAKjkcAbb7wRVqxYEWbMmBFOnToVpk2bNmIw4F2Cd+/eDfv37w9jxoxx63Xz5s2wbNmycOjQoTBr1qy+q7u8D3HVqlWtepTUq+8q0maB8C7FLVu2hD179oTx48e3mQpvG00EMD7mzp3b2HjW7/PctWtX2Lp1axRn6dgc9HlX5s3r16+HQXq3aT/N94PKcDTNJRSYo6m1WVcSIIHGCeBBt379+nDgwIGuCczLly+H27dvh+XLlxeV33tJu75RC65YgjD28BGDEGkePnw4bNy4sSU4e1H3ogonLrL1sH93mn6/3o8+g7rCGIe4tH2ipA80XTeUafbs2a1ke21cizCRAly6dGmIkNJGK67JCSJJJzXedB1lwcNyTbVFrL/ie/B89dVXw4svvlglaReDvvjii7Bhw4YwZ86cIXOHfI97fvKTn4Qf/ehHFQeM9dg9nfaFknFXKjBRlkGYe1LMusW503aS+1G+ffv2hTVr1rQWp5oWmHWfa7Zu/c6wqbYY1HQoMAe15VhuEiCBviDQC0MHhtfUqVOLBaZ+cIvxu3Llyup+lPfs2bOV4VnnA+P81q1bSQ9EnfR6ce1oNUCkzSEYxLOsDfzh4GLL1Itxo/uYzS8mwIVZO4ysQPIMcuS7du3aVsSD5DNp0qQHxpbcP3HixNZCgRa14p2+d+9eOH78eNi5c+eQaAMR9J6ARdpyz7Vr18KFCxda+XejbUoEZp05oRtlrJN/p9e20786zbPO/eC7Y8eOcPDgwa5FP9R9rlFg1mnB4b+WAnP424AlIAES6AMC1gshngcYaSdOnKi8A/fv369E2rlz58L8+fMrow/GHTyYS5YsCTDk8PEMOu09kXslbNF6ViRvzzNivS45dJ4hJoYnQnv/+Z//Obzyyivh6NGjVbjWlClTKi+ThP1OmDChVWfkhe9fe+21cOTIkeoe6+Wx9YQRC0MC12ouuA5c8f8bN260PFvnz58Pp0+fHnI9VtK3bdvWYp4K97ReKJQZzPDR9dLhzNqzpMto0/I8brF7kZ/9bfXq1eGZZ54JOjTOCgy5B30EYgdiRK5fsGBBqy1S3jUrnqQsepHCE5zSRujL8+bNq5jV7W+x/oi+vG7duspoBXsrOIUDyiB5Cn+UJxVamRsD+N0azHZceOOkrgEcE5ibNm1qLQ7FBCbKaD2QGBtf+tKXqrEmC0R1BCbSQ5tv3779gTD2lMBMiR9vHhs7dmy1YIUyYkFDXyNjBmw+++yz8Omnn1Zj2/YtL5zdjiG9FUHaKzfvCq92yr148eKqXlJeuxUi9syI9Uc9HyBNCHvtXbbp6TEu5cf8NHPmzNazBtcsXbq02qqAecI+W1CW0meP3Pvuu+9WWz/kgzz13KXnhJTXv53nWo5pjmHJXMBrekOAArM3nJkLCZDAABCw3j4xcCB4ZI+l3ddmjWDPOMOD9uLFiy0DUv+NPLRxZg3dTle6PbGhDe6/+Iu/CN/85jfD1atXqxaCgLb3eMa3Vy4tWrSgmDx58gOhetajIXk+8sgj4dlnn63KAuEOo27RokVh+vTpVdm0V852qZyXytbL1kGLEFk4kNDnXLvoe8XgFuMxlW7M24j9r/BqIST5zJkz4d/+7d/Cn//5n4cXXnihEuQ6/NVysP3N/u61nXw3bty48NWvfrVqr5TXyRPyyKc0rDTmgZI8UW8II/QFb29zp/nHPJgSKmoFccn0ZQWmXkSRRRErMGNhhzpEEaHpdj+0nofQH2QRTPZLS0g7Qhzh6bQeUi0w0b9sdEIqXNXWy1sIwDUyn3jzqDcvpeZJ1Ev3x5J51xsXsqiF9siV2y5K2PLpBQjN09uzbpmJ+LKLibGoA9RFFgblHin/E088UT1b5FmiRWuK6Z07d4Z4KVEf2X/rtY+dq1JRCTLny6JDbv5E2XPp5xiWjFFe0zsCFJi9Y82cSIAEBoCAFUmvv/56ZYhosaBDTGOeD1Q1tqcpJvpE+Ok9nZ0KzJihaI0V3TTWKCkxNqzhrNOLeausIYRVc+u9Eu9PTJBIPnWFPYxATwAgPS9s0dYhdi/uT/2WE++SN/bcyv5J/H/v3r2tRY6cgMztZdNeeS1IIODhwY4Zq00O35h3UPjAm/LlL3+5OCy8TtmEsRi/cq/2nnieoFwe2ruCa73Dv+w+VFznecbR32WeSYlxePbhYUJ/0eJEh8l741d7jDHG4P3S+8hTfcyW5+233w5/+MMfqoUQ6bPoQwsXLmwtDtjFCq9O3sKb3T8qbZCbd722aqfcqXmxNOzXm5vsYqbXRva73AKZzD2yWODlq9Owi2i6rqVzfmqhS6dXIjBT9RNvsufxtd793Djl770hQIHZG87MhQRIYEAI6IccPAP4wHgTDySMKBjhsrctZ+hoQ04j0ManNTr1b50IzNT+rpQIsoaTZ2zaeqdEjb02t0fQE2kpUY7rPYFr6+GFhab2vunTcXWZEaIGD593b4q51Et7s2OeNLsXUOeVM2xTbRHzzJW0UVND2BO4VuSJJ7GpPK1Q8PYTo5/je3hP0b5XrlypdTq05e5FRMT6qfVQaoFWdw6wB7R44y3HNSUwdXlg+MMrCDGJw4LQbxFtYA8E6weB2W65IeLlEwuhTx1YlYoYEMHkzW+5iIzcohrKrEN8pQ76+SKLInZBpQmBWfe55i2+oMyIipAxqQVm3XGR6/P8vVkCFJjN8mRqJEACA05AP9ThQYDhhI94FX/1q18FGFUS8lYqMGMr8V7IXFMezJRhGRMpudBXaV5tgEhIqCe4RPzplW5b55I8c147K5itcW/z8Ix/XTd9EAu+1+0s+1K9lfNUukjHE71aXOSEXolRFROYuDcWdprzrNph3W6Iai6U0Ib95V6RA8+b/uRCdFFPfaCN15/13mi9GJCb2jzu9jtPYNrvvL3XyLv05N9228aK8FTdpR9j/594WvV3WJxDaLt8+kFg6vFXUm4v5NljovdHeq91Gm6BGXv2SNvo/iYRJJ0KzHaea6lFxBKGufHJ33tLgAKzt7yZGwmQQJ8TkAcZ9n19/vnn1copPlgJ/va3vx0++uij8Nxzz7VqUSowY+LLCqeSUKJShLHQupRIsR6u2LXi7Sl5tYEX+qZDQEtCaHNeO2+vkQ4rzR0yo5l6ho5OXw578vaDpkS9ZentAcsJvRJvVEyM6z1Wtg+VhEWX9rvYdXb/sr1OBDC8l/CANf3qn5S49ZjlvOa2/E0JTB3eKnlIXyl55yzqoqMskIYnbFPtWRJmjWvg+XrssceqiA7xTD/55JPhG9/4xpC9s+0KzNi8mZt3Y3WTNs2VO+cdtAsfqT27vQ6RFREsz60YQ28OEM9+qcC0C3GSZjvPtVQfLWHY6fzE+5slQIHZLE+mRgIkMAII4OGIvZc4IENW4WEgYXVXf4eqlhg6nscOYWXwgOEkQe3dw7/1oUKxfTQ4ETV3wmcsDDZlDOU8aNK8OU/cb3/72+qVCRDq+lqs8P/3f/93dZqkrPYjT30kfongtN1MG0TYW/Tmm29WfHKH9Gjj69///d+rExpxP05lFGM+Vh7vXs+bK+mizHJQEcIIX3755fDBBx+E73znO629hlq4izDQ/SO3F9W7B98hXclf2B07dqzljUce+pTZnMe47jD3vKfgipBzWbCRMnj7rermZ6/3xC1YiqfNM251W0j4XmrMxUJkdbhvLEQW38f2L6IuudBrqa8Nj5Xvc551zavESy5zyEMPPRT27NlTRXRI3/za177W+i42X+T2YGLu8MLHpb+UzLten6lTbj1vCT+9R1m/JzK3eGLnYulPElorzPW+YDvHWh4lIjj37NHvV9ZzRInA9PLHflzMbZhD6z7XvD6OcuAjpxPrQ5osw07nCN7fLAEKzGZ5MjUSIIERQKAkjE2Mdn2cuxifsq/FvpZDrvX2WMpR+PKaDr3/Sx6kyBMGibyuIna4gQ2Rs4eNpDwzOlxKwg2lPshf6ihhYZK2nBoo9dChirr8uB8hpnKsPv7We1xhWMaMT/CLHb4ixom8akNeII9XyqAsWBiQV8xI2Wwoot5HpcvsHdaSujf1m93zJK8EQL3klS6pUyB1PWPhoFYQx0IuhaUWvnpvsW4j+b7d4a156jT0axbkNEw5gAntnQt5LS2P9Fd7fazNcZ0evymBFuOLNHT59TjS5bDtgD4rYx191qYfC5W1494emCXhxDmmJYsYnhjwvouVHSeYSv967733qgUh73Ugut1kHOLE69J517Z3ablxn+apXxsk/RRi1ytHrE/q9kcb4IP9nbH5yHtNCe7x5lzpx164rsdQvypI+pvuV3qeQd2xbeOpp55qVS1XZn0/bip5rnl93fbVHMPS+YDX/S97Zxt61XXl/z0vdfK3BZ3EICPWN0peRLChI6gpY6laabGjEEvVFMYEG7WCjJIQ62M0JKMgWB8q6tBG+0JBm8BE1BJhRgWnZJwamMFAccQiSYodikn17Z/vmVm367d+a5+9z7nn3t99+F4I5nfvOfvhsx/O+u619j6dJ0CB2XnGzIEESIAEGifghcE1ngkT7FsCVcM7+7aiXSz4MIy5HO9lF5EzKxIggT4lQIHZpw3HYpMACQwvARvOOLwkWPMyAqmwPdLLJzAsY65sn24+LV5JAiQw7AQoMIe9B7D+JEACJEACJEACJEACJEACJNAQAQrMhkAyGRIgARIgARIgARIgARIgARIYdgIUmMPeA1h/EiABEiABEiABEiABEiABEmiIAAVmQyCZDAmQAAmQAAmQAAmQAAmQAAkMOwEKzGHvAaw/CZAACZAACZAACZAACZAACTREgAKzIZBMhgRIgARIgARIgARIgARIgASGnQAF5rD3ANafBEiABEiABEiABEiABEiABBoiQIHZEEgmQwIkQAIkQAIkQAIkQAIkQALDToACc9h7AOtPAiRAAgNM4OOPPw4rVqwIt27dKmp57dq1MHfu3J6p8fXr18O8efPGvGzC6fDhw2HmzJlh5cqV4dKlS2H37t1h27Zto3j94he/CKtWrQqzZs0KZ86cCTNmzOgZpv1UEHA8depUwL8TJ050i/6HP/yhaI/Vq1cX//ba54033gjbt28Pa9euDQcOHAjjxo0r6pOq11jXQ/d5OycIc4yB06dPN84deZ88eTLs2rWr4MUPCQwaAQrMQWtR1ocESKARAjCa7t+/3zKYJNHHjx+HTZs2hWPHjhVfxQxwuV4Mcfy9aNGiUYZku783UtkBTUTaav78+YWBCON3yZIlYy6GICrv3r3bMlrFmIWQGyvx6xnbGAP4eAIT3+OejRs3hoMHD44507HqwiKuvPxzxDfG/9WrV0fMM/hu2rRprb7QC/0jxdf2Fa9eqTS6/Xuq/3aKu2WjF5nAoBOCtoytFtO4Ti8UdLpN7PM09YxEeXptkbDTjPo1fQrMfm05lpsESKAjBOSB98c//jF8+ctfHiUwtSFlBYwtEAwHXC/eCc+waOf3jgAYoEQ7ZSC2iwhtPn369J4SmF6dKDDLWxr968iRI2Hz5s2FF0ovSuHO/fv3h3Xr1kU9k17qSHPDhg1h586dfSPaU/Ngu+NlrO5PCdA65bJp2jmqE3mmylnlmZZKq+rv9plo5xz7DB0LPlXrxOv/lwAFJnsCCZAACfwfAR2Khq+sZ8Hz8sRW6sXomjJlSssDpB+OU6dOLTyhdX/XIYl2BRor4IsXL26FOcqq8Pjx40u9r9qbivrLSrqk/+mnnwaEUMII0OGTuWGodrXa8/B4HiFZUUeZtPe4bKXdlgn3vv/++4W3LVYPXKMZ6PJJergGYW07duwowm7B9sSJE2HPnj0tr3Zshd22E9LCtRKSumzZskKwSLo2bFJ7OmLeMa8vwHuLexGyCC/uo0ePRvQN1Acska8uuzX2dNrIH/ehvGUezFh56vKU/oHIAXwQmil9FV4/CTe2fSMWeZDq27mToyeydJ4o74IFC4ryoc94zO3403W09fHGHMpqw631nIb+JeMH6S1fvjwsXLiwqCLafdKkSa1w8pQXzRtfNg07DvTY1vWxaXl5x+5F2auma9tFe+htG1iPmv5dR69YL2RsDrDPC7ug4AlOCfEHlzt37hR93vP05fZVe51d8PK80QiHl/oKP0RhlIV255QH96NO0gaWT4pXTh68ZmwIUGCODXfmSgIk0OMEPOEII2L9+vUj9px536Fq3r4p/Z0IQL2vqsrvdi+WZ+Aiva1bt4a9e/cGEZcSLmqvl79RHoRp2pVi+X3ChAnh1VdfDRcvXiwE+Jtvvhlef/31Yn8Y7gOPK1euuGGVSBOemUOHDhVeHc+jKyJIxKSk69UvFYbneTBj9YDwOn/+/IhFhZi3AUIG10sZb9y40eoTqTLF2gntKemKNwzpi+FlV/Lt33o4eX0PRuO5c+da5dR9A23hsfI8G7IgIvXQdbdD2qYZ+7sqTzHyxYgX414MYJtPrK/bsWD7tuwnzJmqyrzl4PjEE08U/0HkyZh88ODBqBBjz2uc8upogZDy+Oj+//TTTxeCUzyvaFt4Y+04sPW34yI3T+Gt5wHLIDbvePfaOa2ddGVxSS8qWu76bz3v4147r+E7b79snagAYYJFnaVLl7YWpGIh9VYkS/vlhJbGvNG6jTH3x+rnLTzg2tRWEimj19exaKLHujwjuHc1Z2Yau2soMMeOPXMmARLoYQL9JjA9A0nv9fNCi8qMnZihpz2uyLOd8Liy1WoRb9qwtPv9UuFSZQIzpx62bl56tg5WRNsuXiYwtcGYCh1L1V23Lcr9zjvvFIsGmueFCxcKgaEXRHQZdBpefrHFFamzFR5N8fS8GjDmbdklDDnV971og6pTU4xFmbcnxccbX97igS5rKgxf7reLGSiLeKPK5oWchR5va4B34I/H3Y4xlCl2WFDst5x0U6Gptp62fa3AzNmLnNPPrDcRbSsLKOLZTY39qn1XX68jHbSAE15YIPntb3/bkcOJYnOn9g7nCtV2GPDeZghQYDbDkamQAAkMGIF+FJjWaNKH2sRWlnWomg3z0mGYZUKyykmoNgTW5m89mGUCs8xrFBNNsXrEvrdCzQoZT2CWGZvtCEwJB9VDLeaV0Eb+7du3i1sQ0iYeGnipUgfJpARmytC1/UnKHfM0eoskXh65AhPpQXSm+r5dzKgzlcXETpkgzKmH7eMpUe+FN2qvXMwrL5EUqQUjL/+yPIWtXdDB99IuCLuXw610fWfPnj1qG4G0TZlYS6XrRWiIF1e81pa7/l1CzC0zHPxWJoBSAjMm7lKLBnX6q3ePDde114CBXohoKl+9kCIRK7ad8b2EcM+ZM2fU2QhNloVpNUOAArMZjkyFBEhgwAhUEZh48Nq9KGUhsjB6Zd+dFyKb83vstFEx9nC4iD6AJEcM6PDfVKia19x6f5x38qg14jzGWoBqY80r/7AJTBFMOUNN84KnEqfn4iPi91//9V+LcE15NUYqRNbjn9OnvLEh5c/1CFvBniPMUuJYM0yJqhzeMa9fGSN7Tw7jMo9eLBRYi7tUOGtqTNn8Y+HY0lfLBLYnVjUDCIrY61naSRf71zUHCbW1nGQ+lP3ycnI46uYt7MiCSmxveEoUx15bklo0sP2zTogsyoZ95WvWrHEPl8oJideLBvJaKClbyvOIOmKPsn2u2bo3MVZzxjOvaZ8ABWb7DJkCCZDAABLwxE+OQaxRpAzIdn/3sIvhBIGH/U3Ys6Mf/NpboO9PeeJyH+yxMKec0Drcq8M2dflyjG/LoyxEVjyjco9XvrohnZ3yYHqvzYkNPSk7jOkvvvii2FuHD0Jiv/Wtb4Xf//734eWXX27dXkdgprxpqd9zxlOTHsxY38/t2ynWtk/heivobH/THhvvWuvVKtvj63k7sX9NH5qT8oalFg28sPZ9+/a19vYKS6lXmWD16qvTF0+ht9ewnXTlPZ1yuExMmKOt9F5rr31tn4i1t1znLUSgLrIv174L1eubqX2cdR7HMYEnaaFd/vSnP4WbN2+2wuzr5OPdg7TxyTlXANd1ov5N1YXp/JkABSZ7AwmQAAk4BGKGnH64eft07IEE2oOTMu6q/u41nJRJxIQ+bdZ6EGFMInwSItQaRrhWHwoTM8JhHFlPac5KvLcXTIwHHQqqvQF2f1KZsY20qghMEQP6AIlYOGHZXsmUgV43RNYL+zt+/PgIL6TtD+CDvZfwZstCAxjC+6K/i7Hy+rr28tg+YvP3PDboZ/jAU9EtgSn9Sgt03fdTYdMiNGKHinhtow1zfUqmfJ9Td1zrzQk60gDpwOj/5je/OeJgLtyLcfjRRx9F96bG0i/zOut5AgtYZ8+eLfqTnCRs6+X1gV/96lcB4a+KVFGFAAAgAElEQVS4HyekivCvcq/ndcxN1xMpuq+/9957xXz48OHDViimN3eibugT+oAf9IXY/Ofx9jyH4IAQdiwA2bDVdhdDcgWenlv0IkfqAKiqxgTStofCgT8ifPDsstztAkYnw3ar1oXXjyRAgckeQQIkQAKKgA7RlK91eI884CRcSnsHvLAtHa7khU61+3vMYLCvWMF1tuy6PPa3y5cvFwITp4SirgifwqtJ8LFH5GtmZS+X13vhkAaEGoxl7Kmxp9Hq8tqTZIV9ldeUoFypeogBiCP58fFeUyKhX9Lu0n5Slnv37hVGMz5nzpxxw8303kSIaXkdBe6x6WrWdk9j6lRIz4MY+05eb4EyvPbaa+E//uM/RrU3foOXQfrBu+++G44ePVr8nftqFhlLdl9kLk8IGlmAEDa6XFIOG64d6/v6lS1e384JSdWhk3o+KBMDujy276CPyXcQj/bVI3rO0P3DSxPv4gQvpIfxhhDI2EFOqL/MYWhT73UhNo8f//jH4aWXXmq9tgiecv0qFPtaHN3H8f+6T3tzhy6Pvbfst1S6wlDyRNr6dSD6lTfoU7If1Jt79PyXen2IXYBK7VOOeXkxR6XyynmwW4ZyD9KGUEbd9EnRMm4nT57c9itK7JiUvG0/sM9k3S9TURI5DHhNZwhQYHaGK1MlARIYUgIwXPThKWOBIRZyNBZlyc0zFlprvZa56fE6EmiCgPXQN5Em0xhuAqnIi+GmU632EKlYREFEhg0vrpYSr26aAAVm00SZHgmQwNAS6AUxFBNqvd4oNhQM5fW+6/V6sHyDQ6Bfx9LgtMDg1iQVSju4NW+uZnw+NMeyEylRYHaCKtMkARIggS4TsCFfeu9ll4tSOzsbLlYWbls7E95IAiRAAiRAAiTQUQIUmB3Fy8RJgARIgARIgARIgARIgARIYHgIUGAOT1uzpiRAAiRAAiRAAiRAAiRAAiTQUQIUmB3Fy8RJgARIgARIgARIgARIgARIYHgIUGAOT1uzpiRAAiRAAiRAAiRAAiRAAiTQUQIUmB3Fy8RJgARIgARIgARIgARIgARIYHgIUGAOT1uzpiRAAiRAAiRAAiRAAiRAAiTQUQIUmB3Fy8RJgARIgARIgARIgARIgARIYHgIUGAOT1uzpiRAAkNCoNdf4m3f2Tlp0qSwcuXKcOnSpbB79+6wbdu2gWypuu8qxX2nTp0K+HfixIkj2OBl4/3Mrt/LL41RpR5vvPFGuH//fjhw4EAYN25caV+vkq5OSO5bvXp10T/sp25fRDqPHz8OmzZtCseOHQtr167NqsdADugalcLcvGLFinD48OEwd+7caApV+kiNYvAWEug4AQrMjiNmBiRAAv1CQIwuW95Fixa1jHsxEG7dujWqWteuXXONBtyzcePGcPDgwTBjxozWfZLWli1bwrRp08K8efOCl8b169cDDA4rMPC93HP37t2wb9++cObMmSKP2D290hYeE9QRn3YEJoz2JUuWjOBcVmeU48KFC4XB3I1PrC+U5V0mMOW+Jth1o/6xPPq9/FXaoY54qMonJTBR3jp9Ubcf+uXVq1drC0wI1f3794d169aNWjgZy76YGourVq2KXhJ7BsgNHnNwxPyvBWfV9u5VXu2Wq+p83m5+vL85AhSYzbFkSiRAAgNAwFthtgahrOBPmTKlJYYg6NavX98SeBoF7t++fXs4ffr0KG8CjAt84GXAdQsWLBhhaGhvgWe8yD2zZ88OO3bsCGvWrGmJq142UjohMGFUb9iwIezcuTNbYIL/nTt32hK1Vbp9u0b9oAq0Xu6rVdq3U/XoRLrt9sV2BSbyx1g9dOhQXwhMK4jtwk8dMVRnzqrSH/v52n7rH/3MuhNlp8DsBFWmSQIk0LcEYgITAlI8iDGB6XkgYUAcOXIkPPXUU+H8+fOjvJApgSketi+++MINqysTmFW8mOINlYbToari2UU4HIQs/sWnLJxVh/bhWu0Fxt85AlOLa9xTFo5ny6/z07/NmjWrWASYOnVqK8xP6owFAHzgoUDdpk+fXvy/3APPsPVyy6KBri9CB2/evFmEEOKjFxa8eltWHnvLT5cD18vH8/5ajro+kvenn35ahO2hP9lQZZ2Xvhd52rLrupb9ZicI5Pv555+Hhw8fjuKm8xcOFy9eLNrG8pV0Y+2E32XBR7hh8UfSkUgC3d/w/xISau+xY8Crh14YkrylL2NOQD1Qr1deeSV897vfLcpi29sTmLF20dxj7YF23LVrVzE3IbLiww8/bPGswhgezAkTJhTRE96c4I09bxyBx5NPPlm0jWb/6NGjEYtGwg/XCFevf0goeawP6u/ffffdcPTo0aLf2/5d9iCzbaLHGfoFFgvxTADPkydPFnXDnCB9xvZRfU/OOHvuueeKcFtE00g762fT5s2bR4QyL1++PCxcuLCoEthha4K93xuXGB92PpXF1AcPHhR1RHl/9rOfhZ/+9KdFHXW/0/VE/tL3dN9HH0SUD9oAZbty5UqxKKvnZiwElpVFRweVtRt/6w4BCszucGYuJEACfULACkwv1MwTmLGwNxhYCF8VY8DuvRGBuWzZssIYwJ4pHSol4VPA53lIRWDOnDlzlPcud7+PGN0QVPCkSp0hVqQsYihaQaWv0U2M67FvUPaZWWMsJTCF8fz581te35THxEvTimz7t2e44xoYewjdg/EEJqgnxLVuo1gdzp071/Jk2zaw93isbZm8Oui+IG0TE/zWE2A5CmsIhVdffTVAvEnoI4xAHQZpy4+ySr/Re38hDIQb+pBXT91fkE4ZN2+xRC/O6LSkPjKWYmGJEHYiUixDr7xiKMs93txg6xErt2UKQx8CQBYI7Hxi+4RtQ1tHO37snCV/37hxozSsPsYYvFM8UmPPY2Prbecdmask0sNy0H+n+qAwwPwsi4epOUb6mTc/yW+owxNPPFH8h3l969atYe/evWH8+PHF/KHntNj8g++lTLZtddRFaj7RY/vpp58u8hfGiMCBCLVj3BOZ+E76ptf34In+27/92/D1r3+9WKzAB+PfXuvNbXhOQBy++OKLxYIH2lbmWs1K2r6sLH1iZgxFMSkwh6KZWUkSIIFcAt4eS2u4W48Q0rYeB8lPh015xoTkh+uxugsPjogyHZLlGSe4Rwww5A/viw7bTRn1MSYxgamNnjIDy0u3qsD0REEqpC8lWlEuTyBpg0WYxsKddd1i+ekDXKxhb+/xjOyUYR7znOi2L+vvMYFp7/fa2H4XC920dUj1FyssLDfbJ6vs34sJTC3yYkJfxLMIKnvYUkoI5uTtLQTZkHvNOadd7DWxxRfdz6sytiGiIgCk/2N/pR5bdfr+8ePHA6I3cC/mRXxk36Y3J+p+d/v27RF712OiW4uY3KiP2OKdJ1plLHp8reCUfiZ9E3/jmtjYtuWNCU48G/Rin47IiY1h5O31NU8kYiHObgFJLXpIXfVCT4xVbllyn/O8rvMEKDA7z5g5kAAJ9BEBz3CwhpTnwfTuw3f6AJlc40VwifdTToHMXV0ve0jHmsIT1jq0r6pg8ES4FuopMej9nhLMsTR1qJXUX+qW40HQzGworg1l89LT3+UY2alrUnnEBL7moMONY+Iv9r2tjxdmZzlJmWJe1pw66f5/79690sOZUu1kx1KOJ9kbfykPTa7AtIeAlS2E5LRLjsBMlS3FOMUDQrBs7HnzoW4HRGXAu/b888+3DklDP5I51Ztj8LuMSQnftONB+qDHMXeOtgsAds71Tu9NeRslDW98xU6dtW2QKzilfKmFnxxR7C002MUGnJYcG2Peico583+q7H1kdgxkUSkwB7JZWSkSIIG6BGJCUR8t7wlM7zu7x8aKm1QZYWhYA63KHqGUIJP8bZ3b9WB6LJrwYOpyoexYNdcGJf7fGuplq/NiBOFfvXcxZmRaozIlkmMGoy6jl1fTAtN62WIeTBuOliNkpI7S10W4Yg+q9njn9HXbDmV9BmF49uRNySOnnSgw/X3Quu+VMQbrHIFp29Qu1tg+ovsc2hfhq7J9AP0T3+GDsOuUwEiJxXYEZmyxz5sTdL8sC33FdbZMMSHrzS2eqMsVnLGtDrY+3vPRm2O9Z0CVRcqceTHmRU7NNfy9OwQoMLvDmbmQAAn0CYGmBGYshM8a+zEscjgQ9sjIu/K8h3YZ1twHsH2Ytyswc7xBKXHm/V5mvIFDLM2ydw5W8WCm9r15Bl7Kk9TpEFnPiG5HYJYZ9Wh3OcUX3qOcMGNtKHuhxVr06ryxvw7Cw74X1BM+KU9dmXdFC6RYSKi+JmchxetH9t2Itl90I0TWCpwyxsLZCxkWHqm5LiYAhQ/CQl944YVif57sO5w8eXKr3VPzYUqctSMwc0PD9fys907i+5gHV5+EXSaSvbnF7uWt6uG0zxOvH+q90rnRD3Id0pdQ3bIFUE/Ap8rSJybG0BSTAnNompoVJQESyCEQC5HV75gsC5HFOy0R0mrDYyXvlNGjr8PqvX1JeiwcyaubfiDD4IfxIeXT11sDXLxRdUNkcwyflMAUsWb3wJW9dy8mSq3xjn1dIk6qCMwcAwfpVTnkR1jpw528PU7a8+F56KxhqdtXpydGnd6TVSYakZc+rEkzxkm8+j2GSNseaGJf5YNyeS+YT3HT4wIhjosXL46+uzSnnep6MPV+sdghP1pw5ohbmXOqHPJT1i4QZLZNY1EFuq9WYSwCs4yHN5fqsRcTT8IMEQqywCZ9Hoz0opsdC6gn+ivGEz52/yKulz5YV2B67S7srIiMjUPhZ+ezlMcQZb58+XJYunTpiJBThBO//fbb4Xe/+1349re/3XpuYFyVzaEpL68eJwhXxkmuuAffY3FHLyrZU1z1vPPee+8V9+kzBlDX2GtqvHk5VZac5zuv6R4BCszusWZOJEACPU4gFtKqw1LFaMLR8PYjhxzodPThPzb92Eu5dWis3iunv88JlfW8HrHDInTaqIccCY8yQujKKyG813x4++pgTEgIK+ogR+Tr138IPxxt/8tf/rI4oh4fYSaHeMjrPspeUyJpST00H10WXKe56/b0yqYPrhCDVMoDQw8Guj6JE/nnvG4D5fBecYLvNU8bJu29mkG/PsZjpOsItgiHg3dxzpw5xf/j3amWvfYM6n5r+11Zn7aviPD6ib5GeHqvd5H2zQn7TrXT2bNnW6Hn0teQPhZz5DUJEMHCXr9WIvZaDltXaQfsY5Q9qh988EFA3lI/YYm8ETaNMSKvAPLKpccG2ifWLnaOkrLIqarS1vr1HHpMpBhrvnqusH0Xf5eNPZ2Onic9AZcSdXZ+ErET64Ox76W8sfnVjkfdp1Mhu9Jeut2lb3htJGlrht6eb/3qDnl9D3j+5Cc/CT/60Y+KMS6LOla4aQ7ee5p1X8LvWNiRcYK/sVAVC4W39+pXAMlzJbZgqOssHFJlsYuxPW5uDHzxKDAHvolZQRIggWEkEAu99Lyiw8inU3WOhc51Kr9hS1d7Sb3w2E7yiO27azfPVOh3u+lXvX8sGVctK68nARLoTQIUmL3ZLiwVCZAACdQmAIMVL/bGi9Rl/2ZZ6FbtjHjjKAIUmJ3tFDbkr7O5jUx9WATmWDLuZnsyLxIggc4RoMDsHFumTAIkQAIkMCQEYiGSIvCHBENHqqnZxl5z0pGM/y9RG3Ibe+dtnTLkhs3XSbvKPWPNuEpZeS0JkEDvE6DA7P02YglJgARIgARIgARIgARIgARIoC8IUGD2RTOxkCRAAiRAAiRAAiRAAiRAAiTQ+wQoMHu/jVhCEiABEiABEiABEiABEiABEugLAhSYfdFMLCQJkAAJkAAJkAAJkAAJkAAJ9D4BCszebyOWkARIgARIgARIgARIgARIgAT6ggAFZl80EwtJAiRAAiRAAiRAAiRAAiRAAr1PgAKz99uIJSQBEiABEiABEiABEiABEiCBviBAgdkXzcRCkgAJkAAJkAAJkAAJkAAJkEDvE6DA7P02YglJgATGgABegI7PypUrxyB3ZjlWBMay3ZH3qlWrwqxZs8KZM2fCjBkzsjD84Q9/KPrppUuXwu7du8O2bduy7uNFJEAC9Qk8fvw4bNq0KRw7diysXbs2HDhwIIwbN65SgtevXw/z5s0r7rl27VqYO3fuqPvrzguVCtLgxTIfrV69upiX3njjjbB9+/awaNGigLpMnDixwdyYVK8SoMDs1ZZhuUiABMaEgBgN8+fPb4lLecBLgWKGQKcLrIUE8qpr1DRVThgO9+/fjxpWwhL51TG+cN/HH38cNm7cGA4ePDhCcOH7FStWhC1btoRp06YVRprXLjDgUE5r2Ihhh3vu3r0b9u3b1xJ1uB6fsRBqsfraNkP5UW69ANJ0uW1/02U4ffo0F1+aGkgdSgfjb//+/WHdunUDa9RjXlmyZEn2YkwnUGNuuXr1au05TsYZ5htPYJbNg+3WJzWH10nfq0/Tc1OdcvGe7hKgwOwub+ZGAiTQ4wSssWAN/phg6Ua19EPaE8LdKAPykLz/+Mc/hi9/+ctRwwos79y5UypCU2WW1W9P0GhvI65bsGDBCANNexg88Sn3zJ49O+zYsSOsWbOmMFRzDL5Uuev+niswUfbp06d3VGBKHawRKuL+8OHDUYO4bv15X3ME0E47d+4Mhw4dGkiBiXG6YcOGoo653v7m6P45pX4VmHiW/eQnPwmYx9v1LMoirDfPjuWzqhPtzTTzCFBg5nHiVSRAAkNAwHsQWiPNE5wS4nT58uVw7ty5tkKmyjBbUWFXheUhL2GSUh94uto1IKRcOvwJ38VW7sHpwoUL4cknn6y9uo+8jhw5Ep566qlw/vz5UXVICUwpwxdffOGK3JjARL1yVtx1eBvu0eGp0hbwMkPA4l97Df7WXkKExu7atauos/XYWv4Ih5WPGHUo8+effx4ePnxY9EF8rMFnvZI5nsiYwIT3uCyE3PJBeXT4r44M0OFzsqgAnvggvA4fW1a9gIDftUdfRDC+B1MsINy6dasI0ztx4kTYs2dPlJEud064smWq61JWDjsmpd6WE/6OsZK+KoyEAcYLwq3lI9/jbwnrjDGbPHly4b1fv359wSynj2gG7777bjh69GgRsi38zp49W6sdY3W/fft2K7QU18TCL6UtZWxJP9DtKm0Uq7dtXxuGLgJzwoQJRSSEN85tFIxmKukvW7asGPtgbvudfu4gfURv4DoZ45MmTWp9lxPZIt7tZ599tmgr7/kgXGTc6Gv0bzI2n3/++fCzn/2saGddBm/Bzrsfc4ke0+CMRTRv24CdW8Yqqqg1wPg/owhQYLJTkAAJkMD/EcjxXHkeTPkOD2t4wfDxwjo1aG1Myvc5xqxcG1sV1uW7ePFicXlMBMRCIHMMFDH8PIGpQ/NQhrrhYxIG+txzzxXGk/WYicCEYQajGXt+dIgZfkf4LD4wlu2+RhGYM2fOHOUJwb2nTp0qFeZa8Ht9R4wgMSbtNdKGU6ZMKQx6+fvGjRulezBjbY/yYIFD6mn7qs0/p7+LgNGh0DlsrHdJvNkSdmy9Pt7fMCzFcLQLO7FQdt3XpH7oAwilFHGl+dp8LbOciAVcg74iYeB2ccKWA/v0vMUhXXb9exmrmzdvtvJG/bQn3pY9lxm8gs8880zYvHlzEWKLT064uLegJfOctGPVMt27d2+EF1ZHKuR6+z3+tg9Lf7X1Rngx5k8dvhpb2JM62j2IwkXmJ1vunPLF7tHlwjUnT54sFlRSe0Fl7sTc6j2rdDvJM0T2VNpFV8vD/m3LnvpbR8h85zvfae3jlH5o89cLjTRmeocABWbvtAVLQgIkMMYEUqF/1lCQ4trwoByjtN2qWqNW0tOr4b/97W+zjI26ZYmFhomwg9hrJ3xM76/yPIraO7Rw4cLCcydGvha548ePLwSo3leLOosAhPcDIkSEnvzm7d2MsYoJTJ2GNfA9Axll8sSwzrdMYGoxkArvzg1ds4shOQshNm/dD0To6fawY8b2G8vXY5djhNt0U8ZyrojR7RMTmFoMpHiULSRpVvDkxfqpZVqFmYiJKnOD15+8RQ4d1poqE/KPLdblto0VfEjTzvXeNbF5wOurdjHKev01x1g/1cxt+by6ekIX81hsH6d+RsBTigWER48ejRLQloX92xOUEq6f6gMyF+u5NrbwhXrIwobmiUWH1AJulX7LaztDgAKzM1yZKgmQQB8SSAlM64WRKqa8EU2jSO09QnlgBDUVFhsrvyceke+VK1dahkFdgYm2QIgthGEdwWcPwalajpxFAhvmhXLqUK2UtyZlXMf2lbUjMCWcW7dp6uRZayzHjHGdpufBFA+dCEwJ45X7bPis540Ukeaxy/HQegJTG6teZIFtVzsebKguftdMvcWHqgIzxmrq1KnRk0xzBGYOs9z5KyUucHpozkKBvUbaxIbBVhWYWuDn1tubB8oWT8Rz6HnG9djTfd3rHzmcdDnQD3IPdNJe4Fib6UUuO/718y5nUcdeb6NRcuqqy6Dnj9Tcldt3eV3zBCgwm2fKFEmABPqUQJnAtMJJqug9oD1vm0XiGbI5niHkp8PgYsZuKswS9zUdIusZ2lWEjL7W7lmS33L32tTlK/mkBGbMA6KN2F4UmFW8snoBxZ4WXOah0QzFqNbiIMdzWseDmSMacgQmyp8TEorrbJgzvuu0B9ObXrU3PxYiXVeU507nnRKYdq6KhU3Hypkj4GLh4k0ITIQxa8GWI8pyRJfmjVBXvSAXY+EtitkFETv3WhGn0yjbK4oFMtsnvAgNT7Brj3DZdhDML7lbOnL7Ma9rhgAFZjMcmQoJkMAAEIgZGXgAxva22HtyjOd2UOnVZy8dGAd/+tOfAowaGxLaTr6xvFL7K6t6DsVo91bjc0SNGKMSAiYeBU8IlPFI7TNM7W9E2nUEZqdDZFPhtx4Tj3uqLXSIsn3vXU5b1BGYOYZ7jsAse/WO5ePNGXUFpg4blHxyWOkyIW8JV8zxYOYwy503mhKYZZ5JHUVS1YNpQ1C157qKwMwNkZWFilSfi4Xw6vLF6ippL1++PCD8tCw8NrY4acdy2ZydWuC0WzcsV0+w2/zs+CmbE1MLgbl9l9c1T4ACs3mmTJEESKBPCXgGEh6QW7duDXv37m0d9Y+HPfY+LV26tNjLo18FEDNUmkDiHWZw/PjxgENuYMTrhztOkUyJv3bLlCMeY6FiZZ5IGx4r5cwRXyLs7Dsi8X1KNFpDXQxEj5O36q4PpckRmDHvlz6ox8u7boislx+Y4lNmmMZCZPUeKa+cssdVftPeDtuWKBu8FhABWBRICUykqcWUtG9ZWK13jW1HL4pBjzFbT29fLUIAYfCLFzQVIov6egsWGMMvv/xy8ZteGNCscI3ed6cXoDzjuw4z1Fm4lJ0cXEdgptoRC2V6LOs5sKrAlMOepH9pL1ls3pY66QPEvC0ReuxbwWjbAffrMS7Xl5UvVlcJRf/Sl7404hkVG496+4JcY+dFr7/hhHQ872zUiz1hOCWmU5Eftg9540s/b8sWf9t9vvH+9ghQYLbHj3eTAAkMGAH7gIyFasqD1RNZEp7ZZOhOLJwVoYfwriJPHRYrD3Icvd/0Xkwv/NSGUdnyirjAcfo4lTF2iIjmrcMqbTvEBKoum+avv0+FIucuEug00R/wzk8c0Y+ywSiW10RIfnq/nPCynPQrHspEuBZvP/3pT8Mvf/nL4rUQ+Ei9cRiGvM7AnnAp15btYYr1OeSR2vukPU3akAUjfZKsZYSwOs1V+gDSQL9BuWXs2ZBs7zUl8ioHPV6Rp2WE9HVoqd4vlwrL1m2BdCEucegUGL3wwgsjXilhyxHr47aP6v7vvWJD6qnbRfORfOSQFdnTWcZM/5bypNq+IuUQNl47CteydrTp2jlV+krZmJY0Yq8BsWGjNo9Y3XS59fi348PWT15nhfn61VdfDd///veL16zoV8PEXueDtK2oS23JsPnb11hJX8jpi3bRCOWxC0cydtC+eEWTvBZHuGLRQK6x7ebNOXb8efODjZIYMLOkL6tDgdmXzcZCkwAJdIpAp0NcO1XufkoXxnLOaYdjVaeUwTZW5eqXfD2vD8puw+f6pT4s5/8SQPt5kQG9zid3wajX6xErX2rbRFP18haNmmbLkNemWmvs06HAHPs2YAlIgAR6kIAXjtqDxey7ItkQvV6rANu9mRbx2rnX276Zmg9mKp646JeaNi2Ceqne3Vy08cav3SLSLpucbRft5sH7u0OAArM7nJkLCZAACZAACQwNAS/UzYb2DQ0MVnTMCNiQzkHpgxImal/d0knQ3phuchsIyj4W9eoks2FOmwJzmFufdScBEiABEiABEiABEiABEiCBBglQYDYIk0mRAAmQAAmQAAmQAAmQAAmQwDAToMAc5tZn3UmABEiABEiABEiABEiABEigQQIUmA3CZFIkQAIkQAIkQAIkQAIkQAIkMMwEKDCHufVZdxIgARIgARIgARIgARIgARJokAAFZoMwmRQJkAAJkAAJkAAJkAAJkAAJDDMBCsxhbn3WnQRIgARIgARIgARIgARIgAQaJECB2SBMJkUCJEACMQJNvd9L3kW2evXqsHLlylHZST5Nv59MMsKLsPHx8mbr9xYB9JWtW7eGvXv3hokTJ7YKh5ejr1ixIty6dSs00U90et18Lx/64qlTpwL+1fWr0greuEyNsSrpt3utZpt6hyPqcv/+/XDgwIEwbty4drOO3i9lOnz4cJg7d27H8mHC/UFAvx9z9+7dYdu2bf1RcJayowQoMDuKl4mTAAmQwJ8JwADERx7AeDAfOXIkbN68OdsglIc50ogZdzafJtrg8ePHYdOmTWH+/PktcQnDftWqVa3kr1271nWDU8p17NixohzdFDiWK17qvn79+nDmzJkwY8aMUdilrPihqggQIeTVUYsQ/K6FCH7buHFjOHjwYKtM3ndS2Jh4yOHchOCr0lebyg/tBr4iVJsWmEj/7t27tRdlvE8NOpwAACAASURBVLHncWpCYNoxrfORftXrAhO8582b1yp6SpjH+pwec7iG4ql8dHbiuaNzxDjYv39/WLduXe0FpSrzC69tjwAFZnv8eDcJkAAJZBGICbQ7d+40uuKba4xmFVpdBMPz6tWrLWFkRYo10qumX/d6W65OGzmxcqIc77zzTvGzFnP6elyD9q7qZSqro11w8MRjqu2kjGhDGNGfffZZsN6pHM5NCb66faHufZ3uu+iT06dP77jArFt/e58nIPHdhQsXikWmXv7kjIdU+WUOnTJlSmtuFiZbtmyp3Y6pfPv9907PvWiDnTt3hkOHDlFg9kFnocDsg0ZiEUmABLpHwHpqJIQQK6fbt28vQgqXL18eFi5cWBTKeu1i4YLa8Jk5c2ZhpFy6dKlIY9asWS2vVyx/hLzFwl+tB8uWS4cw6bz097gntkLviVb7sPcEp3gRLl++HM6dOxfgZWwiJNMTbeIVtkJIPDJSN6kLPErthFbqMojn6Ic//GF49dVXXYEpBvqTTz45Qqjn9GzrmYIgunLlSmH8WjGA+u3YsSOsWbMm6rGMiVCEm0Icw+NpPeQijmOcUY8cgWn7nPU4274c84pLu8r9yF/G1LvvvhuOHj1ajC/d34W1HaOvvPJKcb0O/8a92vNly637sfX6yX32Hj0u7W/Wy6a9Zxg3N2/eHBE9YPuNnRvu3btXhEHjs2vXrqJPICQ6x8Nf5qHU7HTbWK+hzGsYD9///vdb7TB16tRCpKJOMiYlzcmTJxf9DlEAKKswsXNimScRXDds2FAIEUQR5ER8WJbegoOUAVsTEDlSNndKf0AfmT17djHnyfz6wgsvtMLTdVsIA6+9Tpw4Efbs2VMw8545lr1ul7KyxEJZdX+WMo4fP75oN6m/vkbaCX3w888/Dw8fPoyWtazfl80Ndow1/RzJmYd5TTUCFJjVePFqEiCBASegvQ12Dxt+w8N78eLFxcPWihltmIjBK3slrVHvGflWyHnCzq4SpzyJ+ncx7rAyj7BcbTDgupMnTxbGqN2/lWOkeUaZfPfss88WggcfG66pu5MnlMuEr9cVvVV0XbaLFy8Wt8X2kLZThljoqQ7tQv7aE5wznNDP9u3b54beStvA6I0ZjDbksyxENqetUWaPc47ARFtAyEqIsE7HGvFaSHucbJ/zFg/sGLUs5G+kLwsOqXGoGUFA2HGk+7g3hi1j+7flKMZ1KtQzVtdp06a5vGN9LxUC65Vfizq7GOH1N2+7ANJ45plnirkJC3r4yDwloflVIzTK+nqs/qlQY2+M2PqI6LNhxXPmzCnaAh+75UDSlfaSa27cuNEa+2XPHOxD9spmy5Izxm0flD6BxVW9yKTnUjDAQqJsEYiFnsvilS1H2dyAfDodaZAzF/OafAIUmPmseCUJkMAQEIiF+Xj75/RD2ApKa8jah6P3sPQMdM8ALzO2tAEiBoqEeunQL2u4lTVtyuC0wkDSEsNYVtQ7bSDEQqikLZYtWxZ++9vfuiK6ia4dM2bBAUYjRKA1EHPy1R4czwOlPRieCLFGebsCM8Y5R2Da+pb17xSbmMDU+4TrjLsqvGwZLVtPEJWVG300JjxiB3vp8aYXLzwhkdP/vEUW7TVMhaHaPHIFJhZ9bB1z7i3rJ1XDk73wWJt+2WKaLFLk9E0rxHPay44973nliV29xzhHpFvu7733XhE6f/78+dZCDITykiVLWpESVRc/U+VI1SM1P/D3sSVAgTm2/Jk7CZBAjxEQY92G1sUe/nKK5e3bt0cc8GJXwe3D0hphMcNG3+et+NpDZfT1VhjGPCOpsLmUwLSGkjRpqs5NNn1M5OqyoG3FAGwyb0nLM4atFy7HwI+VTRv+npCUMEnbnlUEU8q7UcY5R2DacEfUVYsXLZZTh0blGPE5AjOVTsoLZkMUvZB3K3r1ITTS3uDgLfykDPFOCczYKbE5Hsyy/door+fBhMC0odmxiIKcEEnrEcsZ83UFZiqSxGvDmMdZM0iJ9Vgkgeaf6t8eF11eLHrgOQcx+dJLLxVthG0e9oC6HIEZ6/dIM2du0EI5pz15zdgRoMAcO/bMmQRIoEcJ6Aed9r6ViTm7R0QbzTmhrtbjCTQpYWANes9rqh/onlEm93z66afR00/LBGYsjDGnzrb52wlPheGxYMEC9xRbKYsONcsRcfqanBMkY94r2Ttl88xJ0ysn6hoTy8JQH0aS6kc6j5TALOOcEpie8R6LGBCxXMYox3DutMBE+npeqOPB1Py9cdPrAhPl1yLb21drQ+OrCMyysPqycRwL+U89dlIhsp4Hc9AEpl4EwL5ROeBJ2g3fYVF16dKlLZw5AjMmEHPmhk5HwKT6BX+vRoACsxovXk0CJDAkBKxR560k4xANWeUv80xZo90zGD3D3jNa9P41myf+1nv1ch/IKVER+x3ly923mWsk1+leqDc+sX2V+P1Pf/pT8qCUOnnre1KeLlxb1YMJbvbQHi1qHjx40DrwRy9K6BMwm9qDmcO57L2UOXvXLM+yUyObEphWGHuCXI91XcaUhykWIht7nU3Z3NDtENlcDybKXPb6iJww17I5JsY+Nl6Rlvf+19zxnVooaTJEtmpIs2XZqRBZWTRA+lgw+NrXvlYs3olX+Pnnnw9f/epXR7yOKUdgxvp9ztyQ+zzLbWde11kCFJid5cvUSYAE+oiA3a+jvTX24entD9EPTxhdOD0VK7zWKPAepjkruNaY1Q9cCI2zZ88WhxDJazI8zyP20iBc7/XXX2+dCOiJGN1sMaPXGnHIT1a17V6hlIit2008DyrqiBAunCKpw+Swf6jqATtVylVHYHoexxR73Q9wuqj2CuQsVNTZg5niLOK5TGDGhJscHIKy67C7sgUMbQBL2HNMzHl8RKzJPfpU4RzvO3jIR6eP/9cHnZR5JPUigKQn+3Q1R/EO1j3kpyzk0uvfqZD4soNkJD3vtGoph6SvD4wpmx+sR1HPM7b83lyGtDH2X3755dYhOGViPRYmK21kD3ZCGbznge4XnQqRzZlncxZivH4Abjh46Utf+lLYu3dv8WoQmTu+8pWvtL7T4wD/L4cAxbz5Xr8XphJK7vWRWD2QZ9X3CleZ13ltPQIUmPW48S4SIIEBJGBDNGPH5KPqnrGnw2Rjrx6xrz1BWhKGK0aWvL7E5mH3p8lDWV7/8eMf/7jYI4P7JbTQ7g/TIb86fDa1383zlq5atWpUL5Aye546CXvM2T+V0728PTu4D+x//vOfF6+e0GGx0r54HUKTezEtY5TBhgnatpX+oU/2jZ0Ca/ulTVu4CjPbb1JeNtznhSfbMtpQX7tPOeX5EVEo/U6/8kf6q66L94oRbczitUHyef/994uFFRk7tv/rtHRd8b28xgNpvfXWW+G1114rXpOBj/RV/L+8XqPse3klj+53un/EXmFiQ4E1B/yGD+rrhQzbcYA62XrocYlxG9t3bUP97Vi1fR3lwTs+7ft87b5sfZ9ud/w/XhPzgx/8YBRzOc3a1q9s/vDGItgJN28rQmyusePKO+jI9jek5T0H9OtZbFt4DLxrIKL062f0aa2xuTxVlrIQdE9oe9/ZuU3aR8qKsRR7xsX2X3tzg+4H0n9xKnfZolbOc4TXdIYABWZnuDJVEiCBASKQ45kaoOq6VelkiOugs0vVD0YxPGixEN/U/WW/e323U/05R2C2Uxfe23sEZF6Q9yNKCXXkgH3tUe/VgiXqVwI26qFf6zGI5abAHMRWZZ1IgAQaJcC9H3/GmdqH1yj4IUjMenqarHJsL5r24DXhTdbppU4kbrJ+TKs3CNitBSiV911vlJalGBQCNjx4UOo1KPWgwByUlmQ9SIAEOkZAwozKQvY6ljkTJgESIIEeJmBDJFHU1H7RHq4Oi0YCJNAAAQrMBiAyCRIgARIgARIgARIgARIgARIggRAoMNkLSIAESIAESIAESIAESIAESIAEGiFAgdkIRiZCAiRAAiRAAiRAAiRAAiRAAiRAgck+QAIkQAIkQAIkQAIkQAIkQAIk0AgBCsxGMDIREiABEiABEiABEiABEiABEiABCkz2ARIgARIgARIgARIgARIgARIggUYIUGA2gpGJkAAJkAAJkAAJkAAJkAAJkAAJUGCyD5AACZBAgwTkpfOHDx8Oc+fOjaaMF5Hfv38/HDhwIIwbN67BEvRPUvL+vNWrV4eVK1f2ZMHxDlR8erV8PQmNhWqMAOaJBQsWlM4lXmbXr18P8+bNK366du1a5fsbq0DDCXX6ncQyf9+6dSv7XZ76nkHg3UTfaaKdyp6Rddqp4a7I5BIEKDDZRUiABEhAEZAHYwxKyljDg2/jxo3h4MGDYcaMGUUySHPatGkjjDw8PPHZtm3b0PCHmF6yZEmLiwhMMCgT42MB6PHjx2HTpk1h/vz5LXFp+0aqL3Sr3Lpcs2bNCmfOnGkx7lYZbD7CD9/rRRRtvOK306dPVxbvGDvbt28fVbW1a9e28oqN40WLFhXjceLEiaPuR9mQdux3uSF2nRUaOgNdT+n3ly5dGlWG3bt3j5gTvH6Y26a9PL5y6+Bd582x7aQX67t67MfSt+1j57gmy9XNtJroO+22U2oRtp2x0U2Ww5oXBeawtjzrTQIkMIoAHlj79+8P69atKwxQGJqnTp1qGZx1jAc8qDds2BB27tw55kb/WDY5jA0wOHTokGvcj2XZvLzR9levXm0JFmss5YqRTtcL5UAfFRHXKx5XlOPOnTsjvPTWaG3HAEW9169f3xLTYmxOmTKlJdC8aIKY0Sr3Hzt2rNTjl7rOK4fUG4soekHJliUmyutyakIkdLr/1km/Lo/cvKoIl0Fl3ES9eqmdctue1zVHgAKzOZZMiQRIYMAIeF5G8YzAEwIvJbyV8ER88MEH4ezZswEGqnghrBcF3yPcDaFrnqdJe2bgjXnllVfCD37wg6DDtawBK/egPDBeYXTL9YsXLy68Qyif9YyUNZUu98KFC4uy7tq1qxXKqz012iNkvVPi4bMeJ3hzID7ghUI933zzzfD6668X7OQebWzr362XShYAbt++3QoJvHz5cjh37lyRnlyPhQPkV+bBEiaegWkFsic4JSTRy78TYdApQ1iMxE8//bQlxKSN6ngOc4c32Fy4cCE8+eSTI0S6XWxpx4iNCUyUUcR2TGDiXuullDJ/8cUXpaHrqes8gYkyCXft9fbErpR5y5YtLc9uqp1j7SJ8ly1bFo4cOVLMC17/t/NUmbc1t9/oNCXPBw8ehBUrVhTlwAcsJk2a1PpOxip+Q/QAxi8+eszjbz32Pvzww7Bq1ariOsnn4sWLre+kvNZrbOuh5yjke/PmzRHRCx5jz2P9/vvvF88FjDlsk0C6dv6NRRxIesgL8+2OHTtabXbixImwZ8+eFpPc6Ak7J+c+B1J9xz6rMOZkjtVti+fj8uXLizbUbSQLuGg7lGn69OlFm8lzEc9SeT7oCIg67ZQ7b/G6ZglQYDbLk6mRAAkMCIEyo068RgiBffHFFwvjDcJx9uzZo8IqPZFqvV82Ly1mYJTpkFvPKBdDFd6bzZs3h/Pnz4d//ud/Dn/9138dXn311QDxlRP6h6aznjtbfl12XA8Biz2Uzz333AgPpfakxVjqtL1rdF7jx49PspXrn3322bBmzZqiJ4IdjJalS5eGmTNnFuVNheTmCB/PgxnLX4dLe8MjFs6ZMiJzPASaKxYctm7dGvbu3VvqRY6FeuYYpzoKAIa+9gLbuueUPzadWIHpiUn7XdmeXwljR37aM2rzT10XE5he3p7AjN2fChf0OEmeCM8XI92OZ8kPYxgeVtsmuB7GP8YNfjt58uSIxaZYf9btrueUR48ejRqDKCfmUMxdIi5taHrVaAL0j7t37xZ52fFs/7aRKjIec8S0N1cI0wkTJhTzrx4HmJvL6mLbTHjcuHGjtUhk5+iyR65uv5x5TdLK6TteOfSeYRl/EJjiubf9GO2EeQVRQ1ig0/OzTb+ddhoQs6SvqkGB2VfNxcKSAAl0i4BnsEreYoBYAWAf4DFhlXpw6jpaIWMNQMkDxpR4ZfDvvn37KhsksbTF2LNGsv4bAtPuPbXGihZ2Hhtr/GqD1hqmZXskpV2sNyhX0JS1PepkjfJYv+h0GK2IrKeeeirAa4qP9fboRQMYvBDandzvKgIMeaQMYW38Vh3X1jOD+60g8ISyJ5K1KPYWMqRsOdfFBKL3fUw0et+nWJYJTD3uUul4AhNp5+4VTy0UwXPlLVohD0/g4ntbJvu3J5yOHz8e4LlFfmULerjG7rUuW4iwnMsEpg7X1vOGFs+Wl5eeF65fZ7tBHYFZ1ne8dpCFAkRsePOoXRiyf2u+ut7ewkOVdqo6v/D69glQYLbPkCmQAAkMIIGyB1/MMMwxfIDK89xZY0SLFr3ibY2lmKjV6XleVK/JbL1s2paJvl4MAB0iLHl4wi7HkNJeiBy2tp52xTtX8KUEpuwvtEa3l3+ZB6/dYWPDLmPixgu7bDdv736U58qVKy0xUiZm7N7RquXxxqftv1472j6BfHU/04LcnvCcc10/Ckwr1nX4vhbpOR49qb+Et0q76jTtONRiMGeu8K7RYw9zCzyFL7/8cpG9txiB77HYAK+pFZhVQpLLBKY9JCgnkiNnXsxdKBNxrsOS8V0qMgLX5JTDPsvs+PDKab8rm5NTArNKO1WdX3h9+wQoMNtnyBRIgAQGkEDMOE6FzupQVO8BG1uxjr2qw4oWz4guC6HNfQh7hrF9+NtQTs8bJMac9qR5RoTHRl8HT5I+cMmmYQVGjkc05b3RghhGmfeqGSui5J6c/GPDpMkQWa+O0iY5Ia4xo1QM8pgnKyYspM4679xQy7JpxROY9jtPYHrf6X1dniCS73Ku61SIbG7f1cxyRILHzItEkD7qech1njnzjS4Xwta1GKwrMPX8gC0B+IinvkzEeOXNqYPUuZcFpu3rTXswRbzLM++dd94ZcUo4BeYAGkYVqkSBWQEWLyUBEhgeAjGvX9lD2nq2PMMG9+tTZcvSs4aOGAx6T4vNI8fT57WizUv+xrX6hNIcj5wnTO19ngdLlx17T7WR6K1m67DgnPDkXE9urE3KhFFO/k2PnhwBgWuw7/Jb3/pWOHr0aPIVHE2W0RNFUp7UPtBUOZoSmCiPDutDvp5IzL0uJjCttxn5eJEQMW9zO3swy8IcvfDLslD31InYsfrb9pSxiL3repzniJKUCP2v//qvVnisiKDYvlpPTFYJvWxXYNYNkY21keZs5+FOCExJ8x/+4R/Cf//3fxf78eVAs1iIrF6EbceDWaWdUvMJf2+eAAVm80yZIgmQQJ8TKHtw4aEZ2/+SEyJpjSPPIPvVr35VHBiEjxx6gJX+t99+O/zud78L3/72t0e8mxEnsopnKSU4y5pGl/+9994rQssePnzYEpie1xB7/1A2zcQKMU/YxcQHDNjvfe97xSmzCF2Tj04DgveTTz4ZUTbbLu0IvpjRaQ/IQZ7wlmBfYyr/Tg0JvagRWySA0Zd7wFGT5bRtjPLhZEwcwCTviNXhjFVCeWMhsvhe9iLHQmT1/mQb1if198Kr5dAYzcheFxOnGMd1X1Ni29UTq1675SxA2PkC4wwnMONdqlOnTh0RRZC7OODNEzjtWYsPuWbOnDmjDp2ye3NzRTDuQ/gnDrPSc0csOkOErdfWOHAmJyS4isAUsatfK5SzIJhbf9sHbNrihW4yRBZ5Il14L3FQD+ZC+XgLonahJFdgQrS2005NzmtMK48ABWYeJ15FAiQwJARsGJwNKywLVZMHuOw3AjLZ/yKhZXJYjT66XowUefG6NmykPPYIfvyNEx3xe9mJizp0MRUiKQaBvOYEp0/KqzfEKNHhnHpfleZmX4UgBjF4SBn0d96rSbz9b7os+vUGuB/Gf9npjGII4Sj8nFeV2HaOhbFKW3n9QpikwgrbHVqaveWr21yuyzGc2ymT7c/ST+CVljbU6UsZq3i/8AoD+9HtGmuvWJ/VbaR54vqvf/3rxasn8Cm77q233gqvvfZa6zUcunxlr/7wWOjvYiIkFlYvQkaz1v1UjwE51Ej2TMorduTUUv0aEKSbI070WMP/e69kkj5iRTeut+HW9tVE8loSXKu5lglv2yftXGjHENJGHyubM/V8KfUERyyiyFyeei1MbL+rrpsNT753717xXMEHCwGyWOONWV0v/XqosnbUc7NXDlsnz6Osy4yIG7zuCp+yMSptads/NmbRNjnt1M5cxnvrE6DArM+Od5IACZAACQwogSr7sAYUwZhUK+ZRHJPC9ECmsX4IAx4LQJ08EbgHqs8i9AGBJvZU90E1WcSKBCgwKwLj5SRAAiRAAsNDAIY8Pghx5KezBOwe5s7m1h+pwwOFfYpaSNoQ0v6oCUs5iARkAUTeozqIdWSd6hGgwKzHjXeRAAmQAAmQAAmQAAmQwNARsNspuAA3dF0gWWEKzCQiXkACJEACJEACJEACJEACJEACJJBDgAIzhxKvIQESIAESIAESIAESIAESIAESSBKgwEwi4gUkQAIkQAIkQAIkQAIkQAIkQAI5BCgwcyjxGhIgARIgARIgARIgARIgARIggSQBCswkIl5AAiRAAiRAAiRAAiRAAiRAAiSQQ4ACM4cSryEBEiABEiABEiABEiABEiABEkgSoMBMIuIFJEACJEACJEACJEACJEACJEACOQQoMHMo8RoSIIGBJyAvjD527FhYu3ZtOHDgQBg3btzA19urIF54v2rVqjBr1qxw5syZMGPGjIHmULft//CHPwS8/w0vGffeA9c0x6bT67dGfeONN8L9+/eHemxKm5WxkH6yaNGigP+fOHFi15oa+eHD9yJ2DfmYZ4S+uGDBgjB37tyulYXv4ewa6toZUWDWRscbSYAEBpEADKSrV6/WNmIhVvbv3x/WrVvXVcOunbbwyowH+MaNG8PBgwcbEZh1uFy/fj3cvXu3a8Zq1bZPCUy0SdMcm07P6zfI48KFC2HTpk3tdKvG7+2UwBRBFivwtWvXksYz0pg2bVryuqaggAU+27Ztc5Os2pfbLZcs0syfP781Xi3XHI7tlsPeL+XC991YNNSLVcjTE/lou+3btxdFzV3E04LK1lFz1Wnr62KLpl67eW1Qdl1uGp1qW93nms6D6dUnQIFZnx3vJAESGEAC7RpmMAR27twZDh061DcC0ytz00KmDhcYS9OnT+9ZgZnT/TvBsUnh79UBY+DOnTtR8ZJT7365xi58oO6nTp1qef4gSpYsWVK6yIKFhg0bNhTjvlPefiy2zJs3L5w+fTprPKQEaNPtY+dN2+9RfpRpLDyq6Mvd8nxbDrYd7O9VuIiQmzJlSmts4v7169ePiDSx33n3SftLv0pF7aSua3qey+mfYyVsc8rGa0KgwGQvIAESIAFFQAyACRMmhH379hW/7N69e4SxLZ6rS5cuFb+L0WdX7PHQfvLJJwvDCh95iD969GiEQapXnWU1Wh7ouM+ucttVcimfLte7774bjh49GlDGslVyr8wwqu/du1d4MJcvX16UW5dfhw7r+2MhebE8kI53P/JCiJ3wxd/gcuXKlWLlH7xhNOL/JU97jy6LDhl85ZVXwne/+92iPra83uKCLp/mqFlro19/j+t37doVjhw54nqCdbvn9o1Jkya13S62PaT8tl/pvq0nCetNQdvMnDmz1WYIM79582bAv14aZX3Gji3hgqgAtLc1hMvSyumbdvKrKswsS4xFhAtCDEq/Reig9nYvXry4xQrs8UFIuq6b5YB0ERVx69at8I1vfGPUmLbXC/dly5YVnmgb+q+F9O3bt1vlvXz5cjh37tyI64V9bHx7hr5dUPIEpzDy8mxie4J44jEH66gU3c9lvpU+jfku5hXOeVDaxZmU4Kyy8BYTmOCovZgxgYnyWy8u/sYi3o4dO8Lhw4ejHvjUdSmxZ/un7kvCHuXDfImyoJ+nvL8yz9CDmdMzu38NBWb3mTNHEiCBHiYgBqM8sG0YpPwNI0QbjvK3tyJtQ/s8b4Tex2LT0H+PHz++MBjloWof7PI3QkvFW5DyynpltgZXLAROG25l+Xh52Ov13+giup7SZXDNO++8E95+++1ij6x48x48eFB4nsSAskLBMyBtu5SVB3lZIznGXjwM8vuNGzeie1mr9o1220W4Yt8o+q/neSgTWVInuR/tCuEvRjnuhUCRvbtSXjFeq7S5HWup9tG/Y4FERxLk7BNLGcmxacvjZft7rO/Mnj07PPXUU4VAP3nyZGFg2wWolNfLckr1U9TDllnK++yzz4Y1a9YUVcXYwiLJ0qVLWwsIMs9pFjZ/j5M3/mN5emH5VshLHrGwW+2ZvnjxorvtQRhs3ry5EDWot+eB9sJOc0NbPQ8mFi5lfFhBWvZo9ASmFzZuBaYdg5IH2g2LX1i42Lp1a9CeUdu+OdeVhbCjTGXzs/QhhJnH5nC9KIJ9xdIncr36PWx2DGTRKDAHsllZKRIggboE7ENMjDEJsYJnRod6WaO0zJASwXf8+PHwxRdfFMY9Hqb46H2bnjgSISWGnzbC9PWekZwKw4oJTBuK2U4+No9UOa2Q1gJThzDmGv2ekWUNsZTAjQlKEfueWPNC2HSZLZdU30gJwhRXe+BLKj3LNyXCrJGpjWIY8nbRQNcfiwRl4b+p9qmSltdvYoZ4jtFvvSi5olAb1LqP24UbHbKc8orZPmUFYNl+SevR27JlS+FtLQuBTHGzixK6nvDc6qiNpsJowUj2xMYWvoQTPGXwcjZ9MFHMO6nFchVx5EUYeF4+Hf0irL18cJ3scS97RuRel1rI1OPIPuO8RYrUeM/ZA1/XDuB97ROgwGyfIVMgARIYIALeQ1J/B4EpoV262hKm6j2o9cMTnorz58+H559/vmVMIx19qErsoAYYYgiRXLFiRRFCpD8SXofvyox470TJdgSmhEFKWWIr+zGBGbt/6tSpUQ+mdwiTT0ojXwAAIABJREFUZ3zp0GbPQLbfpQwaWWzAv/DkWEM9Jw87VKr2jZQg9DggT90u1gC1bZYKE9X3Ww+Sd6/2FEm4puYg+XuLJ/o6r33K+p+Mo9zTVFOLAd40F/PepfbelYkyXU94MyF8tOdQp+2lY+cw22e8Mnvl1Qs5ZQIkJTBjXroUo7qPFetVjwkf4QBPfjthsV45Y6Ja79fFggqeJXYLRqzengczZ+FM5i29D1V7ePFMiPXj3OuQR5nATM3PdQRmarGrbv/hfc0QoMBshiNTIQESGBACOQKzbJXdM8T0gxCr6lg1lr1R8HzgO3zkmPcyA7/Mk4A0qnqwcE87AjN3/0uOB1N3oZjx4LVPLHRMhCD+zRF/YyEwq/aNXIEZaxcvfK7MU102rEXAaQM5R2DGypbq2zntExPw2M+bOsW0igdG8vHKnAqdjo05SdPuV9Pl9iIm9CEv3liwY8/2AW+sVRF/ZQLTij2pY06ednEB3k77sW0aW2CR++yiExbr5syZU3rCbJ0QWS8k26tzTnixZaZDWWPtnTr4R9rMLlRasZt7XZnAzJmfKTAHxIBS1aDAHLw2ZY1IgATaIBALkRWxkvJyxFb6xXiFcfDCCy8Ue31kZX/y5MmF4BTvYtlelpS3oNsCM7ZvxzZBTGDG7q8iMHM8MrGVfr1YkBIwnQiR1YZZTt/IFZgxrinvFsqT8mDqtrVhgLEQWYhKWVSJlS3Vt732ye1/MS+arkuVest9qYgFLBqJx1eHKZaJWU+caPGpT6z1xKM99MXjpvdo54TQlrGJiSS0p+wrtYf25OTZxjQ+4tbYohT2XaJ9Yodw1c0f+eFjQ249TlW8cJ5QqyswdQix7stWmOZeJ/OGd1pvzvxcR2AyRLZuD+3OfRSY3eHMXEiABPqEgOyPiR3yE3ugo3piTHoeThEGMP6wFw0Gl4hVnFwo3yEdz9DG3jwRodaIx/U4CRKHcXRLYKKcnicEYXU4AMYalJ4hXnY/0o8d8mNDZL1QVXgm9ImQwlR/ZzlaQxTl0wdTWHGX46lCHvrQG28YVO0bKY9jGVe7h9grX0pMwCCX/mpFhE3P9uVUn7F543oZW177WO+d9D/UU79DNWb0a+EGQYC+q4VBKozSEy+6nyB9iKyPPvpoVJir9woe64HzPEq6/XVeCJ9H24BZLKQWe74/+eST8PDhw5bXzi4SVBV/Mc8cDo7Zu3dva+FMz1OpPJt8XHhthH4G/jqSpIk9mJ7H9r333isOSZKwf70ookNmseiIciENlNluZygLkZW9st68LOJP0sX+du9dzVaw2fDYsrFSJpRz5ueUwJQTx23YdpVX9zTZp5hWmgAFZpoRryABEhgCAtqw06/BQNVTrynRv+t09N4vb7W1bAXW7pPzwuRk/5l+xYV+vYfeF4oHcWx/pC3z3/3d34Uf/vCHrVaXvCVUTL9OQQQ5Li47WTHGpex+zcC2CfKzR/PL3liUD0Jy4cKFrbYTQ1y/dkXaRw4UEp66HrHy2dCxWBvo18XEQjRz+4Yui65/lXaxAkZeEaFPutV18/aH6ZBBb//m559/XgiYnNeUpF7BA65vvvlmeP3111vp5bSPDTMte8+fDYHUdU55STQruw9avxpEv2YF4g8nlnonssZCEu2CF0J+pZxSfvTnEydOhD179ox4zYjeN273ceNvCHG9aON5yaXvlb2KyB5M5IW06lc62YUirx+38+ixfQD95q233gqvvfbaiLBYqVvuXshYmWLhubq/eteUvWJE8or1C/yuPeNeOC+ukXbDvk+9h98e6iQhs1jE+Jd/+ZfWXv/YdcIsFd6u53I7PyOiR5fJvvZL9zldP+SND15f1G7btdPPeK9PgAKTPYMESIAESGDgCaQMoIEH0KUK1gkz7VLRej4b6zFHgauEUI5lBfulnGPJKCfvmNcw596xuoZtP1bkeztfCszebh+WjgRIgARIoAECFJgNQMxIggIzA1LkEm+fqA2hrJ96d+5MhSJ3pxT9mUu/tbVQLtsz3J8twVI3QYACswmKTIMESIAESKBnCcRCS3u2wH1YsCohqX1Yva4U2QufzH3FSlcKyExIgARIIJMABWYmKF5GAiRAAiRAAiRAAiRAAiRAAiRQToACkz2EBEiABEiABEiABEiABEiABEigEQIUmI1gZCIkQAIkQAIkQAIkQAIkQAIkQAIUmOwDJEACJEACJEACJEACJEACJEACjRCgwGwEIxMhARIgARIgARIgARIgARIgARKgwGQfIAESIAESIAESIAESIAESIAESaIQABWYjGJkICZAACZAACZAACZAACZAACZAABSb7AAmQAAlECOj30q1duzYcOHAgjBs3rmO89LsEd+/eHbZt21bk9fHHH4cVK1aEw4cPh7lz5ybzl/c+zpo1K5w5cybMmDEjeQ8uwAuz79+/79ZTynDr1q1w+vTpsHLlyqw0+/kicDx16lTAvxMnTuznqkTLruuIi9Culy5dCrr/DWTFTaVy+7cdI8PQR3q1/evOc52oD8oi46cT6TNNEug3AhSY/dZiLC8JkEBHCcDQvHDhQti0aVMrHxgPV69e7bjAlAxhxOJTV2CKKN24cWM4ePBgIwITaYrgnj9//tAKTCwyLFmyJJtpU5216iJDbr62b8siB/pezmJGbj51rkPZpk2b1rVygHFqzNix2e25oQ7HKveMVf+uUkZ9bR3+TfYrb04U4SvlvHbtWtf6cBnH69evh3nz5rUu6aWFwpz5TcrfKzzr9tlhuY8Cc1hamvUkARLIIgDj4M6dOy1xh5vqGDFZmUUuskZsnbRyjOWq6Q6bwLR8IL42bNgQdu7c2VWBCe47duwI8B6/+OKLbYl7EZAQbp5HvhP9pmo/w/VjwRoGLMbeIHusy9oCbY++fejQoTHz2Is4yxURVefKpvuVfTbY8dMrfcouHPXKOEd/BCNETHz22WfRKB2U/+233w6/+93vijl4rBe/6sxpw3YPBeawtTjrSwIk4BLQ4bBygazwihExYcKEsG/fvuJnu/pr768SYqhXvHGffOBF0qF7MLpmzpzZCmM8duxYuHnzZsC/tkyeAaFDcHG9LiMMte3btwcbCizf43rJL+XB1CykPkg7lidYQtTjmkWLFrUMfLvibo1O+zvS12HBmqtOV+pky6bbVO6V+27fvj1i9V+np/PR+QvvTz/9tDCckG+d8FPU8z//8z+Lto6x1+1k+6b+DeU+ceJEEQqNtoZo1Vw9gzjWDvI96hyrnx0XOaHm1gPkhYuj3MgX42HXrl1F30IYuQ7hlrynTJkyasFo1apVxT22HRGpsHz58rBw4cLid2Gj64qwc51fSgxp/lL//fv3F/1d8pg9e3YRNSFjuRP9SIS7hEHr8ajLiO//6Z/+Kfzbv/1bUR7wX7BgQdH/NS87n4D/j370o6Drgvp6PGWO0/ObzGHPP/98+NnPfubOB+vXr2+F/ccWvHRd0I6LFy8u2NbpV2XbC7z8rUj3BKd4ES9fvhzOnTtXMM4ZF+08uq2wtoJTj1Ppz9I2aD+JpmmnDN69EmKOSBtED8QiJ7AY9rWvfa2YQ3shuqJpDoOYHgXmILYq60QCJFCbgLciblfVrdFgDY0qnj4YrtpoEkNWG9Ve2CLKCeNE9ljaECNbxlgaACXGg12Nt/vLhENuaJXlJmVYvXp1ywuHa955551idRr7WyVE8cGDByO8Sbb81mCynmevLjrMOdWm4GLFlifaUx4M6QtYnHj11VfDxYsXK4Vbo55bt24Ne/fuDUeOHCn6tTb2bF+zbYZ+Mn369IK3LX9OfSwD72/03zlz5hRlRLvpMFOdv65Lak+rNw5T3qGqfd72IeT5+eefh6effroQJLYMOf0hNvF4URA6VNMKE3t9u/0I5ZI0MP7gAUKeJ0+ebAl01NkuYIDBE088Ufy3bNmyVl9EeuhTYuzH5kT0+xhPW2fLOxWOnJrTvHm4Tr+KtWlOOHlswQblePbZZ8OaNWuK5FOh2VIGuxCA76vutcc9MQ+m8Nm8eXMRNYHypfbwW+EuZU0tvGiuZSzB8O7du8VCge5ztR/yvLErBCgwu4KZmZAACfQLgZjA1OIkJ9woN3TLXud5XWKGlD6Qx96XMsY9AaWNWvxuDU5PIJa1qxU7uBb11eX2rpHrrJjSrGz9UmW3hp414D3GKUHhGbCxxQbrRcsdD1qExESKPohI87Rizxr0nvGrGXvt7XGHVz+20JE7DjSPHK643vJItZddzPEMXAkd9vp/Kr+yNvUEGNoNYs87OCwmMOv2Iy0wPS+41/+lHWDcozx6USAlvm0otsfTE5SyGJIjDlNzXMxLp+sf20OZs+c+tW/QCnrpH3ZxayzCaPXCj+63UhZ4qp988sm2wvFz5zhcFxOY+B4LaxC8jx49osCsAnWMr6XAHOMGYPYkQAK9RaCuwJTwPF2bnLAnLz/7XWqlXvIsE2CeEVNVpFXxzHoCwPvOE00xgamvhbGh90N6AlPCDYWPDZ8tWzTwBHjKc+21Q1Vmuv9oDxNEiG1Db1FBnzZsy1vVI+QJslSa1ui2oaUpb0jM2PTKkqqP5WUXNyxr7UXKGXOxvuvNaLYfgBPCrpcuXdq63Hqn9PzRTj/S5RFxo0Nd8XtZSL2OOJBr7anWKU9+imfK+5wSgiJgtQBPpSljXEeQxOYer01TAtNGVXjzQ2ye7ORTEeMCixveHmxpJ3i4OxUW69UttsChvag5HuNOcmPa1QhQYFbjxatJgAQGnEBdgZkb4mTxUWD6J/TmtIPeG6gN5hxjvFMeTGug5pQlNqRS4XB2D5wXKqfTsPuCLWNvwcG+pkWLNpQbIWtagHgLGd7+rrJpJBa6q8uSEizSDuIt9wSILkPK+5njUUtNjbrPYf8d9o+K4PY8+3oBpJ1+ZMsl7LA3WDzPOQtQko4V+17ZUjy1UJX9tPqVSl44txW1KW97SvSKuEv1q1i7lglM1P/KlSujRFq7/Sg1J6T6oF20stdLnRDynvtark6FyOr53ZazTlhwig1/b5YABWazPJkaCZBAnxPIETZeiGyV91RqRE2HyEr4Vyp8DGUoCxsVg1yHkzUVIou0Y/s+hU1KeMNQw0Ep69atG3XipRdmbLtlpwRmO/txreCxBqo1aFMr+jEjF/l44XupMGIrnmMeXS+Ms4pA8sSObS/8rUNzPQ8hxqQcUJLKPxX+avdrxsIfc4Qz9hv/+te/boXHprxz8F6nyl912rV9x/PGxkI3vX24OLhG77lL8UR9yvb4ed5nvefc8vD2aGPxQ3vi6vSrMq6x8Vcm4nLCdqu2Ze71qT3Q0iZghrDUKq+4yi1D7LrUXIb7cq5ptxy8vzkCFJjNsWRKJEACA0CgjsAUw1vvLfRC4Dw81hsgIkKf3Bfz1lQ55McziFMhhnZ/pKwoN33Ij7ffye4XjO2R1O9106vanpdF73lrQmCKSNfhZrlhtGVDJWZ8W4HvCenf/OY3xZ4+eMa0Z8GGRHo8PVGgwwdTixaeKJA9dTJGcBpp6hUDKbGDvaVnz54tBI0Ywbo+8AzKKw2+/e1vt/aRWS+hZmX3pKW8X3WMXWmvP/7xj+E73/nOiP1tnjdOv0omJjBlvtiyZUvpfjk7/m0fi8179pVNaEfdDyZNmlSIEbS9Pt0zxdN63+2covmfP3++OGUaeche0JRQO378ePj3f//3oBc76vSr1Dj19qnLoVyyZ1U/C3LmtU48Rr05BQzB9uWXXy6ylDbDYU7egU+dKJekmTOeYm2ONHK9rZ2sA9MeSYACkz2CBEiABBQBMdgQtgWD6fe//33r1QFipONyOepfDCMdBojfc/ZfSrZaCOA+HPOPf/HfCy+8EL7xjW+0SihhjjAGcOLlw4cPR72mxIYsSRmtUSdp2bJroWZDLFEQvF4h5zUsYtDp17t4r0aRyqVeQ2I9JN77SvV3mkOsTrE2ldem2LIJj9jrULzXS+DVJPhYkRdbcBDRbAWz95L03DaVvLw2l7567969Ua/6KBOptp/ZPq/HEvLPXZjQ90mauF9e44HvfvzjH4eXXnppxGtfpG2EM07sxetI5O/x48ePeBWIsPCMW10G+3og3IdDR3R5cg1c63mVdtH5obyYe+R0Xvw/TvP0+lFqH6DuYzbk0L6eRvqXrl/qtTjy2ps9e/a0Xrch5dWC0/JEuXR/xt+6v+vr0W/kBFEwkH5k21u/Sgh1w+FEaH9JF3nIXvkq/arsAel51uUVOPo++8or3V+kHlWeGVUf2rFwU7Q1njHgosNiZWznzPNVy6Kvt3OE7QfeMxLfSbnsImg7ZeG9zRKgwGyWJ1MjARIgga4Q8DwOXcm4Qiaex6DC7dFLY+GJZYdXNJFvv6Rhwzm1kZZzOmZOPZsO2czJk9cMBgHv8JscD1Yv1p7jYGxbBf1GTpn1TmMe29INd+4UmMPd/qw9CZBAnxIYZoGJJrMheLHv+rR52yq2DcOTxDxmdTPqV0FQt768rzkCXj+M9dnmcu1sShDN+CCyhZ/uEOj3PtMdSmOXCwXm2LFnziRAAiRQmYANiexkWFXlwv3fDTbkNic0tGpelgPuzw3BrJpXP17vnexY5cXnqTrbEEYa1ili/F0IeGO3F+cxthgJkEB9AhSY9dnxThIgARIgARIgARIgARIgARIgAUWAApPdgQRIgARIgARIgARIgARIgARIoBECFJiNYGQiJEACJEACJEACJEACJEACJEACFJjsAyRAAiRAAiRAAiRAAiRAAiRAAo0QoMBsBCMTIQESIAESIAESIAESIAESIAESoMBkHyABEiABEiABEiABEiABEiABEmiEAAVmIxiZCAmQAAmQAAmQAAmQAAmQAAmQAAUm+wAJkAAJkAAJkAAJkAAJkAAJkEAjBCgwG8HIREiABEhgNAG8UHzr1q1h7969YeLEia0L9Evqe+0F4/ol6LNmzQpnzpwJM2bMGIjmfeONN8L27dvDokWLwi9+8YuiTaS+q1evDitXrhyIerISfybw+PHjsGnTpnDs2LHQa2ON7TS8BPQ8u3v37rBt27a+hyHPtcOHD4e5c+eOqI+u7+nTpznX9n1rpytAgZlmxCtIgASGhABEx6pVq0bV1gotLRDtxfbhiWs3btwYDh482BJq3neSTuwhbfPMEX9iXE+ZMiVqwMiDHwaBNnKuX78e1q9fX1lgQsTh06sGE+qFMnZTYB44cCAsWbJkYIR6P04HaO+rV68GtMW4ceN6qgpl8wkKOigCpKeg90hhyubLJvpFN+eesucacMuzBs8GK0B7pDlYjAYJUGA2CJNJkQAJ9D8BT+BBlMybNy9cu3at9WD0xFtMrFnjNvYgRj4wJj/77LNgV4GtIYK/79+/HzWYUZYNGzaE//mf/ynKHhN8MEA++eST8P/+3/9rW2AKu8mTJ7cEXK/1CCswO10+aYedO3dSYHYadkn6vSwwUbZp06YVc4udf9Bf7969S4/PGPadTmZdJjDb7RfoS5h3Dh06NCKCpqn6yDMQ/VMW7MrSTgnQpsrFdHqDAAVmb7QDS0ECJNAjBGIeRBgCMPbkQRrzDnpi1D5YvQct0j116lTh6YTHM7XKW2Yw6zpcuXIl6lEU4/XOnTujrqnjwUSZnnjiiXD06NHghZzqMClkqEMWy37TYY72Pi1qwQxe11u3bgXxJGsvAEJjX3nllaJ8KCs+CIu9dOlS63rxYqNss2fPLsqIj/UixbwLehFC+oJ0bR2aa3/T99mhYK/F79qDrT3vOg8JCUbZ8UF4MD7Wy57DF/ft2rUr7Nixo+CLfE6cOBH27NlThJ/iY+ugy13mcbf106xz26MsDZRNj5fz58+3IhWE18WLF1vfgc/ixYtbfcMys31V87T9oqxdvSmvygKIDf9dvnx5WLhwYastJk2aFFasWDFiPEietpzeeMF3mBtsWLmkIf0Lf+t+F8tDs2jnXq+/HzlyZFQ59RyGMmkWtl7S/rF+aseIvk73h3fffbeYXzCneGnpssu4RNlSER9V+gXS03yl/3ptqRl9+OGHxRhAW8pzCPXQ7abLj/r97Gc/C3/1V39V5Id5wM6TNipI+snt27eLhU89b+jtCsuWLRsR2l6lb3vjit91nwAFZveZM0cSIIEeJhATmFZwxQSmt6fPfle2kpsTRlRlJTi2Qo58YJRt3rw57N+/v2iRdkJkwQPprFu3rkjXeleF1/z58wvDXdcTQg775HJ+s2IB4Y7iJXzmmWdG1AdlQV4idiVPSQN7MG258JuIFTG6bZvIPUgXXidcj8UBL/zSa6tYmK63qGA9oDDYYChKW9mFBu9vGI1iJNryePW3aUj94WVDHfFBe924caMVQm3vsXUsM5DRR6dPnz6qX0gYXao9xKAuSyNVPukT+Bd9RpcJzE6ePFkI7EePHhW/S1t5/Vj3CyzwpMSDng6relql/SZMmBCefvrpol0kugGh8RjfENQ6PDi14CW/Q0AsXbo0zJw5c0SdhbeeM+w8Y9tb8/SiMXRauffasWHTjUWO2Hqhn6HviKiReUi3i/UG2rQ9b57X5/S2A+nXOSHQdfuFrUuKkcxl2Hf/4osvFnP5ggULinlOzz2xOVHnZ8uc6iOxualK3+5h02LoikaBOXRNzgqTAAmUEUjtgZTQ1ZjA9L63Rnxdgam9DrkHlsQEpt6b411T1YOJsl24cKEwcL36ldW56m/2+thBPZ6oEU+x9URrw8jeVyaORWDqfZ3WMLV7cD3esXayddVGmwi9srLHxKIIpJy28hY9PONdh+PZ+uQuinh5pdrDjuec8noGsiyQYOEh1h5lZSkTKDmzbs6e6VhdRfxjwcVGW+i6lIX2S5+wgt62nTc36P4gItyLYmj6XuHhLZR4ggZeM7twJPvPcxb3JL+YwCwbi7Y8ue2de53uG15dchiJx9F63m16Vtzb3+ssZMUW3nL7ds4Y4zXdI0CB2T3WzIkESKAPCPSywLSeDnjNRCjF0HqGsg4P9bwR+K6qwNSC1TNkqopIqY93n2fsaK+S3OsJzByxkrrG82C2KzBjHgrPgyneKBGYEqIq9bbhs9p7lTIEkUYO35h3SA6zsiF6UjYvZNQLN7ahxppvrH9JCKSXl8dXf3fv3r3WAgnu12XSIbBeuDKuFy+U/r1qeGxsoSS1IKYXMGwa3uIWOOk93ra9U95e8ZBqj72+5+bNm9EDwpq+V9jU8ajZOS61CGL7tF7ki0VC6H5bZWHJE4tVTrrOmTdjgtPb25/qIzY/286e4E15U1MLiV75+8DEGJoiUmAOTVOzoiRAAjkEOhEi25QHU5c/Vk5bR/sQlwc99tZ4HzGmqwjMWJraABskgWkFSNn+Qq/eMdEfO+VUixa91y3HwKrjwWxKYIJTKjzU9uM6HsycNDyBqdsG+8/koB27kIMQY+nLEE+xxQR9n4iRnPDHssWU1JxlF0NiRrn2TtrToT1xoNvO85rbk6l1n7ZRAlKHmCeunXtj7Lz5MSVoUmHcWng14cFE2WOecjvX2yiIqv1C5iydjmWUmk/Eu4m0bASNZjd+/PgikkX3kdgWE/H4en2jat9OMeHv3SVAgdld3syNBEigxwnEhJsNO4sZSyIGtPfCehXKxFYsTOv48ePFHiF5n2ZdgenhbzdEFnW2J13a8pWVN/Vb6jUvMWadCpEFw9zj/3MFZszQ1Htb9btUUYac0Lk6AjMlUpB3jgez7JRj6YexsDi9HzXlUc5JwxOY2qBGWKceX3qcaC/ygwcPsl/fA45VTvEsEzixaTPlbfTCW61AToVdeyG2OhQ05d2yArOpezUTyw5lPnfuXGuPcG54qLfIk7NPuY4HM2f8oo5N9AsvHcuoLEQY/Uj2IXuv+dH7My0L+VvmTdk3r6NObFi2N8ekBGePmxZDVzwKzKFrclaYBEigjIAndjzRWLaXyb5T0hp5VQWmDcn0Hr5WAEsdc1bIcwRmmQj0xJbHx9sThXKCV+o3OcDFq3vMMIqFC+pj9XMMwzohmcLfa2srPFJ7v2xYpvaYep4BhE4jnA6GXEpgopxgX5VvSmB6/cUukiBvy8fbA5YSmDlpxEKQkTa8jDg1Fl4XEe56PybaZ+vWrWHv3r0h5p3BfTgMRw7OAnttlMPzaV91ZOchL3xU+vu+ffvcd9Km2s4zynWIbGpvXU4YpSdytZcUeaD+3/zmN1sHEEl4bTv3/uY3vyn6OA6k0engUCMchIW6yxYCG2qeIzh1++j5SZjpvYE584gXkou2wAmpZZ7+WL+IzfkypvGvTjfFqGxBRM9BXsSGnb/13++9917RFg8fPmwdhKbHLMoJ8frRRx+NOD29at+mZdNbBCgwe6s9WBoSIIExJKBDgHQx7ANVjGe8rsF+7CsgPEEUEx12D5nO1+bphSiJUTd16tTWEe+6fLZsNk37Gg1tJHqCwYbG2sMzJAxXyoqywIiXPYPeHqaqv6W46N/BU161gbK89dZb4bXXXite44APyvM3f/M34e///u+Lv4W/5gkxglMV7amxMKBiJ8lKuKQVhnJMP/KK7dfTngFpS/ud7rc6D8kX90nb4v/tq1nEOPbYW77SxpKntCH2MKL/4nPmzJnC6LfCOFZHXU79agxcj8UAhKiWtQeM6FgaH3zwQTh79myrz9mxHBP3di7wIhKkf+swWF0O71UWsYNvdF+wr/yIhZzm7GvTY1SHv0t+lkfM6y+vr0BZRGRLf/HCgDU/L6y76Xt1P7WvmcHfEIPacxsLxQYXT0Dp9FEfeSXSnDlziv9fs2ZN8WoSfOx+3NgrhfSrkLxD2+z4sf0iJjxRBn2vlCfFCPfFwvR1v5Z5SJdZ2lvqimv0a2HAX7+WRE4ORz+QdLCog1fi4G9hqiMZrIj1+vYYmg/M2hCgwGSXIAESIIEOEoiJyap7alJFLAulTN3r/W5X2+ukMaj32JV11LNqOGQOG89zLcZjTMzmpMtr/kxAeyeaCAtkAAAgAElEQVRtCHLTnGCEe/s8m86H6ZFAUwTK5iAbat1UnkxnMAhQYA5GO7IWJEACPUggZrzqleTc142UVc+Gf7WDQq8Klx1e004e/X5vjlexqTp6Ytb7rqn8hi2dbrHsVj7D1n6sb2cJxJ4t3hzY2ZIw9X4jQIHZby3G8pIACZAACYwpARtSisJUOS20SuG9E3q9MOwqaQ77tZppp9pt2Bmz/oNDwIbqomacgwanfTtVEwrMTpFluiRAAiRAAiRAAiRAAiRAAiQwZAQoMIeswVldEiABEiABEiABEiABEiABEugUAQrMTpFluiRAAiRAAiRAAiRAAiRAAiQwZAQoMIeswVldEiABEiABEiABEiABEiABEugUAQrMTpFluiRAAiRAAiRAAiRAAiRAAiQwZAQoMIeswVldEiABEiABEiABEiABEiABEugUAQrMTpFluiRAAiRAAiRAAiRAAiRAAiQwZAQoMIeswVldEiCB6gTwUulVq1aFWbNmhTNnzoQZM2ZUT6SDd/C9fh2E21DSVdrojTfeCPfv3w8HDhwI58+f7+m+1xAeN5mPP/44rFixIhw+fDjMnTt3xDWaZz+/k6/X55a67Svts3r16rBy5cq6yXT8vl7nr99Bee3atVHjoOOAupAB5rvt27eHRYsWBbTHxIkTu5Ars+g0AQrMThNm+iRAAgNBAMbuxo0bw8GDB3tCYMLwuHv37gjjDQ9qfLZt29Y488ePH4dNmzaF+fPn97TB2HjFG04wp420wBw3blxot+9pMeZVZ+3atYWYRV5lH6Rz5MiRsHnz5uS1TWBL1Vvqhf5uBWgT+XcrjVQ9UQ4RQrEyjbX4QP9ZsmRJa27sp7bJ4d+tvoB87NzeaZa9UH/UGfNeTGCKCLXtkDt3dbP9mNf/EqDAZE8gARIggQwCvfAQ1sXEA3f69OldE5iyks4HekZnKbkkR2Da29vte9pgtZ4lpH3hwoVi8SD1gfF3586djixgIG8p27Rp07IEb7tcUvXt1u+pemBxZ//+/WHdunWFdwftcOrUqZYxbsVdt8ot+aD8O3fuDIcOHepL71OKf7d52rm90wJTxNtYRgKkBKYI7/Xr17eiiGTRc8qUKR2bk7rd9oOUHwXmILUm60ICJNA2Ae0p0CE7YoQsX748QGThY8WW9RTZ+xHuN3ny5OJhiAflrVu3gjzU5WF57NixIu3du3e7D03PGyXeCxgKn3/+eXj48GGQdKxnw96fa1TAiIWg3bFjhxuyaMHr0C75TYcY69/198IfbGfPnt1ibXlYXrotJLQS+e7atasoM1ijPU6cOBH27NkT5RMrl62f10/Gjx9fCDWEBcKjpq8Rzqk2EmPP1sd6z+u2Yx1j2uaF9vr5z38ejh49WnDUZdXi5+LFi0V4L7jD8486XLp0Keg+qT0T0j5/8Rd/UXgzkLZtd+vJkzF2+/btMG/evKKZJH0tpp977rki3FbGHISyDsuTsqbC4G2/1uXL7buaJ/JDH4VnODc6os4ihfRfzW/hwoVF2D/yF++1jB0ZL+JRsn1A6m09S+jnwhb94s033wyvv/560ZbSLjJ2USbMKxDPNkQSnEVMPHjwoNW2ly9fDufOnRvR77z7vQeBLqs3vnp1bp85c2axkLhs2bKin9i2kbrmzl2ajUQlPPXUU0U4fk6Iqh2D+hkijNE/8EG74mOfM7afvfLKK8V8Upa/7hPYpmL7USoCo23jgAlUIkCBWQkXLyYBEhhkAnYlHg/LBQsWFGJBHogwQiAQvZBRPADhWZBwQ2sI4mG+YcOG8MwzzxRhhjCM8MH/6/DTVDhq7HfkB+NL9onaVWG7Ep67Mi5GCDwoW7duDakVY6knvBowBKzny5bL+xtiQYwSW06v/sjj6tWrLfbWGwbOYHzjxo0WH3tPqlyeyNSeJNtHcD3ywEf2oaXaSO7RdbGisG47Iu0cT4E3xj1h6rWD7fMyJtAPXnzxxcJAljGlPTU2/Zw29vLSYXY2Tfkbomrp0qVBDHeMbyyewIBPhYHrMnvjR4z8VN+VMST11P2ybI5NzQ1l99r+XsZP+iwWS4SLLJyA48mTJwthKuPKhs7rtGNzpW4rW5bY2Hz22WfDmjVrinyxYGHbMhYuredm3ItFJ6SDftnrc7vn2U/1/dxxLtENsgDj7XfWfUraUvcFu/glAlQWFGLzl+zPlfrJ3Bfbg2kFZtke7UG2U/qlbhSY/dJSLCcJkEDHCZR5d7zfUp4ET2BCaNiDL6qmXSYwAUn2YNp0rdGRa6zqEMscw8XmmzJsq5bT45USYTHhpkP7bHulvH329/feey989tlnIzwBNnwxJw/LqyqfsoGC/OUAoSor/l675wp/eDGtJ90Tf7otbNp1BGjuwgUEJsZM7oKL8I0JTC2c7Bjz+pQ1nMvar65RneJnQ6f132XC22OQs/CQEqme4NT9SDhs2bKlWLxJjdWyeavq/Iv26ebc7jGuOqfG+pSen1LPs9yFp9hin4h/ry1s2LeXlxcVkxuB03HjgRmMIkCByU5BAiRAAoqAhPjYE+1yjBAbtolkdQhdzIAVYwmhT/oT2+/YjsCUMEKdTywcF9fY/V85RrjnwdQeORtWJ2UREZISwl5b5Hj1UsItVS47UHQ7wAiHNxMHnbz00kuFYIGHzB6K05TArNqO0pbw0KU80N6EYNnhmhxRHxO09t4UF5uO1w9TXjDPK6b3dKVEitRZQm1tv8XfdfpuTr6SVxUxqtsxxc+ma68Xr1TOvJgjiPSiVc5Chde2OnogtfCl52Y7r/b63J7Ds+rcJX1Z779OMdR9UM8/Nqy8jsDMydvr+3UXzGj0dJ4ABWbnGTMHEiCBPiOg9xvFwnxQJS8MTBvvsVVuG8ZVxcDUQqEsLM0TADkPcdtUMfFbJkrF0BYjxBqlqZXyOkZ6UwITZa9yCq/U5YUXXmgdlqO/w95AhGPKJyWkcF1KCNdpR6SbszgQG6pem3keQu8QjtjJw9ootv1Jpy17W/XYssamXXTxDgBJCdAUV+s9bMqDWWX8e0I/Nb16LGxd7b46b3xLfT/99NNoGL4371jhjfbUhxZ53mz9epocj2guF2lDlEm2EqQEZk5fKls8rHL6uFfXXIFZde6ybe4tmNi+5YWpeiGy3naFMg9mauxJH9LzS+y71Hjg790hQIHZHc7MhQRIoA8J6L2DKSMkx6OS8mCm9r8IwnY8mPYBnWoWMMCpnvo1ECkvivV62jxSq851BGaONy0l3FLl8lhJWSGiv/a1rxWc8B28K88//3z46le/OuK1Nk0JzKrtGDP8U+2P32P9TfPEdfCO4tU59mAYb18cGF25ciUq5vXYi4lH5Cn7ne3YknA6e4iWFrspwekZ1zr8tSmBmRpPuhypxRmvPXP45Qo0W2fvPun/+tU3enzi0B58ZE6x4x111HvJ63g4U/0aecgp3L0+t+cKzCqh77E5OjUHpuZQcK/jwcwNkaXATPXs3vmdArN32oIlIQESGGMCOmxLHpT4N7bHx/NgigErK+VyKBDSKfMg2Qc77rfer3YFZsyToY093QQxI8Tu14oJr1gYlbeP7Pjx48VhIjjgISUwkZ82EHOMGu+alOcE9+hyefWUcOAvfelLYe/evUX5Jd2vfOUrre/k3iYEZtV2lLxjRpzdz2brGeu3ui4QE5988klxgrEIC6Qbe32F9p54L1i3nPTf2OuKPmLzEk8Kyo9DaD766KNCwELI2LDtHK+Y5WD7iz3MBNen+m7MG6YFVWwaLBt34IO8RdzbNFL8PI8wTmzFSbP6ZGSUXx+Q4wleT3QK/+9973vFKbP6tTj6epxkit91XWw/yhGctv52oQzl1ge4WS9cL83tOQIzNad6fdl7PVFqsSO1GJAzF9t+LGNCL07FnilWYKb6/RibFEOdPQXmUDc/K08CJKAJ6NBYfC97dWD04IAJ+ejXguAYdrnu5s2breP08R3EJQw0hJshhFLv3bL7gOz+zdT7JsVDgzL99Kc/Db/85S+LV0Doct+7d6+Vp311g1wbC3W1obE6VFjXw7tfe5+0uNHvUNTlxzWSvhYesrdn6tSphUGqX1tRxsuWXbxYkrawFT7IX5+8q4Vx6gX2nmDwvov1Ld1GH3zwQTh79mzrFSqoP/odDjKRjz2dNNWOuM/ysHumPOPUEyjyygG9V1a/GmTSpEkj+hsMRh0qJ2l6e5Xxm/fKDykrftevGYFXXeeNV9pIH5H2lddX4G+Mv3/8x38s9a5Knyx7VYkO69Wv5AAT1FfmibK+a/vCu+++W7yiwb7CRbeBzteywt8pz5PuAyi35WdfqxN7pZAeq/h/PY6l/fR3sVeT6AOmbNkWL15cLOqBB8qKT9mpyiJq5JU4nsi2Y0DKasNEe21ux5iTV36gnnYu04szsTnVjuXY4k6Mhb7fjl15bYycgoz5S+YJKRvu1+0pC7YynuVVOVi40HNxWf+X37zFKVtf/j02BCgwx4Y7cyUBEiCBgSQgBogcYy+V9MLmBhIAK1VKwHoS5eLcEE3iJQESIAES6H0CFJi930YsIQmQAAn0FQEbvorCe9/1VaVY2EYIxMJm2T8awctESIAESKAnCFBg9kQzsBAkQAIkMDgEbAggasb3lQ1O+7ZbE+/0ylQocrt58n4SIAESIIHuEaDA7B5r5kQCJEACJEACJEACJEACJEACA02AAnOgm5eVIwESIAESIAESIAESIAESIIHuEaDA7B5r5kQCJEACJEACJEACJEACJEACA02AAnOgm5eVIwESIAESIAESIAESIAESIIHuEaDA7B5r5kQCJEACJEACJEACJEACJEACA02AAnOgm5eVIwESIAESIAESIAESIAESIIHuEaDA7B5r5kQCJEACJEACJEACJEACJEACA02AAnOgm5eVIwESIIHeIyDvQZw1a1Y4c+ZMmDFjRkcL2e386lRG3h26evXqsHLlylFJ9EMd6tS77j1vvPFG2L59e3H72rVrw5NPPhl+//vfhwMHDoRx48bVTbaR+6RsixYtCmi3iRMnZqX7+PHjsGnTpnDs2LGiTr1Ql6yCD8hFqTFYtZpsz6rEeP0gEaDAHKTWZF1IgARIoGEC2pDfvXt32LZt24gcxCi7dOlS8f21a9fC3Llzk6X4+OOPw8aNG8PBgwc7LjBRmG7nlwRgLsgxbnu9DlXrXPf669evB/RLiLcHDx6ECxcuhC+++CLcv3+/Z0SZLmOZwESbovwQlvJBva5evdpWXbx0Pd52/Npr+kXoQowvWbKkrbkkZwym+myn2jOVL8YDPnZ+Tt3H30mgUwQoMDtFlumSAAmQwIAQgLH8k5/8JNy+fXuUx7Hst7Lqd1ssdTu/TjT9INShCS5NCLAmylGWRq7ARF3u3LkzQhg0UT8vXa+8KOfdu3cLr7kVWLkitdMsU+mjnDt37gyHDh3K9han0qz7e6faMzWXrlixIkyePLmSx7xuHXkfCeQQoMDMocRrSIAEhoYAjBU8rG/dujWizuKZg0E2b9684jcd4in34ftdu3aFHTt2FGl4YXIS7mjT0N6Ed999Nxw9ejTAMyj5nD17thUWePr06RGhlNYToX+3dcr1MgoA1PnXv/51URYbwgnPwV/+5V+GI0eOjBKfsXoiXU8sldUB92hvqjCBBwvtIX9PnTq1FWaoPa42Px2+FmuHTz/9NBw+fLjIF3X3PLi6k8TKb8M5wWz//v2ttnz//fcLTy7y0O2m00P90K/AWXt9Y3lW6Y8eVwlb1m2YG/Kp7wEf3d/0+NG/pfq+lEeXFfdLeCy+F2/bvXv3ijEMgxsenfXr1xdjEWzxWbVqVXHt7Nmzi3/xQdu+8MILrbGfGrf2dz3G8Nsrr7xSjN9YiKztfyiDtL0IzAkTJoR9+/YV5bPj3XKUvlmWbmoSb2cBwwsLRhnBHmHwH374YcEdbNB/Eb2A/q77hu43CxcuLMY0+vz58+ej9165cqU1joQTBDvCp3Ub6bJ4Ifm6/2nWuf2/3fa096fmGt2WKOMTTzxR9LdYiL3X9nYsyXjC/ISPhGvL+BDvqNyHMuIjoeqpZ5Kuk3Btehym+jh/7x4BCszusWZOJEACPU5AHvJ4SCPME0bJqVOnWqFq1ith/xYjZdq0aa17bOiS9U7EhA+8CmKcygNdi1wJEUT4neQLAwDl1n/DiIahoOsEo6xKKJV4OdB8OnQP+UDwzJkzJ2zZsmWEwEzV09a7rA6ok01Pc/UMY8vdXmO9HjZ96Qsw8l999dVw8eLF0rDFquUHS+SJvoL6SX7z588vFg7k7ylTphRtJX/fuHGjxTmVZ53+qLlZJjmeNTsm9D03b95shbZ6/VbqqPu+l2fOd6j7hg0bwjPPPBM2b95cCHp8wFLEmRjEIg7Rj7VxLW0hbaX7vi7Do0ePijYT4164y31lIbJeaKMY3zLeY/17+vTpIzyPMv6Rb52QyVyva2waT811Mp9C4L344ovF3LFgwYKi/5eNb+QXu1fmN91WXv1z+q4dg3aOQP2kvLkMpA9AXMfaMzb2bZ28PHEv+va6desKnrlh4vrZJmJSnhE55Un1UTs3eW3S9Dgc673XPW7edL14FJhdR84MSYAEepWAfShagyslWryHqjZs5EGuDYech7knZGE8IywMxpr9Xae5bNmyQmDmGCuxdhGB+dxzz43YNynfQySJpwLlsXVCup7xpvdgtlOHOgLT1jUmMEXgpfpsWfkhPryFBCxewKiDYZTiI0a25pzKs05/lHp6bZgjQMqEjfeb/i43z1yBqUWfbr8UNxEFErqaKhdCx/WCj9yP9o15MKU8MYFpF3JQFy0gdX1yjPlU/xUBkCtQbHoeI09waqElacQW2azA9+716p5TlphY03NlHY9unfbMmb9i7afDmKuUt+y5lFMeOwZTz06Zv/Q4aXoc5h6mlTMWeE37BCgw22fIFEiABAaEgOfB1A9EL6QIVZeV6boGfVUj23uYS9iubgoJSdLhdFXDY8UwgFfJilU5WANhqimBKQYs/oWhbI0YG/In9UAd4IEqE8k5BlHsGgnvQn76QBPPSC3r5mXl1x5IMZpRHgiTpUuXFsnmCMwqzJBn3f6oy4MTTfUndfJvVYGZWoDxRG0VgemJslzDVkQe6q/DBYWHDtO2AjNHjNsxIemmjHdc54Xy67Fd1YNpPeZVp3Tb12IizxOwKKv+PiaYvXvLQu2l7XPHcqzMNty2jE1dgelty8g5YEkfbpRbT5nTJTpH+reem1LlSfVRr/9785ceN175vfmh6pxUtS/z+mYIUGA2w5GpkAAJDAgBbbhZYzpltNU16JsQmNbA9ZpD752pEyILL4o88H/8/9s7/6i7qvLO7+UPNOiKtsmY2CwzTKgmja1YxlkwE9I1C1uITClIpsFKkCrDICRmxNIlS+T3ggUNmrViAqRp2lGCFVsQtGJIHVZroKXWAWNbG/yR0jARjAFjgET80TXrOdPnzvM+2fvsfe9773nPPe/n/gN57zl7P/vz7H3u/p7n2Xt/+MPhC1/4QrjggguqCOowBGaqDbmJ0yAC009qUxHM0shviaCwdWzfvj0sWrSot+vloAKzzu+D9seY4C0d3l0WmKm+EPN9SX8YVGDqM0rWB/uUeN3BOfes8v6M9ZVSn6vgtRkJ3sbUGI4J25IXAGpbiZDxtqTalbLRrs/MvaAbVGAOsqO2X3+t7SoRptr39AVb3Xr1GK+pFJilz+R++i/XDp8AAnP4TCkRAhAYYwJ12917UVIySctFaAZNkbUpc17g1eH364pKXKWpsDbVc/ny5eGNb3xjb61qTmDmBFRdG3LRlX4Fpm4EVLfGLidqPbcSH6idN910U7VpkqbHxgRdrE2+jlydpQIzlgacY57qN3VjZCpSZIcZwUylS6eirKNKkY2lzPsU2n4FZj/plTHfx5YT3HXXXcn1wlpG6vkn3+s5oHXiNxbNztnSr8DU66Uuv+OvL2tQgSkRQ31hUPJMlmvsc1nvKRXTNrXW11dSxiAC0/ul5EVC7PezdNlCKUeuGw0BBOZouFIqBCAwpgTqUs9iP7ybN2+uUkdjm5YIAv9DLD+qduOgkvVHuQllKgog9UuUTDZ/kDRTWesn9W3ZsqXanVF328xNbOxERuuyG7HEhE6unal228mDlCEf3XDJRutk0im7S0oE1U9A1U8igjVS6+uzE8HYZjj9Csw6H2hUSa85cOBAOP300yfsApyaaFseYrOdtOfqzAlM6Q+xvqVcY5Fpu240NsRjftV7pL/Z4yRK0irbkCKrnPxLFG2X3+QnNkbqBLl8ZzMKcpN3z9hvuCLl9SswpYyYINaxJJt4iYhNfazN0n9EiInvdA1q3Ysta+u9995b3Xfw4MGewCy91wpBTW+O2VIqML2Ak7bIp47DIAJT/WVTgH0Kfczm2MvQfl4M+SUfNvLpXxR5e3J91C83ifXJfgVmbhyyyU+7Jl0IzHb5A2sgAIEpJOBFkZji/yb/tusd7c6Adt2KPXJAt+fXyZZOCKV8m4brU578Gkrddl8nOXab/9S9+sOuqVCxo1XqBKadhKg99k1+ioeKa2m7b6dtv3ynrOraUFee+kn9IhMlEZdy1IH8/wknnBDe85739HqW1CcbFqm/hKseZyE7icr/n3/++dUxCvIpPZ4jZ7+2QY6ekKMb9LgE/1JDJ3oqXNQOe3SNX/er16iPfJmD9Mcc89RQresTqe9yfT92VI/UL77at29f0HVZct2NN94YLrvsst5RQ3biHBt79mgbzyl3b8yHeryGHFUkH+trz8z6ybclNt7VPjsu5W96NEfseVR35IXvJ35ZQEk0S9pkyxF7li1bVgkxPXpHrrEbF1kO/l7ZNEzHsrRHXmal7rX9Kdb3Y7bEBGJsDPrnQEnq6aD+VEGm/biuLj9WUs/PVBkx8ef/VmeP7Xt1fbTueTiqcTiF0weqdgQQmHQJCEAAAv9KQH44det/hTJISilAIQABCEAAAm0kkPpNi/3+tdF+bBoPAgjM8fATVkIAAg0QiK2xKVl304BpVAEBCEAAAhCYNAGJLNpjrqTA2N8mXREFTGsCCMxp7X4aDwEIWAI+LUi+q0svgx4EIAABCEBg3Aj4VPXc8UPj1j7snXoCCMyp9wEWQAACEIAABCAAAQhAAAIQ6AQBBGYn3EgjIAABCEAAAhCAAAQgAAEITD0BBObU+wALIAABCEAAAhCAAAQgAAEIdIIAArMTbqQREIAABCAAAQhAAAIQgAAEpp4AAnPqfYAFEIAABCAAAQhAAAIQgAAEOkEAgdkJN9IICEAAAhCAAAQgAAEIQAACU08AgTn1PsACCEAAAhCAAAQgAAEIQAACnSCAwOyEG2kEBCAwCgJ33HFHWLlyZejCGWHXXXdduPLKKytMF154YVi3bl2YMWNGsGd/2r9Plqcc3H3OOeeE+++/v1Nnidrz4x588MGwZMmSIlTSl26//fYg/501a9aEe6aK1WOPPRbOPvvssHPnzrB169bKX/YzVXYVATUXDTpOZUzs3bu3NxZsvTk2/doo1w9q5yB1DXqP2ij3x/pEv+Xa584wytP6/ThctGhR48+bUT07B+0nTfbnUbW93/7F9e0lgMBsr2+wDAIQaAEBmWiuWbMmrF+/PixcuLAFFvVvgkzGZPIhE5f9+/eH++67L1xyySUTCpLvduzYEZ1sl9Yo9Tz++OMThIrUK58rrriitJgQK6fuZpns3HzzzeHiiy8+QrwVV9rHhSq8pE3DEJha9SCs+jA7eqlOFJcuXXqEwJxKu/pt1yDjtG5CLvWXsGnCzn7r6Hf82PLrngMpXlaUaln25YuOl3PPPTfZx1JtrPNrbBxOxRgaxrPTt39c+vMo2u5ZyMvQ0047bWx/f/sdv125HoHZFU/SDghAYCQEBvmhH4khkyi0ZBJQck3OBJncLViwYNICM1ZOXd3io6uvvjps2LChtQIzx06+n4rJcYmImgq7SnjZa0YxTkvYtMFOb0O/4ycnMJXDgQMHwqtf/eojXkLde++9QSKI+gJOBK589OXLZASmRkDrIuz2Rc9U9NVhPDuHITBzfXEU/XkUbbftkL6zevXq6vk+ri94c37p6vcIzK56lnZBAAIDEbBpgZIae80114RbbrllQgTTXiOVXHvttb0InU6I5G/y0bRUP0GyKUZynU1P1YiAlCGCLZema9PFpCwbPbApar6e2MRy5syZYe3atdVXtl3y71Q9noe1Qep/9tlnw8GDB8OmTZuqclOppXXl2LptyrKPngjHiy66KJx33nlh7ty5lV9WrVo1IQ3U36O+sfWLrY888kjPZuu/WOSkrk9ofaeeeuqEFFlrh/YX4ZOK9nr+1j9alrT/+OOPr/pTzIfyN9sntJ25CGbOh779ysv7bePGjVX9kjpteaR8ovfrWLzqqqsqX/q09ZjALBmnPi28lE1deyUVWqIuhw4d6qVtalslg0AyIpYvX97zUSw13fKo6zfiz1j/1bEtY82mj9rrYw9ILxisOJTrY1kOuQjToAJT7pNn75w5c8Ldd999RHp5aQTTsow9O4SvPDPOPPPMConnXfeslustM7FTnte2nG3btvX+Jr8HMm4H6c8lz/mm+7O0TfqE/d3I/dbZ55Zna/3j26t+Eba6/CLXnweaBHDTUAggMIeCkUIgAIEuENAfu3nz5lWTfP33ww8/HO68887qDWrJpEYnNCqk/OQ39ibZT+zkx1V+iCXt86STTqp+UGMpmTb9Vdb2xewrecvsbfaTwlw9qbfjMmG/6667evx8Ob7fxMrx9+T+LWXqm+/FixeHSy+9tEqhlY/8v6QHS7qeRFhiwsTbrOvxRBzJPZ5xSZ+I2SzCV/uVTqa8qLd8bGQqVqeW4QWH7Td+Laj6vW59XM6HOR7epz6FU79P+UTLP+aYY3rRM98O78cSn/hx0S+bmHDyrOSayy+/PFx//fVVdF37klb3HBMAACAASURBVAhM+4yxAj9mlwo76Q91/Tc2fmy/kfq3bNlSvTiTNdj+U/esSH23efPmcNZZZyWzBwYVmNpP3vKWt1RrhXX8qc2D+Nj3E+8PfQGja3OVd6l/hGnsGSfsVBgN0p9zz18vdMWOJvpzv791vn/67BPfx1LPZ82UyfXnLsxLxrUNCMxx9Rx2QwACQycQ+zGTH3YvBHQ9o27W4n/8U1EAnejH6vF/8/WmGhtLCfN/KxWYfhMau+ZKBZqNrtl66gSm2K735VIZUxPkujJiE7rSSW1qAmM3f/EvHvzENlZ/TgR7H/k6cp07JTBt3/QsY2xLOHlbY321rl5pi94jEZwHHnigEvoxgWOv1XXPMRu96M/ZJOXWjdOYkOiXjVz/iU98omqrChL5f7vmOdXftH+XvGCxfaPk5VU/aaP9CkwfgRLb/MuKEo6x/m4jo7E25ARmjGVM4Hjxap+9Ypdfg++Z5573fo34IP253+d8U/051/Zcf8+94Oj3/txzk++bI4DAbI41NUEAAi0nUCr8vMDsd8JRl86nIjQX6VOUsYlHXQQkNamPTSzt32IC034fm9DI33LixHeJlMDUVGN7vUaI6wRmKuorUWH9+HTL3GSuRGDmBE+ujthQUVElKaL6senGnkOJwCxZl5XzoU9lU9t8NNZHVGwbfRnWJzEh4f+W4x0Trrn+W8LGMt+1a1fVJNnoSiOOkjIpkVddj5ibMMcEm5RZlzpov4vZbPtNbifXfgWm76cx8TSIwPTCvHSM9/vSK/fMjwlM3/dyz849e/ZMeMkwSH/u9zkfex6Poj+XCEzdqdr2FZvKW7eMI+Wfut2vWz7NmDbmITCnjatpKAQgkCOQm2xIimxsooPAXFehldQ9v5YvJ05KBaZcV7c20Yv+2CROyvCR4dyEPybkp0Jg+ojdsCKYJZPOnA9LX4ZoOl1sba/NEvA+GWRC3u84HXRCbm2VSKXsdmlFyZe+9KUJ6aO5/pbzR67/1t2v/OuOI5qswJS2+/4yiMBUW/3zIbY7bWqTn5Ksitwzf1CBacv9yle+MuElwyD9uSmB2W9/LhGYdbuw2ywZTeu163xj/tE+UdKfc7/5fD86AgjM0bGlZAhAYMwIxH7MpjJF1oumGM6SSNhkUmRV2OXqKZnMSVl1Ewb5PhXBTJ1XqKKxVGCWrvGJpciqeC4RmMNOkS1ZgzVIBLNk8l8iMK1AjPXTuvV0OZ+kUgrtxLUkgjmKFFntr/Ly6bnnnqtSf1Wsvu1tbwv79u0LF1xwQQ9JqcDUdeCeZY5VTqAKy7pdOdsgMH1KqX3JY8flKFNk9XmimzLZY6pyLxT9c0w2e7JrVAfpz7nnr9SZi8iXjPV++3OJwIytn00963P924+HXH8esylIp8xFYHbKnTQGAhCYDIHYOjj5Ybeb1PgNSaQ+/+Of+9HVe+yRHv6e0qiQTHbsER2xSVepwJTdDzVC4CcjuXpGKTB99E742Y1FStPnYmLU+1d9Y32eix6W9ImY4PRRO5mI6eYvvh/HJrXWX7G2xXzi01Q1NTW3yY++aIi9JIiNGylXPropkt3oJmaDfUHgfaJ9sZ9Nfkp8Ekslt+uQS9joxF7WXsqGXGeccUbVbmmDjCX7txi72PPDv9SStohdsgmS7GxcxyqWFm3PiBWW1hc5AWu/jz1HfCprXXROz8HMCR1fptrgueQEpo4J3dVXImR+HOnYtuPOR9Xk33XP6tTzVeyVaP2yZcsmnDs8SH/OPX+9wIxt8jOK/lz6W2dfDEhbJJ1cxor97Yxx8f6KrWet68+TmQ9w7+QIIDAnx4+7IQCBjhHQHzk5RkE+99xzT7j11lurYxW8+NJrYseUyL2xbdV1Iu/XWsWOKVG0uXVTfv1a3TElPj3R2iH17N69u3e0SukxJXYCqGsbb7vttvCZz3ym4iYfbZ+sR9L1M6njSmx7YsddSHn2XtsGYS47ZEp9ulbRsvXct2/fXr1AsDsFy6THH8uRskMZ+X6T6hPWdpsGaI8XSaUw2rVK1lfCQtb96fEIuiZv/vz51cRWjiJJ2WOP0/H+9m2q82Gq/dZmKX/FihU9/ysLOVZF7ZS/eZ/Mnj272kVZokBybIU/psSnU6aO7dD2+T5g1zB6e8UePVqiLkXbR3C9GFIBoD6y/UDrTD0DYmss9cifWP/140fqitUbe3THxJJfIyf3pVj6sSn/9oKyTmBaX9YdYyPPZDlaRD+XXXZZePTRR3vPm9S9qeNt7LExpceUSN223/qyU2n6+vd++3PqOT8V/dnXOehvnV0fLGXosVInnnhib8do7X/KV1KOS/tzx6YnY9UcBOZYuQtjIQABCEBg1ARi6WijrpPy0wRSE3WYDZ9ASbZDv7XmIpb9ljfM63Mp+5OpKxUtpj9Phir3jgsBBOa4eAo7IQABCECgEQIIzEYwF1fChLwY1aQvtBHEXOZESWU+6i6R6DZ9RikwfWqttpv+3KYegC2jIoDAHBVZyoUABCAAgbEikEoJTR3tMlaNG1NjfVrgMETPmKLA7CET8KnVqZT9fqq1zxCfci7l0J/7ocm140wAgTnO3sN2CEAAAhCAAAQgAAEIQAACLSKAwGyRMzAFAhCAAAQgAAEIQAACEIDAOBNAYI6z97AdAhCAAAQgAAEIQAACEIBAiwggMFvkDEyBAAQgAAEIQAACEIAABCAwzgQQmOPsPWyHAAQgAAEIQAACEIAABCDQIgIIzBY5A1MgAAEIQAACEIAABCAAAQiMMwEE5jh7D9shAAEIQAACEIAABCAAAQi0iAACs0XOwBQIQGDqCBw+fDhccsklYdOmTeHCCy8M69atC/2ef6jnqh133HHhzjvvDAsXLpy6BoUQUm2Sw8XPPvvssHHjxrBo0aIgh5/ff//9IXZu22QbkDoXztqwZMmSbDX2/Lh+zqsTn9x+++1B/jtr1qwJ9eTOrMsaZS4YZlm23jr7+7Gv6WuHafcwy5osh+uuuy5ceeWV4dRTT432qbryB+3Dk7WZ+/ME+ulj/T678rVzhSfAWBn/PoHAHH8f0gIIQGCIBGSisWPHjoEEppghk481a9aE9evXT7nAVCy+TbEJkkyc5XPFFVcMkeb/L8qXP8gkTUWc2FgiSqX2konjMNs+zLJK7R+JwyZZaAn30iqGWVZpnTmhKH6OvbTIlT9IH86VyfeTJ9BPHxvk2TV5C6dfCYyV8fY5AnO8/Yf1EIDAkAlMB4EZQzZsYeTrGEb5o5pwDMM2be8wyxpy16a4IRGQ6AoCc0gwKQYCCQKjet4DvBkCCMxmOFMLBCAwJgRUYM6cOTOsXbu2stqnjtp0SPl+69atVZqpfDSCuXz58irVVj4+5dbfb9PtNAXP3nfzzTdXaXny0fRQm0KUS8m1onnPnj1VeuzOnTt7ZUm5Vhhpqq9tm023jTHx7rVlCD/9SPRRIwBqg03TlRTlRx55pEpV9mxjEw7P0vpKbfDpjHW2qQ+VkWUe68J1ZamP1D/z58/vpWGrncpi7ty5VfR41apVlW+kT8ln5cqVvXRM+bemM99zzz3h1ltvrVKbY/63/UjtjqV+q/3y3fHHH9/rs2LfihUren0llhKa6oMp7vb6GNdY37/77rsnMJA057rxV9cPfX/S+rR/6hiz49n3B+Fw0UUXVezrIpi2X9i2qu1nnXVWuOWWWypfW7b6/VNPPVWlsIuNPn3dlm19b7nE+senP/3p3nPEt7FuHIn9ts668TQqe7y96mc7xq655ppw1VVXVUz9mPB9r+45oeMs5gM7JvRZXNqPvA1ST92zO+VnbXuqj3l/af+bPXv2Ec9+tV2fDYcOHaqeMan+V9cP6sZeP/1Cl5bY5739jdBxvGzZst7zcJCU9djznL8NjwACc3gsKQkCEOgAAf0B1cmD/side+651Y+ZFzn+3yoYRGCKYFBhtnTp0p4IlYmGrAvUdZ4+6hWLosrfjjnmmCo11EdQchEVX15MqFkbpA1XX3112LBhQ7Vu0bch1ibrerFHhJKuQ9WJlZ3UpWy46667evf5VLQce7HBs4yxqrNN2yb+VtYPPPBANHW4pJ2xlGlvo7Rr9erVYfHixeHSSy8N8kJBPtJ/vP1q3+OPP94TON6/tn9JObK2WNsTG6LqH53EK/cTTzyx6qNahu/DNoqX65P+e+9Lb7MIhfPPP79KM/f3Sr0LFiyoxpPYumXLliDiwq+Z9r6M+cKPd39NavzrJN6v65W/e3utf3QCL2M5Nf7VbnnJ9cEPfjBs27atl7Yvgtum8Ht7Y/1DRYR9OWV91+/zQO49+eSTq/ERS7+3SwSGYU8ukqXfW6Y+5dX2mVh5qXEW84H60Kbql/QjGePyXJU+Ldfv3r07uSQhx7Wuj8kLOuvfWP/ztts+lep/8mLlxhtv7P0u2H4QE5f99tPc71Tsd0d8efnll4frr7/+iDX2HZiOjHUTEJhj7T6MhwAEhk0gthZHfkj37t1bTQj9j7f/0SsRFN7m2PpEP0kTQSoiQSbRuetzP/Z1E0oROHZyL2X12yZvnzKaN29eb0KVskE5Szv9fTFR4lMVc0InZ1tOPFu2ubJK2XkR48W6bWPqhUVqQhkTh75/pCbXVlD6CXGuD8ZEoYpmrd+WUfeSpKSskudASmDaiXBJH4s9I+r6hf0u1u/9xDo2XqSMmO9LXv7ExL0VOzH29m/79++Pritvyp7cmIyNn7p1kv0ITPvMUj+W+DD24tE+02MvEbX8Eq5+/DXR/0r3Fyixv+Q5VsJZ+qm8bNMMopLnANc0QwCB2QxnaoEABMaEQCp6qJNQEZgnnXTSEa2xKY9+k5+UENE0UCnMRvdionXXrl3hjDPOqOqNpT/K31O7q+beDGuZ2igr8lQk2ZRRvS61225s8hOL2smkwL5Jz91XMvn3k6AScRKLeqqP63aszdnbr8CMbV5UIv5ioloj5MMUmFaI5fpgCXfbL9XO2C7OviybYp1KndQ+6tMSfUpibmzkxFcsglk3+S+ZNKcEVervtr5BJu6xNvpxpP62qYijtKfuGesfvjGmqcwSSZ/Vjx3bJeNsMgJTsxRsBDO1mVwJ1yYEpn3BpG2P9QPvjxL7B+mnUo/3q7z0Pe2001qzod6YTHMaMROB2QhmKoEABMaFQInA9FEz27ZctC8WnYhNFqwd27dvr44T0bUpdZOLGOfcJNqKVpngy9owWf+lO7WWvrm2kxD5f7sj7TgJTD+ZSh3f0laB6V9C5I6fKZlc+z6U64P9CkxNb1XxKG2wKdaxMadpiakXHT6FeVgRzLpoq31ZE9uReVwFpp3cy5pQEWeyZlfSr70QGYXgrfv9yAlMXXuoz7R+IpgxkVXiw1QdKpzr1gyWCLSpEpixfuB39C6xf1CBacfXxRdfXP1WSdZNv0eKjct8ZJztRGCOs/ewHQIQGDqBVIqsCiY/afUG5ARmbr2Tlqfl3HTTTeHLX/5yLz1Wf2B9lLEORKnA1DZ6Bv1uy1+SOtpPiqxO8koimJNNkY35065Htd+XtDPXH+yEbVgRTKnzvvvuqyb/JZ9BBWZdHywRmLlJsq6zrBN0PjJk25tbxybX5sZGrO6SFNkUmxJx0k8Ec9AUWZs90G+UVtOlZWLvBeaw7LHrpHN9OJUiq5kkkuJrX1BMhcAULrK2WkRRLOpt21iSYirtSfWxuu8m0/+8H1LrSEvsn4zA1P4qz0vxrWb25PoJ3zdLAIHZLG9qgwAEWk7Ab9bgJy+xCKT84MlH3uTmBEUs/VXST3VTIMWj1x04cCCcfvrpE9aYxATf5s2bg+xMGZu85CbRKlpVYGqbpT0ahfGTFrHBpu1at8YiR76NKYHZzyY/yshuYBNLd7WTy5xtYpd9K163iUyurJh49JtAjUJgqj91V1T5dyrKJ98NIjBzfTCW1mqFuve/9FHdxErt141kbFlHH330hIm6lJPa5CMmcm3/KhGYqfFvN1mKvZRIraFObRAT22QlFj2TNtkNwlKb/NRtyOTZ58aRX+cmvpKPiNRR2mPXP9pnrOet7Ult8uPXkPpnfOkY0HpLRFougill1e0gm+Ma87uu05edwlP9T+q1LwVi7FIvOOr6gfdJzv7JCEy9V9uimT0tn1pMO/MQmNPO5TQYAhCIEdAfLUkRlXVdssOfTtBzx5To9zpx0fL9NvY6ybfrOOVvIi5POeWUI45DkfLkqBRNFfQizq5Tiq0VtG3SCY3sSvnOd76zV9Rll10WHn300eooBCtE9DgTOT5D7JCJvUxMdN1onWDRibscsaFl6hEYcp9s9f/Wt761Z4PyEyH47LPPhoMHDx5xTIlfS6f36ARJ7be+8usElZH1kz2eQ9tkj4UpOQIm1U7dJdTabv0t/y87M5533nnV0QpeCHr7P//5z4f169f3fKVt1fLF1o9//OPVERpWdMcEhMK3LGLHqegax1g6qveJ7+9+HKSul+vsukr5t+0TVihLHSLulLlcm1on6/u/pJqLwHz44YerMWWP7dCURRVO0p/8rrp6/IUehyHXxsamChY/PuXv9m+erdjwsY99LLzvfe/r+TiWShnzmUyyU2NBucfa6HfLjo0jX64f+03b45/fap89+sWPWzuW7PNd2i+7RNs+5seZ9UHsOST26P2pfiTX+F1jUxHAurFpxVTdeCoda2KvHo8kz/q6/pfrB94vg/YL8Z3/nfK/wbGlLMxs2kUAgdkuf2ANBCAAgWlLILeub9qC6aPhItRiKb3CVlNO+yiOSyHQegKxaGGbjE694PFRvjbZ3HZbbBS97bZOV/sQmNPV87QbAhCAQMsIIDAn75DYmsS6dYqTr5ESIDC1BNouMIVO7AUPL30G6zepl2iDlcZdoyKAwBwVWcqFAAQgAIEiAv2mXhUVOo0v8ulxuTTfaYyKpo85Ad/Xc8fWTFVz/TNO7GirrVPFKFevptzyPMuRasf3CMx2+AErIAABCEAAAhCAAAQgAAEIjD0BBObYu5AGQAACEIAABCAAAQhAAAIQaAcBBGY7/IAVEIAABCAAAQhAAAIQgAAExp4AAnPsXUgDIAABCEAAAhCAAAQgAAEItIMAArMdfsAKCEAAAhCAAAQgAAEIQAACY08AgTn2LqQBEIAABCAAAQhAAAIQgAAE2kEAgdkOP2AFBCAAAQhAAAIQgAAEIACBsSeAwBx7F9IACEAAAhCAAAQgAAEIQAAC7SCAwGyHH7ACAhCAAAQgAAEIQAACEIDA2BNAYI69C2kABCAAAQhAAAIQgAAEIACBdhBAYLbDD1gBAQhAAAIQgAAEIAABCEBg7AkgMMfehTQAAhCAAAQgAAEIQAACEIBAOwggMNvhB6yAAAQgAAEIQAACEIAABCAw9gQQmGPvQhoAAQhAAAIQgAAEIAABCECgHQQQmO3wA1ZAAAIQgAAEIAABCEAAAhAYewIIzLF3IQ2AAAQgAAEIQAACEIAABCDQDgIIzHb4ASsgAAEIQAACEIAABCAAAQiMPQEE5ti7kAZAAAIQgAAEIAABCEAAAhBoBwEEZjv8gBUQgAAEIAABCEAAAhCAAATGngACc+xdSAMgAAEIQAACEIAABCAAAQi0gwACsx1+wAoIQAACEIAABCAAAQhAAAJjTwCBOfYupAEQgAAEIAABCEAAAhCAAATaQQCB2Q4/YAUEIAABCEAAAhCAAAQgAIGxJ4DAHHsX0gAIQAACEIAABCAAAQhAAALtIIDAbIcfsAICEIAABCAAAQhAAAIQgMDYE0BgtsCFTz75ZPjOd77TAkswAQIQgAAEIAABCEAAAuNJYPHixWHGjBnjaXyHrEZgtsCZIjA3bNjQAkswAQIQgAAEIAABCEAAAuNJ4MMf/jACswWuQ2C2wAmYAAEIQAACEIAABCAAAQhAoAsEEJhd8CJtgAAEIAABCEAAAhCAAAQg0AICCMwWOAETIAABCEAAAhCAAAQgAAEIdIEAArMLXqQNEIAABCAAAQhAAAIQgAAEWkAAgdkCJ2ACBCAAAQhAAAIQgAAEIACBLhBAYHbBix1qwx133BFWrlwZLrzwwrBu3Tp2AuuQb2lKfwRWb/1m+P2/eDL89//82rBh5ev7u3kEV3/tiefDp/5mX7jhv/67qvTt//D98I2nDoXVb53Xq03+9uvr/i4sfO3R4Yu/+6YwZ+ZRtZZ89+CPwq+u/Vr4yDuODae88WdGYPWRRfp2NFJpw5XEfKMmPP/CT8M7b/vH8IW/eyZ89LeOneC/hs2kOghAAAIQ6CgBBGZLHfvQQw+Fk046qWfdcccdF+68886wcOHCkVr82GOPhbPPPjvs3LlzQj1NCj5p++23314rMK+77rpw5ZVX9mw89dRTg4jTWbNmjYzP4cOHK7vOPffcpPB9+umnwznnnBPuv//+nh3XXnttuOKKK0Zm17ALtmxj/c5+79um7T/mmGMm+E/YXXLJJWHTpk2VuTkmqXL6bau+sHjwwQfDkiVLerfb8eXb6H3o761rf+o7P65Kx/OG/7U37HryUFJgilj66p7nwruWzOm17cbP7wnvXjo3K+76ZSmiRT4qBD/x0HfDm+e/Mrzpda+YUJTY9L6t3wyfXrU4a8NUCEzfDmH8gT/+dvizS35pgshV2x578lDVPv+9NlpFtf7bizZ9USDf25cFVuj57+Tfapf8/9t+6WfDJ9/7C+EVL3txVY0wXvaRr4X9z/04zH7lS8O233nTBD+kfGMdJXYteu3RQxWYORZ1bVIeu/f/8IiXE/Y+//KijkWdD+u+s/XF+Pc7drgeAhCAwHQjgMBsocdjAksmrgsWLKjEy6g/OsEWUSSTchUH8+bNa0Qo1QlMb5uwUPuWLl06Uj454Svfi5+s0BVhsWbNmrB+/fqRvxwYRr8Qe6+++urqXFYR675N0rbdu3f3+oH2y7POOqsSkI8//ngQsS/l2Ah07L6TTz55guizvkyVU9pGFZAf/ehHK7GvfVnulz60evXqqp3ywkZs3bJlS7jmmmuq4qUd8hJB+r6/NtV+GZd134k90iYdv/Jv+VjRG2tbTmB6kdCPuCtlqdd96E//KbzjhNdUQkbEwAf/ZHe44jf+7REicpQ29Gtz7Hptx1MHf1RFWy9d9rrwuZ1PT4iiqthZ9avzKtEpYmTFxq+Hj618/QQhF7vORmS9/6y/Yt/9xi/PruoTobbxi3t7otJe623xvOt8M0qBmWNR1ybhcvdX9of3/dq88MmH900QmL59Us5nH91fvXSpY/HKl724itTGfHjsa16e/E76t+3rwmxUL22G0Z8pAwIQgEAbCSAwW+YVFVAywfVi0kaB7rnnnnDrrbdWk2eNBvkoiURejj/++F7kSKJHjzzySBVFqougxEScCAn5rFixoopwzp07N1x00UXhzDPPrP6uUZ5UBMdHsLZu3dprn40YiV0XX3xxZWcsRVYm8Tt27Mimz8bsUNEh0diZM2eGtWvXVrb7aFrdvdpdrP39iNwUB61TBZFGQOuiZxpV3rNnT88nIu4+8IEP9NolIk4j4bmoYWwoWIF59NFHTxBfcn1MdHsfxV4A2PvE16tWrToiQh/ztfxNosgq4m2fj/XpWF/2olntkzE3e/bsCQJb2uhFtIpP2/4bbrghfOhDH+oJU89G2lgiKL0PRFj8+d9/P0hURyJpNlplI2Py9/UrXx/WbP1mFdWSz3uWzg1PHvhRlQp5zduPCQ9/62D1/7aMVBRNJvG/vXlXLzIm163/4t6w5lfnVVE0mdj/0Y6nwmX/ZX4lNjXlUuqVurZ97ZkJEUxrq0bjnnvhp1V6rLQrFR200SkpW6/TSJmUdeLPzwxXfebxXrvmvOqlvXKVp7ZZhIVth3wfi6LGRHJJxM+WteTnZ04QMVKXiqw/eM8bwn/7w2+EX/vFn+lFEK0AE/Fuo4vWnp1PPD9BfMaEnfpG6rTsbfRP/j7z5S+pxLX4wH7nfaochf9xr3tFkq+NZnuuJS9DhMHvfOrbEwSmjgGN4FpRKS8JrBC3LObOPOqISLra8CtveHXyO0n5RlC2bGKEORCAwNgRQGC2zGUlES+Z8MokWSbZ27ZtqyJKIspsVCYWeRFBpWm2sWibovCT8tS/Jfpy6aWX9kSH3K+prfL/NhJkozveNhWvEmXSyb7c7wVmaaTSihdvhwqSjRs3VtEjz7vu3jpxW+I3saWOgxdPvj4fIfNlyQsJfTGh7Vy+fHkVvYsJrZKuL3XIR8r2fpO/+4inttG/BLA+1mtUKO7atWsggekFb0zsxtrtfWVf6khqr0/PVs5+jNn2i3iXlG2Nino2Mk6l7FzEMiYwN/3Fk70Jt0yQ5SPRG51Me5ESm6Df8Lk9PbFoJ/F/8rff66XgiohZ+4Unwm3nvT489K2DEwRm3fpLLwDExr987Ac9m32kzkfjUmswfXQqFq2SNNEPnT4//OZ/+De9COPv/+V3euLMR81i6y9jAtPfVzHPpCvLNZahCGgf9bRC8brP/nPPl1q++Pqz/+MXw/vv+FYv8qYiWMv60jcOHJE2bcWbXX9p2yHl2IhezE/yMkOE3B89+NSEfmFTnn1dVuDZ/mtZ+Lp9m1SYxgSm/5u+dPifFyyq1gD7FHK17w1zj54gPq0PJVLs7Vb/3vSbC5LR+ZJnJtdAAAIQgEAICMyW9YISoeIn69KEXFqtFycxsaAocusIU2LF26X/VhGqKaxWKGpqZSwqNKjATNkhQssLIt+WunsnKzC9QPb/9j7KRQ9tW8R3/gWDiEKf5mw557q+TR2dMWPGEWK8H4Hp+5REwQ8cOFC7bjYXrfZjJTZ2Un1V12ZKGyTyOWfOnPCud72rQuLFsfpFovc+3Vl98P73v78SmDYV2vpHBKZsXqWf0miyFzUxwVAiMO0k3EeAbKQy1Sfq1l/WRaZ8mqKKMBUs8u+UwIyJPFuXCI13bvp6+OSFi3tpq150e3Hi26FCx9vgRXOJwJS63/vxb4bffdvrKnti9lmBf+RA9gAADLVJREFUqW3XNZ4nLJgZDhz+SfjUe38hvOO2f5yQsmt9JgK6ssds/GS52PWXdVHXOr9Z8Wvboaml2udiglBs8yxiIj6Wdpwqz0Zh3zB3RnjmuZ8EEZiSKptiIX9XwaxrV3U8SXQ49Z0ITBuRl3JSEfbcM5TvIQABCExXAgjMlnm+VGD69ZijEJh23Zqd7B86dGiCmFGEfuMd+btMpFVg6gYver2kmU5WYMY2ZHnggQcmbACkdpQKTLt5kL23X4FpN5KR1FVZ5yeMYhxia/imUmAK18svvzxcf/31vY2TJhPB9MMst55Vri8RmH5DqtSGPbYve1tsiqx8N4oIpt18qjQSHxM1wxaYIoTsxiypiXTd+supFJixzYTqImx+bV1KYA4SwZR6dQ2lllsXwfQ77Pr0WV076Muqi2C++6S5E6JvgwpMH9nuN4LpWfg03hSflMC0Y9YK0zoWg0Yw/Y7NsRcFLZs2YA4EIACB1hFAYLbMJXVrMK2Qa1pgWrEjdthoWZ1d8p2dwPsUwdh3deJDBNrevXujO5RqhLRuQ6SSCGZqM6U6wZPym31hMH/+/CPWMNru15YIpvjk5ptvrtKuY8IoF23OCUNpcywK74dirpxYeq4voyQ12PpI7rebHKmt0ifqXobk1mBKBNh+StrflMBUu/y6S/173frL6lngdiO1UbpRRzBjAtPuDurXm/r1lymB2e8aTImMiaCxR63ERFVMuCpnm/5cx7RuDaasj/TrL6t+FDnmpsRvsmZXPvbFQ4qvtiPGItdPVGyXCEx7TR2LyazB9IK26aN0WjYtwRwIQAACfRNAYPaNbPQ3+LV4UqNMgmWt2hlnnNHbdMRuAuSjS7E1mHZzlH7WYEr91qZqsmB24VQivkyxWcTKm9/85iOiUV/96leroz5kF8/SNZhST8kusnV25ARm3b25qFvJLrJeNFkOdQJThF5uDWY/KbIxoS58xV9XXXVVOP/883u73todT70NMTEfE4a2nbn1wdqfYuXYfqhrMO3uwffee2845ZRTesfIpPrL9u3bq7GkfVt3xvUvPIaxi6wIUyvYfR0pX+QEpqT9lWycIhN+u47Tr8FUYZRKnRU76s6/HOYaTGnPE0+/UK0D9GsYc7unWqHsz+eU71LnX8bSN+t2kZWyZO2npGiKoJT2V8/Efz0P1G6AVLeL7F9/+2B4xVEvrtJpfdsG3UVWBJdte2z94vM/+mn4j8fOrPqOspa+ZP347X0/nOBz+6tn13j6X8M6FnVtsr7za4iFzV9982B4+7+f/f84mxcao9hF1vf3tu+KPPoZCTVAAAIQ6J8AArN/Zo3cYdMrpULZMVSjJJpi6c9+jO0iqxFDnazLUQmyQ2lqF9nUOZh6vdhi0xL9WjK7ts2fnZnaYdbvIivHRYjIkZ1qpTx/tqXfiVUdYndcjdkhO3nqjqraHtk1VM+t1PtTbbB2ptbQxfh5P8U42L8pN7XX3h+7TneR1bNLpR2LFi2a0C67m7CkJoug8pFg4ej7XYyttcHupmu56X36fd1ur37jpbpy/MuXWIq0Hi/izyNNcUyd5ZkaJ6n2S5tL2VhuKYEZ23lVNt+RozV0J1b9t9QtUSbduVQiT3qNbNiS2onWpsdKGXqGo41myk6d8kmdf+l3HP2Ddy8Ma7c9EZ5+9se9jYVibRERo2c5at2yVtSKntwustrP7NmT/h5lo9dqO/w5iPK93Uk1Famzm8zEdlSVcux5l7btKTtjZ1nasxhteVK+baO1OXb+pT97Unew1d2FP/bne6udh1Nt94xTfEtYpNrk+6Fl6PuXP2c0xULKqIu21kW67RrMmG8amQRQCQQgAIExJoDAHGPn9WO6jzz1cy/XQmDUBDZv3lyloPqXCaOut63l/+DwT8Lnvvr0UMz74te/Xx1Xcu5/mjNQeX/6t98LJxw7M7zuZ18WXvjJv4RPf/l74YxfnhVmznjJQOWN8qYnnnkh3LfzmfDbS+eEl73kRVVVf7/3+fDFf/h+mPuqo8KS17+qakcXP8PyzcHDPwl/uOOp6pgb9bFwvf2h74a3v2V2+NKuH0T5XnTyz/WYd5GvtEkiv8e+ZmK6e1fbSrsgAAEITIYAAnMy9MboXgTmGDlrGplatz53GmE4oqkiMP/PMy8MBcEn/2Zf+Kfv/TBc/uvz+y7v8I/+Jdzx8HfDOSfOCTOOelF4+vkfh3v+9/5w/q+8tu+ymrjhr759MPzxX+8Lv7diQWWvfKT93/ru4fBzrz6q144mbGm6jmH55htPHQ43/Nk/h4/81rFh1iteWjVDuZ71ltnh7q/sP4LvoP2raUaTre/lL30RAnOyELkfAhCYFgQQmNPAzbG0Sr/pyDTAQBMhMO0IxFJT9ciGrsKwbZY2aqpw19s9TH/aVFYp16bPwneYpCkLAhCAQDcJIDC76VdaBQEIQAACEIAABCAAAQhAoHECCMzGkVMhBCAAAQhAAAIQgAAEIACBbhJAYHbTr7QKAhCAAAQgAAEIQAACEIBA4wQQmI0jp0IIQAACEIAABCAAAQhAAALdJIDA7KZfaRUEIAABCEAAAhCAAAQgAIHGCSAwG0dOhRCAAAQgAAEIQAACEIAABLpJAIHZTb/SKghAAAIQgAAEIAABCEAAAo0TQGA2jpwKIQABCEAAAhCAAAQgAAEIdJMAArObfqVVEIAABCAAAQhAAAIQgAAEGieAwGwcORVCAAIQgAAEIAABCEAAAhDoJgEEZjf9SqsgAAEIQAACEIAABCAAAQg0TgCB2ThyKoQABCAAAQhAAAIQgAAEINBNAgjMbvqVVkEAAhCAAAQgAAEIQAACEGicAAKzceRUCAEIQAACEIAABCAAAQhAoJsEEJjd9CutggAEIAABCEAAAhCAAAQg0DgBBGbjyKkQAhCAAAQgAAEIQAACEIBANwkgMLvpV1oFAQhAAAIQgAAEIAABCECgcQIIzMaRUyEEIAABCEAAAhCAAAQgAIFuEkBgdtOvtAoCEIAABCAAAQhAAAIQgEDjBBCYjSOnQghAAAIQgAAEIAABCEAAAt0kgMDspl9pFQQgAAEIQAACEIAABCAAgcYJIDAbR06FEIAABCAAAQhAAAIQgAAEukkAgdlNv9IqCEAAAhCAAAQgAAEIQAACjRNAYDaOnAohAAEIQAACEIAABCAAAQh0kwACs5t+pVUQgAAEIAABCEAAAhCAAAQaJ4DAbBw5FUIAAhCAAAQgAAEIQAACEOgmAQRmN/1KqyAAAQhAAAIQgAAEIAABCDROAIHZOHIqhAAEIAABCEAAAhCAAAQg0E0CCMxu+pVWQQACEIAABCAAAQhAAAIQaJwAArNx5FQIAQhAAAIQgAAEIAABCECgmwQQmN30K62CAAQgAAEIQAACEIAABCDQOAEEZuPIqRACEIAABCAAAQhAAAIQgEA3CSAwu+lXWgUBCEAAAhCAAAQgAAEIQKBxAgjMxpFTIQQgAAEIQAACEIAABCAAgW4SQGB206+0CgIQgAAEIAABCEAAAhCAQOMEEJiNI6dCCEAAAhCAAAQgAAEIQAAC3SSAwOymX2kVBCAAAQhAAAIQgAAEIACBxgkgMBtHToUQgAAEIAABCEAAAhCAAAS6SQCB2U2/0ioIQAACEIAABCAAAQhAAAKNE0BgNo6cCiEAAQhAAAIQgAAEIAABCHSTAAKzm36lVRCAAAQgAAEIQAACEIAABBongMBsHDkVQgACEIAABCAAAQhAAAIQ6CYBBGY3/UqrIAABCEAAAhCAAAQgAAEINE4Agdk4ciqEAAQgAAEIQAACEIAABCDQTQIIzG76lVZBAAIQgAAEIAABCEAAAhBonAACs3HkVAgBCEAAAhCAAAQgAAEIQKCbBBCY3fQrrYIABCAAAQhAAAIQgAAEINA4AQRm48ipEAIQgAAEIAABCEAAAhCAQDcJIDC76VdaBQEIQAACEIAABCAAAQhAoHECCMzGkVMhBCAAAQhAAAIQgAAEIACBbhJAYHbTr7QKAhCAAAQgAAEIQAACEIBA4wQQmI0jp0IIQAACEIAABCAAAQhAAALdJIDA7KZfaRUEIAABCEAAAhCAAAQgAIHGCSAwG0dOhRCAAAQgAAEIQAACEIAABLpJAIHZTb/SKghAAAIQgAAEIAABCEAAAo0TQGA2jpwKIQABCEAAAhCAAAQgAAEIdJMAArObfqVVEIAABCAAAQhAAAIQgAAEGieAwGwcORVCAAIQgAAEIAABCEAAAhDoJgEEZjf9SqsgAAEIQAACEIAABCAAAQg0TgCB2ThyKoQABCAAAQhAAAIQgAAEINBNAgjMbvqVVkEAAhCAAAQgAAEIQAACEGicwP8FEVkNLlA2oc8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894966" y="215113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INTRODUCERE 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0375" y="1486866"/>
            <a:ext cx="11525679" cy="4702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GB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În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țară</a:t>
            </a:r>
            <a:r>
              <a:rPr lang="en-GB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GB" sz="1400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</a:pPr>
            <a:r>
              <a:rPr lang="en-GB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⁕ </a:t>
            </a:r>
            <a:r>
              <a:rPr lang="en-GB" sz="1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SCDA </a:t>
            </a:r>
            <a:r>
              <a:rPr lang="en-GB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Turda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Moldovan </a:t>
            </a:r>
            <a:r>
              <a:rPr lang="en-GB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şi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colab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., 1987 </a:t>
            </a:r>
            <a:r>
              <a:rPr lang="en-GB" sz="1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</a:t>
            </a:r>
            <a:r>
              <a:rPr lang="en-GB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estimat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progresul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genetic </a:t>
            </a:r>
            <a:r>
              <a:rPr lang="en-GB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pentru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capacitatea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</a:t>
            </a:r>
            <a:r>
              <a:rPr lang="en-GB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producție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la </a:t>
            </a:r>
            <a:r>
              <a:rPr lang="en-GB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grâu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în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perioada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1977-1985, </a:t>
            </a:r>
            <a:r>
              <a:rPr lang="en-GB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pentru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zona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Transilvaniei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la 42 </a:t>
            </a:r>
            <a:r>
              <a:rPr lang="en-GB" sz="1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kg/ha/an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  <a:endParaRPr lang="en-GB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</a:pPr>
            <a:r>
              <a:rPr lang="en-GB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⁕ </a:t>
            </a:r>
            <a:r>
              <a:rPr lang="en-GB" sz="1400" b="1" dirty="0" smtClean="0">
                <a:solidFill>
                  <a:srgbClr val="30303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</a:t>
            </a:r>
            <a:r>
              <a:rPr lang="en-GB" sz="1400" b="1" dirty="0">
                <a:solidFill>
                  <a:srgbClr val="30303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INCDA </a:t>
            </a:r>
            <a:r>
              <a:rPr lang="en-GB" sz="1400" b="1" dirty="0" err="1">
                <a:solidFill>
                  <a:srgbClr val="30303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Fundulea</a:t>
            </a:r>
            <a:r>
              <a:rPr lang="en-GB" sz="1400" b="1" dirty="0">
                <a:solidFill>
                  <a:srgbClr val="30303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GB" sz="1400" b="1" dirty="0" err="1">
                <a:solidFill>
                  <a:srgbClr val="30303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progresul</a:t>
            </a:r>
            <a:r>
              <a:rPr lang="en-GB" sz="1400" b="1" dirty="0">
                <a:solidFill>
                  <a:srgbClr val="30303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genetic a </a:t>
            </a:r>
            <a:r>
              <a:rPr lang="en-GB" sz="1400" b="1" dirty="0" err="1">
                <a:solidFill>
                  <a:srgbClr val="30303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fost</a:t>
            </a:r>
            <a:r>
              <a:rPr lang="en-GB" sz="1400" b="1" dirty="0">
                <a:solidFill>
                  <a:srgbClr val="30303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 err="1">
                <a:solidFill>
                  <a:srgbClr val="30303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estimat</a:t>
            </a:r>
            <a:r>
              <a:rPr lang="en-GB" sz="1400" b="1" dirty="0">
                <a:solidFill>
                  <a:srgbClr val="30303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la 60 kg/ha/an </a:t>
            </a:r>
            <a:r>
              <a:rPr lang="en-GB" sz="1400" b="1" dirty="0" err="1">
                <a:solidFill>
                  <a:srgbClr val="30303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pentru</a:t>
            </a:r>
            <a:r>
              <a:rPr lang="en-GB" sz="1400" b="1" dirty="0">
                <a:solidFill>
                  <a:srgbClr val="30303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 err="1">
                <a:solidFill>
                  <a:srgbClr val="30303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perioada</a:t>
            </a:r>
            <a:r>
              <a:rPr lang="en-GB" sz="1400" b="1" dirty="0">
                <a:solidFill>
                  <a:srgbClr val="30303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1965-1982 </a:t>
            </a:r>
            <a:r>
              <a:rPr lang="en-GB" sz="1400" b="1" dirty="0" err="1">
                <a:solidFill>
                  <a:srgbClr val="30303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şi</a:t>
            </a:r>
            <a:r>
              <a:rPr lang="en-GB" sz="1400" b="1" dirty="0">
                <a:solidFill>
                  <a:srgbClr val="30303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la 1,1% </a:t>
            </a:r>
            <a:r>
              <a:rPr lang="en-GB" sz="1400" b="1" dirty="0" err="1">
                <a:solidFill>
                  <a:srgbClr val="30303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</a:t>
            </a:r>
            <a:r>
              <a:rPr lang="en-GB" sz="1400" b="1" dirty="0">
                <a:solidFill>
                  <a:srgbClr val="30303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 </a:t>
            </a:r>
            <a:r>
              <a:rPr lang="en-GB" sz="1400" b="1" dirty="0" err="1">
                <a:solidFill>
                  <a:srgbClr val="30303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în</a:t>
            </a:r>
            <a:r>
              <a:rPr lang="en-GB" sz="1400" b="1" dirty="0">
                <a:solidFill>
                  <a:srgbClr val="30303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 err="1">
                <a:solidFill>
                  <a:srgbClr val="30303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perioada</a:t>
            </a:r>
            <a:r>
              <a:rPr lang="en-GB" sz="1400" b="1" dirty="0">
                <a:solidFill>
                  <a:srgbClr val="30303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 smtClean="0">
                <a:solidFill>
                  <a:srgbClr val="30303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1961-1987;</a:t>
            </a:r>
            <a:endParaRPr lang="en-GB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</a:pPr>
            <a:r>
              <a:rPr lang="en-GB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⁕ </a:t>
            </a:r>
            <a:r>
              <a:rPr lang="en-GB" sz="1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 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ă u l e s c u </a:t>
            </a:r>
            <a:r>
              <a:rPr lang="en-GB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şi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colaboratorii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(2007), </a:t>
            </a:r>
            <a:r>
              <a:rPr lang="en-GB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folosind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metoda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comparării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regresiilor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soiului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Bezostaia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cu </a:t>
            </a:r>
            <a:r>
              <a:rPr lang="en-GB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cele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mai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noi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creaţii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omologate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în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perioada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1965-1995, au </a:t>
            </a:r>
            <a:r>
              <a:rPr lang="en-GB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stabilit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că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la I.N.C.D.A. </a:t>
            </a:r>
            <a:r>
              <a:rPr lang="en-GB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Fundulea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progresul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genetic </a:t>
            </a:r>
            <a:r>
              <a:rPr lang="en-GB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realizat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în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ameliorarea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grâului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en-GB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fost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în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medie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50 kg/ha/an, </a:t>
            </a:r>
            <a:r>
              <a:rPr lang="en-GB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respectiv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1,1%/</a:t>
            </a:r>
            <a:r>
              <a:rPr lang="en-GB" sz="1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an; </a:t>
            </a:r>
            <a:endParaRPr lang="en-GB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GB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⁕ </a:t>
            </a:r>
            <a:r>
              <a:rPr lang="en-GB" sz="14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Bunta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GB" sz="1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2018 (SCDA Oradea) </a:t>
            </a:r>
            <a:r>
              <a:rPr lang="en-GB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progresul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genetic  </a:t>
            </a:r>
            <a:r>
              <a:rPr lang="en-GB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pentru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perioada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1988-2017 a </a:t>
            </a:r>
            <a:r>
              <a:rPr lang="en-GB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fost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44,3 </a:t>
            </a:r>
            <a:r>
              <a:rPr lang="en-GB" sz="1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kg/ha/an, </a:t>
            </a:r>
            <a:r>
              <a:rPr lang="en-GB" sz="14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iar</a:t>
            </a:r>
            <a:r>
              <a:rPr lang="en-GB" sz="1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 </a:t>
            </a:r>
            <a:r>
              <a:rPr lang="en-GB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procente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GB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acest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indicator a </a:t>
            </a:r>
            <a:r>
              <a:rPr lang="en-GB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fost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GB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pentru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aceeaşi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perioadă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de 1,13%/an</a:t>
            </a:r>
            <a:r>
              <a:rPr lang="en-GB" sz="1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07000"/>
              </a:lnSpc>
            </a:pPr>
            <a:endParaRPr lang="en-GB" sz="1400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GB" sz="14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</a:t>
            </a:r>
            <a:r>
              <a:rPr lang="en-GB" sz="1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plan </a:t>
            </a:r>
            <a:r>
              <a:rPr lang="en-GB" sz="14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mondial</a:t>
            </a:r>
            <a:r>
              <a:rPr lang="en-GB" sz="1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GB" sz="14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</a:pPr>
            <a:r>
              <a:rPr lang="en-GB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⁕ </a:t>
            </a:r>
            <a:r>
              <a:rPr lang="en-GB" sz="1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 a n c h e z - G a r c </a:t>
            </a:r>
            <a:r>
              <a:rPr lang="en-GB" sz="14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</a:t>
            </a:r>
            <a:r>
              <a:rPr lang="en-GB" sz="1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en-GB" sz="14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şi</a:t>
            </a:r>
            <a:r>
              <a:rPr lang="en-GB" sz="1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colaboratorii</a:t>
            </a:r>
            <a:r>
              <a:rPr lang="en-GB" sz="1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(2013) au </a:t>
            </a:r>
            <a:r>
              <a:rPr lang="en-GB" sz="14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calculat</a:t>
            </a:r>
            <a:r>
              <a:rPr lang="en-GB" sz="1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un </a:t>
            </a:r>
            <a:r>
              <a:rPr lang="en-GB" sz="14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progres</a:t>
            </a:r>
            <a:r>
              <a:rPr lang="en-GB" sz="1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genetic </a:t>
            </a:r>
            <a:r>
              <a:rPr lang="en-GB" sz="14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realizat</a:t>
            </a:r>
            <a:r>
              <a:rPr lang="en-GB" sz="1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în</a:t>
            </a:r>
            <a:r>
              <a:rPr lang="en-GB" sz="1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Spania</a:t>
            </a:r>
            <a:r>
              <a:rPr lang="en-GB" sz="1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în</a:t>
            </a:r>
            <a:r>
              <a:rPr lang="en-GB" sz="1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intervalul</a:t>
            </a:r>
            <a:r>
              <a:rPr lang="en-GB" sz="1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1930-2000 de 35,1 kg/ha/an </a:t>
            </a:r>
            <a:r>
              <a:rPr lang="en-GB" sz="14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GB" sz="1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0,88%/an, </a:t>
            </a:r>
            <a:r>
              <a:rPr lang="en-GB" sz="14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recunoscând</a:t>
            </a:r>
            <a:r>
              <a:rPr lang="en-GB" sz="1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că</a:t>
            </a:r>
            <a:r>
              <a:rPr lang="en-GB" sz="1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rezultatele</a:t>
            </a:r>
            <a:r>
              <a:rPr lang="en-GB" sz="1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au </a:t>
            </a:r>
            <a:r>
              <a:rPr lang="en-GB" sz="14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fost</a:t>
            </a:r>
            <a:r>
              <a:rPr lang="en-GB" sz="1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influenţate</a:t>
            </a:r>
            <a:r>
              <a:rPr lang="en-GB" sz="1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</a:t>
            </a:r>
            <a:r>
              <a:rPr lang="en-GB" sz="14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mediu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  <a:r>
              <a:rPr lang="en-GB" sz="1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just">
              <a:lnSpc>
                <a:spcPct val="107000"/>
              </a:lnSpc>
            </a:pPr>
            <a:r>
              <a:rPr lang="en-GB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⁕ </a:t>
            </a:r>
            <a:r>
              <a:rPr lang="en-GB" sz="14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Progresul</a:t>
            </a:r>
            <a:r>
              <a:rPr lang="en-GB" sz="1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genetic </a:t>
            </a:r>
            <a:r>
              <a:rPr lang="en-GB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estimat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pentru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 </a:t>
            </a:r>
            <a:r>
              <a:rPr lang="en-GB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perioadă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40 de </a:t>
            </a:r>
            <a:r>
              <a:rPr lang="en-GB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ani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</a:t>
            </a:r>
            <a:r>
              <a:rPr lang="en-GB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ameliorare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en-GB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grâului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GB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în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condiţii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</a:t>
            </a:r>
            <a:r>
              <a:rPr lang="en-GB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irigare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GB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în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Turcia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a </a:t>
            </a:r>
            <a:r>
              <a:rPr lang="en-GB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fost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58 kg/ha/an (1,73%/an), </a:t>
            </a:r>
            <a:r>
              <a:rPr lang="en-GB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realizat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în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special </a:t>
            </a:r>
            <a:r>
              <a:rPr lang="en-GB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prin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reducerea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taliei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şi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îmbunătăţirea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indicelui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recoltei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(G u m </a:t>
            </a:r>
            <a:r>
              <a:rPr lang="en-GB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d o v </a:t>
            </a:r>
            <a:r>
              <a:rPr lang="en-GB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şi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colab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., 2015</a:t>
            </a:r>
            <a:r>
              <a:rPr lang="en-GB" sz="1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); </a:t>
            </a:r>
            <a:endParaRPr lang="en-GB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</a:pPr>
            <a:r>
              <a:rPr lang="en-GB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⁕ </a:t>
            </a:r>
            <a:r>
              <a:rPr lang="en-GB" sz="1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 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 a y b o s c h </a:t>
            </a:r>
            <a:r>
              <a:rPr lang="en-GB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şi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 e t e r s o n (2010), </a:t>
            </a:r>
            <a:r>
              <a:rPr lang="en-GB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luând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în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calcul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mediile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tuturor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liniilor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au </a:t>
            </a:r>
            <a:r>
              <a:rPr lang="en-GB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calculat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un </a:t>
            </a:r>
            <a:r>
              <a:rPr lang="en-GB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progres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genetic </a:t>
            </a:r>
            <a:r>
              <a:rPr lang="en-GB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între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10%/an </a:t>
            </a:r>
            <a:r>
              <a:rPr lang="en-GB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şi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30%/an </a:t>
            </a:r>
            <a:r>
              <a:rPr lang="en-GB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pentru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intervale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</a:t>
            </a:r>
            <a:r>
              <a:rPr lang="en-GB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timp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</a:t>
            </a:r>
            <a:r>
              <a:rPr lang="en-GB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câte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10 </a:t>
            </a:r>
            <a:r>
              <a:rPr lang="en-GB" sz="14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ani</a:t>
            </a:r>
            <a:r>
              <a:rPr lang="en-GB" sz="1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GB" sz="14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atunci</a:t>
            </a:r>
            <a:r>
              <a:rPr lang="en-GB" sz="1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când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s-a </a:t>
            </a:r>
            <a:r>
              <a:rPr lang="en-GB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făcut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raportarea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celor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mai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bune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linii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faţă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</a:t>
            </a:r>
            <a:r>
              <a:rPr lang="en-GB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soiul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Harkov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GB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progresul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genetic </a:t>
            </a:r>
            <a:r>
              <a:rPr lang="en-GB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rezultat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en-GB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fost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</a:t>
            </a:r>
            <a:r>
              <a:rPr lang="en-GB" sz="1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49kg/ha/an; </a:t>
            </a:r>
            <a:endParaRPr lang="en-GB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</a:pPr>
            <a:r>
              <a:rPr lang="en-GB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⁕ </a:t>
            </a:r>
            <a:r>
              <a:rPr lang="en-GB" sz="14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În</a:t>
            </a:r>
            <a:r>
              <a:rPr lang="en-GB" sz="1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Brazilia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C a r g n </a:t>
            </a:r>
            <a:r>
              <a:rPr lang="en-GB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 </a:t>
            </a:r>
            <a:r>
              <a:rPr lang="en-GB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şi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colaboratorii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(2008) au </a:t>
            </a:r>
            <a:r>
              <a:rPr lang="en-GB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stabilit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că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progresul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genetic a </a:t>
            </a:r>
            <a:r>
              <a:rPr lang="en-GB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fost</a:t>
            </a:r>
            <a:r>
              <a:rPr lang="en-GB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48 </a:t>
            </a:r>
            <a:r>
              <a:rPr lang="en-GB" sz="1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kg/ha/an.</a:t>
            </a:r>
            <a:endParaRPr lang="en-GB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2228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3242974"/>
              </p:ext>
            </p:extLst>
          </p:nvPr>
        </p:nvGraphicFramePr>
        <p:xfrm>
          <a:off x="6543363" y="1440873"/>
          <a:ext cx="4866408" cy="23621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332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32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47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Țara</a:t>
                      </a:r>
                      <a:endParaRPr lang="en-GB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Anul stagnării</a:t>
                      </a:r>
                      <a:endParaRPr lang="en-GB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03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Danemarca</a:t>
                      </a:r>
                      <a:r>
                        <a:rPr lang="en-GB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GB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1995</a:t>
                      </a:r>
                      <a:endParaRPr lang="en-GB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03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Franta</a:t>
                      </a:r>
                      <a:endParaRPr lang="en-GB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1996</a:t>
                      </a:r>
                      <a:endParaRPr lang="en-GB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03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Germaia</a:t>
                      </a:r>
                      <a:r>
                        <a:rPr lang="en-GB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GB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1999</a:t>
                      </a:r>
                      <a:endParaRPr lang="en-GB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03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Italia </a:t>
                      </a:r>
                      <a:endParaRPr lang="en-GB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1994</a:t>
                      </a:r>
                      <a:endParaRPr lang="en-GB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03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Olanda</a:t>
                      </a:r>
                      <a:r>
                        <a:rPr lang="en-GB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GB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1993</a:t>
                      </a:r>
                      <a:endParaRPr lang="en-GB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03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Spania</a:t>
                      </a:r>
                      <a:r>
                        <a:rPr lang="en-GB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GB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1989</a:t>
                      </a:r>
                      <a:endParaRPr lang="en-GB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03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Elvetia</a:t>
                      </a:r>
                      <a:r>
                        <a:rPr lang="en-GB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GB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1990</a:t>
                      </a:r>
                      <a:endParaRPr lang="en-GB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03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Marea</a:t>
                      </a:r>
                      <a:r>
                        <a:rPr lang="en-GB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Britanie</a:t>
                      </a:r>
                      <a:endParaRPr lang="en-GB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1996</a:t>
                      </a:r>
                      <a:endParaRPr lang="en-GB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8521213"/>
              </p:ext>
            </p:extLst>
          </p:nvPr>
        </p:nvGraphicFramePr>
        <p:xfrm>
          <a:off x="172352" y="433700"/>
          <a:ext cx="6315075" cy="600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7" name="Document" r:id="rId3" imgW="5842382" imgH="5486584" progId="Word.Document.12">
                  <p:embed/>
                </p:oleObj>
              </mc:Choice>
              <mc:Fallback>
                <p:oleObj name="Document" r:id="rId3" imgW="5842382" imgH="5486584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2352" y="433700"/>
                        <a:ext cx="6315075" cy="6003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6984401" y="270223"/>
            <a:ext cx="28584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Nadine </a:t>
            </a:r>
            <a:r>
              <a:rPr lang="en-GB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Brisson</a:t>
            </a:r>
            <a:r>
              <a:rPr lang="en-GB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GB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colab</a:t>
            </a:r>
            <a:r>
              <a:rPr lang="en-GB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2010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139709" y="695145"/>
            <a:ext cx="4267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Why are wheat yields stagnating in Europe?</a:t>
            </a:r>
          </a:p>
          <a:p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A comprehensive data analysis for France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0886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1" descr="Image result for genetic gain formul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152" y="518515"/>
            <a:ext cx="4905217" cy="3624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2999077" y="4455968"/>
          <a:ext cx="2906712" cy="811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08" name="Document" r:id="rId4" imgW="4093253" imgH="1134758" progId="Word.Document.12">
                  <p:embed/>
                </p:oleObj>
              </mc:Choice>
              <mc:Fallback>
                <p:oleObj name="Document" r:id="rId4" imgW="4093253" imgH="1134758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999077" y="4455968"/>
                        <a:ext cx="2906712" cy="811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6762173" y="4439299"/>
          <a:ext cx="2484438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09" name="Document" r:id="rId6" imgW="2634196" imgH="450735" progId="Word.Document.12">
                  <p:embed/>
                </p:oleObj>
              </mc:Choice>
              <mc:Fallback>
                <p:oleObj name="Document" r:id="rId6" imgW="2634196" imgH="45073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762173" y="4439299"/>
                        <a:ext cx="2484438" cy="422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451442" y="5454624"/>
                <a:ext cx="2894254" cy="6199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R</a:t>
                </a:r>
                <a14:m>
                  <m:oMath xmlns:m="http://schemas.openxmlformats.org/officeDocument/2006/math">
                    <m:r>
                      <a:rPr lang="en-GB" sz="2400" b="1" i="1">
                        <a:latin typeface="Cambria Math" panose="02040503050406030204" pitchFamily="18" charset="0"/>
                      </a:rPr>
                      <m:t>𝒕</m:t>
                    </m:r>
                    <m:r>
                      <a:rPr lang="en-GB" sz="2400" i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i="0">
                            <a:latin typeface="Cambria Math" panose="02040503050406030204" pitchFamily="18" charset="0"/>
                          </a:rPr>
                          <m:t>1,55 </m:t>
                        </m:r>
                        <m:r>
                          <m:rPr>
                            <m:sty m:val="p"/>
                          </m:rPr>
                          <a:rPr lang="en-GB" sz="2400" i="0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GB" sz="2400" i="0">
                            <a:latin typeface="Cambria Math" panose="02040503050406030204" pitchFamily="18" charset="0"/>
                          </a:rPr>
                          <m:t> 0,20 </m:t>
                        </m:r>
                        <m:r>
                          <m:rPr>
                            <m:sty m:val="p"/>
                          </m:rPr>
                          <a:rPr lang="en-GB" sz="2400" i="0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GB" sz="2400" i="0">
                            <a:latin typeface="Cambria Math" panose="02040503050406030204" pitchFamily="18" charset="0"/>
                          </a:rPr>
                          <m:t> 24,447</m:t>
                        </m:r>
                      </m:num>
                      <m:den>
                        <m:r>
                          <a:rPr lang="en-GB" sz="2400" i="0">
                            <a:latin typeface="Cambria Math" panose="02040503050406030204" pitchFamily="18" charset="0"/>
                          </a:rPr>
                          <m:t>14</m:t>
                        </m:r>
                      </m:den>
                    </m:f>
                  </m:oMath>
                </a14:m>
                <a:endParaRPr lang="en-GB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1442" y="5454624"/>
                <a:ext cx="2894254" cy="619913"/>
              </a:xfrm>
              <a:prstGeom prst="rect">
                <a:avLst/>
              </a:prstGeom>
              <a:blipFill rotWithShape="0">
                <a:blip r:embed="rId10"/>
                <a:stretch>
                  <a:fillRect l="-168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4123694" y="5579914"/>
            <a:ext cx="32239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Arial" panose="020B0604020202020204" pitchFamily="34" charset="0"/>
                <a:ea typeface="Times New Roman" panose="02020603050405020304" pitchFamily="18" charset="0"/>
              </a:rPr>
              <a:t>= </a:t>
            </a:r>
            <a:r>
              <a:rPr lang="en-GB" b="1" dirty="0">
                <a:latin typeface="Arial" panose="020B0604020202020204" pitchFamily="34" charset="0"/>
                <a:ea typeface="Times New Roman" panose="02020603050405020304" pitchFamily="18" charset="0"/>
              </a:rPr>
              <a:t>0,54 </a:t>
            </a:r>
            <a:r>
              <a:rPr lang="en-GB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q/ha/an = 54 </a:t>
            </a:r>
            <a:r>
              <a:rPr lang="en-GB" b="1" dirty="0">
                <a:latin typeface="Arial" panose="020B0604020202020204" pitchFamily="34" charset="0"/>
                <a:ea typeface="Times New Roman" panose="02020603050405020304" pitchFamily="18" charset="0"/>
              </a:rPr>
              <a:t>kg/ha/an</a:t>
            </a:r>
            <a:endParaRPr lang="en-GB" b="1" dirty="0"/>
          </a:p>
        </p:txBody>
      </p:sp>
      <p:sp>
        <p:nvSpPr>
          <p:cNvPr id="9" name="Rectangle 8"/>
          <p:cNvSpPr/>
          <p:nvPr/>
        </p:nvSpPr>
        <p:spPr>
          <a:xfrm>
            <a:off x="280517" y="189130"/>
            <a:ext cx="6071021" cy="3737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MATERIALUL BIOLOGIC ṢI METODA DE CERCETARE</a:t>
            </a:r>
            <a:endParaRPr lang="en-GB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9082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1876696"/>
              </p:ext>
            </p:extLst>
          </p:nvPr>
        </p:nvGraphicFramePr>
        <p:xfrm>
          <a:off x="2130021" y="1242392"/>
          <a:ext cx="7041688" cy="40223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012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9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06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05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589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606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1127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Procent</a:t>
                      </a:r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selectat</a:t>
                      </a:r>
                      <a:endParaRPr lang="en-GB" sz="14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Probabilitate</a:t>
                      </a:r>
                      <a:endParaRPr lang="en-GB" sz="14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(P)</a:t>
                      </a:r>
                      <a:endParaRPr lang="en-GB" sz="14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Intensitatea</a:t>
                      </a:r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selecției</a:t>
                      </a:r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(I)</a:t>
                      </a:r>
                      <a:endParaRPr lang="en-GB" sz="14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Procent</a:t>
                      </a:r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selectat</a:t>
                      </a:r>
                      <a:endParaRPr lang="en-GB" sz="14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Probabilitate</a:t>
                      </a:r>
                      <a:endParaRPr lang="en-GB" sz="14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(P)</a:t>
                      </a:r>
                      <a:endParaRPr lang="en-GB" sz="14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Intensitatea selecției (I)</a:t>
                      </a:r>
                      <a:endParaRPr lang="en-GB" sz="14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09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4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</a:t>
                      </a:r>
                      <a:endParaRPr lang="en-GB" sz="14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2.67</a:t>
                      </a:r>
                      <a:endParaRPr lang="en-GB" sz="14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GB" sz="14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0.15</a:t>
                      </a:r>
                      <a:endParaRPr lang="en-GB" sz="14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1.55</a:t>
                      </a:r>
                      <a:endParaRPr lang="en-GB" sz="14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09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14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</a:t>
                      </a:r>
                      <a:endParaRPr lang="en-GB" sz="14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2.42</a:t>
                      </a:r>
                      <a:endParaRPr lang="en-GB" sz="14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GB" sz="14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0.20</a:t>
                      </a:r>
                      <a:endParaRPr lang="en-GB" sz="14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1.40</a:t>
                      </a:r>
                      <a:endParaRPr lang="en-GB" sz="14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09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GB" sz="14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</a:t>
                      </a:r>
                      <a:endParaRPr lang="en-GB" sz="14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2.27</a:t>
                      </a:r>
                      <a:endParaRPr lang="en-GB" sz="14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en-GB" sz="14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0.25</a:t>
                      </a:r>
                      <a:endParaRPr lang="en-GB" sz="14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1.27</a:t>
                      </a:r>
                      <a:endParaRPr lang="en-GB" sz="14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09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GB" sz="14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0.04</a:t>
                      </a:r>
                      <a:endParaRPr lang="en-GB" sz="14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2.15</a:t>
                      </a:r>
                      <a:endParaRPr lang="en-GB" sz="14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GB" sz="14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0.30</a:t>
                      </a:r>
                      <a:endParaRPr lang="en-GB" sz="14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1.16</a:t>
                      </a:r>
                      <a:endParaRPr lang="en-GB" sz="14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09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GB" sz="14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0.05</a:t>
                      </a:r>
                      <a:endParaRPr lang="en-GB" sz="14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2.06</a:t>
                      </a:r>
                      <a:endParaRPr lang="en-GB" sz="14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en-GB" sz="14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0.40</a:t>
                      </a:r>
                      <a:endParaRPr lang="en-GB" sz="14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0.97</a:t>
                      </a:r>
                      <a:endParaRPr lang="en-GB" sz="14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09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GB" sz="14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0.06</a:t>
                      </a:r>
                      <a:endParaRPr lang="en-GB" sz="14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1.99</a:t>
                      </a:r>
                      <a:endParaRPr lang="en-GB" sz="14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en-GB" sz="14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0.50</a:t>
                      </a:r>
                      <a:endParaRPr lang="en-GB" sz="14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0.80</a:t>
                      </a:r>
                      <a:endParaRPr lang="en-GB" sz="14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09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GB" sz="14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0.07</a:t>
                      </a:r>
                      <a:endParaRPr lang="en-GB" sz="14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1.92</a:t>
                      </a:r>
                      <a:endParaRPr lang="en-GB" sz="14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en-GB" sz="14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0.60</a:t>
                      </a:r>
                      <a:endParaRPr lang="en-GB" sz="14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0.64</a:t>
                      </a:r>
                      <a:endParaRPr lang="en-GB" sz="14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09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GB" sz="14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0.08</a:t>
                      </a:r>
                      <a:endParaRPr lang="en-GB" sz="14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1.86</a:t>
                      </a:r>
                      <a:endParaRPr lang="en-GB" sz="14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  <a:endParaRPr lang="en-GB" sz="14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0.70</a:t>
                      </a:r>
                      <a:endParaRPr lang="en-GB" sz="14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0.50</a:t>
                      </a:r>
                      <a:endParaRPr lang="en-GB" sz="14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09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GB" sz="14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0.09</a:t>
                      </a:r>
                      <a:endParaRPr lang="en-GB" sz="14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1.80</a:t>
                      </a:r>
                      <a:endParaRPr lang="en-GB" sz="14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en-GB" sz="14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0.80</a:t>
                      </a:r>
                      <a:endParaRPr lang="en-GB" sz="14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0.35</a:t>
                      </a:r>
                      <a:endParaRPr lang="en-GB" sz="14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09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GB" sz="14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0.10</a:t>
                      </a:r>
                      <a:endParaRPr lang="en-GB" sz="14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1.76</a:t>
                      </a:r>
                      <a:endParaRPr lang="en-GB" sz="14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  <a:endParaRPr lang="en-GB" sz="14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0.90</a:t>
                      </a:r>
                      <a:endParaRPr lang="en-GB" sz="14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0.20</a:t>
                      </a:r>
                      <a:endParaRPr lang="en-GB" sz="14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052945" y="521671"/>
            <a:ext cx="8846974" cy="466803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sz="16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Dacă valorile fenotipice sunt distribuite normal și se cunoaște proporția populației salvate</a:t>
            </a:r>
            <a:r>
              <a:rPr kumimoji="0" lang="en-GB" sz="16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600" b="1" dirty="0" smtClean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kumimoji="0" lang="ro-RO" sz="16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aloarea intensității selecției poate fi cunoscută direct din tabelul următor</a:t>
            </a:r>
            <a:r>
              <a:rPr kumimoji="0" lang="en-GB" sz="16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kumimoji="0" lang="ro-RO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33604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182341" y="416179"/>
            <a:ext cx="650449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Soiurile de grâu de toamnă create la SCDA Turda şi lansate în producţie în perioada 19</a:t>
            </a:r>
            <a:r>
              <a:rPr kumimoji="0" lang="en-GB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85</a:t>
            </a:r>
            <a:r>
              <a:rPr kumimoji="0" lang="ro-RO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-20</a:t>
            </a:r>
            <a:r>
              <a:rPr kumimoji="0" lang="en-GB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20</a:t>
            </a:r>
            <a:endParaRPr kumimoji="0" lang="ro-RO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1506482" y="1062510"/>
          <a:ext cx="9589886" cy="386748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8002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83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065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947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089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Nr. crt.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Soiul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Genealogia</a:t>
                      </a:r>
                      <a:endParaRPr lang="en-GB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Anul omologării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90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ARIEŞAN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Rubin (Bg.) / 2*T141-65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1985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5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APULLUM</a:t>
                      </a:r>
                      <a:endParaRPr lang="en-GB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Odesskaia 75 / Bezostaia 1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1992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00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GB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DUMBRAVA</a:t>
                      </a:r>
                      <a:endParaRPr lang="en-GB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603106 / Flamura85 // 241W2-12/ Fundulea 4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2003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90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GB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ANDRADA</a:t>
                      </a:r>
                      <a:endParaRPr lang="en-GB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Dropia / T. 57-90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2012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15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GB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CODRU</a:t>
                      </a:r>
                      <a:endParaRPr lang="en-GB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Fundulea 4 / T. 56-95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90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GB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DUMITRA</a:t>
                      </a:r>
                      <a:endParaRPr lang="en-GB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 </a:t>
                      </a:r>
                      <a:r>
                        <a:rPr lang="en-GB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18-94 / Texel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90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GB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CEZARA</a:t>
                      </a:r>
                      <a:endParaRPr lang="en-GB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T.1525-85 </a:t>
                      </a:r>
                      <a:r>
                        <a:rPr lang="fr-F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 Turda 95 //T. 132-98 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90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GB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T. 109-12</a:t>
                      </a:r>
                      <a:endParaRPr lang="en-GB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MV. Martina / Dropia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408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2223414"/>
              </p:ext>
            </p:extLst>
          </p:nvPr>
        </p:nvGraphicFramePr>
        <p:xfrm>
          <a:off x="1974707" y="1320512"/>
          <a:ext cx="8563984" cy="49602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24" name="Document" r:id="rId3" imgW="5918794" imgH="4100537" progId="Word.Document.12">
                  <p:embed/>
                </p:oleObj>
              </mc:Choice>
              <mc:Fallback>
                <p:oleObj name="Document" r:id="rId3" imgW="5918794" imgH="410053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74707" y="1320512"/>
                        <a:ext cx="8563984" cy="49602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7689269"/>
              </p:ext>
            </p:extLst>
          </p:nvPr>
        </p:nvGraphicFramePr>
        <p:xfrm>
          <a:off x="1890351" y="138546"/>
          <a:ext cx="9079356" cy="10252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25" name="Document" r:id="rId5" imgW="5939614" imgH="670632" progId="Word.Document.12">
                  <p:embed/>
                </p:oleObj>
              </mc:Choice>
              <mc:Fallback>
                <p:oleObj name="Document" r:id="rId5" imgW="5939614" imgH="670632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890351" y="138546"/>
                        <a:ext cx="9079356" cy="10252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68979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20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1450" cy="20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7650" cy="20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20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20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20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1450" cy="20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7650" cy="20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20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5" name="Picture 1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1450" cy="20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7650" cy="20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20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20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20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1450" cy="20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7650" cy="20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9274330"/>
              </p:ext>
            </p:extLst>
          </p:nvPr>
        </p:nvGraphicFramePr>
        <p:xfrm>
          <a:off x="1758736" y="478009"/>
          <a:ext cx="8075612" cy="793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2" name="Document" r:id="rId7" imgW="7457195" imgH="732615" progId="Word.Document.12">
                  <p:embed/>
                </p:oleObj>
              </mc:Choice>
              <mc:Fallback>
                <p:oleObj name="Document" r:id="rId7" imgW="7457195" imgH="73261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758736" y="478009"/>
                        <a:ext cx="8075612" cy="793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9162283"/>
              </p:ext>
            </p:extLst>
          </p:nvPr>
        </p:nvGraphicFramePr>
        <p:xfrm>
          <a:off x="1066880" y="1354138"/>
          <a:ext cx="9638067" cy="39075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251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53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00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00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3899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6857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SOIUL</a:t>
                      </a:r>
                      <a:endParaRPr lang="en-GB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PRODUCȚIA</a:t>
                      </a:r>
                      <a:endParaRPr lang="en-GB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Semnificația</a:t>
                      </a:r>
                      <a:endParaRPr lang="en-GB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Clasificarea</a:t>
                      </a:r>
                      <a:endParaRPr lang="en-GB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Duncan</a:t>
                      </a:r>
                      <a:endParaRPr lang="en-GB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20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Kg/ha</a:t>
                      </a:r>
                      <a:endParaRPr lang="en-GB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20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Mt.</a:t>
                      </a:r>
                      <a:endParaRPr lang="en-GB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20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Dif. kg/ha Mt.</a:t>
                      </a:r>
                      <a:endParaRPr lang="en-GB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ARIEṢAN</a:t>
                      </a:r>
                      <a:endParaRPr lang="en-GB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7294</a:t>
                      </a:r>
                      <a:endParaRPr lang="en-GB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Mt.</a:t>
                      </a:r>
                      <a:endParaRPr lang="en-GB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GB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endParaRPr lang="en-GB" sz="2000" b="1" i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APULLUM</a:t>
                      </a:r>
                      <a:endParaRPr lang="en-GB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7491</a:t>
                      </a:r>
                      <a:endParaRPr lang="en-GB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102.7</a:t>
                      </a:r>
                      <a:endParaRPr lang="en-GB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197</a:t>
                      </a:r>
                      <a:endParaRPr lang="en-GB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endParaRPr lang="en-GB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GB" sz="2000" b="1" i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DUMBRAVA</a:t>
                      </a:r>
                      <a:endParaRPr lang="en-GB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8023</a:t>
                      </a:r>
                      <a:endParaRPr lang="en-GB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110.0</a:t>
                      </a:r>
                      <a:endParaRPr lang="en-GB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729</a:t>
                      </a:r>
                      <a:endParaRPr lang="en-GB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***</a:t>
                      </a:r>
                      <a:endParaRPr lang="en-GB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GB" sz="2000" b="1" i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ANDRADA</a:t>
                      </a:r>
                      <a:endParaRPr lang="en-GB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8089</a:t>
                      </a:r>
                      <a:endParaRPr lang="en-GB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110.9</a:t>
                      </a:r>
                      <a:endParaRPr lang="en-GB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795</a:t>
                      </a:r>
                      <a:endParaRPr lang="en-GB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***</a:t>
                      </a:r>
                      <a:endParaRPr lang="en-GB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GB" sz="2000" b="1" i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CODRU</a:t>
                      </a:r>
                      <a:endParaRPr lang="en-GB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8032</a:t>
                      </a:r>
                      <a:endParaRPr lang="en-GB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110.1</a:t>
                      </a:r>
                      <a:endParaRPr lang="en-GB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738</a:t>
                      </a:r>
                      <a:endParaRPr lang="en-GB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***</a:t>
                      </a:r>
                      <a:endParaRPr lang="en-GB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GB" sz="2000" b="1" i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DUMITRA </a:t>
                      </a:r>
                      <a:endParaRPr lang="en-GB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7709</a:t>
                      </a:r>
                      <a:endParaRPr lang="en-GB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105.7</a:t>
                      </a:r>
                      <a:endParaRPr lang="en-GB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415</a:t>
                      </a:r>
                      <a:endParaRPr lang="en-GB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***</a:t>
                      </a:r>
                      <a:endParaRPr lang="en-GB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en-GB" sz="2000" b="1" i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CEZARA</a:t>
                      </a:r>
                      <a:endParaRPr lang="en-GB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8147</a:t>
                      </a:r>
                      <a:endParaRPr lang="en-GB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111.7</a:t>
                      </a:r>
                      <a:endParaRPr lang="en-GB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853</a:t>
                      </a:r>
                      <a:endParaRPr lang="en-GB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***</a:t>
                      </a:r>
                      <a:endParaRPr lang="en-GB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GB" sz="2000" b="1" i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T. 109-12</a:t>
                      </a:r>
                      <a:endParaRPr lang="en-GB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7965</a:t>
                      </a:r>
                      <a:endParaRPr lang="en-GB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109.2</a:t>
                      </a:r>
                      <a:endParaRPr lang="en-GB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671</a:t>
                      </a:r>
                      <a:endParaRPr lang="en-GB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***</a:t>
                      </a:r>
                      <a:endParaRPr lang="en-GB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GB" sz="2000" b="1" i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DS</a:t>
                      </a:r>
                      <a:endParaRPr lang="en-GB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192-222</a:t>
                      </a:r>
                      <a:endParaRPr lang="en-GB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8247798"/>
              </p:ext>
            </p:extLst>
          </p:nvPr>
        </p:nvGraphicFramePr>
        <p:xfrm>
          <a:off x="4690919" y="5325197"/>
          <a:ext cx="5765800" cy="731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3" name="Document" r:id="rId9" imgW="5765609" imgH="731184" progId="Word.Document.12">
                  <p:embed/>
                </p:oleObj>
              </mc:Choice>
              <mc:Fallback>
                <p:oleObj name="Document" r:id="rId9" imgW="5765609" imgH="731184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690919" y="5325197"/>
                        <a:ext cx="5765800" cy="731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0885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55538" y="271848"/>
            <a:ext cx="63120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ctr">
              <a:spcAft>
                <a:spcPts val="0"/>
              </a:spcAft>
            </a:pPr>
            <a:r>
              <a:rPr lang="ro-RO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Producțiile medii obținute  la soiurile de grâu de toamnă în anii </a:t>
            </a:r>
            <a:r>
              <a:rPr lang="ro-RO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experimentali</a:t>
            </a:r>
            <a:r>
              <a:rPr lang="en-GB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GB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8050369"/>
              </p:ext>
            </p:extLst>
          </p:nvPr>
        </p:nvGraphicFramePr>
        <p:xfrm>
          <a:off x="2095500" y="1087438"/>
          <a:ext cx="7772400" cy="5287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53" name="Document" r:id="rId3" imgW="6782353" imgH="4611544" progId="Word.Document.12">
                  <p:embed/>
                </p:oleObj>
              </mc:Choice>
              <mc:Fallback>
                <p:oleObj name="Document" r:id="rId3" imgW="6782353" imgH="4611544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95500" y="1087438"/>
                        <a:ext cx="7772400" cy="5287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0925120"/>
              </p:ext>
            </p:extLst>
          </p:nvPr>
        </p:nvGraphicFramePr>
        <p:xfrm>
          <a:off x="3760788" y="5719763"/>
          <a:ext cx="5745162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54" name="Document" r:id="rId5" imgW="5803996" imgH="731904" progId="Word.Document.12">
                  <p:embed/>
                </p:oleObj>
              </mc:Choice>
              <mc:Fallback>
                <p:oleObj name="Document" r:id="rId5" imgW="5803996" imgH="731904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760788" y="5719763"/>
                        <a:ext cx="5745162" cy="723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436495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4064</TotalTime>
  <Words>1249</Words>
  <Application>Microsoft Office PowerPoint</Application>
  <PresentationFormat>Widescreen</PresentationFormat>
  <Paragraphs>263</Paragraphs>
  <Slides>16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Cambria Math</vt:lpstr>
      <vt:lpstr>Times New Roman</vt:lpstr>
      <vt:lpstr>Ubuntu</vt:lpstr>
      <vt:lpstr>Office Theme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Delux</dc:creator>
  <cp:lastModifiedBy>BAF</cp:lastModifiedBy>
  <cp:revision>148</cp:revision>
  <cp:lastPrinted>2020-03-03T11:31:26Z</cp:lastPrinted>
  <dcterms:created xsi:type="dcterms:W3CDTF">2020-02-24T11:11:11Z</dcterms:created>
  <dcterms:modified xsi:type="dcterms:W3CDTF">2022-05-19T12:02:58Z</dcterms:modified>
</cp:coreProperties>
</file>