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5"/>
  </p:notesMasterIdLst>
  <p:sldIdLst>
    <p:sldId id="353" r:id="rId4"/>
    <p:sldId id="298" r:id="rId5"/>
    <p:sldId id="355" r:id="rId6"/>
    <p:sldId id="348" r:id="rId7"/>
    <p:sldId id="322" r:id="rId8"/>
    <p:sldId id="359" r:id="rId9"/>
    <p:sldId id="318" r:id="rId10"/>
    <p:sldId id="315" r:id="rId11"/>
    <p:sldId id="310" r:id="rId12"/>
    <p:sldId id="354" r:id="rId13"/>
    <p:sldId id="309" r:id="rId14"/>
    <p:sldId id="364" r:id="rId15"/>
    <p:sldId id="363" r:id="rId16"/>
    <p:sldId id="365" r:id="rId17"/>
    <p:sldId id="366" r:id="rId18"/>
    <p:sldId id="260" r:id="rId19"/>
    <p:sldId id="367" r:id="rId20"/>
    <p:sldId id="362" r:id="rId21"/>
    <p:sldId id="259" r:id="rId22"/>
    <p:sldId id="325" r:id="rId23"/>
    <p:sldId id="34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339933"/>
    <a:srgbClr val="33CCCC"/>
    <a:srgbClr val="CC99FF"/>
    <a:srgbClr val="336699"/>
    <a:srgbClr val="003399"/>
    <a:srgbClr val="006699"/>
    <a:srgbClr val="0066FF"/>
    <a:srgbClr val="9900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2" autoAdjust="0"/>
    <p:restoredTop sz="94660"/>
  </p:normalViewPr>
  <p:slideViewPr>
    <p:cSldViewPr snapToGrid="0" showGuides="1">
      <p:cViewPr varScale="1">
        <p:scale>
          <a:sx n="77" d="100"/>
          <a:sy n="77" d="100"/>
        </p:scale>
        <p:origin x="546" y="96"/>
      </p:cViewPr>
      <p:guideLst>
        <p:guide orient="horz" pos="2472"/>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170"/>
      <c:rAngAx val="0"/>
    </c:view3D>
    <c:floor>
      <c:thickness val="0"/>
    </c:floor>
    <c:sideWall>
      <c:thickness val="0"/>
    </c:sideWall>
    <c:backWall>
      <c:thickness val="0"/>
    </c:backWall>
    <c:plotArea>
      <c:layout>
        <c:manualLayout>
          <c:layoutTarget val="inner"/>
          <c:xMode val="edge"/>
          <c:yMode val="edge"/>
          <c:x val="8.5784773175637499E-2"/>
          <c:y val="2.5499157461273857E-2"/>
          <c:w val="0.83883896433661087"/>
          <c:h val="0.97346484178921289"/>
        </c:manualLayout>
      </c:layout>
      <c:pie3DChart>
        <c:varyColors val="1"/>
        <c:ser>
          <c:idx val="0"/>
          <c:order val="0"/>
          <c:tx>
            <c:strRef>
              <c:f>Sheet1!$B$1</c:f>
              <c:strCache>
                <c:ptCount val="1"/>
                <c:pt idx="0">
                  <c:v>Nr probe</c:v>
                </c:pt>
              </c:strCache>
            </c:strRef>
          </c:tx>
          <c:spPr>
            <a:solidFill>
              <a:srgbClr val="339966"/>
            </a:solidFill>
          </c:spPr>
          <c:dPt>
            <c:idx val="0"/>
            <c:bubble3D val="0"/>
            <c:explosion val="12"/>
            <c:spPr>
              <a:solidFill>
                <a:srgbClr val="99CC00"/>
              </a:solidFill>
            </c:spPr>
            <c:extLst>
              <c:ext xmlns:c16="http://schemas.microsoft.com/office/drawing/2014/chart" uri="{C3380CC4-5D6E-409C-BE32-E72D297353CC}">
                <c16:uniqueId val="{00000001-031E-4A55-8321-13F4CC3A3548}"/>
              </c:ext>
            </c:extLst>
          </c:dPt>
          <c:dPt>
            <c:idx val="1"/>
            <c:bubble3D val="0"/>
            <c:explosion val="27"/>
            <c:spPr>
              <a:solidFill>
                <a:schemeClr val="accent6">
                  <a:lumMod val="50000"/>
                  <a:lumOff val="50000"/>
                </a:schemeClr>
              </a:solidFill>
            </c:spPr>
            <c:extLst>
              <c:ext xmlns:c16="http://schemas.microsoft.com/office/drawing/2014/chart" uri="{C3380CC4-5D6E-409C-BE32-E72D297353CC}">
                <c16:uniqueId val="{00000003-031E-4A55-8321-13F4CC3A3548}"/>
              </c:ext>
            </c:extLst>
          </c:dPt>
          <c:dPt>
            <c:idx val="2"/>
            <c:bubble3D val="0"/>
            <c:extLst>
              <c:ext xmlns:c16="http://schemas.microsoft.com/office/drawing/2014/chart" uri="{C3380CC4-5D6E-409C-BE32-E72D297353CC}">
                <c16:uniqueId val="{00000005-031E-4A55-8321-13F4CC3A3548}"/>
              </c:ext>
            </c:extLst>
          </c:dPt>
          <c:dPt>
            <c:idx val="3"/>
            <c:bubble3D val="0"/>
            <c:explosion val="6"/>
            <c:spPr>
              <a:solidFill>
                <a:srgbClr val="CC6600"/>
              </a:solidFill>
            </c:spPr>
            <c:extLst>
              <c:ext xmlns:c16="http://schemas.microsoft.com/office/drawing/2014/chart" uri="{C3380CC4-5D6E-409C-BE32-E72D297353CC}">
                <c16:uniqueId val="{00000006-F6F1-4722-B037-D884DAB71B50}"/>
              </c:ext>
            </c:extLst>
          </c:dPt>
          <c:dPt>
            <c:idx val="5"/>
            <c:bubble3D val="0"/>
            <c:spPr>
              <a:solidFill>
                <a:srgbClr val="FFFF00"/>
              </a:solidFill>
            </c:spPr>
            <c:extLst>
              <c:ext xmlns:c16="http://schemas.microsoft.com/office/drawing/2014/chart" uri="{C3380CC4-5D6E-409C-BE32-E72D297353CC}">
                <c16:uniqueId val="{00000008-F6F1-4722-B037-D884DAB71B50}"/>
              </c:ext>
            </c:extLst>
          </c:dPt>
          <c:dPt>
            <c:idx val="6"/>
            <c:bubble3D val="0"/>
            <c:spPr>
              <a:pattFill prst="lgCheck">
                <a:fgClr>
                  <a:schemeClr val="accent4"/>
                </a:fgClr>
                <a:bgClr>
                  <a:schemeClr val="bg1"/>
                </a:bgClr>
              </a:pattFill>
            </c:spPr>
            <c:extLst>
              <c:ext xmlns:c16="http://schemas.microsoft.com/office/drawing/2014/chart" uri="{C3380CC4-5D6E-409C-BE32-E72D297353CC}">
                <c16:uniqueId val="{0000000A-F6F1-4722-B037-D884DAB71B50}"/>
              </c:ext>
            </c:extLst>
          </c:dPt>
          <c:dLbls>
            <c:dLbl>
              <c:idx val="6"/>
              <c:layout>
                <c:manualLayout>
                  <c:x val="-6.1938099074687614E-2"/>
                  <c:y val="3.4416289827341108E-2"/>
                </c:manualLayout>
              </c:layout>
              <c:tx>
                <c:rich>
                  <a:bodyPr wrap="square" lIns="38100" tIns="19050" rIns="38100" bIns="19050" anchor="ctr">
                    <a:noAutofit/>
                  </a:bodyPr>
                  <a:lstStyle/>
                  <a:p>
                    <a:pPr>
                      <a:defRPr sz="1200"/>
                    </a:pPr>
                    <a:fld id="{FA6962DA-709A-48FF-A592-97670CBFB26E}" type="CATEGORYNAME">
                      <a:rPr lang="en-US" b="1"/>
                      <a:pPr>
                        <a:defRPr sz="1200"/>
                      </a:pPr>
                      <a:t>[CATEGORY NAME]</a:t>
                    </a:fld>
                    <a:r>
                      <a:rPr lang="en-US" b="1" baseline="0" dirty="0"/>
                      <a:t>; </a:t>
                    </a:r>
                    <a:fld id="{56DD48DF-4F6A-4062-9F5B-34A4EE2FFAF1}" type="PERCENTAGE">
                      <a:rPr lang="en-US" b="1" baseline="0"/>
                      <a:pPr>
                        <a:defRPr sz="1200"/>
                      </a:pPr>
                      <a:t>[PERCENTAGE]</a:t>
                    </a:fld>
                    <a:endParaRPr lang="en-US" b="1" baseline="0" dirty="0"/>
                  </a:p>
                </c:rich>
              </c:tx>
              <c:spPr>
                <a:solidFill>
                  <a:prstClr val="white"/>
                </a:solidFill>
                <a:ln>
                  <a:solidFill>
                    <a:prstClr val="black">
                      <a:lumMod val="65000"/>
                      <a:lumOff val="35000"/>
                    </a:prstClr>
                  </a:solid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30085365264186231"/>
                      <c:h val="7.4319862947523699E-2"/>
                    </c:manualLayout>
                  </c15:layout>
                  <c15:dlblFieldTable/>
                  <c15:showDataLabelsRange val="0"/>
                </c:ext>
                <c:ext xmlns:c16="http://schemas.microsoft.com/office/drawing/2014/chart" uri="{C3380CC4-5D6E-409C-BE32-E72D297353CC}">
                  <c16:uniqueId val="{0000000A-F6F1-4722-B037-D884DAB71B5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Sheet1!$A$2:$A$8</c:f>
              <c:strCache>
                <c:ptCount val="7"/>
                <c:pt idx="0">
                  <c:v>Romania</c:v>
                </c:pt>
                <c:pt idx="1">
                  <c:v>Africa</c:v>
                </c:pt>
                <c:pt idx="2">
                  <c:v>Europa</c:v>
                </c:pt>
                <c:pt idx="3">
                  <c:v>America</c:v>
                </c:pt>
                <c:pt idx="4">
                  <c:v>Australia</c:v>
                </c:pt>
                <c:pt idx="5">
                  <c:v>Asia</c:v>
                </c:pt>
                <c:pt idx="6">
                  <c:v>necunoscute</c:v>
                </c:pt>
              </c:strCache>
            </c:strRef>
          </c:cat>
          <c:val>
            <c:numRef>
              <c:f>Sheet1!$B$2:$B$8</c:f>
              <c:numCache>
                <c:formatCode>General</c:formatCode>
                <c:ptCount val="7"/>
                <c:pt idx="0">
                  <c:v>14532</c:v>
                </c:pt>
                <c:pt idx="1">
                  <c:v>30</c:v>
                </c:pt>
                <c:pt idx="2">
                  <c:v>2172</c:v>
                </c:pt>
                <c:pt idx="3">
                  <c:v>406</c:v>
                </c:pt>
                <c:pt idx="4">
                  <c:v>7</c:v>
                </c:pt>
                <c:pt idx="5">
                  <c:v>201</c:v>
                </c:pt>
                <c:pt idx="6">
                  <c:v>1689</c:v>
                </c:pt>
              </c:numCache>
            </c:numRef>
          </c:val>
          <c:extLst>
            <c:ext xmlns:c16="http://schemas.microsoft.com/office/drawing/2014/chart" uri="{C3380CC4-5D6E-409C-BE32-E72D297353CC}">
              <c16:uniqueId val="{00000006-031E-4A55-8321-13F4CC3A3548}"/>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502754652474313E-2"/>
          <c:y val="4.8695652173913043E-2"/>
          <c:w val="0.91144463854058844"/>
          <c:h val="0.74813865505804888"/>
        </c:manualLayout>
      </c:layout>
      <c:barChart>
        <c:barDir val="col"/>
        <c:grouping val="clustered"/>
        <c:varyColors val="0"/>
        <c:ser>
          <c:idx val="2"/>
          <c:order val="2"/>
          <c:tx>
            <c:strRef>
              <c:f>Sheet1!$A$4</c:f>
              <c:strCache>
                <c:ptCount val="1"/>
                <c:pt idx="0">
                  <c:v>Număr de probe colectate</c:v>
                </c:pt>
              </c:strCache>
            </c:strRef>
          </c:tx>
          <c:spPr>
            <a:solidFill>
              <a:schemeClr val="accent6"/>
            </a:solidFill>
            <a:ln w="7908">
              <a:solidFill>
                <a:srgbClr val="000000"/>
              </a:solidFill>
              <a:prstDash val="solid"/>
            </a:ln>
          </c:spPr>
          <c:invertIfNegative val="0"/>
          <c:cat>
            <c:strRef>
              <c:f>Sheet1!$B$1:$AP$1</c:f>
              <c:strCache>
                <c:ptCount val="41"/>
                <c:pt idx="0">
                  <c:v>AB</c:v>
                </c:pt>
                <c:pt idx="1">
                  <c:v>AG</c:v>
                </c:pt>
                <c:pt idx="2">
                  <c:v>AR</c:v>
                </c:pt>
                <c:pt idx="3">
                  <c:v>BC</c:v>
                </c:pt>
                <c:pt idx="4">
                  <c:v>BH</c:v>
                </c:pt>
                <c:pt idx="5">
                  <c:v>BN</c:v>
                </c:pt>
                <c:pt idx="6">
                  <c:v>BR</c:v>
                </c:pt>
                <c:pt idx="7">
                  <c:v>BT</c:v>
                </c:pt>
                <c:pt idx="8">
                  <c:v>BV</c:v>
                </c:pt>
                <c:pt idx="9">
                  <c:v>BZ</c:v>
                </c:pt>
                <c:pt idx="10">
                  <c:v>CJ</c:v>
                </c:pt>
                <c:pt idx="11">
                  <c:v>CL</c:v>
                </c:pt>
                <c:pt idx="12">
                  <c:v>CS</c:v>
                </c:pt>
                <c:pt idx="13">
                  <c:v>CT</c:v>
                </c:pt>
                <c:pt idx="14">
                  <c:v>CV</c:v>
                </c:pt>
                <c:pt idx="15">
                  <c:v>DB</c:v>
                </c:pt>
                <c:pt idx="16">
                  <c:v>DJ</c:v>
                </c:pt>
                <c:pt idx="17">
                  <c:v>GJ</c:v>
                </c:pt>
                <c:pt idx="18">
                  <c:v>GL</c:v>
                </c:pt>
                <c:pt idx="19">
                  <c:v>GR</c:v>
                </c:pt>
                <c:pt idx="20">
                  <c:v>HD</c:v>
                </c:pt>
                <c:pt idx="21">
                  <c:v>HG</c:v>
                </c:pt>
                <c:pt idx="22">
                  <c:v>IF</c:v>
                </c:pt>
                <c:pt idx="23">
                  <c:v>IL</c:v>
                </c:pt>
                <c:pt idx="24">
                  <c:v>IS</c:v>
                </c:pt>
                <c:pt idx="25">
                  <c:v>MH</c:v>
                </c:pt>
                <c:pt idx="26">
                  <c:v>MM</c:v>
                </c:pt>
                <c:pt idx="27">
                  <c:v>MS</c:v>
                </c:pt>
                <c:pt idx="28">
                  <c:v>NT</c:v>
                </c:pt>
                <c:pt idx="29">
                  <c:v>OT</c:v>
                </c:pt>
                <c:pt idx="30">
                  <c:v>PH</c:v>
                </c:pt>
                <c:pt idx="31">
                  <c:v>SB</c:v>
                </c:pt>
                <c:pt idx="32">
                  <c:v>SJ</c:v>
                </c:pt>
                <c:pt idx="33">
                  <c:v>SM</c:v>
                </c:pt>
                <c:pt idx="34">
                  <c:v>SV</c:v>
                </c:pt>
                <c:pt idx="35">
                  <c:v>TL</c:v>
                </c:pt>
                <c:pt idx="36">
                  <c:v>TM</c:v>
                </c:pt>
                <c:pt idx="37">
                  <c:v>TL</c:v>
                </c:pt>
                <c:pt idx="38">
                  <c:v>VL</c:v>
                </c:pt>
                <c:pt idx="39">
                  <c:v>VR</c:v>
                </c:pt>
                <c:pt idx="40">
                  <c:v>VS</c:v>
                </c:pt>
              </c:strCache>
            </c:strRef>
          </c:cat>
          <c:val>
            <c:numRef>
              <c:f>Sheet1!$B$4:$AP$4</c:f>
              <c:numCache>
                <c:formatCode>General</c:formatCode>
                <c:ptCount val="41"/>
                <c:pt idx="0">
                  <c:v>238</c:v>
                </c:pt>
                <c:pt idx="1">
                  <c:v>100</c:v>
                </c:pt>
                <c:pt idx="2">
                  <c:v>29</c:v>
                </c:pt>
                <c:pt idx="3">
                  <c:v>180</c:v>
                </c:pt>
                <c:pt idx="4">
                  <c:v>109</c:v>
                </c:pt>
                <c:pt idx="5">
                  <c:v>548</c:v>
                </c:pt>
                <c:pt idx="6">
                  <c:v>0</c:v>
                </c:pt>
                <c:pt idx="7">
                  <c:v>191</c:v>
                </c:pt>
                <c:pt idx="8">
                  <c:v>100</c:v>
                </c:pt>
                <c:pt idx="9">
                  <c:v>136</c:v>
                </c:pt>
                <c:pt idx="10">
                  <c:v>436</c:v>
                </c:pt>
                <c:pt idx="11">
                  <c:v>8</c:v>
                </c:pt>
                <c:pt idx="12">
                  <c:v>249</c:v>
                </c:pt>
                <c:pt idx="13">
                  <c:v>2</c:v>
                </c:pt>
                <c:pt idx="14">
                  <c:v>22</c:v>
                </c:pt>
                <c:pt idx="15">
                  <c:v>41</c:v>
                </c:pt>
                <c:pt idx="16">
                  <c:v>48</c:v>
                </c:pt>
                <c:pt idx="17">
                  <c:v>133</c:v>
                </c:pt>
                <c:pt idx="18">
                  <c:v>12</c:v>
                </c:pt>
                <c:pt idx="19">
                  <c:v>9</c:v>
                </c:pt>
                <c:pt idx="20">
                  <c:v>355</c:v>
                </c:pt>
                <c:pt idx="21">
                  <c:v>155</c:v>
                </c:pt>
                <c:pt idx="22">
                  <c:v>2</c:v>
                </c:pt>
                <c:pt idx="23">
                  <c:v>0</c:v>
                </c:pt>
                <c:pt idx="24">
                  <c:v>22</c:v>
                </c:pt>
                <c:pt idx="25">
                  <c:v>47</c:v>
                </c:pt>
                <c:pt idx="26">
                  <c:v>796</c:v>
                </c:pt>
                <c:pt idx="27">
                  <c:v>89</c:v>
                </c:pt>
                <c:pt idx="28">
                  <c:v>405</c:v>
                </c:pt>
                <c:pt idx="29">
                  <c:v>10</c:v>
                </c:pt>
                <c:pt idx="30">
                  <c:v>249</c:v>
                </c:pt>
                <c:pt idx="31">
                  <c:v>77</c:v>
                </c:pt>
                <c:pt idx="32">
                  <c:v>104</c:v>
                </c:pt>
                <c:pt idx="33">
                  <c:v>60</c:v>
                </c:pt>
                <c:pt idx="34">
                  <c:v>1497</c:v>
                </c:pt>
                <c:pt idx="35">
                  <c:v>0</c:v>
                </c:pt>
                <c:pt idx="36">
                  <c:v>42</c:v>
                </c:pt>
                <c:pt idx="37">
                  <c:v>8</c:v>
                </c:pt>
                <c:pt idx="38">
                  <c:v>139</c:v>
                </c:pt>
                <c:pt idx="39">
                  <c:v>254</c:v>
                </c:pt>
                <c:pt idx="40">
                  <c:v>70</c:v>
                </c:pt>
              </c:numCache>
            </c:numRef>
          </c:val>
          <c:extLst>
            <c:ext xmlns:c16="http://schemas.microsoft.com/office/drawing/2014/chart" uri="{C3380CC4-5D6E-409C-BE32-E72D297353CC}">
              <c16:uniqueId val="{00000000-4558-4276-8361-5CF6B61EE199}"/>
            </c:ext>
          </c:extLst>
        </c:ser>
        <c:ser>
          <c:idx val="3"/>
          <c:order val="3"/>
          <c:tx>
            <c:strRef>
              <c:f>Sheet1!$A$5</c:f>
              <c:strCache>
                <c:ptCount val="1"/>
                <c:pt idx="0">
                  <c:v>Număr total de probe</c:v>
                </c:pt>
              </c:strCache>
            </c:strRef>
          </c:tx>
          <c:spPr>
            <a:solidFill>
              <a:schemeClr val="accent2">
                <a:lumMod val="75000"/>
              </a:schemeClr>
            </a:solidFill>
            <a:ln>
              <a:solidFill>
                <a:srgbClr val="000000"/>
              </a:solidFill>
            </a:ln>
          </c:spPr>
          <c:invertIfNegative val="0"/>
          <c:cat>
            <c:strRef>
              <c:f>Sheet1!$B$1:$AP$1</c:f>
              <c:strCache>
                <c:ptCount val="41"/>
                <c:pt idx="0">
                  <c:v>AB</c:v>
                </c:pt>
                <c:pt idx="1">
                  <c:v>AG</c:v>
                </c:pt>
                <c:pt idx="2">
                  <c:v>AR</c:v>
                </c:pt>
                <c:pt idx="3">
                  <c:v>BC</c:v>
                </c:pt>
                <c:pt idx="4">
                  <c:v>BH</c:v>
                </c:pt>
                <c:pt idx="5">
                  <c:v>BN</c:v>
                </c:pt>
                <c:pt idx="6">
                  <c:v>BR</c:v>
                </c:pt>
                <c:pt idx="7">
                  <c:v>BT</c:v>
                </c:pt>
                <c:pt idx="8">
                  <c:v>BV</c:v>
                </c:pt>
                <c:pt idx="9">
                  <c:v>BZ</c:v>
                </c:pt>
                <c:pt idx="10">
                  <c:v>CJ</c:v>
                </c:pt>
                <c:pt idx="11">
                  <c:v>CL</c:v>
                </c:pt>
                <c:pt idx="12">
                  <c:v>CS</c:v>
                </c:pt>
                <c:pt idx="13">
                  <c:v>CT</c:v>
                </c:pt>
                <c:pt idx="14">
                  <c:v>CV</c:v>
                </c:pt>
                <c:pt idx="15">
                  <c:v>DB</c:v>
                </c:pt>
                <c:pt idx="16">
                  <c:v>DJ</c:v>
                </c:pt>
                <c:pt idx="17">
                  <c:v>GJ</c:v>
                </c:pt>
                <c:pt idx="18">
                  <c:v>GL</c:v>
                </c:pt>
                <c:pt idx="19">
                  <c:v>GR</c:v>
                </c:pt>
                <c:pt idx="20">
                  <c:v>HD</c:v>
                </c:pt>
                <c:pt idx="21">
                  <c:v>HG</c:v>
                </c:pt>
                <c:pt idx="22">
                  <c:v>IF</c:v>
                </c:pt>
                <c:pt idx="23">
                  <c:v>IL</c:v>
                </c:pt>
                <c:pt idx="24">
                  <c:v>IS</c:v>
                </c:pt>
                <c:pt idx="25">
                  <c:v>MH</c:v>
                </c:pt>
                <c:pt idx="26">
                  <c:v>MM</c:v>
                </c:pt>
                <c:pt idx="27">
                  <c:v>MS</c:v>
                </c:pt>
                <c:pt idx="28">
                  <c:v>NT</c:v>
                </c:pt>
                <c:pt idx="29">
                  <c:v>OT</c:v>
                </c:pt>
                <c:pt idx="30">
                  <c:v>PH</c:v>
                </c:pt>
                <c:pt idx="31">
                  <c:v>SB</c:v>
                </c:pt>
                <c:pt idx="32">
                  <c:v>SJ</c:v>
                </c:pt>
                <c:pt idx="33">
                  <c:v>SM</c:v>
                </c:pt>
                <c:pt idx="34">
                  <c:v>SV</c:v>
                </c:pt>
                <c:pt idx="35">
                  <c:v>TL</c:v>
                </c:pt>
                <c:pt idx="36">
                  <c:v>TM</c:v>
                </c:pt>
                <c:pt idx="37">
                  <c:v>TL</c:v>
                </c:pt>
                <c:pt idx="38">
                  <c:v>VL</c:v>
                </c:pt>
                <c:pt idx="39">
                  <c:v>VR</c:v>
                </c:pt>
                <c:pt idx="40">
                  <c:v>VS</c:v>
                </c:pt>
              </c:strCache>
            </c:strRef>
          </c:cat>
          <c:val>
            <c:numRef>
              <c:f>Sheet1!$B$5:$AP$5</c:f>
              <c:numCache>
                <c:formatCode>General</c:formatCode>
                <c:ptCount val="41"/>
                <c:pt idx="0">
                  <c:v>414</c:v>
                </c:pt>
                <c:pt idx="1">
                  <c:v>143</c:v>
                </c:pt>
                <c:pt idx="2">
                  <c:v>62</c:v>
                </c:pt>
                <c:pt idx="3">
                  <c:v>267</c:v>
                </c:pt>
                <c:pt idx="4">
                  <c:v>127</c:v>
                </c:pt>
                <c:pt idx="5">
                  <c:v>642</c:v>
                </c:pt>
                <c:pt idx="6">
                  <c:v>13</c:v>
                </c:pt>
                <c:pt idx="7">
                  <c:v>374</c:v>
                </c:pt>
                <c:pt idx="8">
                  <c:v>205</c:v>
                </c:pt>
                <c:pt idx="9">
                  <c:v>306</c:v>
                </c:pt>
                <c:pt idx="10">
                  <c:v>1402</c:v>
                </c:pt>
                <c:pt idx="11">
                  <c:v>444</c:v>
                </c:pt>
                <c:pt idx="12">
                  <c:v>264</c:v>
                </c:pt>
                <c:pt idx="13">
                  <c:v>36</c:v>
                </c:pt>
                <c:pt idx="14">
                  <c:v>48</c:v>
                </c:pt>
                <c:pt idx="15">
                  <c:v>55</c:v>
                </c:pt>
                <c:pt idx="16">
                  <c:v>383</c:v>
                </c:pt>
                <c:pt idx="17">
                  <c:v>149</c:v>
                </c:pt>
                <c:pt idx="18">
                  <c:v>34</c:v>
                </c:pt>
                <c:pt idx="19">
                  <c:v>22</c:v>
                </c:pt>
                <c:pt idx="20">
                  <c:v>542</c:v>
                </c:pt>
                <c:pt idx="21">
                  <c:v>257</c:v>
                </c:pt>
                <c:pt idx="22">
                  <c:v>40</c:v>
                </c:pt>
                <c:pt idx="23">
                  <c:v>32</c:v>
                </c:pt>
                <c:pt idx="24">
                  <c:v>268</c:v>
                </c:pt>
                <c:pt idx="25">
                  <c:v>60</c:v>
                </c:pt>
                <c:pt idx="26">
                  <c:v>895</c:v>
                </c:pt>
                <c:pt idx="27">
                  <c:v>150</c:v>
                </c:pt>
                <c:pt idx="28">
                  <c:v>480</c:v>
                </c:pt>
                <c:pt idx="29">
                  <c:v>41</c:v>
                </c:pt>
                <c:pt idx="30">
                  <c:v>268</c:v>
                </c:pt>
                <c:pt idx="31">
                  <c:v>109</c:v>
                </c:pt>
                <c:pt idx="32">
                  <c:v>138</c:v>
                </c:pt>
                <c:pt idx="33">
                  <c:v>94</c:v>
                </c:pt>
                <c:pt idx="34">
                  <c:v>2511</c:v>
                </c:pt>
                <c:pt idx="35">
                  <c:v>5</c:v>
                </c:pt>
                <c:pt idx="36">
                  <c:v>105</c:v>
                </c:pt>
                <c:pt idx="37">
                  <c:v>19</c:v>
                </c:pt>
                <c:pt idx="38">
                  <c:v>213</c:v>
                </c:pt>
                <c:pt idx="39">
                  <c:v>262</c:v>
                </c:pt>
                <c:pt idx="40">
                  <c:v>101</c:v>
                </c:pt>
              </c:numCache>
            </c:numRef>
          </c:val>
          <c:extLst>
            <c:ext xmlns:c16="http://schemas.microsoft.com/office/drawing/2014/chart" uri="{C3380CC4-5D6E-409C-BE32-E72D297353CC}">
              <c16:uniqueId val="{00000001-4558-4276-8361-5CF6B61EE199}"/>
            </c:ext>
          </c:extLst>
        </c:ser>
        <c:dLbls>
          <c:showLegendKey val="0"/>
          <c:showVal val="0"/>
          <c:showCatName val="0"/>
          <c:showSerName val="0"/>
          <c:showPercent val="0"/>
          <c:showBubbleSize val="0"/>
        </c:dLbls>
        <c:gapWidth val="150"/>
        <c:axId val="271986672"/>
        <c:axId val="271979056"/>
      </c:barChart>
      <c:lineChart>
        <c:grouping val="standard"/>
        <c:varyColors val="0"/>
        <c:ser>
          <c:idx val="0"/>
          <c:order val="0"/>
          <c:tx>
            <c:strRef>
              <c:f>Sheet1!$A$2</c:f>
              <c:strCache>
                <c:ptCount val="1"/>
                <c:pt idx="0">
                  <c:v>Număr localități de colectare</c:v>
                </c:pt>
              </c:strCache>
            </c:strRef>
          </c:tx>
          <c:spPr>
            <a:ln w="25400">
              <a:solidFill>
                <a:schemeClr val="accent6"/>
              </a:solidFill>
              <a:prstDash val="solid"/>
            </a:ln>
          </c:spPr>
          <c:marker>
            <c:symbol val="none"/>
          </c:marker>
          <c:cat>
            <c:strRef>
              <c:f>Sheet1!$B$1:$AP$1</c:f>
              <c:strCache>
                <c:ptCount val="41"/>
                <c:pt idx="0">
                  <c:v>AB</c:v>
                </c:pt>
                <c:pt idx="1">
                  <c:v>AG</c:v>
                </c:pt>
                <c:pt idx="2">
                  <c:v>AR</c:v>
                </c:pt>
                <c:pt idx="3">
                  <c:v>BC</c:v>
                </c:pt>
                <c:pt idx="4">
                  <c:v>BH</c:v>
                </c:pt>
                <c:pt idx="5">
                  <c:v>BN</c:v>
                </c:pt>
                <c:pt idx="6">
                  <c:v>BR</c:v>
                </c:pt>
                <c:pt idx="7">
                  <c:v>BT</c:v>
                </c:pt>
                <c:pt idx="8">
                  <c:v>BV</c:v>
                </c:pt>
                <c:pt idx="9">
                  <c:v>BZ</c:v>
                </c:pt>
                <c:pt idx="10">
                  <c:v>CJ</c:v>
                </c:pt>
                <c:pt idx="11">
                  <c:v>CL</c:v>
                </c:pt>
                <c:pt idx="12">
                  <c:v>CS</c:v>
                </c:pt>
                <c:pt idx="13">
                  <c:v>CT</c:v>
                </c:pt>
                <c:pt idx="14">
                  <c:v>CV</c:v>
                </c:pt>
                <c:pt idx="15">
                  <c:v>DB</c:v>
                </c:pt>
                <c:pt idx="16">
                  <c:v>DJ</c:v>
                </c:pt>
                <c:pt idx="17">
                  <c:v>GJ</c:v>
                </c:pt>
                <c:pt idx="18">
                  <c:v>GL</c:v>
                </c:pt>
                <c:pt idx="19">
                  <c:v>GR</c:v>
                </c:pt>
                <c:pt idx="20">
                  <c:v>HD</c:v>
                </c:pt>
                <c:pt idx="21">
                  <c:v>HG</c:v>
                </c:pt>
                <c:pt idx="22">
                  <c:v>IF</c:v>
                </c:pt>
                <c:pt idx="23">
                  <c:v>IL</c:v>
                </c:pt>
                <c:pt idx="24">
                  <c:v>IS</c:v>
                </c:pt>
                <c:pt idx="25">
                  <c:v>MH</c:v>
                </c:pt>
                <c:pt idx="26">
                  <c:v>MM</c:v>
                </c:pt>
                <c:pt idx="27">
                  <c:v>MS</c:v>
                </c:pt>
                <c:pt idx="28">
                  <c:v>NT</c:v>
                </c:pt>
                <c:pt idx="29">
                  <c:v>OT</c:v>
                </c:pt>
                <c:pt idx="30">
                  <c:v>PH</c:v>
                </c:pt>
                <c:pt idx="31">
                  <c:v>SB</c:v>
                </c:pt>
                <c:pt idx="32">
                  <c:v>SJ</c:v>
                </c:pt>
                <c:pt idx="33">
                  <c:v>SM</c:v>
                </c:pt>
                <c:pt idx="34">
                  <c:v>SV</c:v>
                </c:pt>
                <c:pt idx="35">
                  <c:v>TL</c:v>
                </c:pt>
                <c:pt idx="36">
                  <c:v>TM</c:v>
                </c:pt>
                <c:pt idx="37">
                  <c:v>TL</c:v>
                </c:pt>
                <c:pt idx="38">
                  <c:v>VL</c:v>
                </c:pt>
                <c:pt idx="39">
                  <c:v>VR</c:v>
                </c:pt>
                <c:pt idx="40">
                  <c:v>VS</c:v>
                </c:pt>
              </c:strCache>
            </c:strRef>
          </c:cat>
          <c:val>
            <c:numRef>
              <c:f>Sheet1!$B$2:$AP$2</c:f>
              <c:numCache>
                <c:formatCode>General</c:formatCode>
                <c:ptCount val="41"/>
                <c:pt idx="0">
                  <c:v>52</c:v>
                </c:pt>
                <c:pt idx="1">
                  <c:v>22</c:v>
                </c:pt>
                <c:pt idx="2">
                  <c:v>5</c:v>
                </c:pt>
                <c:pt idx="3">
                  <c:v>19</c:v>
                </c:pt>
                <c:pt idx="4">
                  <c:v>16</c:v>
                </c:pt>
                <c:pt idx="5">
                  <c:v>55</c:v>
                </c:pt>
                <c:pt idx="6">
                  <c:v>0</c:v>
                </c:pt>
                <c:pt idx="7">
                  <c:v>32</c:v>
                </c:pt>
                <c:pt idx="8">
                  <c:v>24</c:v>
                </c:pt>
                <c:pt idx="9">
                  <c:v>26</c:v>
                </c:pt>
                <c:pt idx="10">
                  <c:v>68</c:v>
                </c:pt>
                <c:pt idx="11">
                  <c:v>4</c:v>
                </c:pt>
                <c:pt idx="12">
                  <c:v>31</c:v>
                </c:pt>
                <c:pt idx="13">
                  <c:v>1</c:v>
                </c:pt>
                <c:pt idx="14">
                  <c:v>4</c:v>
                </c:pt>
                <c:pt idx="15">
                  <c:v>5</c:v>
                </c:pt>
                <c:pt idx="16">
                  <c:v>6</c:v>
                </c:pt>
                <c:pt idx="17">
                  <c:v>17</c:v>
                </c:pt>
                <c:pt idx="18">
                  <c:v>7</c:v>
                </c:pt>
                <c:pt idx="19">
                  <c:v>2</c:v>
                </c:pt>
                <c:pt idx="20">
                  <c:v>50</c:v>
                </c:pt>
                <c:pt idx="21">
                  <c:v>22</c:v>
                </c:pt>
                <c:pt idx="22">
                  <c:v>1</c:v>
                </c:pt>
                <c:pt idx="23">
                  <c:v>0</c:v>
                </c:pt>
                <c:pt idx="24">
                  <c:v>12</c:v>
                </c:pt>
                <c:pt idx="25">
                  <c:v>9</c:v>
                </c:pt>
                <c:pt idx="26">
                  <c:v>80</c:v>
                </c:pt>
                <c:pt idx="27">
                  <c:v>17</c:v>
                </c:pt>
                <c:pt idx="28">
                  <c:v>54</c:v>
                </c:pt>
                <c:pt idx="29">
                  <c:v>5</c:v>
                </c:pt>
                <c:pt idx="30">
                  <c:v>33</c:v>
                </c:pt>
                <c:pt idx="31">
                  <c:v>17</c:v>
                </c:pt>
                <c:pt idx="32">
                  <c:v>23</c:v>
                </c:pt>
                <c:pt idx="33">
                  <c:v>12</c:v>
                </c:pt>
                <c:pt idx="34">
                  <c:v>180</c:v>
                </c:pt>
                <c:pt idx="35">
                  <c:v>0</c:v>
                </c:pt>
                <c:pt idx="36">
                  <c:v>4</c:v>
                </c:pt>
                <c:pt idx="37">
                  <c:v>4</c:v>
                </c:pt>
                <c:pt idx="38">
                  <c:v>36</c:v>
                </c:pt>
                <c:pt idx="39">
                  <c:v>30</c:v>
                </c:pt>
                <c:pt idx="40">
                  <c:v>12</c:v>
                </c:pt>
              </c:numCache>
            </c:numRef>
          </c:val>
          <c:smooth val="0"/>
          <c:extLst>
            <c:ext xmlns:c16="http://schemas.microsoft.com/office/drawing/2014/chart" uri="{C3380CC4-5D6E-409C-BE32-E72D297353CC}">
              <c16:uniqueId val="{00000002-4558-4276-8361-5CF6B61EE199}"/>
            </c:ext>
          </c:extLst>
        </c:ser>
        <c:ser>
          <c:idx val="1"/>
          <c:order val="1"/>
          <c:tx>
            <c:strRef>
              <c:f>Sheet1!$A$3</c:f>
              <c:strCache>
                <c:ptCount val="1"/>
                <c:pt idx="0">
                  <c:v>Număr total de localități</c:v>
                </c:pt>
              </c:strCache>
            </c:strRef>
          </c:tx>
          <c:spPr>
            <a:ln w="25400">
              <a:solidFill>
                <a:schemeClr val="accent5"/>
              </a:solidFill>
              <a:prstDash val="solid"/>
            </a:ln>
          </c:spPr>
          <c:marker>
            <c:symbol val="none"/>
          </c:marker>
          <c:cat>
            <c:strRef>
              <c:f>Sheet1!$B$1:$AP$1</c:f>
              <c:strCache>
                <c:ptCount val="41"/>
                <c:pt idx="0">
                  <c:v>AB</c:v>
                </c:pt>
                <c:pt idx="1">
                  <c:v>AG</c:v>
                </c:pt>
                <c:pt idx="2">
                  <c:v>AR</c:v>
                </c:pt>
                <c:pt idx="3">
                  <c:v>BC</c:v>
                </c:pt>
                <c:pt idx="4">
                  <c:v>BH</c:v>
                </c:pt>
                <c:pt idx="5">
                  <c:v>BN</c:v>
                </c:pt>
                <c:pt idx="6">
                  <c:v>BR</c:v>
                </c:pt>
                <c:pt idx="7">
                  <c:v>BT</c:v>
                </c:pt>
                <c:pt idx="8">
                  <c:v>BV</c:v>
                </c:pt>
                <c:pt idx="9">
                  <c:v>BZ</c:v>
                </c:pt>
                <c:pt idx="10">
                  <c:v>CJ</c:v>
                </c:pt>
                <c:pt idx="11">
                  <c:v>CL</c:v>
                </c:pt>
                <c:pt idx="12">
                  <c:v>CS</c:v>
                </c:pt>
                <c:pt idx="13">
                  <c:v>CT</c:v>
                </c:pt>
                <c:pt idx="14">
                  <c:v>CV</c:v>
                </c:pt>
                <c:pt idx="15">
                  <c:v>DB</c:v>
                </c:pt>
                <c:pt idx="16">
                  <c:v>DJ</c:v>
                </c:pt>
                <c:pt idx="17">
                  <c:v>GJ</c:v>
                </c:pt>
                <c:pt idx="18">
                  <c:v>GL</c:v>
                </c:pt>
                <c:pt idx="19">
                  <c:v>GR</c:v>
                </c:pt>
                <c:pt idx="20">
                  <c:v>HD</c:v>
                </c:pt>
                <c:pt idx="21">
                  <c:v>HG</c:v>
                </c:pt>
                <c:pt idx="22">
                  <c:v>IF</c:v>
                </c:pt>
                <c:pt idx="23">
                  <c:v>IL</c:v>
                </c:pt>
                <c:pt idx="24">
                  <c:v>IS</c:v>
                </c:pt>
                <c:pt idx="25">
                  <c:v>MH</c:v>
                </c:pt>
                <c:pt idx="26">
                  <c:v>MM</c:v>
                </c:pt>
                <c:pt idx="27">
                  <c:v>MS</c:v>
                </c:pt>
                <c:pt idx="28">
                  <c:v>NT</c:v>
                </c:pt>
                <c:pt idx="29">
                  <c:v>OT</c:v>
                </c:pt>
                <c:pt idx="30">
                  <c:v>PH</c:v>
                </c:pt>
                <c:pt idx="31">
                  <c:v>SB</c:v>
                </c:pt>
                <c:pt idx="32">
                  <c:v>SJ</c:v>
                </c:pt>
                <c:pt idx="33">
                  <c:v>SM</c:v>
                </c:pt>
                <c:pt idx="34">
                  <c:v>SV</c:v>
                </c:pt>
                <c:pt idx="35">
                  <c:v>TL</c:v>
                </c:pt>
                <c:pt idx="36">
                  <c:v>TM</c:v>
                </c:pt>
                <c:pt idx="37">
                  <c:v>TL</c:v>
                </c:pt>
                <c:pt idx="38">
                  <c:v>VL</c:v>
                </c:pt>
                <c:pt idx="39">
                  <c:v>VR</c:v>
                </c:pt>
                <c:pt idx="40">
                  <c:v>VS</c:v>
                </c:pt>
              </c:strCache>
            </c:strRef>
          </c:cat>
          <c:val>
            <c:numRef>
              <c:f>Sheet1!$B$3:$AP$3</c:f>
              <c:numCache>
                <c:formatCode>General</c:formatCode>
                <c:ptCount val="41"/>
                <c:pt idx="0">
                  <c:v>84</c:v>
                </c:pt>
                <c:pt idx="1">
                  <c:v>55</c:v>
                </c:pt>
                <c:pt idx="2">
                  <c:v>15</c:v>
                </c:pt>
                <c:pt idx="3">
                  <c:v>24</c:v>
                </c:pt>
                <c:pt idx="4">
                  <c:v>23</c:v>
                </c:pt>
                <c:pt idx="5">
                  <c:v>74</c:v>
                </c:pt>
                <c:pt idx="6">
                  <c:v>6</c:v>
                </c:pt>
                <c:pt idx="7">
                  <c:v>40</c:v>
                </c:pt>
                <c:pt idx="8">
                  <c:v>42</c:v>
                </c:pt>
                <c:pt idx="9">
                  <c:v>30</c:v>
                </c:pt>
                <c:pt idx="10">
                  <c:v>94</c:v>
                </c:pt>
                <c:pt idx="11">
                  <c:v>12</c:v>
                </c:pt>
                <c:pt idx="12">
                  <c:v>34</c:v>
                </c:pt>
                <c:pt idx="13">
                  <c:v>6</c:v>
                </c:pt>
                <c:pt idx="14">
                  <c:v>19</c:v>
                </c:pt>
                <c:pt idx="15">
                  <c:v>11</c:v>
                </c:pt>
                <c:pt idx="16">
                  <c:v>39</c:v>
                </c:pt>
                <c:pt idx="17">
                  <c:v>24</c:v>
                </c:pt>
                <c:pt idx="18">
                  <c:v>15</c:v>
                </c:pt>
                <c:pt idx="19">
                  <c:v>6</c:v>
                </c:pt>
                <c:pt idx="20">
                  <c:v>86</c:v>
                </c:pt>
                <c:pt idx="21">
                  <c:v>43</c:v>
                </c:pt>
                <c:pt idx="22">
                  <c:v>10</c:v>
                </c:pt>
                <c:pt idx="23">
                  <c:v>6</c:v>
                </c:pt>
                <c:pt idx="24">
                  <c:v>19</c:v>
                </c:pt>
                <c:pt idx="25">
                  <c:v>13</c:v>
                </c:pt>
                <c:pt idx="26">
                  <c:v>97</c:v>
                </c:pt>
                <c:pt idx="27">
                  <c:v>56</c:v>
                </c:pt>
                <c:pt idx="28">
                  <c:v>60</c:v>
                </c:pt>
                <c:pt idx="29">
                  <c:v>16</c:v>
                </c:pt>
                <c:pt idx="30">
                  <c:v>40</c:v>
                </c:pt>
                <c:pt idx="31">
                  <c:v>34</c:v>
                </c:pt>
                <c:pt idx="32">
                  <c:v>33</c:v>
                </c:pt>
                <c:pt idx="33">
                  <c:v>19</c:v>
                </c:pt>
                <c:pt idx="34">
                  <c:v>185</c:v>
                </c:pt>
                <c:pt idx="35">
                  <c:v>4</c:v>
                </c:pt>
                <c:pt idx="36">
                  <c:v>10</c:v>
                </c:pt>
                <c:pt idx="37">
                  <c:v>11</c:v>
                </c:pt>
                <c:pt idx="38">
                  <c:v>49</c:v>
                </c:pt>
                <c:pt idx="39">
                  <c:v>33</c:v>
                </c:pt>
                <c:pt idx="40">
                  <c:v>21</c:v>
                </c:pt>
              </c:numCache>
            </c:numRef>
          </c:val>
          <c:smooth val="0"/>
          <c:extLst>
            <c:ext xmlns:c16="http://schemas.microsoft.com/office/drawing/2014/chart" uri="{C3380CC4-5D6E-409C-BE32-E72D297353CC}">
              <c16:uniqueId val="{00000003-4558-4276-8361-5CF6B61EE199}"/>
            </c:ext>
          </c:extLst>
        </c:ser>
        <c:dLbls>
          <c:showLegendKey val="0"/>
          <c:showVal val="0"/>
          <c:showCatName val="0"/>
          <c:showSerName val="0"/>
          <c:showPercent val="0"/>
          <c:showBubbleSize val="0"/>
        </c:dLbls>
        <c:marker val="1"/>
        <c:smooth val="0"/>
        <c:axId val="271983952"/>
        <c:axId val="271985040"/>
      </c:lineChart>
      <c:catAx>
        <c:axId val="271983952"/>
        <c:scaling>
          <c:orientation val="minMax"/>
        </c:scaling>
        <c:delete val="0"/>
        <c:axPos val="b"/>
        <c:majorGridlines/>
        <c:numFmt formatCode="General" sourceLinked="1"/>
        <c:majorTickMark val="out"/>
        <c:minorTickMark val="none"/>
        <c:tickLblPos val="low"/>
        <c:spPr>
          <a:ln w="1978">
            <a:solidFill>
              <a:srgbClr val="000000"/>
            </a:solidFill>
            <a:prstDash val="solid"/>
          </a:ln>
        </c:spPr>
        <c:txPr>
          <a:bodyPr rot="-5400000" vert="horz"/>
          <a:lstStyle/>
          <a:p>
            <a:pPr>
              <a:defRPr sz="1400" b="1" i="0" u="none" strike="noStrike" baseline="0">
                <a:solidFill>
                  <a:srgbClr val="3366FF"/>
                </a:solidFill>
                <a:latin typeface="Arial"/>
                <a:ea typeface="Arial"/>
                <a:cs typeface="Arial"/>
              </a:defRPr>
            </a:pPr>
            <a:endParaRPr lang="en-US"/>
          </a:p>
        </c:txPr>
        <c:crossAx val="271985040"/>
        <c:crosses val="autoZero"/>
        <c:auto val="1"/>
        <c:lblAlgn val="ctr"/>
        <c:lblOffset val="100"/>
        <c:noMultiLvlLbl val="1"/>
      </c:catAx>
      <c:valAx>
        <c:axId val="271985040"/>
        <c:scaling>
          <c:orientation val="minMax"/>
        </c:scaling>
        <c:delete val="0"/>
        <c:axPos val="r"/>
        <c:majorGridlines>
          <c:spPr>
            <a:ln w="1978">
              <a:solidFill>
                <a:srgbClr val="000000"/>
              </a:solidFill>
              <a:prstDash val="solid"/>
            </a:ln>
          </c:spPr>
        </c:majorGridlines>
        <c:numFmt formatCode="General" sourceLinked="1"/>
        <c:majorTickMark val="out"/>
        <c:minorTickMark val="none"/>
        <c:tickLblPos val="nextTo"/>
        <c:spPr>
          <a:ln w="1978">
            <a:solidFill>
              <a:schemeClr val="accent6"/>
            </a:solidFill>
            <a:prstDash val="solid"/>
          </a:ln>
        </c:spPr>
        <c:txPr>
          <a:bodyPr rot="0" vert="horz"/>
          <a:lstStyle/>
          <a:p>
            <a:pPr>
              <a:defRPr sz="1400" b="1" i="0" u="none" strike="noStrike" baseline="0">
                <a:ln>
                  <a:noFill/>
                </a:ln>
                <a:solidFill>
                  <a:srgbClr val="0066FF"/>
                </a:solidFill>
                <a:latin typeface="Arial"/>
                <a:ea typeface="Arial"/>
                <a:cs typeface="Arial"/>
              </a:defRPr>
            </a:pPr>
            <a:endParaRPr lang="en-US"/>
          </a:p>
        </c:txPr>
        <c:crossAx val="271983952"/>
        <c:crosses val="max"/>
        <c:crossBetween val="between"/>
      </c:valAx>
      <c:valAx>
        <c:axId val="271979056"/>
        <c:scaling>
          <c:orientation val="minMax"/>
        </c:scaling>
        <c:delete val="0"/>
        <c:axPos val="l"/>
        <c:numFmt formatCode="General" sourceLinked="1"/>
        <c:majorTickMark val="out"/>
        <c:minorTickMark val="none"/>
        <c:tickLblPos val="nextTo"/>
        <c:txPr>
          <a:bodyPr/>
          <a:lstStyle/>
          <a:p>
            <a:pPr>
              <a:defRPr sz="1400">
                <a:ln>
                  <a:noFill/>
                </a:ln>
                <a:solidFill>
                  <a:srgbClr val="0066FF"/>
                </a:solidFill>
              </a:defRPr>
            </a:pPr>
            <a:endParaRPr lang="en-US"/>
          </a:p>
        </c:txPr>
        <c:crossAx val="271986672"/>
        <c:crosses val="autoZero"/>
        <c:crossBetween val="between"/>
      </c:valAx>
      <c:catAx>
        <c:axId val="271986672"/>
        <c:scaling>
          <c:orientation val="minMax"/>
        </c:scaling>
        <c:delete val="1"/>
        <c:axPos val="b"/>
        <c:numFmt formatCode="General" sourceLinked="1"/>
        <c:majorTickMark val="out"/>
        <c:minorTickMark val="none"/>
        <c:tickLblPos val="nextTo"/>
        <c:crossAx val="271979056"/>
        <c:crosses val="autoZero"/>
        <c:auto val="1"/>
        <c:lblAlgn val="ctr"/>
        <c:lblOffset val="100"/>
        <c:noMultiLvlLbl val="0"/>
      </c:catAx>
      <c:spPr>
        <a:noFill/>
        <a:ln w="3175">
          <a:solidFill>
            <a:srgbClr val="000000"/>
          </a:solidFill>
          <a:prstDash val="solid"/>
        </a:ln>
      </c:spPr>
    </c:plotArea>
    <c:legend>
      <c:legendPos val="b"/>
      <c:layout>
        <c:manualLayout>
          <c:xMode val="edge"/>
          <c:yMode val="edge"/>
          <c:x val="5.7261171680463019E-2"/>
          <c:y val="0.91494045477377084"/>
          <c:w val="0.89999994096664426"/>
          <c:h val="5.9599730683870603E-2"/>
        </c:manualLayout>
      </c:layout>
      <c:overlay val="0"/>
      <c:spPr>
        <a:solidFill>
          <a:srgbClr val="FFFFFF"/>
        </a:solidFill>
        <a:ln w="1978">
          <a:solidFill>
            <a:srgbClr val="000000"/>
          </a:solidFill>
          <a:prstDash val="solid"/>
        </a:ln>
      </c:spPr>
      <c:txPr>
        <a:bodyPr/>
        <a:lstStyle/>
        <a:p>
          <a:pPr>
            <a:defRPr sz="1400" b="1" i="0" u="none" strike="noStrike" baseline="0">
              <a:solidFill>
                <a:srgbClr val="0066FF"/>
              </a:solidFill>
              <a:latin typeface="Arial"/>
              <a:ea typeface="Arial"/>
              <a:cs typeface="Arial"/>
            </a:defRPr>
          </a:pPr>
          <a:endParaRPr lang="en-US"/>
        </a:p>
      </c:txPr>
    </c:legend>
    <c:plotVisOnly val="1"/>
    <c:dispBlanksAs val="gap"/>
    <c:showDLblsOverMax val="0"/>
  </c:chart>
  <c:spPr>
    <a:gradFill>
      <a:gsLst>
        <a:gs pos="0">
          <a:srgbClr val="010A4F">
            <a:lumMod val="10000"/>
            <a:lumOff val="90000"/>
          </a:srgbClr>
        </a:gs>
        <a:gs pos="74000">
          <a:srgbClr val="5A9BD5">
            <a:lumMod val="45000"/>
            <a:lumOff val="55000"/>
          </a:srgbClr>
        </a:gs>
        <a:gs pos="83000">
          <a:srgbClr val="5A9BD5">
            <a:lumMod val="45000"/>
            <a:lumOff val="55000"/>
          </a:srgbClr>
        </a:gs>
        <a:gs pos="100000">
          <a:srgbClr val="5A9BD5">
            <a:lumMod val="30000"/>
            <a:lumOff val="70000"/>
          </a:srgbClr>
        </a:gs>
      </a:gsLst>
      <a:lin ang="5400000" scaled="1"/>
    </a:gradFill>
    <a:ln>
      <a:noFill/>
    </a:ln>
  </c:spPr>
  <c:txPr>
    <a:bodyPr/>
    <a:lstStyle/>
    <a:p>
      <a:pPr>
        <a:defRPr sz="1373" b="1"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82"/>
      <c:hPercent val="30"/>
      <c:rotY val="44"/>
      <c:depthPercent val="60"/>
      <c:rAngAx val="1"/>
    </c:view3D>
    <c:floor>
      <c:thickness val="0"/>
      <c:spPr>
        <a:noFill/>
        <a:ln w="3175">
          <a:solidFill>
            <a:srgbClr val="000000"/>
          </a:solidFill>
          <a:prstDash val="solid"/>
        </a:ln>
      </c:spPr>
    </c:floor>
    <c:sideWall>
      <c:thickness val="0"/>
      <c:spPr>
        <a:noFill/>
        <a:ln w="3175">
          <a:solidFill>
            <a:srgbClr val="000000"/>
          </a:solidFill>
          <a:prstDash val="solid"/>
        </a:ln>
      </c:spPr>
    </c:sideWall>
    <c:backWall>
      <c:thickness val="0"/>
      <c:spPr>
        <a:noFill/>
        <a:ln w="3175">
          <a:solidFill>
            <a:srgbClr val="000000"/>
          </a:solidFill>
          <a:prstDash val="solid"/>
        </a:ln>
      </c:spPr>
    </c:backWall>
    <c:plotArea>
      <c:layout>
        <c:manualLayout>
          <c:layoutTarget val="inner"/>
          <c:xMode val="edge"/>
          <c:yMode val="edge"/>
          <c:x val="5.580111481814088E-2"/>
          <c:y val="1.6423088206575811E-2"/>
          <c:w val="0.93844891782563167"/>
          <c:h val="0.64055037176019203"/>
        </c:manualLayout>
      </c:layout>
      <c:bar3DChart>
        <c:barDir val="col"/>
        <c:grouping val="clustered"/>
        <c:varyColors val="0"/>
        <c:ser>
          <c:idx val="0"/>
          <c:order val="0"/>
          <c:tx>
            <c:strRef>
              <c:f>Sheet1!$A$2</c:f>
              <c:strCache>
                <c:ptCount val="1"/>
                <c:pt idx="0">
                  <c:v>Numar probe</c:v>
                </c:pt>
              </c:strCache>
            </c:strRef>
          </c:tx>
          <c:spPr>
            <a:solidFill>
              <a:srgbClr val="FF0000"/>
            </a:solidFill>
            <a:ln w="13717">
              <a:solidFill>
                <a:srgbClr val="000000"/>
              </a:solidFill>
              <a:prstDash val="solid"/>
            </a:ln>
            <a:scene3d>
              <a:camera prst="orthographicFront"/>
              <a:lightRig rig="threePt" dir="t"/>
            </a:scene3d>
            <a:sp3d prstMaterial="dkEdge">
              <a:bevelT/>
              <a:bevelB w="127000" h="127000"/>
              <a:contourClr>
                <a:srgbClr val="000000"/>
              </a:contourClr>
            </a:sp3d>
          </c:spPr>
          <c:invertIfNegative val="0"/>
          <c:dPt>
            <c:idx val="0"/>
            <c:invertIfNegative val="0"/>
            <c:bubble3D val="0"/>
            <c:spPr>
              <a:solidFill>
                <a:srgbClr val="993366"/>
              </a:solid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01-2085-465B-BD5D-EA117E51B8A8}"/>
              </c:ext>
            </c:extLst>
          </c:dPt>
          <c:dPt>
            <c:idx val="1"/>
            <c:invertIfNegative val="0"/>
            <c:bubble3D val="0"/>
            <c:spPr>
              <a:solidFill>
                <a:srgbClr val="99CC00"/>
              </a:solid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03-2085-465B-BD5D-EA117E51B8A8}"/>
              </c:ext>
            </c:extLst>
          </c:dPt>
          <c:dPt>
            <c:idx val="2"/>
            <c:invertIfNegative val="0"/>
            <c:bubble3D val="0"/>
            <c:spPr>
              <a:pattFill prst="wdDn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008000" mc:Ignorable="a14" a14:legacySpreadsheetColorIndex="17"/>
                </a:bgClr>
              </a:patt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05-2085-465B-BD5D-EA117E51B8A8}"/>
              </c:ext>
            </c:extLst>
          </c:dPt>
          <c:dPt>
            <c:idx val="3"/>
            <c:invertIfNegative val="0"/>
            <c:bubble3D val="0"/>
            <c:spPr>
              <a:solidFill>
                <a:srgbClr val="00FF00"/>
              </a:solid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07-2085-465B-BD5D-EA117E51B8A8}"/>
              </c:ext>
            </c:extLst>
          </c:dPt>
          <c:dPt>
            <c:idx val="5"/>
            <c:invertIfNegative val="0"/>
            <c:bubble3D val="0"/>
            <c:spPr>
              <a:solidFill>
                <a:srgbClr val="FFCC99"/>
              </a:solid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09-2085-465B-BD5D-EA117E51B8A8}"/>
              </c:ext>
            </c:extLst>
          </c:dPt>
          <c:dPt>
            <c:idx val="6"/>
            <c:invertIfNegative val="0"/>
            <c:bubble3D val="0"/>
            <c:spPr>
              <a:solidFill>
                <a:srgbClr val="FFFF99"/>
              </a:solid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0B-2085-465B-BD5D-EA117E51B8A8}"/>
              </c:ext>
            </c:extLst>
          </c:dPt>
          <c:dPt>
            <c:idx val="7"/>
            <c:invertIfNegative val="0"/>
            <c:bubble3D val="0"/>
            <c:spPr>
              <a:solidFill>
                <a:srgbClr val="008000"/>
              </a:solid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0D-2085-465B-BD5D-EA117E51B8A8}"/>
              </c:ext>
            </c:extLst>
          </c:dPt>
          <c:dPt>
            <c:idx val="8"/>
            <c:invertIfNegative val="0"/>
            <c:bubble3D val="0"/>
            <c:spPr>
              <a:solidFill>
                <a:srgbClr val="993366"/>
              </a:solid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0F-2085-465B-BD5D-EA117E51B8A8}"/>
              </c:ext>
            </c:extLst>
          </c:dPt>
          <c:dPt>
            <c:idx val="9"/>
            <c:invertIfNegative val="0"/>
            <c:bubble3D val="0"/>
            <c:spPr>
              <a:solidFill>
                <a:srgbClr val="FFFF00"/>
              </a:solid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11-2085-465B-BD5D-EA117E51B8A8}"/>
              </c:ext>
            </c:extLst>
          </c:dPt>
          <c:dPt>
            <c:idx val="10"/>
            <c:invertIfNegative val="0"/>
            <c:bubble3D val="0"/>
            <c:spPr>
              <a:solidFill>
                <a:srgbClr val="808000"/>
              </a:solid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13-2085-465B-BD5D-EA117E51B8A8}"/>
              </c:ext>
            </c:extLst>
          </c:dPt>
          <c:dPt>
            <c:idx val="11"/>
            <c:invertIfNegative val="0"/>
            <c:bubble3D val="0"/>
            <c:spPr>
              <a:solidFill>
                <a:srgbClr val="FFCC00"/>
              </a:solid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15-2085-465B-BD5D-EA117E51B8A8}"/>
              </c:ext>
            </c:extLst>
          </c:dPt>
          <c:dPt>
            <c:idx val="12"/>
            <c:invertIfNegative val="0"/>
            <c:bubble3D val="0"/>
            <c:spPr>
              <a:pattFill prst="wdUpDiag">
                <a:fgClr>
                  <a:srgbClr xmlns:mc="http://schemas.openxmlformats.org/markup-compatibility/2006" xmlns:a14="http://schemas.microsoft.com/office/drawing/2010/main" val="FF6600" mc:Ignorable="a14" a14:legacySpreadsheetColorIndex="53"/>
                </a:fgClr>
                <a:bgClr>
                  <a:srgbClr xmlns:mc="http://schemas.openxmlformats.org/markup-compatibility/2006" xmlns:a14="http://schemas.microsoft.com/office/drawing/2010/main" val="CC99FF" mc:Ignorable="a14" a14:legacySpreadsheetColorIndex="46"/>
                </a:bgClr>
              </a:patt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17-2085-465B-BD5D-EA117E51B8A8}"/>
              </c:ext>
            </c:extLst>
          </c:dPt>
          <c:dPt>
            <c:idx val="13"/>
            <c:invertIfNegative val="0"/>
            <c:bubble3D val="0"/>
            <c:spPr>
              <a:solidFill>
                <a:srgbClr val="666699"/>
              </a:solidFill>
              <a:ln w="13717">
                <a:solidFill>
                  <a:srgbClr val="000000"/>
                </a:solidFill>
                <a:prstDash val="solid"/>
              </a:ln>
              <a:scene3d>
                <a:camera prst="orthographicFront"/>
                <a:lightRig rig="threePt" dir="t"/>
              </a:scene3d>
              <a:sp3d prstMaterial="dkEdge">
                <a:bevelT/>
                <a:bevelB w="127000" h="127000"/>
                <a:contourClr>
                  <a:srgbClr val="000000"/>
                </a:contourClr>
              </a:sp3d>
            </c:spPr>
            <c:extLst>
              <c:ext xmlns:c16="http://schemas.microsoft.com/office/drawing/2014/chart" uri="{C3380CC4-5D6E-409C-BE32-E72D297353CC}">
                <c16:uniqueId val="{00000019-2085-465B-BD5D-EA117E51B8A8}"/>
              </c:ext>
            </c:extLst>
          </c:dPt>
          <c:dLbls>
            <c:dLbl>
              <c:idx val="0"/>
              <c:layout>
                <c:manualLayout>
                  <c:x val="1.5560903908693063E-2"/>
                  <c:y val="-6.1581072294887837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85-465B-BD5D-EA117E51B8A8}"/>
                </c:ext>
              </c:extLst>
            </c:dLbl>
            <c:dLbl>
              <c:idx val="1"/>
              <c:layout>
                <c:manualLayout>
                  <c:x val="1.9545130893540475E-2"/>
                  <c:y val="-5.7006190998184596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85-465B-BD5D-EA117E51B8A8}"/>
                </c:ext>
              </c:extLst>
            </c:dLbl>
            <c:dLbl>
              <c:idx val="2"/>
              <c:layout>
                <c:manualLayout>
                  <c:x val="1.7845984016543064E-2"/>
                  <c:y val="-5.7255138745278475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85-465B-BD5D-EA117E51B8A8}"/>
                </c:ext>
              </c:extLst>
            </c:dLbl>
            <c:dLbl>
              <c:idx val="3"/>
              <c:layout>
                <c:manualLayout>
                  <c:x val="1.8873596650882181E-2"/>
                  <c:y val="-6.3453955417207816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85-465B-BD5D-EA117E51B8A8}"/>
                </c:ext>
              </c:extLst>
            </c:dLbl>
            <c:dLbl>
              <c:idx val="4"/>
              <c:layout>
                <c:manualLayout>
                  <c:x val="1.1155592877528483E-2"/>
                  <c:y val="-4.3280836336491352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085-465B-BD5D-EA117E51B8A8}"/>
                </c:ext>
              </c:extLst>
            </c:dLbl>
            <c:dLbl>
              <c:idx val="5"/>
              <c:layout>
                <c:manualLayout>
                  <c:x val="1.687995769434162E-2"/>
                  <c:y val="-5.364601833755147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85-465B-BD5D-EA117E51B8A8}"/>
                </c:ext>
              </c:extLst>
            </c:dLbl>
            <c:dLbl>
              <c:idx val="6"/>
              <c:layout>
                <c:manualLayout>
                  <c:x val="1.6478387055134765E-2"/>
                  <c:y val="-5.4569843703105816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085-465B-BD5D-EA117E51B8A8}"/>
                </c:ext>
              </c:extLst>
            </c:dLbl>
            <c:dLbl>
              <c:idx val="7"/>
              <c:layout>
                <c:manualLayout>
                  <c:x val="1.9315197974658166E-2"/>
                  <c:y val="-5.4277716582318808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085-465B-BD5D-EA117E51B8A8}"/>
                </c:ext>
              </c:extLst>
            </c:dLbl>
            <c:dLbl>
              <c:idx val="8"/>
              <c:layout>
                <c:manualLayout>
                  <c:x val="2.5258951721859071E-2"/>
                  <c:y val="-6.6984890950758283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085-465B-BD5D-EA117E51B8A8}"/>
                </c:ext>
              </c:extLst>
            </c:dLbl>
            <c:dLbl>
              <c:idx val="9"/>
              <c:layout>
                <c:manualLayout>
                  <c:x val="2.4791029891036497E-2"/>
                  <c:y val="-6.4256771920684283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085-465B-BD5D-EA117E51B8A8}"/>
                </c:ext>
              </c:extLst>
            </c:dLbl>
            <c:dLbl>
              <c:idx val="10"/>
              <c:layout>
                <c:manualLayout>
                  <c:x val="2.5578810727409845E-2"/>
                  <c:y val="-6.3738619436368799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085-465B-BD5D-EA117E51B8A8}"/>
                </c:ext>
              </c:extLst>
            </c:dLbl>
            <c:dLbl>
              <c:idx val="11"/>
              <c:layout>
                <c:manualLayout>
                  <c:x val="2.5020785422490206E-2"/>
                  <c:y val="-7.1660346426515906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085-465B-BD5D-EA117E51B8A8}"/>
                </c:ext>
              </c:extLst>
            </c:dLbl>
            <c:dLbl>
              <c:idx val="12"/>
              <c:layout>
                <c:manualLayout>
                  <c:x val="2.3693417222900019E-2"/>
                  <c:y val="-7.061320219123772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085-465B-BD5D-EA117E51B8A8}"/>
                </c:ext>
              </c:extLst>
            </c:dLbl>
            <c:dLbl>
              <c:idx val="13"/>
              <c:layout>
                <c:manualLayout>
                  <c:x val="2.4085108310704758E-2"/>
                  <c:y val="-6.9563214869625828E-2"/>
                </c:manualLayout>
              </c:layout>
              <c:spPr>
                <a:solidFill>
                  <a:srgbClr val="FFFFCC"/>
                </a:solidFill>
                <a:ln w="12649">
                  <a:solidFill>
                    <a:srgbClr val="008000"/>
                  </a:solidFill>
                  <a:prstDash val="solid"/>
                </a:ln>
              </c:spPr>
              <c:txPr>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085-465B-BD5D-EA117E51B8A8}"/>
                </c:ext>
              </c:extLst>
            </c:dLbl>
            <c:spPr>
              <a:solidFill>
                <a:srgbClr val="FFFFCC"/>
              </a:solidFill>
              <a:ln w="12649">
                <a:solidFill>
                  <a:srgbClr val="008000"/>
                </a:solidFill>
                <a:prstDash val="solid"/>
              </a:ln>
            </c:spPr>
            <c:txPr>
              <a:bodyPr wrap="square" lIns="38100" tIns="19050" rIns="38100" bIns="19050" anchor="ctr">
                <a:spAutoFit/>
              </a:bodyPr>
              <a:lstStyle/>
              <a:p>
                <a:pPr>
                  <a:defRPr sz="1194" b="1" i="0" u="none" strike="noStrike" baseline="0">
                    <a:ln>
                      <a:noFill/>
                    </a:ln>
                    <a:solidFill>
                      <a:srgbClr val="008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Lens culinaris</c:v>
                </c:pt>
                <c:pt idx="1">
                  <c:v>Petroselinum sp.</c:v>
                </c:pt>
                <c:pt idx="2">
                  <c:v>Capsicum annuum</c:v>
                </c:pt>
                <c:pt idx="3">
                  <c:v>Lactuca sativa</c:v>
                </c:pt>
                <c:pt idx="4">
                  <c:v>Solanum lycopersicum</c:v>
                </c:pt>
                <c:pt idx="5">
                  <c:v>Phaseolus vulgaris</c:v>
                </c:pt>
                <c:pt idx="6">
                  <c:v>Cucurbita pepo</c:v>
                </c:pt>
                <c:pt idx="7">
                  <c:v>Cucumis sativus</c:v>
                </c:pt>
                <c:pt idx="8">
                  <c:v>Atriplex hortensis</c:v>
                </c:pt>
                <c:pt idx="9">
                  <c:v>Zea mays</c:v>
                </c:pt>
                <c:pt idx="10">
                  <c:v>Pisum sativum</c:v>
                </c:pt>
                <c:pt idx="11">
                  <c:v>Triticum aestivum</c:v>
                </c:pt>
                <c:pt idx="12">
                  <c:v>Triticum monococcum</c:v>
                </c:pt>
                <c:pt idx="13">
                  <c:v>Secale cereale</c:v>
                </c:pt>
              </c:strCache>
            </c:strRef>
          </c:cat>
          <c:val>
            <c:numRef>
              <c:f>Sheet1!$B$2:$O$2</c:f>
              <c:numCache>
                <c:formatCode>General</c:formatCode>
                <c:ptCount val="14"/>
                <c:pt idx="0">
                  <c:v>780</c:v>
                </c:pt>
                <c:pt idx="1">
                  <c:v>1200</c:v>
                </c:pt>
                <c:pt idx="2">
                  <c:v>20400</c:v>
                </c:pt>
                <c:pt idx="3">
                  <c:v>3070</c:v>
                </c:pt>
                <c:pt idx="4">
                  <c:v>45000</c:v>
                </c:pt>
                <c:pt idx="5">
                  <c:v>11000</c:v>
                </c:pt>
                <c:pt idx="6">
                  <c:v>3000</c:v>
                </c:pt>
                <c:pt idx="7">
                  <c:v>8000</c:v>
                </c:pt>
                <c:pt idx="8">
                  <c:v>2000</c:v>
                </c:pt>
                <c:pt idx="9">
                  <c:v>4800</c:v>
                </c:pt>
                <c:pt idx="10">
                  <c:v>2500</c:v>
                </c:pt>
                <c:pt idx="11">
                  <c:v>850</c:v>
                </c:pt>
                <c:pt idx="12">
                  <c:v>900</c:v>
                </c:pt>
                <c:pt idx="13">
                  <c:v>750</c:v>
                </c:pt>
              </c:numCache>
            </c:numRef>
          </c:val>
          <c:extLst>
            <c:ext xmlns:c16="http://schemas.microsoft.com/office/drawing/2014/chart" uri="{C3380CC4-5D6E-409C-BE32-E72D297353CC}">
              <c16:uniqueId val="{0000001B-2085-465B-BD5D-EA117E51B8A8}"/>
            </c:ext>
          </c:extLst>
        </c:ser>
        <c:dLbls>
          <c:showLegendKey val="0"/>
          <c:showVal val="0"/>
          <c:showCatName val="0"/>
          <c:showSerName val="0"/>
          <c:showPercent val="0"/>
          <c:showBubbleSize val="0"/>
        </c:dLbls>
        <c:gapWidth val="80"/>
        <c:gapDepth val="123"/>
        <c:shape val="cylinder"/>
        <c:axId val="271991024"/>
        <c:axId val="271993200"/>
        <c:axId val="0"/>
      </c:bar3DChart>
      <c:catAx>
        <c:axId val="271991024"/>
        <c:scaling>
          <c:orientation val="minMax"/>
        </c:scaling>
        <c:delete val="0"/>
        <c:axPos val="b"/>
        <c:majorGridlines>
          <c:spPr>
            <a:ln w="15791">
              <a:solidFill>
                <a:srgbClr val="000000"/>
              </a:solidFill>
              <a:prstDash val="solid"/>
            </a:ln>
          </c:spPr>
        </c:majorGridlines>
        <c:numFmt formatCode="General" sourceLinked="1"/>
        <c:majorTickMark val="out"/>
        <c:minorTickMark val="none"/>
        <c:tickLblPos val="low"/>
        <c:spPr>
          <a:ln w="3427">
            <a:solidFill>
              <a:srgbClr val="000000"/>
            </a:solidFill>
            <a:prstDash val="solid"/>
          </a:ln>
        </c:spPr>
        <c:txPr>
          <a:bodyPr rot="-5400000" vert="horz"/>
          <a:lstStyle/>
          <a:p>
            <a:pPr>
              <a:defRPr sz="1303" b="1" i="1" u="none" strike="noStrike" baseline="0">
                <a:solidFill>
                  <a:srgbClr val="008000"/>
                </a:solidFill>
                <a:latin typeface="Arial"/>
                <a:ea typeface="Arial"/>
                <a:cs typeface="Arial"/>
              </a:defRPr>
            </a:pPr>
            <a:endParaRPr lang="en-US"/>
          </a:p>
        </c:txPr>
        <c:crossAx val="271993200"/>
        <c:crosses val="autoZero"/>
        <c:auto val="1"/>
        <c:lblAlgn val="ctr"/>
        <c:lblOffset val="100"/>
        <c:tickLblSkip val="1"/>
        <c:tickMarkSkip val="1"/>
        <c:noMultiLvlLbl val="0"/>
      </c:catAx>
      <c:valAx>
        <c:axId val="271993200"/>
        <c:scaling>
          <c:orientation val="minMax"/>
        </c:scaling>
        <c:delete val="0"/>
        <c:axPos val="l"/>
        <c:majorGridlines>
          <c:spPr>
            <a:ln w="3427">
              <a:solidFill>
                <a:srgbClr val="000000"/>
              </a:solidFill>
              <a:prstDash val="solid"/>
            </a:ln>
          </c:spPr>
        </c:majorGridlines>
        <c:title>
          <c:tx>
            <c:rich>
              <a:bodyPr/>
              <a:lstStyle/>
              <a:p>
                <a:pPr>
                  <a:defRPr sz="1283" b="1" i="0" u="none" strike="noStrike" baseline="0">
                    <a:solidFill>
                      <a:srgbClr val="008000"/>
                    </a:solidFill>
                    <a:latin typeface="Arial"/>
                    <a:ea typeface="Arial"/>
                    <a:cs typeface="Arial"/>
                  </a:defRPr>
                </a:pPr>
                <a:r>
                  <a:rPr lang="ro-RO"/>
                  <a:t>Numar de probe</a:t>
                </a:r>
              </a:p>
            </c:rich>
          </c:tx>
          <c:layout>
            <c:manualLayout>
              <c:xMode val="edge"/>
              <c:yMode val="edge"/>
              <c:x val="1.5786496156656071E-2"/>
              <c:y val="0.25067259993516039"/>
            </c:manualLayout>
          </c:layout>
          <c:overlay val="0"/>
          <c:spPr>
            <a:noFill/>
            <a:ln w="27435">
              <a:noFill/>
            </a:ln>
          </c:spPr>
        </c:title>
        <c:numFmt formatCode="General" sourceLinked="1"/>
        <c:majorTickMark val="out"/>
        <c:minorTickMark val="none"/>
        <c:tickLblPos val="nextTo"/>
        <c:spPr>
          <a:ln w="3427">
            <a:solidFill>
              <a:srgbClr val="000000"/>
            </a:solidFill>
            <a:prstDash val="solid"/>
          </a:ln>
        </c:spPr>
        <c:txPr>
          <a:bodyPr rot="0" vert="horz"/>
          <a:lstStyle/>
          <a:p>
            <a:pPr>
              <a:defRPr sz="1303" b="1" i="0" u="none" strike="noStrike" baseline="0">
                <a:solidFill>
                  <a:srgbClr val="008000"/>
                </a:solidFill>
                <a:latin typeface="Arial"/>
                <a:ea typeface="Arial"/>
                <a:cs typeface="Arial"/>
              </a:defRPr>
            </a:pPr>
            <a:endParaRPr lang="en-US"/>
          </a:p>
        </c:txPr>
        <c:crossAx val="271991024"/>
        <c:crosses val="autoZero"/>
        <c:crossBetween val="between"/>
      </c:valAx>
      <c:spPr>
        <a:solidFill>
          <a:srgbClr val="FFFFCC"/>
        </a:solidFill>
        <a:ln w="25367">
          <a:noFill/>
        </a:ln>
      </c:spPr>
    </c:plotArea>
    <c:plotVisOnly val="1"/>
    <c:dispBlanksAs val="gap"/>
    <c:showDLblsOverMax val="0"/>
  </c:chart>
  <c:spPr>
    <a:noFill/>
    <a:ln>
      <a:noFill/>
    </a:ln>
  </c:spPr>
  <c:txPr>
    <a:bodyPr/>
    <a:lstStyle/>
    <a:p>
      <a:pPr>
        <a:defRPr sz="2587"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0.8402</cdr:x>
      <cdr:y>0.34291</cdr:y>
    </cdr:from>
    <cdr:to>
      <cdr:x>0.97493</cdr:x>
      <cdr:y>0.411</cdr:y>
    </cdr:to>
    <cdr:sp macro="" textlink="">
      <cdr:nvSpPr>
        <cdr:cNvPr id="2" name="TextBox 161">
          <a:extLst xmlns:a="http://schemas.openxmlformats.org/drawingml/2006/main">
            <a:ext uri="{FF2B5EF4-FFF2-40B4-BE49-F238E27FC236}">
              <a16:creationId xmlns:a16="http://schemas.microsoft.com/office/drawing/2014/main" id="{7FA4EE70-5580-450F-9384-9F1AA7B58DC9}"/>
            </a:ext>
          </a:extLst>
        </cdr:cNvPr>
        <cdr:cNvSpPr txBox="1"/>
      </cdr:nvSpPr>
      <cdr:spPr>
        <a:xfrm xmlns:a="http://schemas.openxmlformats.org/drawingml/2006/main">
          <a:off x="4181846" y="1550040"/>
          <a:ext cx="670560" cy="307777"/>
        </a:xfrm>
        <a:prstGeom xmlns:a="http://schemas.openxmlformats.org/drawingml/2006/main" prst="rect">
          <a:avLst/>
        </a:prstGeom>
        <a:solidFill xmlns:a="http://schemas.openxmlformats.org/drawingml/2006/main">
          <a:schemeClr val="accent6">
            <a:lumMod val="75000"/>
            <a:lumOff val="25000"/>
          </a:schemeClr>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ro-RO" altLang="ko-KR" sz="1400" b="1" dirty="0">
              <a:solidFill>
                <a:schemeClr val="bg1"/>
              </a:solidFill>
              <a:cs typeface="Arial" pitchFamily="34" charset="0"/>
            </a:rPr>
            <a:t>0,1</a:t>
          </a:r>
          <a:r>
            <a:rPr lang="en-US" altLang="ko-KR" sz="1400" b="1" dirty="0">
              <a:solidFill>
                <a:schemeClr val="bg1"/>
              </a:solidFill>
              <a:cs typeface="Arial" pitchFamily="34" charset="0"/>
            </a:rPr>
            <a:t>%</a:t>
          </a:r>
          <a:endParaRPr lang="ko-KR" altLang="en-US" sz="1400" b="1" dirty="0">
            <a:solidFill>
              <a:schemeClr val="bg1"/>
            </a:solidFill>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7" name="그림 개체 틀 2">
            <a:extLst>
              <a:ext uri="{FF2B5EF4-FFF2-40B4-BE49-F238E27FC236}">
                <a16:creationId xmlns:a16="http://schemas.microsoft.com/office/drawing/2014/main" id="{CD053A10-5BCF-4B0A-81B6-7659F3B13AB0}"/>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8918BA6-5866-4567-84E9-754B61F3D1B2}"/>
              </a:ext>
            </a:extLst>
          </p:cNvPr>
          <p:cNvSpPr>
            <a:spLocks noGrp="1"/>
          </p:cNvSpPr>
          <p:nvPr>
            <p:ph type="pic" idx="12" hasCustomPrompt="1"/>
          </p:nvPr>
        </p:nvSpPr>
        <p:spPr>
          <a:xfrm>
            <a:off x="743912" y="558205"/>
            <a:ext cx="4487992" cy="251075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5B72749-C880-48DE-80E3-21B3B7C1BB1C}"/>
              </a:ext>
            </a:extLst>
          </p:cNvPr>
          <p:cNvSpPr>
            <a:spLocks noGrp="1"/>
          </p:cNvSpPr>
          <p:nvPr>
            <p:ph type="pic" idx="14" hasCustomPrompt="1"/>
          </p:nvPr>
        </p:nvSpPr>
        <p:spPr>
          <a:xfrm>
            <a:off x="5423925" y="546208"/>
            <a:ext cx="3168352" cy="57717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FF8990-F6EC-4C2E-B65A-729967260F1B}"/>
              </a:ext>
            </a:extLst>
          </p:cNvPr>
          <p:cNvGrpSpPr/>
          <p:nvPr userDrawn="1"/>
        </p:nvGrpSpPr>
        <p:grpSpPr>
          <a:xfrm>
            <a:off x="708173" y="1837593"/>
            <a:ext cx="5265908" cy="2893260"/>
            <a:chOff x="-548507" y="477868"/>
            <a:chExt cx="11570449" cy="6357177"/>
          </a:xfrm>
        </p:grpSpPr>
        <p:sp>
          <p:nvSpPr>
            <p:cNvPr id="3" name="Freeform: Shape 2">
              <a:extLst>
                <a:ext uri="{FF2B5EF4-FFF2-40B4-BE49-F238E27FC236}">
                  <a16:creationId xmlns:a16="http://schemas.microsoft.com/office/drawing/2014/main" id="{BA534EC4-50E0-4908-9103-968D3764391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63D152EA-393E-40E6-A577-EBDC7E02C6E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6AE41396-59B7-4111-B9F1-16C71A9557E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4937534-CC74-470C-BA81-D58C912DA66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A5D12A6-B9D5-48C2-B915-9AC7DA37CC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708EA481-CCF4-48A2-8170-4589385879F2}"/>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B962AE34-3846-4C77-B676-BF63303B27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C76E991-D98B-4424-8898-AB98CF5E82F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42FDEFA-6525-40B5-BC77-DF37CB758BDC}"/>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86D492AC-8BDF-4901-BF8A-657BD00CE6B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D44DD40-A334-4331-9A64-1579C194CAA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37634782-405F-42A3-951D-11363B20EE6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그림 개체 틀 2">
            <a:extLst>
              <a:ext uri="{FF2B5EF4-FFF2-40B4-BE49-F238E27FC236}">
                <a16:creationId xmlns:a16="http://schemas.microsoft.com/office/drawing/2014/main" id="{D11FB5D1-6034-4D83-A029-B1D1606432C5}"/>
              </a:ext>
            </a:extLst>
          </p:cNvPr>
          <p:cNvSpPr>
            <a:spLocks noGrp="1"/>
          </p:cNvSpPr>
          <p:nvPr>
            <p:ph type="pic" sz="quarter" idx="14" hasCustomPrompt="1"/>
          </p:nvPr>
        </p:nvSpPr>
        <p:spPr>
          <a:xfrm>
            <a:off x="1428453" y="2011350"/>
            <a:ext cx="3849189" cy="23164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4C91F5BA-6D8E-4BF0-B672-70F38251D51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96A8C094-CB00-443F-856E-6111688E7E76}"/>
              </a:ext>
            </a:extLst>
          </p:cNvPr>
          <p:cNvSpPr>
            <a:spLocks noGrp="1"/>
          </p:cNvSpPr>
          <p:nvPr>
            <p:ph type="pic" idx="10" hasCustomPrompt="1"/>
          </p:nvPr>
        </p:nvSpPr>
        <p:spPr>
          <a:xfrm>
            <a:off x="0" y="3567065"/>
            <a:ext cx="12192000" cy="3290935"/>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3">
            <a:extLst>
              <a:ext uri="{FF2B5EF4-FFF2-40B4-BE49-F238E27FC236}">
                <a16:creationId xmlns:a16="http://schemas.microsoft.com/office/drawing/2014/main" id="{73FACD69-BCC8-4A51-928A-A8276889CAEF}"/>
              </a:ext>
            </a:extLst>
          </p:cNvPr>
          <p:cNvSpPr/>
          <p:nvPr userDrawn="1"/>
        </p:nvSpPr>
        <p:spPr>
          <a:xfrm>
            <a:off x="0" y="3463090"/>
            <a:ext cx="1219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2445283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C6B0DFC-1039-495D-8F3C-E6DB8A677F9A}"/>
              </a:ext>
            </a:extLst>
          </p:cNvPr>
          <p:cNvSpPr>
            <a:spLocks noGrp="1"/>
          </p:cNvSpPr>
          <p:nvPr>
            <p:ph type="pic" sz="quarter" idx="11" hasCustomPrompt="1"/>
          </p:nvPr>
        </p:nvSpPr>
        <p:spPr>
          <a:xfrm>
            <a:off x="0" y="3"/>
            <a:ext cx="12192002" cy="37603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C1437342-4AAD-4065-B021-432B3D8C68CF}"/>
              </a:ext>
            </a:extLst>
          </p:cNvPr>
          <p:cNvGrpSpPr/>
          <p:nvPr userDrawn="1"/>
        </p:nvGrpSpPr>
        <p:grpSpPr>
          <a:xfrm>
            <a:off x="4484680" y="2679371"/>
            <a:ext cx="2029599" cy="3505672"/>
            <a:chOff x="1438761" y="2033015"/>
            <a:chExt cx="1980000" cy="3420000"/>
          </a:xfrm>
        </p:grpSpPr>
        <p:sp>
          <p:nvSpPr>
            <p:cNvPr id="3" name="Rounded Rectangle 41">
              <a:extLst>
                <a:ext uri="{FF2B5EF4-FFF2-40B4-BE49-F238E27FC236}">
                  <a16:creationId xmlns:a16="http://schemas.microsoft.com/office/drawing/2014/main" id="{1AC72540-6991-4FC9-92BE-D47A729E2BD3}"/>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42">
              <a:extLst>
                <a:ext uri="{FF2B5EF4-FFF2-40B4-BE49-F238E27FC236}">
                  <a16:creationId xmlns:a16="http://schemas.microsoft.com/office/drawing/2014/main" id="{850DCCD1-8058-42A2-8AF2-D626EF7C1F8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
              <a:extLst>
                <a:ext uri="{FF2B5EF4-FFF2-40B4-BE49-F238E27FC236}">
                  <a16:creationId xmlns:a16="http://schemas.microsoft.com/office/drawing/2014/main" id="{5F78D6D5-0F49-435F-9F3F-92FCB5A33A8A}"/>
                </a:ext>
              </a:extLst>
            </p:cNvPr>
            <p:cNvGrpSpPr/>
            <p:nvPr userDrawn="1"/>
          </p:nvGrpSpPr>
          <p:grpSpPr>
            <a:xfrm>
              <a:off x="2332851" y="5138854"/>
              <a:ext cx="191820" cy="211002"/>
              <a:chOff x="2453209" y="5151638"/>
              <a:chExt cx="191820" cy="211002"/>
            </a:xfrm>
          </p:grpSpPr>
          <p:sp>
            <p:nvSpPr>
              <p:cNvPr id="6" name="Oval 44">
                <a:extLst>
                  <a:ext uri="{FF2B5EF4-FFF2-40B4-BE49-F238E27FC236}">
                    <a16:creationId xmlns:a16="http://schemas.microsoft.com/office/drawing/2014/main" id="{2D17DFFD-2B67-40BF-BD4E-AD2EA621D117}"/>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45">
                <a:extLst>
                  <a:ext uri="{FF2B5EF4-FFF2-40B4-BE49-F238E27FC236}">
                    <a16:creationId xmlns:a16="http://schemas.microsoft.com/office/drawing/2014/main" id="{213E1FA9-E935-4A7B-99D8-21599EC0640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
            <a:extLst>
              <a:ext uri="{FF2B5EF4-FFF2-40B4-BE49-F238E27FC236}">
                <a16:creationId xmlns:a16="http://schemas.microsoft.com/office/drawing/2014/main" id="{791A255F-72F6-471A-A665-C6F43C16B348}"/>
              </a:ext>
            </a:extLst>
          </p:cNvPr>
          <p:cNvGrpSpPr/>
          <p:nvPr userDrawn="1"/>
        </p:nvGrpSpPr>
        <p:grpSpPr>
          <a:xfrm>
            <a:off x="6976147" y="2717584"/>
            <a:ext cx="2029599" cy="3505672"/>
            <a:chOff x="1438761" y="2033015"/>
            <a:chExt cx="1980000" cy="3420000"/>
          </a:xfrm>
        </p:grpSpPr>
        <p:sp>
          <p:nvSpPr>
            <p:cNvPr id="9" name="Rounded Rectangle 41">
              <a:extLst>
                <a:ext uri="{FF2B5EF4-FFF2-40B4-BE49-F238E27FC236}">
                  <a16:creationId xmlns:a16="http://schemas.microsoft.com/office/drawing/2014/main" id="{16EDA227-0DEF-4F3E-B4C0-6E0411B6737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42">
              <a:extLst>
                <a:ext uri="{FF2B5EF4-FFF2-40B4-BE49-F238E27FC236}">
                  <a16:creationId xmlns:a16="http://schemas.microsoft.com/office/drawing/2014/main" id="{E29776C8-7281-4534-8A06-6A087A56BD54}"/>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6">
              <a:extLst>
                <a:ext uri="{FF2B5EF4-FFF2-40B4-BE49-F238E27FC236}">
                  <a16:creationId xmlns:a16="http://schemas.microsoft.com/office/drawing/2014/main" id="{C7EC6806-DC3F-4279-AB0E-702DB65522A0}"/>
                </a:ext>
              </a:extLst>
            </p:cNvPr>
            <p:cNvGrpSpPr/>
            <p:nvPr userDrawn="1"/>
          </p:nvGrpSpPr>
          <p:grpSpPr>
            <a:xfrm>
              <a:off x="2332851" y="5138854"/>
              <a:ext cx="191820" cy="211002"/>
              <a:chOff x="2453209" y="5151638"/>
              <a:chExt cx="191820" cy="211002"/>
            </a:xfrm>
          </p:grpSpPr>
          <p:sp>
            <p:nvSpPr>
              <p:cNvPr id="12" name="Oval 44">
                <a:extLst>
                  <a:ext uri="{FF2B5EF4-FFF2-40B4-BE49-F238E27FC236}">
                    <a16:creationId xmlns:a16="http://schemas.microsoft.com/office/drawing/2014/main" id="{F0BC878E-0393-4F8A-847E-1FFF2B3A6F8C}"/>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45">
                <a:extLst>
                  <a:ext uri="{FF2B5EF4-FFF2-40B4-BE49-F238E27FC236}">
                    <a16:creationId xmlns:a16="http://schemas.microsoft.com/office/drawing/2014/main" id="{AF68E93E-B3A4-4FB4-8136-E2AF9E8E9009}"/>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4" name="Group 5">
            <a:extLst>
              <a:ext uri="{FF2B5EF4-FFF2-40B4-BE49-F238E27FC236}">
                <a16:creationId xmlns:a16="http://schemas.microsoft.com/office/drawing/2014/main" id="{85A0A981-BFFD-478C-BE78-EF62DFC20D4A}"/>
              </a:ext>
            </a:extLst>
          </p:cNvPr>
          <p:cNvGrpSpPr/>
          <p:nvPr userDrawn="1"/>
        </p:nvGrpSpPr>
        <p:grpSpPr>
          <a:xfrm>
            <a:off x="9467615" y="2727858"/>
            <a:ext cx="2029599" cy="3505672"/>
            <a:chOff x="1438761" y="2033015"/>
            <a:chExt cx="1980000" cy="3420000"/>
          </a:xfrm>
        </p:grpSpPr>
        <p:sp>
          <p:nvSpPr>
            <p:cNvPr id="15" name="Rounded Rectangle 41">
              <a:extLst>
                <a:ext uri="{FF2B5EF4-FFF2-40B4-BE49-F238E27FC236}">
                  <a16:creationId xmlns:a16="http://schemas.microsoft.com/office/drawing/2014/main" id="{5301B2B1-E6B2-4CAA-90B5-32945916C4E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42">
              <a:extLst>
                <a:ext uri="{FF2B5EF4-FFF2-40B4-BE49-F238E27FC236}">
                  <a16:creationId xmlns:a16="http://schemas.microsoft.com/office/drawing/2014/main" id="{98E8AE6E-9F27-49BA-BF78-FD704211F7DE}"/>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7" name="Group 6">
              <a:extLst>
                <a:ext uri="{FF2B5EF4-FFF2-40B4-BE49-F238E27FC236}">
                  <a16:creationId xmlns:a16="http://schemas.microsoft.com/office/drawing/2014/main" id="{6C658463-591E-4133-90A9-DC8E327A9D83}"/>
                </a:ext>
              </a:extLst>
            </p:cNvPr>
            <p:cNvGrpSpPr/>
            <p:nvPr userDrawn="1"/>
          </p:nvGrpSpPr>
          <p:grpSpPr>
            <a:xfrm>
              <a:off x="2332851" y="5138854"/>
              <a:ext cx="191820" cy="211002"/>
              <a:chOff x="2453209" y="5151638"/>
              <a:chExt cx="191820" cy="211002"/>
            </a:xfrm>
          </p:grpSpPr>
          <p:sp>
            <p:nvSpPr>
              <p:cNvPr id="18" name="Oval 44">
                <a:extLst>
                  <a:ext uri="{FF2B5EF4-FFF2-40B4-BE49-F238E27FC236}">
                    <a16:creationId xmlns:a16="http://schemas.microsoft.com/office/drawing/2014/main" id="{247AB6D7-90B0-4608-B64A-7506BBD6624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ed Rectangle 45">
                <a:extLst>
                  <a:ext uri="{FF2B5EF4-FFF2-40B4-BE49-F238E27FC236}">
                    <a16:creationId xmlns:a16="http://schemas.microsoft.com/office/drawing/2014/main" id="{4E7F4089-60C9-4EC1-B17C-C3CE5A555D72}"/>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0" name="Picture Placeholder 2">
            <a:extLst>
              <a:ext uri="{FF2B5EF4-FFF2-40B4-BE49-F238E27FC236}">
                <a16:creationId xmlns:a16="http://schemas.microsoft.com/office/drawing/2014/main" id="{BE8E9D92-4CE1-47D2-A809-9E8B6FB57C7C}"/>
              </a:ext>
            </a:extLst>
          </p:cNvPr>
          <p:cNvSpPr>
            <a:spLocks noGrp="1"/>
          </p:cNvSpPr>
          <p:nvPr>
            <p:ph type="pic" idx="16" hasCustomPrompt="1"/>
          </p:nvPr>
        </p:nvSpPr>
        <p:spPr>
          <a:xfrm>
            <a:off x="4602823"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1" name="Picture Placeholder 2">
            <a:extLst>
              <a:ext uri="{FF2B5EF4-FFF2-40B4-BE49-F238E27FC236}">
                <a16:creationId xmlns:a16="http://schemas.microsoft.com/office/drawing/2014/main" id="{C588106A-2CF3-48D0-9AA0-96C3A18A94C1}"/>
              </a:ext>
            </a:extLst>
          </p:cNvPr>
          <p:cNvSpPr>
            <a:spLocks noGrp="1"/>
          </p:cNvSpPr>
          <p:nvPr>
            <p:ph type="pic" idx="17" hasCustomPrompt="1"/>
          </p:nvPr>
        </p:nvSpPr>
        <p:spPr>
          <a:xfrm>
            <a:off x="7094290"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id="{658D9AD7-4610-4974-9F90-635DC1891B81}"/>
              </a:ext>
            </a:extLst>
          </p:cNvPr>
          <p:cNvSpPr>
            <a:spLocks noGrp="1"/>
          </p:cNvSpPr>
          <p:nvPr>
            <p:ph type="pic" idx="18" hasCustomPrompt="1"/>
          </p:nvPr>
        </p:nvSpPr>
        <p:spPr>
          <a:xfrm>
            <a:off x="9585758"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직사각형 6">
            <a:extLst>
              <a:ext uri="{FF2B5EF4-FFF2-40B4-BE49-F238E27FC236}">
                <a16:creationId xmlns:a16="http://schemas.microsoft.com/office/drawing/2014/main" id="{38004867-5566-4A48-8987-60D94ADF1FA2}"/>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1A5FB060-C4E2-4B67-AE6B-A21032F70DA5}"/>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693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465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996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171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Contents slide layout">
    <p:spTree>
      <p:nvGrpSpPr>
        <p:cNvPr id="1" name=""/>
        <p:cNvGrpSpPr/>
        <p:nvPr/>
      </p:nvGrpSpPr>
      <p:grpSpPr>
        <a:xfrm>
          <a:off x="0" y="0"/>
          <a:ext cx="0" cy="0"/>
          <a:chOff x="0" y="0"/>
          <a:chExt cx="0" cy="0"/>
        </a:xfrm>
      </p:grpSpPr>
      <p:sp>
        <p:nvSpPr>
          <p:cNvPr id="2" name="직사각형 6">
            <a:extLst>
              <a:ext uri="{FF2B5EF4-FFF2-40B4-BE49-F238E27FC236}">
                <a16:creationId xmlns:a16="http://schemas.microsoft.com/office/drawing/2014/main" id="{38004867-5566-4A48-8987-60D94ADF1FA2}"/>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1A5FB060-C4E2-4B67-AE6B-A21032F70DA5}"/>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80919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000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80767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7" name="그림 개체 틀 2">
            <a:extLst>
              <a:ext uri="{FF2B5EF4-FFF2-40B4-BE49-F238E27FC236}">
                <a16:creationId xmlns:a16="http://schemas.microsoft.com/office/drawing/2014/main" id="{CD053A10-5BCF-4B0A-81B6-7659F3B13AB0}"/>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239853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C6B0DFC-1039-495D-8F3C-E6DB8A677F9A}"/>
              </a:ext>
            </a:extLst>
          </p:cNvPr>
          <p:cNvSpPr>
            <a:spLocks noGrp="1"/>
          </p:cNvSpPr>
          <p:nvPr>
            <p:ph type="pic" sz="quarter" idx="11" hasCustomPrompt="1"/>
          </p:nvPr>
        </p:nvSpPr>
        <p:spPr>
          <a:xfrm>
            <a:off x="0" y="3"/>
            <a:ext cx="12192002" cy="376034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87932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FF8990-F6EC-4C2E-B65A-729967260F1B}"/>
              </a:ext>
            </a:extLst>
          </p:cNvPr>
          <p:cNvGrpSpPr/>
          <p:nvPr userDrawn="1"/>
        </p:nvGrpSpPr>
        <p:grpSpPr>
          <a:xfrm>
            <a:off x="708173" y="1837593"/>
            <a:ext cx="5265908" cy="2893260"/>
            <a:chOff x="-548507" y="477868"/>
            <a:chExt cx="11570449" cy="6357177"/>
          </a:xfrm>
        </p:grpSpPr>
        <p:sp>
          <p:nvSpPr>
            <p:cNvPr id="3" name="Freeform: Shape 2">
              <a:extLst>
                <a:ext uri="{FF2B5EF4-FFF2-40B4-BE49-F238E27FC236}">
                  <a16:creationId xmlns:a16="http://schemas.microsoft.com/office/drawing/2014/main" id="{BA534EC4-50E0-4908-9103-968D3764391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63D152EA-393E-40E6-A577-EBDC7E02C6E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6AE41396-59B7-4111-B9F1-16C71A9557E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A4937534-CC74-470C-BA81-D58C912DA66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4A5D12A6-B9D5-48C2-B915-9AC7DA37CC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708EA481-CCF4-48A2-8170-4589385879F2}"/>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B962AE34-3846-4C77-B676-BF63303B27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C76E991-D98B-4424-8898-AB98CF5E82F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42FDEFA-6525-40B5-BC77-DF37CB758BDC}"/>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86D492AC-8BDF-4901-BF8A-657BD00CE6B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2D44DD40-A334-4331-9A64-1579C194CAA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37634782-405F-42A3-951D-11363B20EE6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그림 개체 틀 2">
            <a:extLst>
              <a:ext uri="{FF2B5EF4-FFF2-40B4-BE49-F238E27FC236}">
                <a16:creationId xmlns:a16="http://schemas.microsoft.com/office/drawing/2014/main" id="{D11FB5D1-6034-4D83-A029-B1D1606432C5}"/>
              </a:ext>
            </a:extLst>
          </p:cNvPr>
          <p:cNvSpPr>
            <a:spLocks noGrp="1"/>
          </p:cNvSpPr>
          <p:nvPr>
            <p:ph type="pic" sz="quarter" idx="14" hasCustomPrompt="1"/>
          </p:nvPr>
        </p:nvSpPr>
        <p:spPr>
          <a:xfrm>
            <a:off x="1428453" y="2011350"/>
            <a:ext cx="3849189" cy="231648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4C91F5BA-6D8E-4BF0-B672-70F38251D51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01644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96A8C094-CB00-443F-856E-6111688E7E76}"/>
              </a:ext>
            </a:extLst>
          </p:cNvPr>
          <p:cNvSpPr>
            <a:spLocks noGrp="1"/>
          </p:cNvSpPr>
          <p:nvPr>
            <p:ph type="pic" idx="10" hasCustomPrompt="1"/>
          </p:nvPr>
        </p:nvSpPr>
        <p:spPr>
          <a:xfrm>
            <a:off x="0" y="3567065"/>
            <a:ext cx="12192000" cy="3290935"/>
          </a:xfrm>
          <a:prstGeom prst="rect">
            <a:avLst/>
          </a:prstGeom>
          <a:solidFill>
            <a:schemeClr val="bg1">
              <a:lumMod val="95000"/>
            </a:schemeClr>
          </a:solidFill>
        </p:spPr>
        <p:txBody>
          <a:bodyPr anchor="ct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3">
            <a:extLst>
              <a:ext uri="{FF2B5EF4-FFF2-40B4-BE49-F238E27FC236}">
                <a16:creationId xmlns:a16="http://schemas.microsoft.com/office/drawing/2014/main" id="{73FACD69-BCC8-4A51-928A-A8276889CAEF}"/>
              </a:ext>
            </a:extLst>
          </p:cNvPr>
          <p:cNvSpPr/>
          <p:nvPr userDrawn="1"/>
        </p:nvSpPr>
        <p:spPr>
          <a:xfrm>
            <a:off x="0" y="3463090"/>
            <a:ext cx="1219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Tree>
    <p:extLst>
      <p:ext uri="{BB962C8B-B14F-4D97-AF65-F5344CB8AC3E}">
        <p14:creationId xmlns:p14="http://schemas.microsoft.com/office/powerpoint/2010/main" val="2227586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34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5400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E8918BA6-5866-4567-84E9-754B61F3D1B2}"/>
              </a:ext>
            </a:extLst>
          </p:cNvPr>
          <p:cNvSpPr>
            <a:spLocks noGrp="1"/>
          </p:cNvSpPr>
          <p:nvPr>
            <p:ph type="pic" idx="12" hasCustomPrompt="1"/>
          </p:nvPr>
        </p:nvSpPr>
        <p:spPr>
          <a:xfrm>
            <a:off x="743912" y="558205"/>
            <a:ext cx="4487992" cy="251075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A5B72749-C880-48DE-80E3-21B3B7C1BB1C}"/>
              </a:ext>
            </a:extLst>
          </p:cNvPr>
          <p:cNvSpPr>
            <a:spLocks noGrp="1"/>
          </p:cNvSpPr>
          <p:nvPr>
            <p:ph type="pic" idx="14" hasCustomPrompt="1"/>
          </p:nvPr>
        </p:nvSpPr>
        <p:spPr>
          <a:xfrm>
            <a:off x="5423925" y="546208"/>
            <a:ext cx="3168352" cy="57717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800058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Contents slide layout">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C1437342-4AAD-4065-B021-432B3D8C68CF}"/>
              </a:ext>
            </a:extLst>
          </p:cNvPr>
          <p:cNvGrpSpPr/>
          <p:nvPr userDrawn="1"/>
        </p:nvGrpSpPr>
        <p:grpSpPr>
          <a:xfrm>
            <a:off x="4484680" y="2679371"/>
            <a:ext cx="2029599" cy="3505672"/>
            <a:chOff x="1438761" y="2033015"/>
            <a:chExt cx="1980000" cy="3420000"/>
          </a:xfrm>
        </p:grpSpPr>
        <p:sp>
          <p:nvSpPr>
            <p:cNvPr id="3" name="Rounded Rectangle 41">
              <a:extLst>
                <a:ext uri="{FF2B5EF4-FFF2-40B4-BE49-F238E27FC236}">
                  <a16:creationId xmlns:a16="http://schemas.microsoft.com/office/drawing/2014/main" id="{1AC72540-6991-4FC9-92BE-D47A729E2BD3}"/>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42">
              <a:extLst>
                <a:ext uri="{FF2B5EF4-FFF2-40B4-BE49-F238E27FC236}">
                  <a16:creationId xmlns:a16="http://schemas.microsoft.com/office/drawing/2014/main" id="{850DCCD1-8058-42A2-8AF2-D626EF7C1F8A}"/>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5" name="Group 6">
              <a:extLst>
                <a:ext uri="{FF2B5EF4-FFF2-40B4-BE49-F238E27FC236}">
                  <a16:creationId xmlns:a16="http://schemas.microsoft.com/office/drawing/2014/main" id="{5F78D6D5-0F49-435F-9F3F-92FCB5A33A8A}"/>
                </a:ext>
              </a:extLst>
            </p:cNvPr>
            <p:cNvGrpSpPr/>
            <p:nvPr userDrawn="1"/>
          </p:nvGrpSpPr>
          <p:grpSpPr>
            <a:xfrm>
              <a:off x="2332851" y="5138854"/>
              <a:ext cx="191820" cy="211002"/>
              <a:chOff x="2453209" y="5151638"/>
              <a:chExt cx="191820" cy="211002"/>
            </a:xfrm>
          </p:grpSpPr>
          <p:sp>
            <p:nvSpPr>
              <p:cNvPr id="6" name="Oval 44">
                <a:extLst>
                  <a:ext uri="{FF2B5EF4-FFF2-40B4-BE49-F238E27FC236}">
                    <a16:creationId xmlns:a16="http://schemas.microsoft.com/office/drawing/2014/main" id="{2D17DFFD-2B67-40BF-BD4E-AD2EA621D117}"/>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ounded Rectangle 45">
                <a:extLst>
                  <a:ext uri="{FF2B5EF4-FFF2-40B4-BE49-F238E27FC236}">
                    <a16:creationId xmlns:a16="http://schemas.microsoft.com/office/drawing/2014/main" id="{213E1FA9-E935-4A7B-99D8-21599EC0640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8" name="Group 5">
            <a:extLst>
              <a:ext uri="{FF2B5EF4-FFF2-40B4-BE49-F238E27FC236}">
                <a16:creationId xmlns:a16="http://schemas.microsoft.com/office/drawing/2014/main" id="{791A255F-72F6-471A-A665-C6F43C16B348}"/>
              </a:ext>
            </a:extLst>
          </p:cNvPr>
          <p:cNvGrpSpPr/>
          <p:nvPr userDrawn="1"/>
        </p:nvGrpSpPr>
        <p:grpSpPr>
          <a:xfrm>
            <a:off x="6976147" y="2717584"/>
            <a:ext cx="2029599" cy="3505672"/>
            <a:chOff x="1438761" y="2033015"/>
            <a:chExt cx="1980000" cy="3420000"/>
          </a:xfrm>
        </p:grpSpPr>
        <p:sp>
          <p:nvSpPr>
            <p:cNvPr id="9" name="Rounded Rectangle 41">
              <a:extLst>
                <a:ext uri="{FF2B5EF4-FFF2-40B4-BE49-F238E27FC236}">
                  <a16:creationId xmlns:a16="http://schemas.microsoft.com/office/drawing/2014/main" id="{16EDA227-0DEF-4F3E-B4C0-6E0411B6737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42">
              <a:extLst>
                <a:ext uri="{FF2B5EF4-FFF2-40B4-BE49-F238E27FC236}">
                  <a16:creationId xmlns:a16="http://schemas.microsoft.com/office/drawing/2014/main" id="{E29776C8-7281-4534-8A06-6A087A56BD54}"/>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1" name="Group 6">
              <a:extLst>
                <a:ext uri="{FF2B5EF4-FFF2-40B4-BE49-F238E27FC236}">
                  <a16:creationId xmlns:a16="http://schemas.microsoft.com/office/drawing/2014/main" id="{C7EC6806-DC3F-4279-AB0E-702DB65522A0}"/>
                </a:ext>
              </a:extLst>
            </p:cNvPr>
            <p:cNvGrpSpPr/>
            <p:nvPr userDrawn="1"/>
          </p:nvGrpSpPr>
          <p:grpSpPr>
            <a:xfrm>
              <a:off x="2332851" y="5138854"/>
              <a:ext cx="191820" cy="211002"/>
              <a:chOff x="2453209" y="5151638"/>
              <a:chExt cx="191820" cy="211002"/>
            </a:xfrm>
          </p:grpSpPr>
          <p:sp>
            <p:nvSpPr>
              <p:cNvPr id="12" name="Oval 44">
                <a:extLst>
                  <a:ext uri="{FF2B5EF4-FFF2-40B4-BE49-F238E27FC236}">
                    <a16:creationId xmlns:a16="http://schemas.microsoft.com/office/drawing/2014/main" id="{F0BC878E-0393-4F8A-847E-1FFF2B3A6F8C}"/>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45">
                <a:extLst>
                  <a:ext uri="{FF2B5EF4-FFF2-40B4-BE49-F238E27FC236}">
                    <a16:creationId xmlns:a16="http://schemas.microsoft.com/office/drawing/2014/main" id="{AF68E93E-B3A4-4FB4-8136-E2AF9E8E9009}"/>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4" name="Group 5">
            <a:extLst>
              <a:ext uri="{FF2B5EF4-FFF2-40B4-BE49-F238E27FC236}">
                <a16:creationId xmlns:a16="http://schemas.microsoft.com/office/drawing/2014/main" id="{85A0A981-BFFD-478C-BE78-EF62DFC20D4A}"/>
              </a:ext>
            </a:extLst>
          </p:cNvPr>
          <p:cNvGrpSpPr/>
          <p:nvPr userDrawn="1"/>
        </p:nvGrpSpPr>
        <p:grpSpPr>
          <a:xfrm>
            <a:off x="9467615" y="2727858"/>
            <a:ext cx="2029599" cy="3505672"/>
            <a:chOff x="1438761" y="2033015"/>
            <a:chExt cx="1980000" cy="3420000"/>
          </a:xfrm>
        </p:grpSpPr>
        <p:sp>
          <p:nvSpPr>
            <p:cNvPr id="15" name="Rounded Rectangle 41">
              <a:extLst>
                <a:ext uri="{FF2B5EF4-FFF2-40B4-BE49-F238E27FC236}">
                  <a16:creationId xmlns:a16="http://schemas.microsoft.com/office/drawing/2014/main" id="{5301B2B1-E6B2-4CAA-90B5-32945916C4EF}"/>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Rectangle 42">
              <a:extLst>
                <a:ext uri="{FF2B5EF4-FFF2-40B4-BE49-F238E27FC236}">
                  <a16:creationId xmlns:a16="http://schemas.microsoft.com/office/drawing/2014/main" id="{98E8AE6E-9F27-49BA-BF78-FD704211F7DE}"/>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7" name="Group 6">
              <a:extLst>
                <a:ext uri="{FF2B5EF4-FFF2-40B4-BE49-F238E27FC236}">
                  <a16:creationId xmlns:a16="http://schemas.microsoft.com/office/drawing/2014/main" id="{6C658463-591E-4133-90A9-DC8E327A9D83}"/>
                </a:ext>
              </a:extLst>
            </p:cNvPr>
            <p:cNvGrpSpPr/>
            <p:nvPr userDrawn="1"/>
          </p:nvGrpSpPr>
          <p:grpSpPr>
            <a:xfrm>
              <a:off x="2332851" y="5138854"/>
              <a:ext cx="191820" cy="211002"/>
              <a:chOff x="2453209" y="5151638"/>
              <a:chExt cx="191820" cy="211002"/>
            </a:xfrm>
          </p:grpSpPr>
          <p:sp>
            <p:nvSpPr>
              <p:cNvPr id="18" name="Oval 44">
                <a:extLst>
                  <a:ext uri="{FF2B5EF4-FFF2-40B4-BE49-F238E27FC236}">
                    <a16:creationId xmlns:a16="http://schemas.microsoft.com/office/drawing/2014/main" id="{247AB6D7-90B0-4608-B64A-7506BBD6624D}"/>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ed Rectangle 45">
                <a:extLst>
                  <a:ext uri="{FF2B5EF4-FFF2-40B4-BE49-F238E27FC236}">
                    <a16:creationId xmlns:a16="http://schemas.microsoft.com/office/drawing/2014/main" id="{4E7F4089-60C9-4EC1-B17C-C3CE5A555D72}"/>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0" name="Picture Placeholder 2">
            <a:extLst>
              <a:ext uri="{FF2B5EF4-FFF2-40B4-BE49-F238E27FC236}">
                <a16:creationId xmlns:a16="http://schemas.microsoft.com/office/drawing/2014/main" id="{BE8E9D92-4CE1-47D2-A809-9E8B6FB57C7C}"/>
              </a:ext>
            </a:extLst>
          </p:cNvPr>
          <p:cNvSpPr>
            <a:spLocks noGrp="1"/>
          </p:cNvSpPr>
          <p:nvPr>
            <p:ph type="pic" idx="16" hasCustomPrompt="1"/>
          </p:nvPr>
        </p:nvSpPr>
        <p:spPr>
          <a:xfrm>
            <a:off x="4602823"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1" name="Picture Placeholder 2">
            <a:extLst>
              <a:ext uri="{FF2B5EF4-FFF2-40B4-BE49-F238E27FC236}">
                <a16:creationId xmlns:a16="http://schemas.microsoft.com/office/drawing/2014/main" id="{C588106A-2CF3-48D0-9AA0-96C3A18A94C1}"/>
              </a:ext>
            </a:extLst>
          </p:cNvPr>
          <p:cNvSpPr>
            <a:spLocks noGrp="1"/>
          </p:cNvSpPr>
          <p:nvPr>
            <p:ph type="pic" idx="17" hasCustomPrompt="1"/>
          </p:nvPr>
        </p:nvSpPr>
        <p:spPr>
          <a:xfrm>
            <a:off x="7094290"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id="{658D9AD7-4610-4974-9F90-635DC1891B81}"/>
              </a:ext>
            </a:extLst>
          </p:cNvPr>
          <p:cNvSpPr>
            <a:spLocks noGrp="1"/>
          </p:cNvSpPr>
          <p:nvPr>
            <p:ph type="pic" idx="18" hasCustomPrompt="1"/>
          </p:nvPr>
        </p:nvSpPr>
        <p:spPr>
          <a:xfrm>
            <a:off x="9585758"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188625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178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7245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957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289909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620229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75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73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4344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7" name="그림 개체 틀 2">
            <a:extLst>
              <a:ext uri="{FF2B5EF4-FFF2-40B4-BE49-F238E27FC236}">
                <a16:creationId xmlns:a16="http://schemas.microsoft.com/office/drawing/2014/main" id="{CD053A10-5BCF-4B0A-81B6-7659F3B13AB0}"/>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381063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image" Target="../media/image1.jpg"/><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1.jp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53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811" r:id="rId3"/>
    <p:sldLayoutId id="2147483812" r:id="rId4"/>
    <p:sldLayoutId id="2147483815" r:id="rId5"/>
    <p:sldLayoutId id="2147483816" r:id="rId6"/>
    <p:sldLayoutId id="2147483817" r:id="rId7"/>
    <p:sldLayoutId id="2147483818" r:id="rId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53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7" r:id="rId16"/>
    <p:sldLayoutId id="2147483688" r:id="rId17"/>
    <p:sldLayoutId id="2147483671" r:id="rId18"/>
    <p:sldLayoutId id="2147483672"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alphaModFix amt="53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6AC0BE9-E5EC-46E1-A4D1-78FDFBED0AEE}"/>
              </a:ext>
            </a:extLst>
          </p:cNvPr>
          <p:cNvSpPr/>
          <p:nvPr/>
        </p:nvSpPr>
        <p:spPr>
          <a:xfrm>
            <a:off x="938074" y="475287"/>
            <a:ext cx="10315851" cy="5528471"/>
          </a:xfrm>
          <a:prstGeom prst="frame">
            <a:avLst>
              <a:gd name="adj1" fmla="val 2631"/>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71321854-91CD-45FA-A162-CB9665435875}"/>
              </a:ext>
            </a:extLst>
          </p:cNvPr>
          <p:cNvSpPr txBox="1"/>
          <p:nvPr/>
        </p:nvSpPr>
        <p:spPr>
          <a:xfrm>
            <a:off x="1458097" y="5019501"/>
            <a:ext cx="9505824" cy="666977"/>
          </a:xfrm>
          <a:prstGeom prst="rect">
            <a:avLst/>
          </a:prstGeom>
          <a:noFill/>
        </p:spPr>
        <p:txBody>
          <a:bodyPr wrap="square" rtlCol="0" anchor="ctr">
            <a:spAutoFit/>
          </a:bodyPr>
          <a:lstStyle/>
          <a:p>
            <a:pPr algn="ctr"/>
            <a:r>
              <a:rPr lang="en-US" altLang="ko-KR" sz="1867" b="1" dirty="0">
                <a:solidFill>
                  <a:schemeClr val="bg1"/>
                </a:solidFill>
                <a:cs typeface="Arial" pitchFamily="34" charset="0"/>
              </a:rPr>
              <a:t>Silvia Străjeru, Dana Constantinovici, Dan Șandru, Alina</a:t>
            </a:r>
            <a:r>
              <a:rPr lang="ro-RO" altLang="ko-KR" sz="1867" b="1" dirty="0">
                <a:solidFill>
                  <a:schemeClr val="bg1"/>
                </a:solidFill>
                <a:cs typeface="Arial" pitchFamily="34" charset="0"/>
              </a:rPr>
              <a:t> </a:t>
            </a:r>
            <a:r>
              <a:rPr lang="en-US" altLang="ko-KR" sz="1867" b="1" dirty="0">
                <a:solidFill>
                  <a:schemeClr val="bg1"/>
                </a:solidFill>
                <a:cs typeface="Arial" pitchFamily="34" charset="0"/>
              </a:rPr>
              <a:t>Tanasă</a:t>
            </a:r>
            <a:r>
              <a:rPr lang="ro-RO" altLang="ko-KR" sz="1867" b="1" dirty="0">
                <a:solidFill>
                  <a:schemeClr val="bg1"/>
                </a:solidFill>
                <a:cs typeface="Arial" pitchFamily="34" charset="0"/>
              </a:rPr>
              <a:t>, Cezar Ciobăniței</a:t>
            </a:r>
          </a:p>
          <a:p>
            <a:pPr algn="ctr"/>
            <a:r>
              <a:rPr lang="ro-RO" altLang="ko-KR" sz="1867" b="1" dirty="0">
                <a:solidFill>
                  <a:schemeClr val="bg1"/>
                </a:solidFill>
                <a:cs typeface="Arial" pitchFamily="34" charset="0"/>
              </a:rPr>
              <a:t>Banca de Gene Suceava</a:t>
            </a:r>
            <a:endParaRPr lang="ko-KR" altLang="en-US" sz="1867" b="1" dirty="0">
              <a:solidFill>
                <a:schemeClr val="bg1"/>
              </a:solidFill>
              <a:cs typeface="Arial" pitchFamily="34" charset="0"/>
            </a:endParaRPr>
          </a:p>
        </p:txBody>
      </p:sp>
      <p:sp>
        <p:nvSpPr>
          <p:cNvPr id="18" name="Rectangle 17"/>
          <p:cNvSpPr/>
          <p:nvPr/>
        </p:nvSpPr>
        <p:spPr>
          <a:xfrm>
            <a:off x="1198484" y="1560736"/>
            <a:ext cx="9765437" cy="2785378"/>
          </a:xfrm>
          <a:prstGeom prst="rect">
            <a:avLst/>
          </a:prstGeom>
        </p:spPr>
        <p:txBody>
          <a:bodyPr wrap="square">
            <a:spAutoFit/>
          </a:bodyPr>
          <a:lstStyle/>
          <a:p>
            <a:pPr algn="ctr">
              <a:spcAft>
                <a:spcPts val="600"/>
              </a:spcAft>
            </a:pPr>
            <a:r>
              <a:rPr lang="en-US" sz="4000" b="1" dirty="0">
                <a:solidFill>
                  <a:schemeClr val="bg1"/>
                </a:solidFill>
              </a:rPr>
              <a:t>FONDUL GENETIC PĂSTRAT </a:t>
            </a:r>
            <a:endParaRPr lang="ro-RO" sz="4000" b="1" dirty="0">
              <a:solidFill>
                <a:schemeClr val="bg1"/>
              </a:solidFill>
            </a:endParaRPr>
          </a:p>
          <a:p>
            <a:pPr algn="ctr">
              <a:spcAft>
                <a:spcPts val="600"/>
              </a:spcAft>
            </a:pPr>
            <a:r>
              <a:rPr lang="en-US" sz="4000" b="1" dirty="0">
                <a:solidFill>
                  <a:schemeClr val="bg1"/>
                </a:solidFill>
              </a:rPr>
              <a:t>LA BANCA DE</a:t>
            </a:r>
            <a:r>
              <a:rPr lang="ro-RO" sz="4000" b="1" dirty="0">
                <a:solidFill>
                  <a:schemeClr val="bg1"/>
                </a:solidFill>
              </a:rPr>
              <a:t> </a:t>
            </a:r>
            <a:r>
              <a:rPr lang="en-US" sz="4000" b="1" dirty="0">
                <a:solidFill>
                  <a:schemeClr val="bg1"/>
                </a:solidFill>
              </a:rPr>
              <a:t>GENE SUCEAVA </a:t>
            </a:r>
            <a:endParaRPr lang="ro-RO" sz="4000" b="1" dirty="0">
              <a:solidFill>
                <a:schemeClr val="bg1"/>
              </a:solidFill>
            </a:endParaRPr>
          </a:p>
          <a:p>
            <a:pPr algn="ctr">
              <a:spcAft>
                <a:spcPts val="600"/>
              </a:spcAft>
            </a:pPr>
            <a:r>
              <a:rPr lang="ro-RO" sz="4000" b="1" dirty="0">
                <a:solidFill>
                  <a:schemeClr val="bg1"/>
                </a:solidFill>
              </a:rPr>
              <a:t>-</a:t>
            </a:r>
            <a:r>
              <a:rPr lang="en-US" sz="4000" b="1" dirty="0">
                <a:solidFill>
                  <a:schemeClr val="bg1"/>
                </a:solidFill>
              </a:rPr>
              <a:t> TEZAUR NATURAL</a:t>
            </a:r>
          </a:p>
          <a:p>
            <a:pPr algn="ctr">
              <a:spcAft>
                <a:spcPts val="600"/>
              </a:spcAft>
            </a:pPr>
            <a:r>
              <a:rPr lang="en-US" sz="4000" b="1" dirty="0">
                <a:solidFill>
                  <a:schemeClr val="bg1"/>
                </a:solidFill>
              </a:rPr>
              <a:t>PENTRU PREZENT ȘI VIITOR</a:t>
            </a:r>
            <a:r>
              <a:rPr lang="ro-RO" sz="4000" b="1" dirty="0">
                <a:solidFill>
                  <a:schemeClr val="bg1"/>
                </a:solidFill>
              </a:rPr>
              <a:t> -</a:t>
            </a:r>
            <a:endParaRPr lang="ko-KR" altLang="en-US" sz="4000" b="1" dirty="0">
              <a:solidFill>
                <a:schemeClr val="bg1"/>
              </a:solidFill>
              <a:cs typeface="Arial" pitchFamily="34" charset="0"/>
            </a:endParaRPr>
          </a:p>
        </p:txBody>
      </p:sp>
    </p:spTree>
    <p:extLst>
      <p:ext uri="{BB962C8B-B14F-4D97-AF65-F5344CB8AC3E}">
        <p14:creationId xmlns:p14="http://schemas.microsoft.com/office/powerpoint/2010/main" val="311237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70769" y="24409"/>
            <a:ext cx="10050462"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107763" dir="2700000" algn="ctr" rotWithShape="0">
                    <a:srgbClr val="CCFF99"/>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50000"/>
              </a:spcBef>
              <a:spcAft>
                <a:spcPct val="0"/>
              </a:spcAft>
              <a:buFontTx/>
              <a:buNone/>
            </a:pPr>
            <a:r>
              <a:rPr lang="ro-RO" altLang="ro-RO" sz="2400" b="1" dirty="0">
                <a:solidFill>
                  <a:schemeClr val="bg1"/>
                </a:solidFill>
                <a:latin typeface="Comic Sans MS" panose="030F0702030302020204" pitchFamily="66" charset="0"/>
                <a:sym typeface="Marlett" pitchFamily="2" charset="2"/>
              </a:rPr>
              <a:t>Structura colecției autohtone ca nr. de probe total/colectate,   pe județe și număr de localități</a:t>
            </a:r>
          </a:p>
        </p:txBody>
      </p:sp>
      <p:graphicFrame>
        <p:nvGraphicFramePr>
          <p:cNvPr id="5" name="Object 4"/>
          <p:cNvGraphicFramePr>
            <a:graphicFrameLocks noChangeAspect="1"/>
          </p:cNvGraphicFramePr>
          <p:nvPr>
            <p:extLst>
              <p:ext uri="{D42A27DB-BD31-4B8C-83A1-F6EECF244321}">
                <p14:modId xmlns:p14="http://schemas.microsoft.com/office/powerpoint/2010/main" val="1437157583"/>
              </p:ext>
            </p:extLst>
          </p:nvPr>
        </p:nvGraphicFramePr>
        <p:xfrm>
          <a:off x="157316" y="855406"/>
          <a:ext cx="11887200" cy="5614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8885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054C8DC-AFF3-4BFB-B7BB-EDA25DBA34A2}"/>
              </a:ext>
            </a:extLst>
          </p:cNvPr>
          <p:cNvGrpSpPr/>
          <p:nvPr/>
        </p:nvGrpSpPr>
        <p:grpSpPr>
          <a:xfrm flipH="1">
            <a:off x="6891561" y="2704293"/>
            <a:ext cx="1729508" cy="2979184"/>
            <a:chOff x="104059" y="3166540"/>
            <a:chExt cx="1377711" cy="2373191"/>
          </a:xfrm>
        </p:grpSpPr>
        <p:sp>
          <p:nvSpPr>
            <p:cNvPr id="16" name="Freeform: Shape 15">
              <a:extLst>
                <a:ext uri="{FF2B5EF4-FFF2-40B4-BE49-F238E27FC236}">
                  <a16:creationId xmlns:a16="http://schemas.microsoft.com/office/drawing/2014/main" id="{6FA3C963-2676-4FA0-9A78-ABE7288BF41E}"/>
                </a:ext>
              </a:extLst>
            </p:cNvPr>
            <p:cNvSpPr/>
            <p:nvPr/>
          </p:nvSpPr>
          <p:spPr>
            <a:xfrm>
              <a:off x="183892" y="3166540"/>
              <a:ext cx="1296206" cy="1954156"/>
            </a:xfrm>
            <a:custGeom>
              <a:avLst/>
              <a:gdLst>
                <a:gd name="connsiteX0" fmla="*/ 2545595 w 2646483"/>
                <a:gd name="connsiteY0" fmla="*/ 709670 h 3989829"/>
                <a:gd name="connsiteX1" fmla="*/ 2528410 w 2646483"/>
                <a:gd name="connsiteY1" fmla="*/ 658030 h 3989829"/>
                <a:gd name="connsiteX2" fmla="*/ 2514251 w 2646483"/>
                <a:gd name="connsiteY2" fmla="*/ 655330 h 3989829"/>
                <a:gd name="connsiteX3" fmla="*/ 2502222 w 2646483"/>
                <a:gd name="connsiteY3" fmla="*/ 692893 h 3989829"/>
                <a:gd name="connsiteX4" fmla="*/ 2440679 w 2646483"/>
                <a:gd name="connsiteY4" fmla="*/ 861806 h 3989829"/>
                <a:gd name="connsiteX5" fmla="*/ 2241487 w 2646483"/>
                <a:gd name="connsiteY5" fmla="*/ 1083832 h 3989829"/>
                <a:gd name="connsiteX6" fmla="*/ 1851775 w 2646483"/>
                <a:gd name="connsiteY6" fmla="*/ 1372555 h 3989829"/>
                <a:gd name="connsiteX7" fmla="*/ 1474749 w 2646483"/>
                <a:gd name="connsiteY7" fmla="*/ 1711773 h 3989829"/>
                <a:gd name="connsiteX8" fmla="*/ 1153209 w 2646483"/>
                <a:gd name="connsiteY8" fmla="*/ 2321545 h 3989829"/>
                <a:gd name="connsiteX9" fmla="*/ 1138560 w 2646483"/>
                <a:gd name="connsiteY9" fmla="*/ 2370894 h 3989829"/>
                <a:gd name="connsiteX10" fmla="*/ 1136186 w 2646483"/>
                <a:gd name="connsiteY10" fmla="*/ 2370157 h 3989829"/>
                <a:gd name="connsiteX11" fmla="*/ 1138805 w 2646483"/>
                <a:gd name="connsiteY11" fmla="*/ 2159098 h 3989829"/>
                <a:gd name="connsiteX12" fmla="*/ 1152963 w 2646483"/>
                <a:gd name="connsiteY12" fmla="*/ 1352178 h 3989829"/>
                <a:gd name="connsiteX13" fmla="*/ 1198956 w 2646483"/>
                <a:gd name="connsiteY13" fmla="*/ 1231631 h 3989829"/>
                <a:gd name="connsiteX14" fmla="*/ 1227026 w 2646483"/>
                <a:gd name="connsiteY14" fmla="*/ 1203315 h 3989829"/>
                <a:gd name="connsiteX15" fmla="*/ 1358867 w 2646483"/>
                <a:gd name="connsiteY15" fmla="*/ 1127942 h 3989829"/>
                <a:gd name="connsiteX16" fmla="*/ 1617965 w 2646483"/>
                <a:gd name="connsiteY16" fmla="*/ 1030801 h 3989829"/>
                <a:gd name="connsiteX17" fmla="*/ 1989836 w 2646483"/>
                <a:gd name="connsiteY17" fmla="*/ 458674 h 3989829"/>
                <a:gd name="connsiteX18" fmla="*/ 1949326 w 2646483"/>
                <a:gd name="connsiteY18" fmla="*/ 100634 h 3989829"/>
                <a:gd name="connsiteX19" fmla="*/ 1926248 w 2646483"/>
                <a:gd name="connsiteY19" fmla="*/ 9221 h 3989829"/>
                <a:gd name="connsiteX20" fmla="*/ 1917573 w 2646483"/>
                <a:gd name="connsiteY20" fmla="*/ 301 h 3989829"/>
                <a:gd name="connsiteX21" fmla="*/ 1914136 w 2646483"/>
                <a:gd name="connsiteY21" fmla="*/ 9303 h 3989829"/>
                <a:gd name="connsiteX22" fmla="*/ 1911353 w 2646483"/>
                <a:gd name="connsiteY22" fmla="*/ 14949 h 3989829"/>
                <a:gd name="connsiteX23" fmla="*/ 1757007 w 2646483"/>
                <a:gd name="connsiteY23" fmla="*/ 247041 h 3989829"/>
                <a:gd name="connsiteX24" fmla="*/ 1496027 w 2646483"/>
                <a:gd name="connsiteY24" fmla="*/ 441651 h 3989829"/>
                <a:gd name="connsiteX25" fmla="*/ 1200511 w 2646483"/>
                <a:gd name="connsiteY25" fmla="*/ 806484 h 3989829"/>
                <a:gd name="connsiteX26" fmla="*/ 1098623 w 2646483"/>
                <a:gd name="connsiteY26" fmla="*/ 1332455 h 3989829"/>
                <a:gd name="connsiteX27" fmla="*/ 1095595 w 2646483"/>
                <a:gd name="connsiteY27" fmla="*/ 1872256 h 3989829"/>
                <a:gd name="connsiteX28" fmla="*/ 1089784 w 2646483"/>
                <a:gd name="connsiteY28" fmla="*/ 1866691 h 3989829"/>
                <a:gd name="connsiteX29" fmla="*/ 926682 w 2646483"/>
                <a:gd name="connsiteY29" fmla="*/ 1480827 h 3989829"/>
                <a:gd name="connsiteX30" fmla="*/ 655308 w 2646483"/>
                <a:gd name="connsiteY30" fmla="*/ 1216818 h 3989829"/>
                <a:gd name="connsiteX31" fmla="*/ 393591 w 2646483"/>
                <a:gd name="connsiteY31" fmla="*/ 1019835 h 3989829"/>
                <a:gd name="connsiteX32" fmla="*/ 280000 w 2646483"/>
                <a:gd name="connsiteY32" fmla="*/ 854032 h 3989829"/>
                <a:gd name="connsiteX33" fmla="*/ 261996 w 2646483"/>
                <a:gd name="connsiteY33" fmla="*/ 794126 h 3989829"/>
                <a:gd name="connsiteX34" fmla="*/ 254958 w 2646483"/>
                <a:gd name="connsiteY34" fmla="*/ 790935 h 3989829"/>
                <a:gd name="connsiteX35" fmla="*/ 245219 w 2646483"/>
                <a:gd name="connsiteY35" fmla="*/ 816223 h 3989829"/>
                <a:gd name="connsiteX36" fmla="*/ 185478 w 2646483"/>
                <a:gd name="connsiteY36" fmla="*/ 1312568 h 3989829"/>
                <a:gd name="connsiteX37" fmla="*/ 508327 w 2646483"/>
                <a:gd name="connsiteY37" fmla="*/ 1842549 h 3989829"/>
                <a:gd name="connsiteX38" fmla="*/ 785512 w 2646483"/>
                <a:gd name="connsiteY38" fmla="*/ 1956140 h 3989829"/>
                <a:gd name="connsiteX39" fmla="*/ 979467 w 2646483"/>
                <a:gd name="connsiteY39" fmla="*/ 2053363 h 3989829"/>
                <a:gd name="connsiteX40" fmla="*/ 1058850 w 2646483"/>
                <a:gd name="connsiteY40" fmla="*/ 2169982 h 3989829"/>
                <a:gd name="connsiteX41" fmla="*/ 1076118 w 2646483"/>
                <a:gd name="connsiteY41" fmla="*/ 2704710 h 3989829"/>
                <a:gd name="connsiteX42" fmla="*/ 1067443 w 2646483"/>
                <a:gd name="connsiteY42" fmla="*/ 2799641 h 3989829"/>
                <a:gd name="connsiteX43" fmla="*/ 1056722 w 2646483"/>
                <a:gd name="connsiteY43" fmla="*/ 2891791 h 3989829"/>
                <a:gd name="connsiteX44" fmla="*/ 1051894 w 2646483"/>
                <a:gd name="connsiteY44" fmla="*/ 2869776 h 3989829"/>
                <a:gd name="connsiteX45" fmla="*/ 850982 w 2646483"/>
                <a:gd name="connsiteY45" fmla="*/ 2450767 h 3989829"/>
                <a:gd name="connsiteX46" fmla="*/ 556448 w 2646483"/>
                <a:gd name="connsiteY46" fmla="*/ 2174319 h 3989829"/>
                <a:gd name="connsiteX47" fmla="*/ 262160 w 2646483"/>
                <a:gd name="connsiteY47" fmla="*/ 1954503 h 3989829"/>
                <a:gd name="connsiteX48" fmla="*/ 111824 w 2646483"/>
                <a:gd name="connsiteY48" fmla="*/ 1739434 h 3989829"/>
                <a:gd name="connsiteX49" fmla="*/ 93656 w 2646483"/>
                <a:gd name="connsiteY49" fmla="*/ 1677401 h 3989829"/>
                <a:gd name="connsiteX50" fmla="*/ 84163 w 2646483"/>
                <a:gd name="connsiteY50" fmla="*/ 1672736 h 3989829"/>
                <a:gd name="connsiteX51" fmla="*/ 76715 w 2646483"/>
                <a:gd name="connsiteY51" fmla="*/ 1689840 h 3989829"/>
                <a:gd name="connsiteX52" fmla="*/ 44880 w 2646483"/>
                <a:gd name="connsiteY52" fmla="*/ 1824545 h 3989829"/>
                <a:gd name="connsiteX53" fmla="*/ 4698 w 2646483"/>
                <a:gd name="connsiteY53" fmla="*/ 2320973 h 3989829"/>
                <a:gd name="connsiteX54" fmla="*/ 391136 w 2646483"/>
                <a:gd name="connsiteY54" fmla="*/ 2916997 h 3989829"/>
                <a:gd name="connsiteX55" fmla="*/ 703510 w 2646483"/>
                <a:gd name="connsiteY55" fmla="*/ 3044336 h 3989829"/>
                <a:gd name="connsiteX56" fmla="*/ 903685 w 2646483"/>
                <a:gd name="connsiteY56" fmla="*/ 3134685 h 3989829"/>
                <a:gd name="connsiteX57" fmla="*/ 1020877 w 2646483"/>
                <a:gd name="connsiteY57" fmla="*/ 3261124 h 3989829"/>
                <a:gd name="connsiteX58" fmla="*/ 1044692 w 2646483"/>
                <a:gd name="connsiteY58" fmla="*/ 3389773 h 3989829"/>
                <a:gd name="connsiteX59" fmla="*/ 1052221 w 2646483"/>
                <a:gd name="connsiteY59" fmla="*/ 3988661 h 3989829"/>
                <a:gd name="connsiteX60" fmla="*/ 1129394 w 2646483"/>
                <a:gd name="connsiteY60" fmla="*/ 3988661 h 3989829"/>
                <a:gd name="connsiteX61" fmla="*/ 1139705 w 2646483"/>
                <a:gd name="connsiteY61" fmla="*/ 3495753 h 3989829"/>
                <a:gd name="connsiteX62" fmla="*/ 1157219 w 2646483"/>
                <a:gd name="connsiteY62" fmla="*/ 3037216 h 3989829"/>
                <a:gd name="connsiteX63" fmla="*/ 1218270 w 2646483"/>
                <a:gd name="connsiteY63" fmla="*/ 2873623 h 3989829"/>
                <a:gd name="connsiteX64" fmla="*/ 1343563 w 2646483"/>
                <a:gd name="connsiteY64" fmla="*/ 2756267 h 3989829"/>
                <a:gd name="connsiteX65" fmla="*/ 1628276 w 2646483"/>
                <a:gd name="connsiteY65" fmla="*/ 2624672 h 3989829"/>
                <a:gd name="connsiteX66" fmla="*/ 2045649 w 2646483"/>
                <a:gd name="connsiteY66" fmla="*/ 2460015 h 3989829"/>
                <a:gd name="connsiteX67" fmla="*/ 2418420 w 2646483"/>
                <a:gd name="connsiteY67" fmla="*/ 2168591 h 3989829"/>
                <a:gd name="connsiteX68" fmla="*/ 2644292 w 2646483"/>
                <a:gd name="connsiteY68" fmla="*/ 1530257 h 3989829"/>
                <a:gd name="connsiteX69" fmla="*/ 2545595 w 2646483"/>
                <a:gd name="connsiteY69" fmla="*/ 709670 h 398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46483" h="3989829">
                  <a:moveTo>
                    <a:pt x="2545595" y="709670"/>
                  </a:moveTo>
                  <a:cubicBezTo>
                    <a:pt x="2541258" y="691993"/>
                    <a:pt x="2536839" y="674316"/>
                    <a:pt x="2528410" y="658030"/>
                  </a:cubicBezTo>
                  <a:cubicBezTo>
                    <a:pt x="2525545" y="652465"/>
                    <a:pt x="2521944" y="639944"/>
                    <a:pt x="2514251" y="655330"/>
                  </a:cubicBezTo>
                  <a:cubicBezTo>
                    <a:pt x="2507132" y="666869"/>
                    <a:pt x="2505331" y="680126"/>
                    <a:pt x="2502222" y="692893"/>
                  </a:cubicBezTo>
                  <a:cubicBezTo>
                    <a:pt x="2487900" y="751489"/>
                    <a:pt x="2469486" y="808366"/>
                    <a:pt x="2440679" y="861806"/>
                  </a:cubicBezTo>
                  <a:cubicBezTo>
                    <a:pt x="2392150" y="951991"/>
                    <a:pt x="2319560" y="1020326"/>
                    <a:pt x="2241487" y="1083832"/>
                  </a:cubicBezTo>
                  <a:cubicBezTo>
                    <a:pt x="2115947" y="1185883"/>
                    <a:pt x="1981324" y="1275823"/>
                    <a:pt x="1851775" y="1372555"/>
                  </a:cubicBezTo>
                  <a:cubicBezTo>
                    <a:pt x="1715679" y="1474116"/>
                    <a:pt x="1585475" y="1582142"/>
                    <a:pt x="1474749" y="1711773"/>
                  </a:cubicBezTo>
                  <a:cubicBezTo>
                    <a:pt x="1321713" y="1890833"/>
                    <a:pt x="1220725" y="2097392"/>
                    <a:pt x="1153209" y="2321545"/>
                  </a:cubicBezTo>
                  <a:cubicBezTo>
                    <a:pt x="1148298" y="2337995"/>
                    <a:pt x="1143470" y="2354444"/>
                    <a:pt x="1138560" y="2370894"/>
                  </a:cubicBezTo>
                  <a:cubicBezTo>
                    <a:pt x="1137741" y="2370648"/>
                    <a:pt x="1137005" y="2370403"/>
                    <a:pt x="1136186" y="2370157"/>
                  </a:cubicBezTo>
                  <a:cubicBezTo>
                    <a:pt x="1128985" y="2368357"/>
                    <a:pt x="1138560" y="2176775"/>
                    <a:pt x="1138805" y="2159098"/>
                  </a:cubicBezTo>
                  <a:cubicBezTo>
                    <a:pt x="1139624" y="2082497"/>
                    <a:pt x="1141833" y="1444491"/>
                    <a:pt x="1152963" y="1352178"/>
                  </a:cubicBezTo>
                  <a:cubicBezTo>
                    <a:pt x="1158364" y="1307576"/>
                    <a:pt x="1167121" y="1265593"/>
                    <a:pt x="1198956" y="1231631"/>
                  </a:cubicBezTo>
                  <a:cubicBezTo>
                    <a:pt x="1209677" y="1223529"/>
                    <a:pt x="1218924" y="1214036"/>
                    <a:pt x="1227026" y="1203315"/>
                  </a:cubicBezTo>
                  <a:cubicBezTo>
                    <a:pt x="1266963" y="1171153"/>
                    <a:pt x="1311074" y="1146356"/>
                    <a:pt x="1358867" y="1127942"/>
                  </a:cubicBezTo>
                  <a:cubicBezTo>
                    <a:pt x="1444960" y="1094798"/>
                    <a:pt x="1533591" y="1068692"/>
                    <a:pt x="1617965" y="1030801"/>
                  </a:cubicBezTo>
                  <a:cubicBezTo>
                    <a:pt x="1865033" y="919829"/>
                    <a:pt x="1985825" y="727265"/>
                    <a:pt x="1989836" y="458674"/>
                  </a:cubicBezTo>
                  <a:cubicBezTo>
                    <a:pt x="1991636" y="337636"/>
                    <a:pt x="1973795" y="218725"/>
                    <a:pt x="1949326" y="100634"/>
                  </a:cubicBezTo>
                  <a:cubicBezTo>
                    <a:pt x="1942942" y="69863"/>
                    <a:pt x="1936559" y="39010"/>
                    <a:pt x="1926248" y="9221"/>
                  </a:cubicBezTo>
                  <a:cubicBezTo>
                    <a:pt x="1924857" y="5211"/>
                    <a:pt x="1924529" y="-1500"/>
                    <a:pt x="1917573" y="301"/>
                  </a:cubicBezTo>
                  <a:cubicBezTo>
                    <a:pt x="1913808" y="1283"/>
                    <a:pt x="1913890" y="5702"/>
                    <a:pt x="1914136" y="9303"/>
                  </a:cubicBezTo>
                  <a:cubicBezTo>
                    <a:pt x="1913153" y="11185"/>
                    <a:pt x="1911762" y="12985"/>
                    <a:pt x="1911353" y="14949"/>
                  </a:cubicBezTo>
                  <a:cubicBezTo>
                    <a:pt x="1892694" y="114137"/>
                    <a:pt x="1835899" y="187954"/>
                    <a:pt x="1757007" y="247041"/>
                  </a:cubicBezTo>
                  <a:cubicBezTo>
                    <a:pt x="1670096" y="312020"/>
                    <a:pt x="1582284" y="375854"/>
                    <a:pt x="1496027" y="441651"/>
                  </a:cubicBezTo>
                  <a:cubicBezTo>
                    <a:pt x="1368196" y="539202"/>
                    <a:pt x="1266145" y="657867"/>
                    <a:pt x="1200511" y="806484"/>
                  </a:cubicBezTo>
                  <a:cubicBezTo>
                    <a:pt x="1126366" y="974251"/>
                    <a:pt x="1101651" y="1151430"/>
                    <a:pt x="1098623" y="1332455"/>
                  </a:cubicBezTo>
                  <a:cubicBezTo>
                    <a:pt x="1096004" y="1490729"/>
                    <a:pt x="1095595" y="1861863"/>
                    <a:pt x="1095595" y="1872256"/>
                  </a:cubicBezTo>
                  <a:cubicBezTo>
                    <a:pt x="1090930" y="1870374"/>
                    <a:pt x="1090194" y="1868574"/>
                    <a:pt x="1089784" y="1866691"/>
                  </a:cubicBezTo>
                  <a:cubicBezTo>
                    <a:pt x="1059423" y="1727895"/>
                    <a:pt x="1008356" y="1597936"/>
                    <a:pt x="926682" y="1480827"/>
                  </a:cubicBezTo>
                  <a:cubicBezTo>
                    <a:pt x="853110" y="1375420"/>
                    <a:pt x="757196" y="1293091"/>
                    <a:pt x="655308" y="1216818"/>
                  </a:cubicBezTo>
                  <a:cubicBezTo>
                    <a:pt x="567905" y="1151348"/>
                    <a:pt x="476247" y="1091525"/>
                    <a:pt x="393591" y="1019835"/>
                  </a:cubicBezTo>
                  <a:cubicBezTo>
                    <a:pt x="341297" y="974415"/>
                    <a:pt x="300705" y="920975"/>
                    <a:pt x="280000" y="854032"/>
                  </a:cubicBezTo>
                  <a:cubicBezTo>
                    <a:pt x="273862" y="834145"/>
                    <a:pt x="267970" y="814095"/>
                    <a:pt x="261996" y="794126"/>
                  </a:cubicBezTo>
                  <a:cubicBezTo>
                    <a:pt x="261423" y="788971"/>
                    <a:pt x="258641" y="784879"/>
                    <a:pt x="254958" y="790935"/>
                  </a:cubicBezTo>
                  <a:cubicBezTo>
                    <a:pt x="250375" y="798627"/>
                    <a:pt x="247347" y="807466"/>
                    <a:pt x="245219" y="816223"/>
                  </a:cubicBezTo>
                  <a:cubicBezTo>
                    <a:pt x="205201" y="979243"/>
                    <a:pt x="176230" y="1143901"/>
                    <a:pt x="185478" y="1312568"/>
                  </a:cubicBezTo>
                  <a:cubicBezTo>
                    <a:pt x="198408" y="1546379"/>
                    <a:pt x="299969" y="1726994"/>
                    <a:pt x="508327" y="1842549"/>
                  </a:cubicBezTo>
                  <a:cubicBezTo>
                    <a:pt x="596385" y="1891324"/>
                    <a:pt x="690989" y="1923569"/>
                    <a:pt x="785512" y="1956140"/>
                  </a:cubicBezTo>
                  <a:cubicBezTo>
                    <a:pt x="854501" y="1979955"/>
                    <a:pt x="922835" y="2005243"/>
                    <a:pt x="979467" y="2053363"/>
                  </a:cubicBezTo>
                  <a:cubicBezTo>
                    <a:pt x="1016540" y="2084871"/>
                    <a:pt x="1049520" y="2119979"/>
                    <a:pt x="1058850" y="2169982"/>
                  </a:cubicBezTo>
                  <a:cubicBezTo>
                    <a:pt x="1081028" y="2288647"/>
                    <a:pt x="1079964" y="2646850"/>
                    <a:pt x="1076118" y="2704710"/>
                  </a:cubicBezTo>
                  <a:cubicBezTo>
                    <a:pt x="1073990" y="2736381"/>
                    <a:pt x="1070634" y="2768052"/>
                    <a:pt x="1067443" y="2799641"/>
                  </a:cubicBezTo>
                  <a:cubicBezTo>
                    <a:pt x="1065560" y="2818300"/>
                    <a:pt x="1060323" y="2852427"/>
                    <a:pt x="1056722" y="2891791"/>
                  </a:cubicBezTo>
                  <a:cubicBezTo>
                    <a:pt x="1053448" y="2879678"/>
                    <a:pt x="1053694" y="2876405"/>
                    <a:pt x="1051894" y="2869776"/>
                  </a:cubicBezTo>
                  <a:cubicBezTo>
                    <a:pt x="1010565" y="2717804"/>
                    <a:pt x="947305" y="2576306"/>
                    <a:pt x="850982" y="2450767"/>
                  </a:cubicBezTo>
                  <a:cubicBezTo>
                    <a:pt x="767999" y="2342496"/>
                    <a:pt x="664965" y="2255420"/>
                    <a:pt x="556448" y="2174319"/>
                  </a:cubicBezTo>
                  <a:cubicBezTo>
                    <a:pt x="458325" y="2101075"/>
                    <a:pt x="356273" y="2033231"/>
                    <a:pt x="262160" y="1954503"/>
                  </a:cubicBezTo>
                  <a:cubicBezTo>
                    <a:pt x="192598" y="1896317"/>
                    <a:pt x="137439" y="1828228"/>
                    <a:pt x="111824" y="1739434"/>
                  </a:cubicBezTo>
                  <a:cubicBezTo>
                    <a:pt x="105850" y="1718729"/>
                    <a:pt x="99712" y="1698024"/>
                    <a:pt x="93656" y="1677401"/>
                  </a:cubicBezTo>
                  <a:cubicBezTo>
                    <a:pt x="93165" y="1670281"/>
                    <a:pt x="90382" y="1665452"/>
                    <a:pt x="84163" y="1672736"/>
                  </a:cubicBezTo>
                  <a:cubicBezTo>
                    <a:pt x="80234" y="1677237"/>
                    <a:pt x="78434" y="1683866"/>
                    <a:pt x="76715" y="1689840"/>
                  </a:cubicBezTo>
                  <a:cubicBezTo>
                    <a:pt x="63458" y="1734114"/>
                    <a:pt x="53555" y="1779207"/>
                    <a:pt x="44880" y="1824545"/>
                  </a:cubicBezTo>
                  <a:cubicBezTo>
                    <a:pt x="13455" y="1988548"/>
                    <a:pt x="-10524" y="2153287"/>
                    <a:pt x="4698" y="2320973"/>
                  </a:cubicBezTo>
                  <a:cubicBezTo>
                    <a:pt x="28840" y="2587191"/>
                    <a:pt x="153888" y="2788429"/>
                    <a:pt x="391136" y="2916997"/>
                  </a:cubicBezTo>
                  <a:cubicBezTo>
                    <a:pt x="490650" y="2970928"/>
                    <a:pt x="597040" y="3007591"/>
                    <a:pt x="703510" y="3044336"/>
                  </a:cubicBezTo>
                  <a:cubicBezTo>
                    <a:pt x="772991" y="3068315"/>
                    <a:pt x="842389" y="3092538"/>
                    <a:pt x="903685" y="3134685"/>
                  </a:cubicBezTo>
                  <a:cubicBezTo>
                    <a:pt x="952133" y="3167993"/>
                    <a:pt x="995916" y="3206293"/>
                    <a:pt x="1020877" y="3261124"/>
                  </a:cubicBezTo>
                  <a:cubicBezTo>
                    <a:pt x="1039454" y="3301798"/>
                    <a:pt x="1041582" y="3347299"/>
                    <a:pt x="1044692" y="3389773"/>
                  </a:cubicBezTo>
                  <a:cubicBezTo>
                    <a:pt x="1045101" y="3421772"/>
                    <a:pt x="1052630" y="3985879"/>
                    <a:pt x="1052221" y="3988661"/>
                  </a:cubicBezTo>
                  <a:cubicBezTo>
                    <a:pt x="1095431" y="3991853"/>
                    <a:pt x="1119328" y="3987352"/>
                    <a:pt x="1129394" y="3988661"/>
                  </a:cubicBezTo>
                  <a:cubicBezTo>
                    <a:pt x="1135286" y="3891520"/>
                    <a:pt x="1139705" y="3576936"/>
                    <a:pt x="1139705" y="3495753"/>
                  </a:cubicBezTo>
                  <a:cubicBezTo>
                    <a:pt x="1142161" y="3343698"/>
                    <a:pt x="1135041" y="3187798"/>
                    <a:pt x="1157219" y="3037216"/>
                  </a:cubicBezTo>
                  <a:cubicBezTo>
                    <a:pt x="1165975" y="2977884"/>
                    <a:pt x="1179806" y="2921661"/>
                    <a:pt x="1218270" y="2873623"/>
                  </a:cubicBezTo>
                  <a:cubicBezTo>
                    <a:pt x="1254442" y="2828366"/>
                    <a:pt x="1296343" y="2789575"/>
                    <a:pt x="1343563" y="2756267"/>
                  </a:cubicBezTo>
                  <a:cubicBezTo>
                    <a:pt x="1430475" y="2694971"/>
                    <a:pt x="1529007" y="2658962"/>
                    <a:pt x="1628276" y="2624672"/>
                  </a:cubicBezTo>
                  <a:cubicBezTo>
                    <a:pt x="1769774" y="2575815"/>
                    <a:pt x="1911926" y="2528595"/>
                    <a:pt x="2045649" y="2460015"/>
                  </a:cubicBezTo>
                  <a:cubicBezTo>
                    <a:pt x="2188537" y="2386688"/>
                    <a:pt x="2317514" y="2295357"/>
                    <a:pt x="2418420" y="2168591"/>
                  </a:cubicBezTo>
                  <a:cubicBezTo>
                    <a:pt x="2567037" y="1981919"/>
                    <a:pt x="2633407" y="1764967"/>
                    <a:pt x="2644292" y="1530257"/>
                  </a:cubicBezTo>
                  <a:cubicBezTo>
                    <a:pt x="2657222" y="1251681"/>
                    <a:pt x="2611475" y="979243"/>
                    <a:pt x="2545595" y="709670"/>
                  </a:cubicBezTo>
                  <a:close/>
                </a:path>
              </a:pathLst>
            </a:custGeom>
            <a:solidFill>
              <a:srgbClr val="95C23E"/>
            </a:solidFill>
            <a:ln w="8182"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FFC87F0-7555-444D-81A1-F36E51B6E18D}"/>
                </a:ext>
              </a:extLst>
            </p:cNvPr>
            <p:cNvSpPr/>
            <p:nvPr/>
          </p:nvSpPr>
          <p:spPr>
            <a:xfrm>
              <a:off x="104059" y="5090795"/>
              <a:ext cx="1213247" cy="448936"/>
            </a:xfrm>
            <a:custGeom>
              <a:avLst/>
              <a:gdLst>
                <a:gd name="connsiteX0" fmla="*/ 2324027 w 2342309"/>
                <a:gd name="connsiteY0" fmla="*/ 609420 h 827528"/>
                <a:gd name="connsiteX1" fmla="*/ 2236134 w 2342309"/>
                <a:gd name="connsiteY1" fmla="*/ 472751 h 827528"/>
                <a:gd name="connsiteX2" fmla="*/ 2156097 w 2342309"/>
                <a:gd name="connsiteY2" fmla="*/ 412682 h 827528"/>
                <a:gd name="connsiteX3" fmla="*/ 2067466 w 2342309"/>
                <a:gd name="connsiteY3" fmla="*/ 370372 h 827528"/>
                <a:gd name="connsiteX4" fmla="*/ 2041851 w 2342309"/>
                <a:gd name="connsiteY4" fmla="*/ 364480 h 827528"/>
                <a:gd name="connsiteX5" fmla="*/ 1953384 w 2342309"/>
                <a:gd name="connsiteY5" fmla="*/ 347867 h 827528"/>
                <a:gd name="connsiteX6" fmla="*/ 1926460 w 2342309"/>
                <a:gd name="connsiteY6" fmla="*/ 338537 h 827528"/>
                <a:gd name="connsiteX7" fmla="*/ 1812705 w 2342309"/>
                <a:gd name="connsiteY7" fmla="*/ 292545 h 827528"/>
                <a:gd name="connsiteX8" fmla="*/ 1790036 w 2342309"/>
                <a:gd name="connsiteY8" fmla="*/ 273313 h 827528"/>
                <a:gd name="connsiteX9" fmla="*/ 1401144 w 2342309"/>
                <a:gd name="connsiteY9" fmla="*/ 96625 h 827528"/>
                <a:gd name="connsiteX10" fmla="*/ 1291890 w 2342309"/>
                <a:gd name="connsiteY10" fmla="*/ 137217 h 827528"/>
                <a:gd name="connsiteX11" fmla="*/ 1273313 w 2342309"/>
                <a:gd name="connsiteY11" fmla="*/ 134680 h 827528"/>
                <a:gd name="connsiteX12" fmla="*/ 1157022 w 2342309"/>
                <a:gd name="connsiteY12" fmla="*/ 61762 h 827528"/>
                <a:gd name="connsiteX13" fmla="*/ 1121504 w 2342309"/>
                <a:gd name="connsiteY13" fmla="*/ 52924 h 827528"/>
                <a:gd name="connsiteX14" fmla="*/ 1073220 w 2342309"/>
                <a:gd name="connsiteY14" fmla="*/ 48341 h 827528"/>
                <a:gd name="connsiteX15" fmla="*/ 976324 w 2342309"/>
                <a:gd name="connsiteY15" fmla="*/ 63808 h 827528"/>
                <a:gd name="connsiteX16" fmla="*/ 942034 w 2342309"/>
                <a:gd name="connsiteY16" fmla="*/ 65772 h 827528"/>
                <a:gd name="connsiteX17" fmla="*/ 777622 w 2342309"/>
                <a:gd name="connsiteY17" fmla="*/ 78293 h 827528"/>
                <a:gd name="connsiteX18" fmla="*/ 717144 w 2342309"/>
                <a:gd name="connsiteY18" fmla="*/ 67491 h 827528"/>
                <a:gd name="connsiteX19" fmla="*/ 402969 w 2342309"/>
                <a:gd name="connsiteY19" fmla="*/ 35001 h 827528"/>
                <a:gd name="connsiteX20" fmla="*/ 267200 w 2342309"/>
                <a:gd name="connsiteY20" fmla="*/ 86395 h 827528"/>
                <a:gd name="connsiteX21" fmla="*/ 213105 w 2342309"/>
                <a:gd name="connsiteY21" fmla="*/ 101372 h 827528"/>
                <a:gd name="connsiteX22" fmla="*/ 20132 w 2342309"/>
                <a:gd name="connsiteY22" fmla="*/ 192539 h 827528"/>
                <a:gd name="connsiteX23" fmla="*/ 0 w 2342309"/>
                <a:gd name="connsiteY23" fmla="*/ 220691 h 827528"/>
                <a:gd name="connsiteX24" fmla="*/ 28316 w 2342309"/>
                <a:gd name="connsiteY24" fmla="*/ 225929 h 827528"/>
                <a:gd name="connsiteX25" fmla="*/ 91822 w 2342309"/>
                <a:gd name="connsiteY25" fmla="*/ 241805 h 827528"/>
                <a:gd name="connsiteX26" fmla="*/ 91822 w 2342309"/>
                <a:gd name="connsiteY26" fmla="*/ 241805 h 827528"/>
                <a:gd name="connsiteX27" fmla="*/ 333243 w 2342309"/>
                <a:gd name="connsiteY27" fmla="*/ 325116 h 827528"/>
                <a:gd name="connsiteX28" fmla="*/ 923948 w 2342309"/>
                <a:gd name="connsiteY28" fmla="*/ 543868 h 827528"/>
                <a:gd name="connsiteX29" fmla="*/ 1349504 w 2342309"/>
                <a:gd name="connsiteY29" fmla="*/ 645102 h 827528"/>
                <a:gd name="connsiteX30" fmla="*/ 1780952 w 2342309"/>
                <a:gd name="connsiteY30" fmla="*/ 692322 h 827528"/>
                <a:gd name="connsiteX31" fmla="*/ 2137928 w 2342309"/>
                <a:gd name="connsiteY31" fmla="*/ 753209 h 827528"/>
                <a:gd name="connsiteX32" fmla="*/ 2307332 w 2342309"/>
                <a:gd name="connsiteY32" fmla="*/ 827518 h 827528"/>
                <a:gd name="connsiteX33" fmla="*/ 2325664 w 2342309"/>
                <a:gd name="connsiteY33" fmla="*/ 808204 h 827528"/>
                <a:gd name="connsiteX34" fmla="*/ 2324027 w 2342309"/>
                <a:gd name="connsiteY34" fmla="*/ 609420 h 827528"/>
                <a:gd name="connsiteX0" fmla="*/ 2324027 w 2342309"/>
                <a:gd name="connsiteY0" fmla="*/ 609420 h 827530"/>
                <a:gd name="connsiteX1" fmla="*/ 2236134 w 2342309"/>
                <a:gd name="connsiteY1" fmla="*/ 472751 h 827530"/>
                <a:gd name="connsiteX2" fmla="*/ 2156097 w 2342309"/>
                <a:gd name="connsiteY2" fmla="*/ 412682 h 827530"/>
                <a:gd name="connsiteX3" fmla="*/ 2067466 w 2342309"/>
                <a:gd name="connsiteY3" fmla="*/ 370372 h 827530"/>
                <a:gd name="connsiteX4" fmla="*/ 2041851 w 2342309"/>
                <a:gd name="connsiteY4" fmla="*/ 364480 h 827530"/>
                <a:gd name="connsiteX5" fmla="*/ 1953384 w 2342309"/>
                <a:gd name="connsiteY5" fmla="*/ 347867 h 827530"/>
                <a:gd name="connsiteX6" fmla="*/ 1926460 w 2342309"/>
                <a:gd name="connsiteY6" fmla="*/ 338537 h 827530"/>
                <a:gd name="connsiteX7" fmla="*/ 1812705 w 2342309"/>
                <a:gd name="connsiteY7" fmla="*/ 292545 h 827530"/>
                <a:gd name="connsiteX8" fmla="*/ 1790036 w 2342309"/>
                <a:gd name="connsiteY8" fmla="*/ 273313 h 827530"/>
                <a:gd name="connsiteX9" fmla="*/ 1401144 w 2342309"/>
                <a:gd name="connsiteY9" fmla="*/ 96625 h 827530"/>
                <a:gd name="connsiteX10" fmla="*/ 1291890 w 2342309"/>
                <a:gd name="connsiteY10" fmla="*/ 137217 h 827530"/>
                <a:gd name="connsiteX11" fmla="*/ 1273313 w 2342309"/>
                <a:gd name="connsiteY11" fmla="*/ 134680 h 827530"/>
                <a:gd name="connsiteX12" fmla="*/ 1157022 w 2342309"/>
                <a:gd name="connsiteY12" fmla="*/ 61762 h 827530"/>
                <a:gd name="connsiteX13" fmla="*/ 1121504 w 2342309"/>
                <a:gd name="connsiteY13" fmla="*/ 52924 h 827530"/>
                <a:gd name="connsiteX14" fmla="*/ 1073220 w 2342309"/>
                <a:gd name="connsiteY14" fmla="*/ 48341 h 827530"/>
                <a:gd name="connsiteX15" fmla="*/ 976324 w 2342309"/>
                <a:gd name="connsiteY15" fmla="*/ 63808 h 827530"/>
                <a:gd name="connsiteX16" fmla="*/ 942034 w 2342309"/>
                <a:gd name="connsiteY16" fmla="*/ 65772 h 827530"/>
                <a:gd name="connsiteX17" fmla="*/ 777622 w 2342309"/>
                <a:gd name="connsiteY17" fmla="*/ 78293 h 827530"/>
                <a:gd name="connsiteX18" fmla="*/ 717144 w 2342309"/>
                <a:gd name="connsiteY18" fmla="*/ 67491 h 827530"/>
                <a:gd name="connsiteX19" fmla="*/ 402969 w 2342309"/>
                <a:gd name="connsiteY19" fmla="*/ 35001 h 827530"/>
                <a:gd name="connsiteX20" fmla="*/ 267200 w 2342309"/>
                <a:gd name="connsiteY20" fmla="*/ 86395 h 827530"/>
                <a:gd name="connsiteX21" fmla="*/ 213105 w 2342309"/>
                <a:gd name="connsiteY21" fmla="*/ 101372 h 827530"/>
                <a:gd name="connsiteX22" fmla="*/ 20132 w 2342309"/>
                <a:gd name="connsiteY22" fmla="*/ 192539 h 827530"/>
                <a:gd name="connsiteX23" fmla="*/ 0 w 2342309"/>
                <a:gd name="connsiteY23" fmla="*/ 220691 h 827530"/>
                <a:gd name="connsiteX24" fmla="*/ 28316 w 2342309"/>
                <a:gd name="connsiteY24" fmla="*/ 225929 h 827530"/>
                <a:gd name="connsiteX25" fmla="*/ 91822 w 2342309"/>
                <a:gd name="connsiteY25" fmla="*/ 241805 h 827530"/>
                <a:gd name="connsiteX26" fmla="*/ 91822 w 2342309"/>
                <a:gd name="connsiteY26" fmla="*/ 241805 h 827530"/>
                <a:gd name="connsiteX27" fmla="*/ 333243 w 2342309"/>
                <a:gd name="connsiteY27" fmla="*/ 325116 h 827530"/>
                <a:gd name="connsiteX28" fmla="*/ 923948 w 2342309"/>
                <a:gd name="connsiteY28" fmla="*/ 543868 h 827530"/>
                <a:gd name="connsiteX29" fmla="*/ 1349504 w 2342309"/>
                <a:gd name="connsiteY29" fmla="*/ 645102 h 827530"/>
                <a:gd name="connsiteX30" fmla="*/ 2137928 w 2342309"/>
                <a:gd name="connsiteY30" fmla="*/ 753209 h 827530"/>
                <a:gd name="connsiteX31" fmla="*/ 2307332 w 2342309"/>
                <a:gd name="connsiteY31" fmla="*/ 827518 h 827530"/>
                <a:gd name="connsiteX32" fmla="*/ 2325664 w 2342309"/>
                <a:gd name="connsiteY32" fmla="*/ 808204 h 827530"/>
                <a:gd name="connsiteX33" fmla="*/ 2324027 w 2342309"/>
                <a:gd name="connsiteY33" fmla="*/ 609420 h 827530"/>
                <a:gd name="connsiteX0" fmla="*/ 2324027 w 2342309"/>
                <a:gd name="connsiteY0" fmla="*/ 609420 h 827528"/>
                <a:gd name="connsiteX1" fmla="*/ 2236134 w 2342309"/>
                <a:gd name="connsiteY1" fmla="*/ 472751 h 827528"/>
                <a:gd name="connsiteX2" fmla="*/ 2156097 w 2342309"/>
                <a:gd name="connsiteY2" fmla="*/ 412682 h 827528"/>
                <a:gd name="connsiteX3" fmla="*/ 2067466 w 2342309"/>
                <a:gd name="connsiteY3" fmla="*/ 370372 h 827528"/>
                <a:gd name="connsiteX4" fmla="*/ 2041851 w 2342309"/>
                <a:gd name="connsiteY4" fmla="*/ 364480 h 827528"/>
                <a:gd name="connsiteX5" fmla="*/ 1953384 w 2342309"/>
                <a:gd name="connsiteY5" fmla="*/ 347867 h 827528"/>
                <a:gd name="connsiteX6" fmla="*/ 1926460 w 2342309"/>
                <a:gd name="connsiteY6" fmla="*/ 338537 h 827528"/>
                <a:gd name="connsiteX7" fmla="*/ 1812705 w 2342309"/>
                <a:gd name="connsiteY7" fmla="*/ 292545 h 827528"/>
                <a:gd name="connsiteX8" fmla="*/ 1790036 w 2342309"/>
                <a:gd name="connsiteY8" fmla="*/ 273313 h 827528"/>
                <a:gd name="connsiteX9" fmla="*/ 1401144 w 2342309"/>
                <a:gd name="connsiteY9" fmla="*/ 96625 h 827528"/>
                <a:gd name="connsiteX10" fmla="*/ 1291890 w 2342309"/>
                <a:gd name="connsiteY10" fmla="*/ 137217 h 827528"/>
                <a:gd name="connsiteX11" fmla="*/ 1273313 w 2342309"/>
                <a:gd name="connsiteY11" fmla="*/ 134680 h 827528"/>
                <a:gd name="connsiteX12" fmla="*/ 1157022 w 2342309"/>
                <a:gd name="connsiteY12" fmla="*/ 61762 h 827528"/>
                <a:gd name="connsiteX13" fmla="*/ 1121504 w 2342309"/>
                <a:gd name="connsiteY13" fmla="*/ 52924 h 827528"/>
                <a:gd name="connsiteX14" fmla="*/ 1073220 w 2342309"/>
                <a:gd name="connsiteY14" fmla="*/ 48341 h 827528"/>
                <a:gd name="connsiteX15" fmla="*/ 976324 w 2342309"/>
                <a:gd name="connsiteY15" fmla="*/ 63808 h 827528"/>
                <a:gd name="connsiteX16" fmla="*/ 942034 w 2342309"/>
                <a:gd name="connsiteY16" fmla="*/ 65772 h 827528"/>
                <a:gd name="connsiteX17" fmla="*/ 777622 w 2342309"/>
                <a:gd name="connsiteY17" fmla="*/ 78293 h 827528"/>
                <a:gd name="connsiteX18" fmla="*/ 717144 w 2342309"/>
                <a:gd name="connsiteY18" fmla="*/ 67491 h 827528"/>
                <a:gd name="connsiteX19" fmla="*/ 402969 w 2342309"/>
                <a:gd name="connsiteY19" fmla="*/ 35001 h 827528"/>
                <a:gd name="connsiteX20" fmla="*/ 267200 w 2342309"/>
                <a:gd name="connsiteY20" fmla="*/ 86395 h 827528"/>
                <a:gd name="connsiteX21" fmla="*/ 213105 w 2342309"/>
                <a:gd name="connsiteY21" fmla="*/ 101372 h 827528"/>
                <a:gd name="connsiteX22" fmla="*/ 20132 w 2342309"/>
                <a:gd name="connsiteY22" fmla="*/ 192539 h 827528"/>
                <a:gd name="connsiteX23" fmla="*/ 0 w 2342309"/>
                <a:gd name="connsiteY23" fmla="*/ 220691 h 827528"/>
                <a:gd name="connsiteX24" fmla="*/ 28316 w 2342309"/>
                <a:gd name="connsiteY24" fmla="*/ 225929 h 827528"/>
                <a:gd name="connsiteX25" fmla="*/ 91822 w 2342309"/>
                <a:gd name="connsiteY25" fmla="*/ 241805 h 827528"/>
                <a:gd name="connsiteX26" fmla="*/ 91822 w 2342309"/>
                <a:gd name="connsiteY26" fmla="*/ 241805 h 827528"/>
                <a:gd name="connsiteX27" fmla="*/ 333243 w 2342309"/>
                <a:gd name="connsiteY27" fmla="*/ 325116 h 827528"/>
                <a:gd name="connsiteX28" fmla="*/ 923948 w 2342309"/>
                <a:gd name="connsiteY28" fmla="*/ 543868 h 827528"/>
                <a:gd name="connsiteX29" fmla="*/ 2137928 w 2342309"/>
                <a:gd name="connsiteY29" fmla="*/ 753209 h 827528"/>
                <a:gd name="connsiteX30" fmla="*/ 2307332 w 2342309"/>
                <a:gd name="connsiteY30" fmla="*/ 827518 h 827528"/>
                <a:gd name="connsiteX31" fmla="*/ 2325664 w 2342309"/>
                <a:gd name="connsiteY31" fmla="*/ 808204 h 827528"/>
                <a:gd name="connsiteX32" fmla="*/ 2324027 w 2342309"/>
                <a:gd name="connsiteY32" fmla="*/ 609420 h 827528"/>
                <a:gd name="connsiteX0" fmla="*/ 2324027 w 2342309"/>
                <a:gd name="connsiteY0" fmla="*/ 609420 h 827530"/>
                <a:gd name="connsiteX1" fmla="*/ 2236134 w 2342309"/>
                <a:gd name="connsiteY1" fmla="*/ 472751 h 827530"/>
                <a:gd name="connsiteX2" fmla="*/ 2156097 w 2342309"/>
                <a:gd name="connsiteY2" fmla="*/ 412682 h 827530"/>
                <a:gd name="connsiteX3" fmla="*/ 2067466 w 2342309"/>
                <a:gd name="connsiteY3" fmla="*/ 370372 h 827530"/>
                <a:gd name="connsiteX4" fmla="*/ 2041851 w 2342309"/>
                <a:gd name="connsiteY4" fmla="*/ 364480 h 827530"/>
                <a:gd name="connsiteX5" fmla="*/ 1953384 w 2342309"/>
                <a:gd name="connsiteY5" fmla="*/ 347867 h 827530"/>
                <a:gd name="connsiteX6" fmla="*/ 1926460 w 2342309"/>
                <a:gd name="connsiteY6" fmla="*/ 338537 h 827530"/>
                <a:gd name="connsiteX7" fmla="*/ 1812705 w 2342309"/>
                <a:gd name="connsiteY7" fmla="*/ 292545 h 827530"/>
                <a:gd name="connsiteX8" fmla="*/ 1790036 w 2342309"/>
                <a:gd name="connsiteY8" fmla="*/ 273313 h 827530"/>
                <a:gd name="connsiteX9" fmla="*/ 1401144 w 2342309"/>
                <a:gd name="connsiteY9" fmla="*/ 96625 h 827530"/>
                <a:gd name="connsiteX10" fmla="*/ 1291890 w 2342309"/>
                <a:gd name="connsiteY10" fmla="*/ 137217 h 827530"/>
                <a:gd name="connsiteX11" fmla="*/ 1273313 w 2342309"/>
                <a:gd name="connsiteY11" fmla="*/ 134680 h 827530"/>
                <a:gd name="connsiteX12" fmla="*/ 1157022 w 2342309"/>
                <a:gd name="connsiteY12" fmla="*/ 61762 h 827530"/>
                <a:gd name="connsiteX13" fmla="*/ 1121504 w 2342309"/>
                <a:gd name="connsiteY13" fmla="*/ 52924 h 827530"/>
                <a:gd name="connsiteX14" fmla="*/ 1073220 w 2342309"/>
                <a:gd name="connsiteY14" fmla="*/ 48341 h 827530"/>
                <a:gd name="connsiteX15" fmla="*/ 976324 w 2342309"/>
                <a:gd name="connsiteY15" fmla="*/ 63808 h 827530"/>
                <a:gd name="connsiteX16" fmla="*/ 942034 w 2342309"/>
                <a:gd name="connsiteY16" fmla="*/ 65772 h 827530"/>
                <a:gd name="connsiteX17" fmla="*/ 777622 w 2342309"/>
                <a:gd name="connsiteY17" fmla="*/ 78293 h 827530"/>
                <a:gd name="connsiteX18" fmla="*/ 717144 w 2342309"/>
                <a:gd name="connsiteY18" fmla="*/ 67491 h 827530"/>
                <a:gd name="connsiteX19" fmla="*/ 402969 w 2342309"/>
                <a:gd name="connsiteY19" fmla="*/ 35001 h 827530"/>
                <a:gd name="connsiteX20" fmla="*/ 267200 w 2342309"/>
                <a:gd name="connsiteY20" fmla="*/ 86395 h 827530"/>
                <a:gd name="connsiteX21" fmla="*/ 213105 w 2342309"/>
                <a:gd name="connsiteY21" fmla="*/ 101372 h 827530"/>
                <a:gd name="connsiteX22" fmla="*/ 20132 w 2342309"/>
                <a:gd name="connsiteY22" fmla="*/ 192539 h 827530"/>
                <a:gd name="connsiteX23" fmla="*/ 0 w 2342309"/>
                <a:gd name="connsiteY23" fmla="*/ 220691 h 827530"/>
                <a:gd name="connsiteX24" fmla="*/ 28316 w 2342309"/>
                <a:gd name="connsiteY24" fmla="*/ 225929 h 827530"/>
                <a:gd name="connsiteX25" fmla="*/ 91822 w 2342309"/>
                <a:gd name="connsiteY25" fmla="*/ 241805 h 827530"/>
                <a:gd name="connsiteX26" fmla="*/ 91822 w 2342309"/>
                <a:gd name="connsiteY26" fmla="*/ 241805 h 827530"/>
                <a:gd name="connsiteX27" fmla="*/ 333243 w 2342309"/>
                <a:gd name="connsiteY27" fmla="*/ 325116 h 827530"/>
                <a:gd name="connsiteX28" fmla="*/ 2137928 w 2342309"/>
                <a:gd name="connsiteY28" fmla="*/ 753209 h 827530"/>
                <a:gd name="connsiteX29" fmla="*/ 2307332 w 2342309"/>
                <a:gd name="connsiteY29" fmla="*/ 827518 h 827530"/>
                <a:gd name="connsiteX30" fmla="*/ 2325664 w 2342309"/>
                <a:gd name="connsiteY30" fmla="*/ 808204 h 827530"/>
                <a:gd name="connsiteX31" fmla="*/ 2324027 w 2342309"/>
                <a:gd name="connsiteY31" fmla="*/ 609420 h 827530"/>
                <a:gd name="connsiteX0" fmla="*/ 2324027 w 2344145"/>
                <a:gd name="connsiteY0" fmla="*/ 609420 h 827528"/>
                <a:gd name="connsiteX1" fmla="*/ 2236134 w 2344145"/>
                <a:gd name="connsiteY1" fmla="*/ 472751 h 827528"/>
                <a:gd name="connsiteX2" fmla="*/ 2156097 w 2344145"/>
                <a:gd name="connsiteY2" fmla="*/ 412682 h 827528"/>
                <a:gd name="connsiteX3" fmla="*/ 2067466 w 2344145"/>
                <a:gd name="connsiteY3" fmla="*/ 370372 h 827528"/>
                <a:gd name="connsiteX4" fmla="*/ 2041851 w 2344145"/>
                <a:gd name="connsiteY4" fmla="*/ 364480 h 827528"/>
                <a:gd name="connsiteX5" fmla="*/ 1953384 w 2344145"/>
                <a:gd name="connsiteY5" fmla="*/ 347867 h 827528"/>
                <a:gd name="connsiteX6" fmla="*/ 1926460 w 2344145"/>
                <a:gd name="connsiteY6" fmla="*/ 338537 h 827528"/>
                <a:gd name="connsiteX7" fmla="*/ 1812705 w 2344145"/>
                <a:gd name="connsiteY7" fmla="*/ 292545 h 827528"/>
                <a:gd name="connsiteX8" fmla="*/ 1790036 w 2344145"/>
                <a:gd name="connsiteY8" fmla="*/ 273313 h 827528"/>
                <a:gd name="connsiteX9" fmla="*/ 1401144 w 2344145"/>
                <a:gd name="connsiteY9" fmla="*/ 96625 h 827528"/>
                <a:gd name="connsiteX10" fmla="*/ 1291890 w 2344145"/>
                <a:gd name="connsiteY10" fmla="*/ 137217 h 827528"/>
                <a:gd name="connsiteX11" fmla="*/ 1273313 w 2344145"/>
                <a:gd name="connsiteY11" fmla="*/ 134680 h 827528"/>
                <a:gd name="connsiteX12" fmla="*/ 1157022 w 2344145"/>
                <a:gd name="connsiteY12" fmla="*/ 61762 h 827528"/>
                <a:gd name="connsiteX13" fmla="*/ 1121504 w 2344145"/>
                <a:gd name="connsiteY13" fmla="*/ 52924 h 827528"/>
                <a:gd name="connsiteX14" fmla="*/ 1073220 w 2344145"/>
                <a:gd name="connsiteY14" fmla="*/ 48341 h 827528"/>
                <a:gd name="connsiteX15" fmla="*/ 976324 w 2344145"/>
                <a:gd name="connsiteY15" fmla="*/ 63808 h 827528"/>
                <a:gd name="connsiteX16" fmla="*/ 942034 w 2344145"/>
                <a:gd name="connsiteY16" fmla="*/ 65772 h 827528"/>
                <a:gd name="connsiteX17" fmla="*/ 777622 w 2344145"/>
                <a:gd name="connsiteY17" fmla="*/ 78293 h 827528"/>
                <a:gd name="connsiteX18" fmla="*/ 717144 w 2344145"/>
                <a:gd name="connsiteY18" fmla="*/ 67491 h 827528"/>
                <a:gd name="connsiteX19" fmla="*/ 402969 w 2344145"/>
                <a:gd name="connsiteY19" fmla="*/ 35001 h 827528"/>
                <a:gd name="connsiteX20" fmla="*/ 267200 w 2344145"/>
                <a:gd name="connsiteY20" fmla="*/ 86395 h 827528"/>
                <a:gd name="connsiteX21" fmla="*/ 213105 w 2344145"/>
                <a:gd name="connsiteY21" fmla="*/ 101372 h 827528"/>
                <a:gd name="connsiteX22" fmla="*/ 20132 w 2344145"/>
                <a:gd name="connsiteY22" fmla="*/ 192539 h 827528"/>
                <a:gd name="connsiteX23" fmla="*/ 0 w 2344145"/>
                <a:gd name="connsiteY23" fmla="*/ 220691 h 827528"/>
                <a:gd name="connsiteX24" fmla="*/ 28316 w 2344145"/>
                <a:gd name="connsiteY24" fmla="*/ 225929 h 827528"/>
                <a:gd name="connsiteX25" fmla="*/ 91822 w 2344145"/>
                <a:gd name="connsiteY25" fmla="*/ 241805 h 827528"/>
                <a:gd name="connsiteX26" fmla="*/ 91822 w 2344145"/>
                <a:gd name="connsiteY26" fmla="*/ 241805 h 827528"/>
                <a:gd name="connsiteX27" fmla="*/ 2137928 w 2344145"/>
                <a:gd name="connsiteY27" fmla="*/ 753209 h 827528"/>
                <a:gd name="connsiteX28" fmla="*/ 2307332 w 2344145"/>
                <a:gd name="connsiteY28" fmla="*/ 827518 h 827528"/>
                <a:gd name="connsiteX29" fmla="*/ 2325664 w 2344145"/>
                <a:gd name="connsiteY29" fmla="*/ 808204 h 827528"/>
                <a:gd name="connsiteX30" fmla="*/ 2324027 w 2344145"/>
                <a:gd name="connsiteY30" fmla="*/ 609420 h 827528"/>
                <a:gd name="connsiteX0" fmla="*/ 2458824 w 2494616"/>
                <a:gd name="connsiteY0" fmla="*/ 609420 h 827530"/>
                <a:gd name="connsiteX1" fmla="*/ 2370931 w 2494616"/>
                <a:gd name="connsiteY1" fmla="*/ 472751 h 827530"/>
                <a:gd name="connsiteX2" fmla="*/ 2290894 w 2494616"/>
                <a:gd name="connsiteY2" fmla="*/ 412682 h 827530"/>
                <a:gd name="connsiteX3" fmla="*/ 2202263 w 2494616"/>
                <a:gd name="connsiteY3" fmla="*/ 370372 h 827530"/>
                <a:gd name="connsiteX4" fmla="*/ 2176648 w 2494616"/>
                <a:gd name="connsiteY4" fmla="*/ 364480 h 827530"/>
                <a:gd name="connsiteX5" fmla="*/ 2088181 w 2494616"/>
                <a:gd name="connsiteY5" fmla="*/ 347867 h 827530"/>
                <a:gd name="connsiteX6" fmla="*/ 2061257 w 2494616"/>
                <a:gd name="connsiteY6" fmla="*/ 338537 h 827530"/>
                <a:gd name="connsiteX7" fmla="*/ 1947502 w 2494616"/>
                <a:gd name="connsiteY7" fmla="*/ 292545 h 827530"/>
                <a:gd name="connsiteX8" fmla="*/ 1924833 w 2494616"/>
                <a:gd name="connsiteY8" fmla="*/ 273313 h 827530"/>
                <a:gd name="connsiteX9" fmla="*/ 1535941 w 2494616"/>
                <a:gd name="connsiteY9" fmla="*/ 96625 h 827530"/>
                <a:gd name="connsiteX10" fmla="*/ 1426687 w 2494616"/>
                <a:gd name="connsiteY10" fmla="*/ 137217 h 827530"/>
                <a:gd name="connsiteX11" fmla="*/ 1408110 w 2494616"/>
                <a:gd name="connsiteY11" fmla="*/ 134680 h 827530"/>
                <a:gd name="connsiteX12" fmla="*/ 1291819 w 2494616"/>
                <a:gd name="connsiteY12" fmla="*/ 61762 h 827530"/>
                <a:gd name="connsiteX13" fmla="*/ 1256301 w 2494616"/>
                <a:gd name="connsiteY13" fmla="*/ 52924 h 827530"/>
                <a:gd name="connsiteX14" fmla="*/ 1208017 w 2494616"/>
                <a:gd name="connsiteY14" fmla="*/ 48341 h 827530"/>
                <a:gd name="connsiteX15" fmla="*/ 1111121 w 2494616"/>
                <a:gd name="connsiteY15" fmla="*/ 63808 h 827530"/>
                <a:gd name="connsiteX16" fmla="*/ 1076831 w 2494616"/>
                <a:gd name="connsiteY16" fmla="*/ 65772 h 827530"/>
                <a:gd name="connsiteX17" fmla="*/ 912419 w 2494616"/>
                <a:gd name="connsiteY17" fmla="*/ 78293 h 827530"/>
                <a:gd name="connsiteX18" fmla="*/ 851941 w 2494616"/>
                <a:gd name="connsiteY18" fmla="*/ 67491 h 827530"/>
                <a:gd name="connsiteX19" fmla="*/ 537766 w 2494616"/>
                <a:gd name="connsiteY19" fmla="*/ 35001 h 827530"/>
                <a:gd name="connsiteX20" fmla="*/ 401997 w 2494616"/>
                <a:gd name="connsiteY20" fmla="*/ 86395 h 827530"/>
                <a:gd name="connsiteX21" fmla="*/ 347902 w 2494616"/>
                <a:gd name="connsiteY21" fmla="*/ 101372 h 827530"/>
                <a:gd name="connsiteX22" fmla="*/ 154929 w 2494616"/>
                <a:gd name="connsiteY22" fmla="*/ 192539 h 827530"/>
                <a:gd name="connsiteX23" fmla="*/ 134797 w 2494616"/>
                <a:gd name="connsiteY23" fmla="*/ 220691 h 827530"/>
                <a:gd name="connsiteX24" fmla="*/ 163113 w 2494616"/>
                <a:gd name="connsiteY24" fmla="*/ 225929 h 827530"/>
                <a:gd name="connsiteX25" fmla="*/ 226619 w 2494616"/>
                <a:gd name="connsiteY25" fmla="*/ 241805 h 827530"/>
                <a:gd name="connsiteX26" fmla="*/ 0 w 2494616"/>
                <a:gd name="connsiteY26" fmla="*/ 496752 h 827530"/>
                <a:gd name="connsiteX27" fmla="*/ 2272725 w 2494616"/>
                <a:gd name="connsiteY27" fmla="*/ 753209 h 827530"/>
                <a:gd name="connsiteX28" fmla="*/ 2442129 w 2494616"/>
                <a:gd name="connsiteY28" fmla="*/ 827518 h 827530"/>
                <a:gd name="connsiteX29" fmla="*/ 2460461 w 2494616"/>
                <a:gd name="connsiteY29" fmla="*/ 808204 h 827530"/>
                <a:gd name="connsiteX30" fmla="*/ 2458824 w 2494616"/>
                <a:gd name="connsiteY30" fmla="*/ 609420 h 827530"/>
                <a:gd name="connsiteX0" fmla="*/ 2458824 w 2477106"/>
                <a:gd name="connsiteY0" fmla="*/ 609420 h 827528"/>
                <a:gd name="connsiteX1" fmla="*/ 2370931 w 2477106"/>
                <a:gd name="connsiteY1" fmla="*/ 472751 h 827528"/>
                <a:gd name="connsiteX2" fmla="*/ 2290894 w 2477106"/>
                <a:gd name="connsiteY2" fmla="*/ 412682 h 827528"/>
                <a:gd name="connsiteX3" fmla="*/ 2202263 w 2477106"/>
                <a:gd name="connsiteY3" fmla="*/ 370372 h 827528"/>
                <a:gd name="connsiteX4" fmla="*/ 2176648 w 2477106"/>
                <a:gd name="connsiteY4" fmla="*/ 364480 h 827528"/>
                <a:gd name="connsiteX5" fmla="*/ 2088181 w 2477106"/>
                <a:gd name="connsiteY5" fmla="*/ 347867 h 827528"/>
                <a:gd name="connsiteX6" fmla="*/ 2061257 w 2477106"/>
                <a:gd name="connsiteY6" fmla="*/ 338537 h 827528"/>
                <a:gd name="connsiteX7" fmla="*/ 1947502 w 2477106"/>
                <a:gd name="connsiteY7" fmla="*/ 292545 h 827528"/>
                <a:gd name="connsiteX8" fmla="*/ 1924833 w 2477106"/>
                <a:gd name="connsiteY8" fmla="*/ 273313 h 827528"/>
                <a:gd name="connsiteX9" fmla="*/ 1535941 w 2477106"/>
                <a:gd name="connsiteY9" fmla="*/ 96625 h 827528"/>
                <a:gd name="connsiteX10" fmla="*/ 1426687 w 2477106"/>
                <a:gd name="connsiteY10" fmla="*/ 137217 h 827528"/>
                <a:gd name="connsiteX11" fmla="*/ 1408110 w 2477106"/>
                <a:gd name="connsiteY11" fmla="*/ 134680 h 827528"/>
                <a:gd name="connsiteX12" fmla="*/ 1291819 w 2477106"/>
                <a:gd name="connsiteY12" fmla="*/ 61762 h 827528"/>
                <a:gd name="connsiteX13" fmla="*/ 1256301 w 2477106"/>
                <a:gd name="connsiteY13" fmla="*/ 52924 h 827528"/>
                <a:gd name="connsiteX14" fmla="*/ 1208017 w 2477106"/>
                <a:gd name="connsiteY14" fmla="*/ 48341 h 827528"/>
                <a:gd name="connsiteX15" fmla="*/ 1111121 w 2477106"/>
                <a:gd name="connsiteY15" fmla="*/ 63808 h 827528"/>
                <a:gd name="connsiteX16" fmla="*/ 1076831 w 2477106"/>
                <a:gd name="connsiteY16" fmla="*/ 65772 h 827528"/>
                <a:gd name="connsiteX17" fmla="*/ 912419 w 2477106"/>
                <a:gd name="connsiteY17" fmla="*/ 78293 h 827528"/>
                <a:gd name="connsiteX18" fmla="*/ 851941 w 2477106"/>
                <a:gd name="connsiteY18" fmla="*/ 67491 h 827528"/>
                <a:gd name="connsiteX19" fmla="*/ 537766 w 2477106"/>
                <a:gd name="connsiteY19" fmla="*/ 35001 h 827528"/>
                <a:gd name="connsiteX20" fmla="*/ 401997 w 2477106"/>
                <a:gd name="connsiteY20" fmla="*/ 86395 h 827528"/>
                <a:gd name="connsiteX21" fmla="*/ 347902 w 2477106"/>
                <a:gd name="connsiteY21" fmla="*/ 101372 h 827528"/>
                <a:gd name="connsiteX22" fmla="*/ 154929 w 2477106"/>
                <a:gd name="connsiteY22" fmla="*/ 192539 h 827528"/>
                <a:gd name="connsiteX23" fmla="*/ 134797 w 2477106"/>
                <a:gd name="connsiteY23" fmla="*/ 220691 h 827528"/>
                <a:gd name="connsiteX24" fmla="*/ 163113 w 2477106"/>
                <a:gd name="connsiteY24" fmla="*/ 225929 h 827528"/>
                <a:gd name="connsiteX25" fmla="*/ 226619 w 2477106"/>
                <a:gd name="connsiteY25" fmla="*/ 241805 h 827528"/>
                <a:gd name="connsiteX26" fmla="*/ 0 w 2477106"/>
                <a:gd name="connsiteY26" fmla="*/ 496752 h 827528"/>
                <a:gd name="connsiteX27" fmla="*/ 2442129 w 2477106"/>
                <a:gd name="connsiteY27" fmla="*/ 827518 h 827528"/>
                <a:gd name="connsiteX28" fmla="*/ 2460461 w 2477106"/>
                <a:gd name="connsiteY28" fmla="*/ 808204 h 827528"/>
                <a:gd name="connsiteX29" fmla="*/ 2458824 w 2477106"/>
                <a:gd name="connsiteY29" fmla="*/ 609420 h 827528"/>
                <a:gd name="connsiteX0" fmla="*/ 2458824 w 2477106"/>
                <a:gd name="connsiteY0" fmla="*/ 609420 h 891901"/>
                <a:gd name="connsiteX1" fmla="*/ 2370931 w 2477106"/>
                <a:gd name="connsiteY1" fmla="*/ 472751 h 891901"/>
                <a:gd name="connsiteX2" fmla="*/ 2290894 w 2477106"/>
                <a:gd name="connsiteY2" fmla="*/ 412682 h 891901"/>
                <a:gd name="connsiteX3" fmla="*/ 2202263 w 2477106"/>
                <a:gd name="connsiteY3" fmla="*/ 370372 h 891901"/>
                <a:gd name="connsiteX4" fmla="*/ 2176648 w 2477106"/>
                <a:gd name="connsiteY4" fmla="*/ 364480 h 891901"/>
                <a:gd name="connsiteX5" fmla="*/ 2088181 w 2477106"/>
                <a:gd name="connsiteY5" fmla="*/ 347867 h 891901"/>
                <a:gd name="connsiteX6" fmla="*/ 2061257 w 2477106"/>
                <a:gd name="connsiteY6" fmla="*/ 338537 h 891901"/>
                <a:gd name="connsiteX7" fmla="*/ 1947502 w 2477106"/>
                <a:gd name="connsiteY7" fmla="*/ 292545 h 891901"/>
                <a:gd name="connsiteX8" fmla="*/ 1924833 w 2477106"/>
                <a:gd name="connsiteY8" fmla="*/ 273313 h 891901"/>
                <a:gd name="connsiteX9" fmla="*/ 1535941 w 2477106"/>
                <a:gd name="connsiteY9" fmla="*/ 96625 h 891901"/>
                <a:gd name="connsiteX10" fmla="*/ 1426687 w 2477106"/>
                <a:gd name="connsiteY10" fmla="*/ 137217 h 891901"/>
                <a:gd name="connsiteX11" fmla="*/ 1408110 w 2477106"/>
                <a:gd name="connsiteY11" fmla="*/ 134680 h 891901"/>
                <a:gd name="connsiteX12" fmla="*/ 1291819 w 2477106"/>
                <a:gd name="connsiteY12" fmla="*/ 61762 h 891901"/>
                <a:gd name="connsiteX13" fmla="*/ 1256301 w 2477106"/>
                <a:gd name="connsiteY13" fmla="*/ 52924 h 891901"/>
                <a:gd name="connsiteX14" fmla="*/ 1208017 w 2477106"/>
                <a:gd name="connsiteY14" fmla="*/ 48341 h 891901"/>
                <a:gd name="connsiteX15" fmla="*/ 1111121 w 2477106"/>
                <a:gd name="connsiteY15" fmla="*/ 63808 h 891901"/>
                <a:gd name="connsiteX16" fmla="*/ 1076831 w 2477106"/>
                <a:gd name="connsiteY16" fmla="*/ 65772 h 891901"/>
                <a:gd name="connsiteX17" fmla="*/ 912419 w 2477106"/>
                <a:gd name="connsiteY17" fmla="*/ 78293 h 891901"/>
                <a:gd name="connsiteX18" fmla="*/ 851941 w 2477106"/>
                <a:gd name="connsiteY18" fmla="*/ 67491 h 891901"/>
                <a:gd name="connsiteX19" fmla="*/ 537766 w 2477106"/>
                <a:gd name="connsiteY19" fmla="*/ 35001 h 891901"/>
                <a:gd name="connsiteX20" fmla="*/ 401997 w 2477106"/>
                <a:gd name="connsiteY20" fmla="*/ 86395 h 891901"/>
                <a:gd name="connsiteX21" fmla="*/ 347902 w 2477106"/>
                <a:gd name="connsiteY21" fmla="*/ 101372 h 891901"/>
                <a:gd name="connsiteX22" fmla="*/ 154929 w 2477106"/>
                <a:gd name="connsiteY22" fmla="*/ 192539 h 891901"/>
                <a:gd name="connsiteX23" fmla="*/ 134797 w 2477106"/>
                <a:gd name="connsiteY23" fmla="*/ 220691 h 891901"/>
                <a:gd name="connsiteX24" fmla="*/ 163113 w 2477106"/>
                <a:gd name="connsiteY24" fmla="*/ 225929 h 891901"/>
                <a:gd name="connsiteX25" fmla="*/ 226619 w 2477106"/>
                <a:gd name="connsiteY25" fmla="*/ 241805 h 891901"/>
                <a:gd name="connsiteX26" fmla="*/ 0 w 2477106"/>
                <a:gd name="connsiteY26" fmla="*/ 496752 h 891901"/>
                <a:gd name="connsiteX27" fmla="*/ 2442129 w 2477106"/>
                <a:gd name="connsiteY27" fmla="*/ 827518 h 891901"/>
                <a:gd name="connsiteX28" fmla="*/ 2460461 w 2477106"/>
                <a:gd name="connsiteY28" fmla="*/ 808204 h 891901"/>
                <a:gd name="connsiteX29" fmla="*/ 2458824 w 2477106"/>
                <a:gd name="connsiteY29" fmla="*/ 609420 h 891901"/>
                <a:gd name="connsiteX0" fmla="*/ 2458824 w 2477106"/>
                <a:gd name="connsiteY0" fmla="*/ 609420 h 916600"/>
                <a:gd name="connsiteX1" fmla="*/ 2370931 w 2477106"/>
                <a:gd name="connsiteY1" fmla="*/ 472751 h 916600"/>
                <a:gd name="connsiteX2" fmla="*/ 2290894 w 2477106"/>
                <a:gd name="connsiteY2" fmla="*/ 412682 h 916600"/>
                <a:gd name="connsiteX3" fmla="*/ 2202263 w 2477106"/>
                <a:gd name="connsiteY3" fmla="*/ 370372 h 916600"/>
                <a:gd name="connsiteX4" fmla="*/ 2176648 w 2477106"/>
                <a:gd name="connsiteY4" fmla="*/ 364480 h 916600"/>
                <a:gd name="connsiteX5" fmla="*/ 2088181 w 2477106"/>
                <a:gd name="connsiteY5" fmla="*/ 347867 h 916600"/>
                <a:gd name="connsiteX6" fmla="*/ 2061257 w 2477106"/>
                <a:gd name="connsiteY6" fmla="*/ 338537 h 916600"/>
                <a:gd name="connsiteX7" fmla="*/ 1947502 w 2477106"/>
                <a:gd name="connsiteY7" fmla="*/ 292545 h 916600"/>
                <a:gd name="connsiteX8" fmla="*/ 1924833 w 2477106"/>
                <a:gd name="connsiteY8" fmla="*/ 273313 h 916600"/>
                <a:gd name="connsiteX9" fmla="*/ 1535941 w 2477106"/>
                <a:gd name="connsiteY9" fmla="*/ 96625 h 916600"/>
                <a:gd name="connsiteX10" fmla="*/ 1426687 w 2477106"/>
                <a:gd name="connsiteY10" fmla="*/ 137217 h 916600"/>
                <a:gd name="connsiteX11" fmla="*/ 1408110 w 2477106"/>
                <a:gd name="connsiteY11" fmla="*/ 134680 h 916600"/>
                <a:gd name="connsiteX12" fmla="*/ 1291819 w 2477106"/>
                <a:gd name="connsiteY12" fmla="*/ 61762 h 916600"/>
                <a:gd name="connsiteX13" fmla="*/ 1256301 w 2477106"/>
                <a:gd name="connsiteY13" fmla="*/ 52924 h 916600"/>
                <a:gd name="connsiteX14" fmla="*/ 1208017 w 2477106"/>
                <a:gd name="connsiteY14" fmla="*/ 48341 h 916600"/>
                <a:gd name="connsiteX15" fmla="*/ 1111121 w 2477106"/>
                <a:gd name="connsiteY15" fmla="*/ 63808 h 916600"/>
                <a:gd name="connsiteX16" fmla="*/ 1076831 w 2477106"/>
                <a:gd name="connsiteY16" fmla="*/ 65772 h 916600"/>
                <a:gd name="connsiteX17" fmla="*/ 912419 w 2477106"/>
                <a:gd name="connsiteY17" fmla="*/ 78293 h 916600"/>
                <a:gd name="connsiteX18" fmla="*/ 851941 w 2477106"/>
                <a:gd name="connsiteY18" fmla="*/ 67491 h 916600"/>
                <a:gd name="connsiteX19" fmla="*/ 537766 w 2477106"/>
                <a:gd name="connsiteY19" fmla="*/ 35001 h 916600"/>
                <a:gd name="connsiteX20" fmla="*/ 401997 w 2477106"/>
                <a:gd name="connsiteY20" fmla="*/ 86395 h 916600"/>
                <a:gd name="connsiteX21" fmla="*/ 347902 w 2477106"/>
                <a:gd name="connsiteY21" fmla="*/ 101372 h 916600"/>
                <a:gd name="connsiteX22" fmla="*/ 154929 w 2477106"/>
                <a:gd name="connsiteY22" fmla="*/ 192539 h 916600"/>
                <a:gd name="connsiteX23" fmla="*/ 134797 w 2477106"/>
                <a:gd name="connsiteY23" fmla="*/ 220691 h 916600"/>
                <a:gd name="connsiteX24" fmla="*/ 163113 w 2477106"/>
                <a:gd name="connsiteY24" fmla="*/ 225929 h 916600"/>
                <a:gd name="connsiteX25" fmla="*/ 226619 w 2477106"/>
                <a:gd name="connsiteY25" fmla="*/ 241805 h 916600"/>
                <a:gd name="connsiteX26" fmla="*/ 0 w 2477106"/>
                <a:gd name="connsiteY26" fmla="*/ 496752 h 916600"/>
                <a:gd name="connsiteX27" fmla="*/ 2442129 w 2477106"/>
                <a:gd name="connsiteY27" fmla="*/ 827518 h 916600"/>
                <a:gd name="connsiteX28" fmla="*/ 2460461 w 2477106"/>
                <a:gd name="connsiteY28" fmla="*/ 808204 h 916600"/>
                <a:gd name="connsiteX29" fmla="*/ 2458824 w 2477106"/>
                <a:gd name="connsiteY29" fmla="*/ 609420 h 91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77106" h="916600">
                  <a:moveTo>
                    <a:pt x="2458824" y="609420"/>
                  </a:moveTo>
                  <a:cubicBezTo>
                    <a:pt x="2439592" y="557208"/>
                    <a:pt x="2404320" y="515634"/>
                    <a:pt x="2370931" y="472751"/>
                  </a:cubicBezTo>
                  <a:cubicBezTo>
                    <a:pt x="2347689" y="448200"/>
                    <a:pt x="2321173" y="427332"/>
                    <a:pt x="2290894" y="412682"/>
                  </a:cubicBezTo>
                  <a:cubicBezTo>
                    <a:pt x="2261432" y="398443"/>
                    <a:pt x="2231233" y="385840"/>
                    <a:pt x="2202263" y="370372"/>
                  </a:cubicBezTo>
                  <a:cubicBezTo>
                    <a:pt x="2194734" y="366362"/>
                    <a:pt x="2186387" y="360879"/>
                    <a:pt x="2176648" y="364480"/>
                  </a:cubicBezTo>
                  <a:cubicBezTo>
                    <a:pt x="2147432" y="357524"/>
                    <a:pt x="2118543" y="348604"/>
                    <a:pt x="2088181" y="347867"/>
                  </a:cubicBezTo>
                  <a:cubicBezTo>
                    <a:pt x="2077788" y="347622"/>
                    <a:pt x="2069604" y="344266"/>
                    <a:pt x="2061257" y="338537"/>
                  </a:cubicBezTo>
                  <a:cubicBezTo>
                    <a:pt x="2026803" y="314887"/>
                    <a:pt x="1989076" y="298682"/>
                    <a:pt x="1947502" y="292545"/>
                  </a:cubicBezTo>
                  <a:cubicBezTo>
                    <a:pt x="1935145" y="290744"/>
                    <a:pt x="1928925" y="286080"/>
                    <a:pt x="1924833" y="273313"/>
                  </a:cubicBezTo>
                  <a:cubicBezTo>
                    <a:pt x="1872702" y="109637"/>
                    <a:pt x="1692987" y="27063"/>
                    <a:pt x="1535941" y="96625"/>
                  </a:cubicBezTo>
                  <a:cubicBezTo>
                    <a:pt x="1500096" y="112502"/>
                    <a:pt x="1464087" y="126169"/>
                    <a:pt x="1426687" y="137217"/>
                  </a:cubicBezTo>
                  <a:cubicBezTo>
                    <a:pt x="1419813" y="139263"/>
                    <a:pt x="1414411" y="141390"/>
                    <a:pt x="1408110" y="134680"/>
                  </a:cubicBezTo>
                  <a:cubicBezTo>
                    <a:pt x="1375702" y="100471"/>
                    <a:pt x="1335602" y="78048"/>
                    <a:pt x="1291819" y="61762"/>
                  </a:cubicBezTo>
                  <a:cubicBezTo>
                    <a:pt x="1281098" y="54397"/>
                    <a:pt x="1270377" y="47031"/>
                    <a:pt x="1256301" y="52924"/>
                  </a:cubicBezTo>
                  <a:lnTo>
                    <a:pt x="1208017" y="48341"/>
                  </a:lnTo>
                  <a:cubicBezTo>
                    <a:pt x="1174872" y="48095"/>
                    <a:pt x="1142301" y="52433"/>
                    <a:pt x="1111121" y="63808"/>
                  </a:cubicBezTo>
                  <a:cubicBezTo>
                    <a:pt x="1099418" y="68064"/>
                    <a:pt x="1088861" y="68719"/>
                    <a:pt x="1076831" y="65772"/>
                  </a:cubicBezTo>
                  <a:cubicBezTo>
                    <a:pt x="1020772" y="52187"/>
                    <a:pt x="964713" y="54970"/>
                    <a:pt x="912419" y="78293"/>
                  </a:cubicBezTo>
                  <a:cubicBezTo>
                    <a:pt x="886313" y="89915"/>
                    <a:pt x="871745" y="82958"/>
                    <a:pt x="851941" y="67491"/>
                  </a:cubicBezTo>
                  <a:cubicBezTo>
                    <a:pt x="754472" y="-8536"/>
                    <a:pt x="647265" y="-21712"/>
                    <a:pt x="537766" y="35001"/>
                  </a:cubicBezTo>
                  <a:cubicBezTo>
                    <a:pt x="493655" y="57834"/>
                    <a:pt x="452491" y="81731"/>
                    <a:pt x="401997" y="86395"/>
                  </a:cubicBezTo>
                  <a:cubicBezTo>
                    <a:pt x="383666" y="88114"/>
                    <a:pt x="366234" y="99735"/>
                    <a:pt x="347902" y="101372"/>
                  </a:cubicBezTo>
                  <a:cubicBezTo>
                    <a:pt x="272039" y="108083"/>
                    <a:pt x="208287" y="138853"/>
                    <a:pt x="154929" y="192539"/>
                  </a:cubicBezTo>
                  <a:cubicBezTo>
                    <a:pt x="149446" y="202769"/>
                    <a:pt x="138070" y="208743"/>
                    <a:pt x="134797" y="220691"/>
                  </a:cubicBezTo>
                  <a:cubicBezTo>
                    <a:pt x="143881" y="224947"/>
                    <a:pt x="153210" y="226747"/>
                    <a:pt x="163113" y="225929"/>
                  </a:cubicBezTo>
                  <a:lnTo>
                    <a:pt x="226619" y="241805"/>
                  </a:lnTo>
                  <a:lnTo>
                    <a:pt x="0" y="496752"/>
                  </a:lnTo>
                  <a:cubicBezTo>
                    <a:pt x="389131" y="805299"/>
                    <a:pt x="1528939" y="1057194"/>
                    <a:pt x="2442129" y="827518"/>
                  </a:cubicBezTo>
                  <a:cubicBezTo>
                    <a:pt x="2455469" y="827927"/>
                    <a:pt x="2457515" y="816961"/>
                    <a:pt x="2460461" y="808204"/>
                  </a:cubicBezTo>
                  <a:cubicBezTo>
                    <a:pt x="2482557" y="741997"/>
                    <a:pt x="2483294" y="675709"/>
                    <a:pt x="2458824" y="609420"/>
                  </a:cubicBezTo>
                  <a:close/>
                </a:path>
              </a:pathLst>
            </a:custGeom>
            <a:solidFill>
              <a:srgbClr val="794624"/>
            </a:solidFill>
            <a:ln w="8182"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663B85F-946F-47D3-85AF-76AA27314568}"/>
                </a:ext>
              </a:extLst>
            </p:cNvPr>
            <p:cNvSpPr/>
            <p:nvPr/>
          </p:nvSpPr>
          <p:spPr>
            <a:xfrm>
              <a:off x="183988" y="5117059"/>
              <a:ext cx="1121721" cy="371705"/>
            </a:xfrm>
            <a:custGeom>
              <a:avLst/>
              <a:gdLst>
                <a:gd name="connsiteX0" fmla="*/ 0 w 2290235"/>
                <a:gd name="connsiteY0" fmla="*/ 172467 h 758916"/>
                <a:gd name="connsiteX1" fmla="*/ 125948 w 2290235"/>
                <a:gd name="connsiteY1" fmla="*/ 107488 h 758916"/>
                <a:gd name="connsiteX2" fmla="*/ 255825 w 2290235"/>
                <a:gd name="connsiteY2" fmla="*/ 79418 h 758916"/>
                <a:gd name="connsiteX3" fmla="*/ 342818 w 2290235"/>
                <a:gd name="connsiteY3" fmla="*/ 40790 h 758916"/>
                <a:gd name="connsiteX4" fmla="*/ 613292 w 2290235"/>
                <a:gd name="connsiteY4" fmla="*/ 29169 h 758916"/>
                <a:gd name="connsiteX5" fmla="*/ 682936 w 2290235"/>
                <a:gd name="connsiteY5" fmla="*/ 75162 h 758916"/>
                <a:gd name="connsiteX6" fmla="*/ 718044 w 2290235"/>
                <a:gd name="connsiteY6" fmla="*/ 81791 h 758916"/>
                <a:gd name="connsiteX7" fmla="*/ 902261 w 2290235"/>
                <a:gd name="connsiteY7" fmla="*/ 66323 h 758916"/>
                <a:gd name="connsiteX8" fmla="*/ 926812 w 2290235"/>
                <a:gd name="connsiteY8" fmla="*/ 63541 h 758916"/>
                <a:gd name="connsiteX9" fmla="*/ 1225029 w 2290235"/>
                <a:gd name="connsiteY9" fmla="*/ 130321 h 758916"/>
                <a:gd name="connsiteX10" fmla="*/ 1251217 w 2290235"/>
                <a:gd name="connsiteY10" fmla="*/ 135149 h 758916"/>
                <a:gd name="connsiteX11" fmla="*/ 1395251 w 2290235"/>
                <a:gd name="connsiteY11" fmla="*/ 80972 h 758916"/>
                <a:gd name="connsiteX12" fmla="*/ 1655822 w 2290235"/>
                <a:gd name="connsiteY12" fmla="*/ 139896 h 758916"/>
                <a:gd name="connsiteX13" fmla="*/ 1745844 w 2290235"/>
                <a:gd name="connsiteY13" fmla="*/ 277710 h 758916"/>
                <a:gd name="connsiteX14" fmla="*/ 1760165 w 2290235"/>
                <a:gd name="connsiteY14" fmla="*/ 290477 h 758916"/>
                <a:gd name="connsiteX15" fmla="*/ 1861890 w 2290235"/>
                <a:gd name="connsiteY15" fmla="*/ 326486 h 758916"/>
                <a:gd name="connsiteX16" fmla="*/ 1952484 w 2290235"/>
                <a:gd name="connsiteY16" fmla="*/ 353165 h 758916"/>
                <a:gd name="connsiteX17" fmla="*/ 2042342 w 2290235"/>
                <a:gd name="connsiteY17" fmla="*/ 386064 h 758916"/>
                <a:gd name="connsiteX18" fmla="*/ 2144148 w 2290235"/>
                <a:gd name="connsiteY18" fmla="*/ 439094 h 758916"/>
                <a:gd name="connsiteX19" fmla="*/ 2288264 w 2290235"/>
                <a:gd name="connsiteY19" fmla="*/ 676342 h 758916"/>
                <a:gd name="connsiteX20" fmla="*/ 2284418 w 2290235"/>
                <a:gd name="connsiteY20" fmla="*/ 758916 h 758916"/>
                <a:gd name="connsiteX21" fmla="*/ 2277625 w 2290235"/>
                <a:gd name="connsiteY21" fmla="*/ 719634 h 758916"/>
                <a:gd name="connsiteX22" fmla="*/ 2195051 w 2290235"/>
                <a:gd name="connsiteY22" fmla="*/ 557268 h 758916"/>
                <a:gd name="connsiteX23" fmla="*/ 2051753 w 2290235"/>
                <a:gd name="connsiteY23" fmla="*/ 456935 h 758916"/>
                <a:gd name="connsiteX24" fmla="*/ 2000032 w 2290235"/>
                <a:gd name="connsiteY24" fmla="*/ 429929 h 758916"/>
                <a:gd name="connsiteX25" fmla="*/ 1898471 w 2290235"/>
                <a:gd name="connsiteY25" fmla="*/ 408323 h 758916"/>
                <a:gd name="connsiteX26" fmla="*/ 1871874 w 2290235"/>
                <a:gd name="connsiteY26" fmla="*/ 397521 h 758916"/>
                <a:gd name="connsiteX27" fmla="*/ 1759920 w 2290235"/>
                <a:gd name="connsiteY27" fmla="*/ 352837 h 758916"/>
                <a:gd name="connsiteX28" fmla="*/ 1735942 w 2290235"/>
                <a:gd name="connsiteY28" fmla="*/ 333278 h 758916"/>
                <a:gd name="connsiteX29" fmla="*/ 1515389 w 2290235"/>
                <a:gd name="connsiteY29" fmla="*/ 137195 h 758916"/>
                <a:gd name="connsiteX30" fmla="*/ 1308421 w 2290235"/>
                <a:gd name="connsiteY30" fmla="*/ 174677 h 758916"/>
                <a:gd name="connsiteX31" fmla="*/ 1228875 w 2290235"/>
                <a:gd name="connsiteY31" fmla="*/ 199146 h 758916"/>
                <a:gd name="connsiteX32" fmla="*/ 1215290 w 2290235"/>
                <a:gd name="connsiteY32" fmla="*/ 191371 h 758916"/>
                <a:gd name="connsiteX33" fmla="*/ 977797 w 2290235"/>
                <a:gd name="connsiteY33" fmla="*/ 109779 h 758916"/>
                <a:gd name="connsiteX34" fmla="*/ 949399 w 2290235"/>
                <a:gd name="connsiteY34" fmla="*/ 116326 h 758916"/>
                <a:gd name="connsiteX35" fmla="*/ 853977 w 2290235"/>
                <a:gd name="connsiteY35" fmla="*/ 119682 h 758916"/>
                <a:gd name="connsiteX36" fmla="*/ 708960 w 2290235"/>
                <a:gd name="connsiteY36" fmla="*/ 142433 h 758916"/>
                <a:gd name="connsiteX37" fmla="*/ 677043 w 2290235"/>
                <a:gd name="connsiteY37" fmla="*/ 137768 h 758916"/>
                <a:gd name="connsiteX38" fmla="*/ 532436 w 2290235"/>
                <a:gd name="connsiteY38" fmla="*/ 66405 h 758916"/>
                <a:gd name="connsiteX39" fmla="*/ 311720 w 2290235"/>
                <a:gd name="connsiteY39" fmla="*/ 115590 h 758916"/>
                <a:gd name="connsiteX40" fmla="*/ 265563 w 2290235"/>
                <a:gd name="connsiteY40" fmla="*/ 136704 h 758916"/>
                <a:gd name="connsiteX41" fmla="*/ 155983 w 2290235"/>
                <a:gd name="connsiteY41" fmla="*/ 161501 h 758916"/>
                <a:gd name="connsiteX42" fmla="*/ 86584 w 2290235"/>
                <a:gd name="connsiteY42" fmla="*/ 175495 h 758916"/>
                <a:gd name="connsiteX43" fmla="*/ 63424 w 2290235"/>
                <a:gd name="connsiteY43" fmla="*/ 188343 h 758916"/>
                <a:gd name="connsiteX44" fmla="*/ 0 w 2290235"/>
                <a:gd name="connsiteY44" fmla="*/ 172467 h 7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0235" h="758916">
                  <a:moveTo>
                    <a:pt x="0" y="172467"/>
                  </a:moveTo>
                  <a:cubicBezTo>
                    <a:pt x="33308" y="134003"/>
                    <a:pt x="78564" y="114690"/>
                    <a:pt x="125948" y="107488"/>
                  </a:cubicBezTo>
                  <a:cubicBezTo>
                    <a:pt x="170304" y="100777"/>
                    <a:pt x="211551" y="79172"/>
                    <a:pt x="255825" y="79418"/>
                  </a:cubicBezTo>
                  <a:cubicBezTo>
                    <a:pt x="292815" y="79581"/>
                    <a:pt x="315321" y="56421"/>
                    <a:pt x="342818" y="40790"/>
                  </a:cubicBezTo>
                  <a:cubicBezTo>
                    <a:pt x="431121" y="-9458"/>
                    <a:pt x="521061" y="-13223"/>
                    <a:pt x="613292" y="29169"/>
                  </a:cubicBezTo>
                  <a:cubicBezTo>
                    <a:pt x="638907" y="40954"/>
                    <a:pt x="661985" y="56421"/>
                    <a:pt x="682936" y="75162"/>
                  </a:cubicBezTo>
                  <a:cubicBezTo>
                    <a:pt x="693084" y="84164"/>
                    <a:pt x="702331" y="88747"/>
                    <a:pt x="718044" y="81791"/>
                  </a:cubicBezTo>
                  <a:cubicBezTo>
                    <a:pt x="777213" y="55357"/>
                    <a:pt x="839246" y="51838"/>
                    <a:pt x="902261" y="66323"/>
                  </a:cubicBezTo>
                  <a:cubicBezTo>
                    <a:pt x="911017" y="68369"/>
                    <a:pt x="918710" y="66078"/>
                    <a:pt x="926812" y="63541"/>
                  </a:cubicBezTo>
                  <a:cubicBezTo>
                    <a:pt x="1039175" y="27860"/>
                    <a:pt x="1138526" y="51183"/>
                    <a:pt x="1225029" y="130321"/>
                  </a:cubicBezTo>
                  <a:cubicBezTo>
                    <a:pt x="1233867" y="138422"/>
                    <a:pt x="1240905" y="136949"/>
                    <a:pt x="1251217" y="135149"/>
                  </a:cubicBezTo>
                  <a:cubicBezTo>
                    <a:pt x="1302938" y="126392"/>
                    <a:pt x="1345248" y="93248"/>
                    <a:pt x="1395251" y="80972"/>
                  </a:cubicBezTo>
                  <a:cubicBezTo>
                    <a:pt x="1491656" y="57485"/>
                    <a:pt x="1578895" y="75653"/>
                    <a:pt x="1655822" y="139896"/>
                  </a:cubicBezTo>
                  <a:cubicBezTo>
                    <a:pt x="1700015" y="176804"/>
                    <a:pt x="1730049" y="222470"/>
                    <a:pt x="1745844" y="277710"/>
                  </a:cubicBezTo>
                  <a:cubicBezTo>
                    <a:pt x="1747890" y="284749"/>
                    <a:pt x="1751327" y="289577"/>
                    <a:pt x="1760165" y="290477"/>
                  </a:cubicBezTo>
                  <a:cubicBezTo>
                    <a:pt x="1796910" y="294242"/>
                    <a:pt x="1831855" y="306108"/>
                    <a:pt x="1861890" y="326486"/>
                  </a:cubicBezTo>
                  <a:cubicBezTo>
                    <a:pt x="1890124" y="345717"/>
                    <a:pt x="1921468" y="347354"/>
                    <a:pt x="1952484" y="353165"/>
                  </a:cubicBezTo>
                  <a:cubicBezTo>
                    <a:pt x="1984319" y="359139"/>
                    <a:pt x="2013862" y="370841"/>
                    <a:pt x="2042342" y="386064"/>
                  </a:cubicBezTo>
                  <a:cubicBezTo>
                    <a:pt x="2076141" y="404068"/>
                    <a:pt x="2114604" y="413479"/>
                    <a:pt x="2144148" y="439094"/>
                  </a:cubicBezTo>
                  <a:cubicBezTo>
                    <a:pt x="2217311" y="502682"/>
                    <a:pt x="2275825" y="575027"/>
                    <a:pt x="2288264" y="676342"/>
                  </a:cubicBezTo>
                  <a:cubicBezTo>
                    <a:pt x="2291538" y="703185"/>
                    <a:pt x="2291047" y="728472"/>
                    <a:pt x="2284418" y="758916"/>
                  </a:cubicBezTo>
                  <a:cubicBezTo>
                    <a:pt x="2275661" y="743940"/>
                    <a:pt x="2279590" y="731091"/>
                    <a:pt x="2277625" y="719634"/>
                  </a:cubicBezTo>
                  <a:cubicBezTo>
                    <a:pt x="2267068" y="656701"/>
                    <a:pt x="2232696" y="606289"/>
                    <a:pt x="2195051" y="557268"/>
                  </a:cubicBezTo>
                  <a:cubicBezTo>
                    <a:pt x="2157733" y="508738"/>
                    <a:pt x="2110104" y="475921"/>
                    <a:pt x="2051753" y="456935"/>
                  </a:cubicBezTo>
                  <a:cubicBezTo>
                    <a:pt x="2033749" y="451042"/>
                    <a:pt x="2018527" y="436967"/>
                    <a:pt x="2000032" y="429929"/>
                  </a:cubicBezTo>
                  <a:cubicBezTo>
                    <a:pt x="1967133" y="417407"/>
                    <a:pt x="1933661" y="408569"/>
                    <a:pt x="1898471" y="408323"/>
                  </a:cubicBezTo>
                  <a:cubicBezTo>
                    <a:pt x="1887505" y="408241"/>
                    <a:pt x="1880140" y="402431"/>
                    <a:pt x="1871874" y="397521"/>
                  </a:cubicBezTo>
                  <a:cubicBezTo>
                    <a:pt x="1836929" y="376652"/>
                    <a:pt x="1801248" y="357911"/>
                    <a:pt x="1759920" y="352837"/>
                  </a:cubicBezTo>
                  <a:cubicBezTo>
                    <a:pt x="1748463" y="351446"/>
                    <a:pt x="1740525" y="346290"/>
                    <a:pt x="1735942" y="333278"/>
                  </a:cubicBezTo>
                  <a:cubicBezTo>
                    <a:pt x="1698623" y="227544"/>
                    <a:pt x="1626443" y="160764"/>
                    <a:pt x="1515389" y="137195"/>
                  </a:cubicBezTo>
                  <a:cubicBezTo>
                    <a:pt x="1440998" y="121400"/>
                    <a:pt x="1373237" y="138668"/>
                    <a:pt x="1308421" y="174677"/>
                  </a:cubicBezTo>
                  <a:cubicBezTo>
                    <a:pt x="1283788" y="188343"/>
                    <a:pt x="1254736" y="188753"/>
                    <a:pt x="1228875" y="199146"/>
                  </a:cubicBezTo>
                  <a:cubicBezTo>
                    <a:pt x="1222164" y="201847"/>
                    <a:pt x="1218973" y="195136"/>
                    <a:pt x="1215290" y="191371"/>
                  </a:cubicBezTo>
                  <a:cubicBezTo>
                    <a:pt x="1149410" y="125410"/>
                    <a:pt x="1068719" y="102578"/>
                    <a:pt x="977797" y="109779"/>
                  </a:cubicBezTo>
                  <a:cubicBezTo>
                    <a:pt x="968222" y="110516"/>
                    <a:pt x="958320" y="112726"/>
                    <a:pt x="949399" y="116326"/>
                  </a:cubicBezTo>
                  <a:cubicBezTo>
                    <a:pt x="917810" y="129175"/>
                    <a:pt x="886793" y="125165"/>
                    <a:pt x="853977" y="119682"/>
                  </a:cubicBezTo>
                  <a:cubicBezTo>
                    <a:pt x="804137" y="111253"/>
                    <a:pt x="755280" y="122791"/>
                    <a:pt x="708960" y="142433"/>
                  </a:cubicBezTo>
                  <a:cubicBezTo>
                    <a:pt x="696193" y="147834"/>
                    <a:pt x="687846" y="146770"/>
                    <a:pt x="677043" y="137768"/>
                  </a:cubicBezTo>
                  <a:cubicBezTo>
                    <a:pt x="634733" y="102332"/>
                    <a:pt x="588086" y="74835"/>
                    <a:pt x="532436" y="66405"/>
                  </a:cubicBezTo>
                  <a:cubicBezTo>
                    <a:pt x="452644" y="54375"/>
                    <a:pt x="377926" y="66896"/>
                    <a:pt x="311720" y="115590"/>
                  </a:cubicBezTo>
                  <a:cubicBezTo>
                    <a:pt x="297562" y="125983"/>
                    <a:pt x="284222" y="136213"/>
                    <a:pt x="265563" y="136704"/>
                  </a:cubicBezTo>
                  <a:cubicBezTo>
                    <a:pt x="227427" y="137522"/>
                    <a:pt x="192728" y="154299"/>
                    <a:pt x="155983" y="161501"/>
                  </a:cubicBezTo>
                  <a:cubicBezTo>
                    <a:pt x="132823" y="166002"/>
                    <a:pt x="109171" y="167802"/>
                    <a:pt x="86584" y="175495"/>
                  </a:cubicBezTo>
                  <a:cubicBezTo>
                    <a:pt x="78073" y="178441"/>
                    <a:pt x="68744" y="179751"/>
                    <a:pt x="63424" y="188343"/>
                  </a:cubicBezTo>
                  <a:cubicBezTo>
                    <a:pt x="42310" y="183106"/>
                    <a:pt x="21114" y="177786"/>
                    <a:pt x="0" y="172467"/>
                  </a:cubicBezTo>
                  <a:close/>
                </a:path>
              </a:pathLst>
            </a:custGeom>
            <a:solidFill>
              <a:srgbClr val="A15B2C"/>
            </a:solidFill>
            <a:ln w="8182"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5871A5C-94CC-452D-8FA7-A2D4DDEC58AB}"/>
                </a:ext>
              </a:extLst>
            </p:cNvPr>
            <p:cNvSpPr/>
            <p:nvPr/>
          </p:nvSpPr>
          <p:spPr>
            <a:xfrm>
              <a:off x="724504" y="3483848"/>
              <a:ext cx="757266" cy="1636275"/>
            </a:xfrm>
            <a:custGeom>
              <a:avLst/>
              <a:gdLst>
                <a:gd name="connsiteX0" fmla="*/ 25618 w 1546122"/>
                <a:gd name="connsiteY0" fmla="*/ 3340808 h 3340808"/>
                <a:gd name="connsiteX1" fmla="*/ 2 w 1546122"/>
                <a:gd name="connsiteY1" fmla="*/ 3336634 h 3340808"/>
                <a:gd name="connsiteX2" fmla="*/ 23653 w 1546122"/>
                <a:gd name="connsiteY2" fmla="*/ 2402866 h 3340808"/>
                <a:gd name="connsiteX3" fmla="*/ 69892 w 1546122"/>
                <a:gd name="connsiteY3" fmla="*/ 2125600 h 3340808"/>
                <a:gd name="connsiteX4" fmla="*/ 199277 w 1546122"/>
                <a:gd name="connsiteY4" fmla="*/ 1899400 h 3340808"/>
                <a:gd name="connsiteX5" fmla="*/ 306730 w 1546122"/>
                <a:gd name="connsiteY5" fmla="*/ 1779345 h 3340808"/>
                <a:gd name="connsiteX6" fmla="*/ 532193 w 1546122"/>
                <a:gd name="connsiteY6" fmla="*/ 1606422 h 3340808"/>
                <a:gd name="connsiteX7" fmla="*/ 811833 w 1546122"/>
                <a:gd name="connsiteY7" fmla="*/ 1411484 h 3340808"/>
                <a:gd name="connsiteX8" fmla="*/ 972643 w 1546122"/>
                <a:gd name="connsiteY8" fmla="*/ 1277925 h 3340808"/>
                <a:gd name="connsiteX9" fmla="*/ 1080015 w 1546122"/>
                <a:gd name="connsiteY9" fmla="*/ 1178083 h 3340808"/>
                <a:gd name="connsiteX10" fmla="*/ 1297621 w 1546122"/>
                <a:gd name="connsiteY10" fmla="*/ 877739 h 3340808"/>
                <a:gd name="connsiteX11" fmla="*/ 1373485 w 1546122"/>
                <a:gd name="connsiteY11" fmla="*/ 628379 h 3340808"/>
                <a:gd name="connsiteX12" fmla="*/ 1409902 w 1546122"/>
                <a:gd name="connsiteY12" fmla="*/ 409300 h 3340808"/>
                <a:gd name="connsiteX13" fmla="*/ 1413994 w 1546122"/>
                <a:gd name="connsiteY13" fmla="*/ 344648 h 3340808"/>
                <a:gd name="connsiteX14" fmla="*/ 1418250 w 1546122"/>
                <a:gd name="connsiteY14" fmla="*/ 71965 h 3340808"/>
                <a:gd name="connsiteX15" fmla="*/ 1413913 w 1546122"/>
                <a:gd name="connsiteY15" fmla="*/ 7395 h 3340808"/>
                <a:gd name="connsiteX16" fmla="*/ 1428071 w 1546122"/>
                <a:gd name="connsiteY16" fmla="*/ 10095 h 3340808"/>
                <a:gd name="connsiteX17" fmla="*/ 1445256 w 1546122"/>
                <a:gd name="connsiteY17" fmla="*/ 61735 h 3340808"/>
                <a:gd name="connsiteX18" fmla="*/ 1543952 w 1546122"/>
                <a:gd name="connsiteY18" fmla="*/ 882403 h 3340808"/>
                <a:gd name="connsiteX19" fmla="*/ 1318081 w 1546122"/>
                <a:gd name="connsiteY19" fmla="*/ 1520738 h 3340808"/>
                <a:gd name="connsiteX20" fmla="*/ 937126 w 1546122"/>
                <a:gd name="connsiteY20" fmla="*/ 1812161 h 3340808"/>
                <a:gd name="connsiteX21" fmla="*/ 519754 w 1546122"/>
                <a:gd name="connsiteY21" fmla="*/ 1976819 h 3340808"/>
                <a:gd name="connsiteX22" fmla="*/ 234222 w 1546122"/>
                <a:gd name="connsiteY22" fmla="*/ 2115861 h 3340808"/>
                <a:gd name="connsiteX23" fmla="*/ 114330 w 1546122"/>
                <a:gd name="connsiteY23" fmla="*/ 2225769 h 3340808"/>
                <a:gd name="connsiteX24" fmla="*/ 52379 w 1546122"/>
                <a:gd name="connsiteY24" fmla="*/ 2395910 h 3340808"/>
                <a:gd name="connsiteX25" fmla="*/ 25618 w 1546122"/>
                <a:gd name="connsiteY25" fmla="*/ 3340808 h 3340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6122" h="3340808">
                  <a:moveTo>
                    <a:pt x="25618" y="3340808"/>
                  </a:moveTo>
                  <a:cubicBezTo>
                    <a:pt x="14979" y="3339417"/>
                    <a:pt x="10478" y="3339172"/>
                    <a:pt x="2" y="3336634"/>
                  </a:cubicBezTo>
                  <a:cubicBezTo>
                    <a:pt x="-243" y="3263881"/>
                    <a:pt x="17761" y="2469482"/>
                    <a:pt x="23653" y="2402866"/>
                  </a:cubicBezTo>
                  <a:cubicBezTo>
                    <a:pt x="31919" y="2309326"/>
                    <a:pt x="39694" y="2215458"/>
                    <a:pt x="69892" y="2125600"/>
                  </a:cubicBezTo>
                  <a:cubicBezTo>
                    <a:pt x="98044" y="2041880"/>
                    <a:pt x="145101" y="1968472"/>
                    <a:pt x="199277" y="1899400"/>
                  </a:cubicBezTo>
                  <a:cubicBezTo>
                    <a:pt x="232503" y="1857091"/>
                    <a:pt x="267693" y="1816499"/>
                    <a:pt x="306730" y="1779345"/>
                  </a:cubicBezTo>
                  <a:cubicBezTo>
                    <a:pt x="375719" y="1713711"/>
                    <a:pt x="453302" y="1659207"/>
                    <a:pt x="532193" y="1606422"/>
                  </a:cubicBezTo>
                  <a:cubicBezTo>
                    <a:pt x="626716" y="1543325"/>
                    <a:pt x="721565" y="1480555"/>
                    <a:pt x="811833" y="1411484"/>
                  </a:cubicBezTo>
                  <a:cubicBezTo>
                    <a:pt x="867155" y="1369174"/>
                    <a:pt x="921577" y="1325636"/>
                    <a:pt x="972643" y="1277925"/>
                  </a:cubicBezTo>
                  <a:cubicBezTo>
                    <a:pt x="1008325" y="1244535"/>
                    <a:pt x="1046297" y="1213519"/>
                    <a:pt x="1080015" y="1178083"/>
                  </a:cubicBezTo>
                  <a:cubicBezTo>
                    <a:pt x="1166026" y="1087816"/>
                    <a:pt x="1245491" y="992475"/>
                    <a:pt x="1297621" y="877739"/>
                  </a:cubicBezTo>
                  <a:cubicBezTo>
                    <a:pt x="1333793" y="798110"/>
                    <a:pt x="1358099" y="714800"/>
                    <a:pt x="1373485" y="628379"/>
                  </a:cubicBezTo>
                  <a:cubicBezTo>
                    <a:pt x="1386497" y="555707"/>
                    <a:pt x="1401309" y="482381"/>
                    <a:pt x="1409902" y="409300"/>
                  </a:cubicBezTo>
                  <a:cubicBezTo>
                    <a:pt x="1412439" y="387940"/>
                    <a:pt x="1412358" y="366253"/>
                    <a:pt x="1413994" y="344648"/>
                  </a:cubicBezTo>
                  <a:cubicBezTo>
                    <a:pt x="1420705" y="253890"/>
                    <a:pt x="1419559" y="162886"/>
                    <a:pt x="1418250" y="71965"/>
                  </a:cubicBezTo>
                  <a:cubicBezTo>
                    <a:pt x="1417923" y="50605"/>
                    <a:pt x="1414649" y="28918"/>
                    <a:pt x="1413913" y="7395"/>
                  </a:cubicBezTo>
                  <a:cubicBezTo>
                    <a:pt x="1421687" y="-7991"/>
                    <a:pt x="1425206" y="4530"/>
                    <a:pt x="1428071" y="10095"/>
                  </a:cubicBezTo>
                  <a:cubicBezTo>
                    <a:pt x="1436500" y="26299"/>
                    <a:pt x="1440919" y="44058"/>
                    <a:pt x="1445256" y="61735"/>
                  </a:cubicBezTo>
                  <a:cubicBezTo>
                    <a:pt x="1511135" y="331308"/>
                    <a:pt x="1556801" y="603746"/>
                    <a:pt x="1543952" y="882403"/>
                  </a:cubicBezTo>
                  <a:cubicBezTo>
                    <a:pt x="1533150" y="1117032"/>
                    <a:pt x="1466780" y="1334066"/>
                    <a:pt x="1318081" y="1520738"/>
                  </a:cubicBezTo>
                  <a:cubicBezTo>
                    <a:pt x="1217175" y="1647504"/>
                    <a:pt x="1080015" y="1738835"/>
                    <a:pt x="937126" y="1812161"/>
                  </a:cubicBezTo>
                  <a:cubicBezTo>
                    <a:pt x="803403" y="1880742"/>
                    <a:pt x="661251" y="1927880"/>
                    <a:pt x="519754" y="1976819"/>
                  </a:cubicBezTo>
                  <a:cubicBezTo>
                    <a:pt x="420485" y="2011109"/>
                    <a:pt x="321134" y="2054565"/>
                    <a:pt x="234222" y="2115861"/>
                  </a:cubicBezTo>
                  <a:cubicBezTo>
                    <a:pt x="187001" y="2149169"/>
                    <a:pt x="150502" y="2180595"/>
                    <a:pt x="114330" y="2225769"/>
                  </a:cubicBezTo>
                  <a:cubicBezTo>
                    <a:pt x="75948" y="2273808"/>
                    <a:pt x="61135" y="2336578"/>
                    <a:pt x="52379" y="2395910"/>
                  </a:cubicBezTo>
                  <a:cubicBezTo>
                    <a:pt x="30364" y="2546491"/>
                    <a:pt x="31510" y="3243749"/>
                    <a:pt x="25618" y="3340808"/>
                  </a:cubicBezTo>
                  <a:close/>
                </a:path>
              </a:pathLst>
            </a:custGeom>
            <a:solidFill>
              <a:srgbClr val="88AB3F"/>
            </a:solidFill>
            <a:ln w="818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7DC84D1-91FB-40D7-B7AC-9646D8E239E4}"/>
                </a:ext>
              </a:extLst>
            </p:cNvPr>
            <p:cNvSpPr/>
            <p:nvPr/>
          </p:nvSpPr>
          <p:spPr>
            <a:xfrm>
              <a:off x="181567" y="3984065"/>
              <a:ext cx="516492" cy="845697"/>
            </a:xfrm>
            <a:custGeom>
              <a:avLst/>
              <a:gdLst>
                <a:gd name="connsiteX0" fmla="*/ 93819 w 1054529"/>
                <a:gd name="connsiteY0" fmla="*/ 8328 h 1726673"/>
                <a:gd name="connsiteX1" fmla="*/ 89891 w 1054529"/>
                <a:gd name="connsiteY1" fmla="*/ 177895 h 1726673"/>
                <a:gd name="connsiteX2" fmla="*/ 143413 w 1054529"/>
                <a:gd name="connsiteY2" fmla="*/ 548457 h 1726673"/>
                <a:gd name="connsiteX3" fmla="*/ 270589 w 1054529"/>
                <a:gd name="connsiteY3" fmla="*/ 765081 h 1726673"/>
                <a:gd name="connsiteX4" fmla="*/ 585091 w 1054529"/>
                <a:gd name="connsiteY4" fmla="*/ 1039647 h 1726673"/>
                <a:gd name="connsiteX5" fmla="*/ 804662 w 1054529"/>
                <a:gd name="connsiteY5" fmla="*/ 1192847 h 1726673"/>
                <a:gd name="connsiteX6" fmla="*/ 986014 w 1054529"/>
                <a:gd name="connsiteY6" fmla="*/ 1398996 h 1726673"/>
                <a:gd name="connsiteX7" fmla="*/ 1048456 w 1054529"/>
                <a:gd name="connsiteY7" fmla="*/ 1594424 h 1726673"/>
                <a:gd name="connsiteX8" fmla="*/ 1051157 w 1054529"/>
                <a:gd name="connsiteY8" fmla="*/ 1726674 h 1726673"/>
                <a:gd name="connsiteX9" fmla="*/ 1020795 w 1054529"/>
                <a:gd name="connsiteY9" fmla="*/ 1591887 h 1726673"/>
                <a:gd name="connsiteX10" fmla="*/ 903604 w 1054529"/>
                <a:gd name="connsiteY10" fmla="*/ 1465448 h 1726673"/>
                <a:gd name="connsiteX11" fmla="*/ 703429 w 1054529"/>
                <a:gd name="connsiteY11" fmla="*/ 1375099 h 1726673"/>
                <a:gd name="connsiteX12" fmla="*/ 391136 w 1054529"/>
                <a:gd name="connsiteY12" fmla="*/ 1247760 h 1726673"/>
                <a:gd name="connsiteX13" fmla="*/ 4698 w 1054529"/>
                <a:gd name="connsiteY13" fmla="*/ 651736 h 1726673"/>
                <a:gd name="connsiteX14" fmla="*/ 44881 w 1054529"/>
                <a:gd name="connsiteY14" fmla="*/ 155308 h 1726673"/>
                <a:gd name="connsiteX15" fmla="*/ 76715 w 1054529"/>
                <a:gd name="connsiteY15" fmla="*/ 20603 h 1726673"/>
                <a:gd name="connsiteX16" fmla="*/ 84163 w 1054529"/>
                <a:gd name="connsiteY16" fmla="*/ 3499 h 1726673"/>
                <a:gd name="connsiteX17" fmla="*/ 93819 w 1054529"/>
                <a:gd name="connsiteY17" fmla="*/ 8328 h 1726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4529" h="1726673">
                  <a:moveTo>
                    <a:pt x="93819" y="8328"/>
                  </a:moveTo>
                  <a:cubicBezTo>
                    <a:pt x="85308" y="64714"/>
                    <a:pt x="87109" y="121591"/>
                    <a:pt x="89891" y="177895"/>
                  </a:cubicBezTo>
                  <a:cubicBezTo>
                    <a:pt x="96193" y="302943"/>
                    <a:pt x="102331" y="428319"/>
                    <a:pt x="143413" y="548457"/>
                  </a:cubicBezTo>
                  <a:cubicBezTo>
                    <a:pt x="171074" y="629394"/>
                    <a:pt x="214284" y="700838"/>
                    <a:pt x="270589" y="765081"/>
                  </a:cubicBezTo>
                  <a:cubicBezTo>
                    <a:pt x="363147" y="870815"/>
                    <a:pt x="470600" y="959118"/>
                    <a:pt x="585091" y="1039647"/>
                  </a:cubicBezTo>
                  <a:cubicBezTo>
                    <a:pt x="658090" y="1090959"/>
                    <a:pt x="734363" y="1137606"/>
                    <a:pt x="804662" y="1192847"/>
                  </a:cubicBezTo>
                  <a:cubicBezTo>
                    <a:pt x="877906" y="1250460"/>
                    <a:pt x="937484" y="1319531"/>
                    <a:pt x="986014" y="1398996"/>
                  </a:cubicBezTo>
                  <a:cubicBezTo>
                    <a:pt x="1022923" y="1459392"/>
                    <a:pt x="1039618" y="1525190"/>
                    <a:pt x="1048456" y="1594424"/>
                  </a:cubicBezTo>
                  <a:cubicBezTo>
                    <a:pt x="1053285" y="1632234"/>
                    <a:pt x="1057868" y="1676098"/>
                    <a:pt x="1051157" y="1726674"/>
                  </a:cubicBezTo>
                  <a:cubicBezTo>
                    <a:pt x="1045510" y="1683382"/>
                    <a:pt x="1039372" y="1632561"/>
                    <a:pt x="1020795" y="1591887"/>
                  </a:cubicBezTo>
                  <a:cubicBezTo>
                    <a:pt x="995753" y="1537056"/>
                    <a:pt x="952052" y="1498838"/>
                    <a:pt x="903604" y="1465448"/>
                  </a:cubicBezTo>
                  <a:cubicBezTo>
                    <a:pt x="842389" y="1423302"/>
                    <a:pt x="772991" y="1399078"/>
                    <a:pt x="703429" y="1375099"/>
                  </a:cubicBezTo>
                  <a:cubicBezTo>
                    <a:pt x="596958" y="1338354"/>
                    <a:pt x="490651" y="1301691"/>
                    <a:pt x="391136" y="1247760"/>
                  </a:cubicBezTo>
                  <a:cubicBezTo>
                    <a:pt x="153807" y="1119193"/>
                    <a:pt x="28840" y="917954"/>
                    <a:pt x="4698" y="651736"/>
                  </a:cubicBezTo>
                  <a:cubicBezTo>
                    <a:pt x="-10524" y="484132"/>
                    <a:pt x="13455" y="319311"/>
                    <a:pt x="44881" y="155308"/>
                  </a:cubicBezTo>
                  <a:cubicBezTo>
                    <a:pt x="53555" y="109970"/>
                    <a:pt x="63458" y="64877"/>
                    <a:pt x="76715" y="20603"/>
                  </a:cubicBezTo>
                  <a:cubicBezTo>
                    <a:pt x="78516" y="14629"/>
                    <a:pt x="80316" y="8000"/>
                    <a:pt x="84163" y="3499"/>
                  </a:cubicBezTo>
                  <a:cubicBezTo>
                    <a:pt x="90546" y="-3621"/>
                    <a:pt x="93328" y="1208"/>
                    <a:pt x="93819" y="8328"/>
                  </a:cubicBezTo>
                  <a:close/>
                </a:path>
              </a:pathLst>
            </a:custGeom>
            <a:solidFill>
              <a:srgbClr val="88AB3F"/>
            </a:solidFill>
            <a:ln w="818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D813400-DB7C-4A2D-9F96-28ADBDC3C905}"/>
                </a:ext>
              </a:extLst>
            </p:cNvPr>
            <p:cNvSpPr/>
            <p:nvPr/>
          </p:nvSpPr>
          <p:spPr>
            <a:xfrm>
              <a:off x="271672" y="3552490"/>
              <a:ext cx="445358" cy="924023"/>
            </a:xfrm>
            <a:custGeom>
              <a:avLst/>
              <a:gdLst>
                <a:gd name="connsiteX0" fmla="*/ 78190 w 909294"/>
                <a:gd name="connsiteY0" fmla="*/ 6289 h 1886592"/>
                <a:gd name="connsiteX1" fmla="*/ 73525 w 909294"/>
                <a:gd name="connsiteY1" fmla="*/ 112842 h 1886592"/>
                <a:gd name="connsiteX2" fmla="*/ 115999 w 909294"/>
                <a:gd name="connsiteY2" fmla="*/ 451486 h 1886592"/>
                <a:gd name="connsiteX3" fmla="*/ 223697 w 909294"/>
                <a:gd name="connsiteY3" fmla="*/ 643560 h 1886592"/>
                <a:gd name="connsiteX4" fmla="*/ 619710 w 909294"/>
                <a:gd name="connsiteY4" fmla="*/ 966164 h 1886592"/>
                <a:gd name="connsiteX5" fmla="*/ 852866 w 909294"/>
                <a:gd name="connsiteY5" fmla="*/ 1217978 h 1886592"/>
                <a:gd name="connsiteX6" fmla="*/ 889038 w 909294"/>
                <a:gd name="connsiteY6" fmla="*/ 1358739 h 1886592"/>
                <a:gd name="connsiteX7" fmla="*/ 907533 w 909294"/>
                <a:gd name="connsiteY7" fmla="*/ 1788469 h 1886592"/>
                <a:gd name="connsiteX8" fmla="*/ 898204 w 909294"/>
                <a:gd name="connsiteY8" fmla="*/ 1886592 h 1886592"/>
                <a:gd name="connsiteX9" fmla="*/ 875126 w 909294"/>
                <a:gd name="connsiteY9" fmla="*/ 1382063 h 1886592"/>
                <a:gd name="connsiteX10" fmla="*/ 795743 w 909294"/>
                <a:gd name="connsiteY10" fmla="*/ 1265444 h 1886592"/>
                <a:gd name="connsiteX11" fmla="*/ 601788 w 909294"/>
                <a:gd name="connsiteY11" fmla="*/ 1168221 h 1886592"/>
                <a:gd name="connsiteX12" fmla="*/ 324603 w 909294"/>
                <a:gd name="connsiteY12" fmla="*/ 1054630 h 1886592"/>
                <a:gd name="connsiteX13" fmla="*/ 1754 w 909294"/>
                <a:gd name="connsiteY13" fmla="*/ 524649 h 1886592"/>
                <a:gd name="connsiteX14" fmla="*/ 61495 w 909294"/>
                <a:gd name="connsiteY14" fmla="*/ 28304 h 1886592"/>
                <a:gd name="connsiteX15" fmla="*/ 71234 w 909294"/>
                <a:gd name="connsiteY15" fmla="*/ 3016 h 1886592"/>
                <a:gd name="connsiteX16" fmla="*/ 78190 w 909294"/>
                <a:gd name="connsiteY16" fmla="*/ 6289 h 188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9294" h="1886592">
                  <a:moveTo>
                    <a:pt x="78190" y="6289"/>
                  </a:moveTo>
                  <a:cubicBezTo>
                    <a:pt x="74753" y="41725"/>
                    <a:pt x="71479" y="77243"/>
                    <a:pt x="73525" y="112842"/>
                  </a:cubicBezTo>
                  <a:cubicBezTo>
                    <a:pt x="80072" y="226678"/>
                    <a:pt x="82527" y="341169"/>
                    <a:pt x="115999" y="451486"/>
                  </a:cubicBezTo>
                  <a:cubicBezTo>
                    <a:pt x="137768" y="523258"/>
                    <a:pt x="174840" y="586682"/>
                    <a:pt x="223697" y="643560"/>
                  </a:cubicBezTo>
                  <a:cubicBezTo>
                    <a:pt x="336388" y="774827"/>
                    <a:pt x="476740" y="872050"/>
                    <a:pt x="619710" y="966164"/>
                  </a:cubicBezTo>
                  <a:cubicBezTo>
                    <a:pt x="718079" y="1030897"/>
                    <a:pt x="799017" y="1112080"/>
                    <a:pt x="852866" y="1217978"/>
                  </a:cubicBezTo>
                  <a:cubicBezTo>
                    <a:pt x="875289" y="1262007"/>
                    <a:pt x="883800" y="1310128"/>
                    <a:pt x="889038" y="1358739"/>
                  </a:cubicBezTo>
                  <a:cubicBezTo>
                    <a:pt x="900413" y="1463410"/>
                    <a:pt x="914244" y="1738548"/>
                    <a:pt x="907533" y="1788469"/>
                  </a:cubicBezTo>
                  <a:cubicBezTo>
                    <a:pt x="905651" y="1802709"/>
                    <a:pt x="901968" y="1872598"/>
                    <a:pt x="898204" y="1886592"/>
                  </a:cubicBezTo>
                  <a:cubicBezTo>
                    <a:pt x="897631" y="1811465"/>
                    <a:pt x="880527" y="1411443"/>
                    <a:pt x="875126" y="1382063"/>
                  </a:cubicBezTo>
                  <a:cubicBezTo>
                    <a:pt x="865796" y="1332060"/>
                    <a:pt x="832734" y="1296952"/>
                    <a:pt x="795743" y="1265444"/>
                  </a:cubicBezTo>
                  <a:cubicBezTo>
                    <a:pt x="739111" y="1217324"/>
                    <a:pt x="670777" y="1191954"/>
                    <a:pt x="601788" y="1168221"/>
                  </a:cubicBezTo>
                  <a:cubicBezTo>
                    <a:pt x="507265" y="1135650"/>
                    <a:pt x="412661" y="1103406"/>
                    <a:pt x="324603" y="1054630"/>
                  </a:cubicBezTo>
                  <a:cubicBezTo>
                    <a:pt x="116244" y="939157"/>
                    <a:pt x="14602" y="758460"/>
                    <a:pt x="1754" y="524649"/>
                  </a:cubicBezTo>
                  <a:cubicBezTo>
                    <a:pt x="-7576" y="355900"/>
                    <a:pt x="21476" y="191324"/>
                    <a:pt x="61495" y="28304"/>
                  </a:cubicBezTo>
                  <a:cubicBezTo>
                    <a:pt x="63623" y="19547"/>
                    <a:pt x="66651" y="10708"/>
                    <a:pt x="71234" y="3016"/>
                  </a:cubicBezTo>
                  <a:cubicBezTo>
                    <a:pt x="74753" y="-3040"/>
                    <a:pt x="77535" y="1052"/>
                    <a:pt x="78190" y="6289"/>
                  </a:cubicBezTo>
                  <a:close/>
                </a:path>
              </a:pathLst>
            </a:custGeom>
            <a:solidFill>
              <a:srgbClr val="88AB3F"/>
            </a:solidFill>
            <a:ln w="818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1F1CBA8-1B84-43B8-98B2-84AB961E427F}"/>
                </a:ext>
              </a:extLst>
            </p:cNvPr>
            <p:cNvSpPr/>
            <p:nvPr/>
          </p:nvSpPr>
          <p:spPr>
            <a:xfrm>
              <a:off x="734223" y="3166619"/>
              <a:ext cx="426124" cy="1135422"/>
            </a:xfrm>
            <a:custGeom>
              <a:avLst/>
              <a:gdLst>
                <a:gd name="connsiteX0" fmla="*/ 11257 w 870023"/>
                <a:gd name="connsiteY0" fmla="*/ 2318190 h 2318208"/>
                <a:gd name="connsiteX1" fmla="*/ 16249 w 870023"/>
                <a:gd name="connsiteY1" fmla="*/ 1303730 h 2318208"/>
                <a:gd name="connsiteX2" fmla="*/ 125502 w 870023"/>
                <a:gd name="connsiteY2" fmla="*/ 1044550 h 2318208"/>
                <a:gd name="connsiteX3" fmla="*/ 366514 w 870023"/>
                <a:gd name="connsiteY3" fmla="*/ 851904 h 2318208"/>
                <a:gd name="connsiteX4" fmla="*/ 557605 w 870023"/>
                <a:gd name="connsiteY4" fmla="*/ 702877 h 2318208"/>
                <a:gd name="connsiteX5" fmla="*/ 713833 w 870023"/>
                <a:gd name="connsiteY5" fmla="*/ 515960 h 2318208"/>
                <a:gd name="connsiteX6" fmla="*/ 768583 w 870023"/>
                <a:gd name="connsiteY6" fmla="*/ 356376 h 2318208"/>
                <a:gd name="connsiteX7" fmla="*/ 786587 w 870023"/>
                <a:gd name="connsiteY7" fmla="*/ 194747 h 2318208"/>
                <a:gd name="connsiteX8" fmla="*/ 797717 w 870023"/>
                <a:gd name="connsiteY8" fmla="*/ 18714 h 2318208"/>
                <a:gd name="connsiteX9" fmla="*/ 794198 w 870023"/>
                <a:gd name="connsiteY9" fmla="*/ 9303 h 2318208"/>
                <a:gd name="connsiteX10" fmla="*/ 797636 w 870023"/>
                <a:gd name="connsiteY10" fmla="*/ 301 h 2318208"/>
                <a:gd name="connsiteX11" fmla="*/ 806310 w 870023"/>
                <a:gd name="connsiteY11" fmla="*/ 9221 h 2318208"/>
                <a:gd name="connsiteX12" fmla="*/ 829389 w 870023"/>
                <a:gd name="connsiteY12" fmla="*/ 100634 h 2318208"/>
                <a:gd name="connsiteX13" fmla="*/ 869898 w 870023"/>
                <a:gd name="connsiteY13" fmla="*/ 458674 h 2318208"/>
                <a:gd name="connsiteX14" fmla="*/ 489844 w 870023"/>
                <a:gd name="connsiteY14" fmla="*/ 1030801 h 2318208"/>
                <a:gd name="connsiteX15" fmla="*/ 230746 w 870023"/>
                <a:gd name="connsiteY15" fmla="*/ 1127942 h 2318208"/>
                <a:gd name="connsiteX16" fmla="*/ 75500 w 870023"/>
                <a:gd name="connsiteY16" fmla="*/ 1231549 h 2318208"/>
                <a:gd name="connsiteX17" fmla="*/ 30489 w 870023"/>
                <a:gd name="connsiteY17" fmla="*/ 1344076 h 2318208"/>
                <a:gd name="connsiteX18" fmla="*/ 19195 w 870023"/>
                <a:gd name="connsiteY18" fmla="*/ 1701788 h 2318208"/>
                <a:gd name="connsiteX19" fmla="*/ 11257 w 870023"/>
                <a:gd name="connsiteY19" fmla="*/ 2318190 h 231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0023" h="2318208">
                  <a:moveTo>
                    <a:pt x="11257" y="2318190"/>
                  </a:moveTo>
                  <a:cubicBezTo>
                    <a:pt x="-14113" y="2142157"/>
                    <a:pt x="10520" y="1380985"/>
                    <a:pt x="16249" y="1303730"/>
                  </a:cubicBezTo>
                  <a:cubicBezTo>
                    <a:pt x="23614" y="1205197"/>
                    <a:pt x="61914" y="1120495"/>
                    <a:pt x="125502" y="1044550"/>
                  </a:cubicBezTo>
                  <a:cubicBezTo>
                    <a:pt x="193264" y="963694"/>
                    <a:pt x="281648" y="910418"/>
                    <a:pt x="366514" y="851904"/>
                  </a:cubicBezTo>
                  <a:cubicBezTo>
                    <a:pt x="433130" y="805911"/>
                    <a:pt x="497209" y="757054"/>
                    <a:pt x="557605" y="702877"/>
                  </a:cubicBezTo>
                  <a:cubicBezTo>
                    <a:pt x="618984" y="647882"/>
                    <a:pt x="673242" y="587732"/>
                    <a:pt x="713833" y="515960"/>
                  </a:cubicBezTo>
                  <a:cubicBezTo>
                    <a:pt x="741904" y="466366"/>
                    <a:pt x="757944" y="412108"/>
                    <a:pt x="768583" y="356376"/>
                  </a:cubicBezTo>
                  <a:cubicBezTo>
                    <a:pt x="778813" y="303018"/>
                    <a:pt x="782168" y="248923"/>
                    <a:pt x="786587" y="194747"/>
                  </a:cubicBezTo>
                  <a:cubicBezTo>
                    <a:pt x="791498" y="135906"/>
                    <a:pt x="795753" y="77310"/>
                    <a:pt x="797717" y="18714"/>
                  </a:cubicBezTo>
                  <a:cubicBezTo>
                    <a:pt x="797799" y="15604"/>
                    <a:pt x="795426" y="12413"/>
                    <a:pt x="794198" y="9303"/>
                  </a:cubicBezTo>
                  <a:cubicBezTo>
                    <a:pt x="793871" y="5702"/>
                    <a:pt x="793789" y="1283"/>
                    <a:pt x="797636" y="301"/>
                  </a:cubicBezTo>
                  <a:cubicBezTo>
                    <a:pt x="804592" y="-1500"/>
                    <a:pt x="804919" y="5211"/>
                    <a:pt x="806310" y="9221"/>
                  </a:cubicBezTo>
                  <a:cubicBezTo>
                    <a:pt x="816622" y="39010"/>
                    <a:pt x="823005" y="69863"/>
                    <a:pt x="829389" y="100634"/>
                  </a:cubicBezTo>
                  <a:cubicBezTo>
                    <a:pt x="853858" y="218725"/>
                    <a:pt x="871699" y="337636"/>
                    <a:pt x="869898" y="458674"/>
                  </a:cubicBezTo>
                  <a:cubicBezTo>
                    <a:pt x="865888" y="727265"/>
                    <a:pt x="736912" y="919829"/>
                    <a:pt x="489844" y="1030801"/>
                  </a:cubicBezTo>
                  <a:cubicBezTo>
                    <a:pt x="405469" y="1068692"/>
                    <a:pt x="316757" y="1094798"/>
                    <a:pt x="230746" y="1127942"/>
                  </a:cubicBezTo>
                  <a:cubicBezTo>
                    <a:pt x="182952" y="1146356"/>
                    <a:pt x="111835" y="1193904"/>
                    <a:pt x="75500" y="1231549"/>
                  </a:cubicBezTo>
                  <a:cubicBezTo>
                    <a:pt x="43255" y="1265102"/>
                    <a:pt x="35890" y="1299474"/>
                    <a:pt x="30489" y="1344076"/>
                  </a:cubicBezTo>
                  <a:cubicBezTo>
                    <a:pt x="26151" y="1380166"/>
                    <a:pt x="19686" y="1643274"/>
                    <a:pt x="19195" y="1701788"/>
                  </a:cubicBezTo>
                  <a:cubicBezTo>
                    <a:pt x="18622" y="1765458"/>
                    <a:pt x="11830" y="2321873"/>
                    <a:pt x="11257" y="2318190"/>
                  </a:cubicBezTo>
                  <a:close/>
                </a:path>
              </a:pathLst>
            </a:custGeom>
            <a:solidFill>
              <a:srgbClr val="88AB3F"/>
            </a:solidFill>
            <a:ln w="8182" cap="flat">
              <a:noFill/>
              <a:prstDash val="solid"/>
              <a:miter/>
            </a:ln>
          </p:spPr>
          <p:txBody>
            <a:bodyPr rtlCol="0" anchor="ctr"/>
            <a:lstStyle/>
            <a:p>
              <a:endParaRPr lang="en-US"/>
            </a:p>
          </p:txBody>
        </p:sp>
      </p:grpSp>
      <p:sp>
        <p:nvSpPr>
          <p:cNvPr id="3" name="Freeform 16">
            <a:extLst>
              <a:ext uri="{FF2B5EF4-FFF2-40B4-BE49-F238E27FC236}">
                <a16:creationId xmlns:a16="http://schemas.microsoft.com/office/drawing/2014/main" id="{F15572CE-7D36-430E-99B0-B29BB0FE7B01}"/>
              </a:ext>
            </a:extLst>
          </p:cNvPr>
          <p:cNvSpPr/>
          <p:nvPr/>
        </p:nvSpPr>
        <p:spPr>
          <a:xfrm>
            <a:off x="6682401" y="5261515"/>
            <a:ext cx="4922661" cy="1432117"/>
          </a:xfrm>
          <a:custGeom>
            <a:avLst/>
            <a:gdLst>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69121 w 5468347"/>
              <a:gd name="connsiteY5" fmla="*/ 1173092 h 1582918"/>
              <a:gd name="connsiteX6" fmla="*/ 3214235 w 5468347"/>
              <a:gd name="connsiteY6" fmla="*/ 1161143 h 1582918"/>
              <a:gd name="connsiteX7" fmla="*/ 2448153 w 5468347"/>
              <a:gd name="connsiteY7" fmla="*/ 854408 h 1582918"/>
              <a:gd name="connsiteX8" fmla="*/ 1572398 w 5468347"/>
              <a:gd name="connsiteY8" fmla="*/ 937852 h 1582918"/>
              <a:gd name="connsiteX9" fmla="*/ 1281447 w 5468347"/>
              <a:gd name="connsiteY9" fmla="*/ 827716 h 1582918"/>
              <a:gd name="connsiteX10" fmla="*/ 158263 w 5468347"/>
              <a:gd name="connsiteY10" fmla="*/ 615914 h 1582918"/>
              <a:gd name="connsiteX11" fmla="*/ 231087 w 5468347"/>
              <a:gd name="connsiteY11" fmla="*/ 457382 h 1582918"/>
              <a:gd name="connsiteX12" fmla="*/ 1414 w 5468347"/>
              <a:gd name="connsiteY12" fmla="*/ 410090 h 1582918"/>
              <a:gd name="connsiteX13" fmla="*/ 417937 w 5468347"/>
              <a:gd name="connsiteY13" fmla="*/ 270533 h 1582918"/>
              <a:gd name="connsiteX14" fmla="*/ 1051890 w 5468347"/>
              <a:gd name="connsiteY14" fmla="*/ 437363 h 1582918"/>
              <a:gd name="connsiteX15" fmla="*/ 1549535 w 5468347"/>
              <a:gd name="connsiteY15" fmla="*/ 367846 h 1582918"/>
              <a:gd name="connsiteX16" fmla="*/ 1138815 w 5468347"/>
              <a:gd name="connsiteY16" fmla="*/ 345621 h 1582918"/>
              <a:gd name="connsiteX17" fmla="*/ 991889 w 5468347"/>
              <a:gd name="connsiteY17" fmla="*/ 115890 h 1582918"/>
              <a:gd name="connsiteX18" fmla="*/ 1647486 w 5468347"/>
              <a:gd name="connsiteY18" fmla="*/ 92040 h 1582918"/>
              <a:gd name="connsiteX19" fmla="*/ 2035402 w 5468347"/>
              <a:gd name="connsiteY19"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3631596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82918"/>
              <a:gd name="connsiteX1" fmla="*/ 2596704 w 5468347"/>
              <a:gd name="connsiteY1" fmla="*/ 141538 h 1582918"/>
              <a:gd name="connsiteX2" fmla="*/ 3488648 w 5468347"/>
              <a:gd name="connsiteY2" fmla="*/ 570305 h 1582918"/>
              <a:gd name="connsiteX3" fmla="*/ 5468347 w 5468347"/>
              <a:gd name="connsiteY3" fmla="*/ 1582918 h 1582918"/>
              <a:gd name="connsiteX4" fmla="*/ 4021210 w 5468347"/>
              <a:gd name="connsiteY4" fmla="*/ 1574966 h 1582918"/>
              <a:gd name="connsiteX5" fmla="*/ 3214235 w 5468347"/>
              <a:gd name="connsiteY5" fmla="*/ 1161143 h 1582918"/>
              <a:gd name="connsiteX6" fmla="*/ 2448153 w 5468347"/>
              <a:gd name="connsiteY6" fmla="*/ 854408 h 1582918"/>
              <a:gd name="connsiteX7" fmla="*/ 1572398 w 5468347"/>
              <a:gd name="connsiteY7" fmla="*/ 937852 h 1582918"/>
              <a:gd name="connsiteX8" fmla="*/ 1281447 w 5468347"/>
              <a:gd name="connsiteY8" fmla="*/ 827716 h 1582918"/>
              <a:gd name="connsiteX9" fmla="*/ 158263 w 5468347"/>
              <a:gd name="connsiteY9" fmla="*/ 615914 h 1582918"/>
              <a:gd name="connsiteX10" fmla="*/ 231087 w 5468347"/>
              <a:gd name="connsiteY10" fmla="*/ 457382 h 1582918"/>
              <a:gd name="connsiteX11" fmla="*/ 1414 w 5468347"/>
              <a:gd name="connsiteY11" fmla="*/ 410090 h 1582918"/>
              <a:gd name="connsiteX12" fmla="*/ 417937 w 5468347"/>
              <a:gd name="connsiteY12" fmla="*/ 270533 h 1582918"/>
              <a:gd name="connsiteX13" fmla="*/ 1051890 w 5468347"/>
              <a:gd name="connsiteY13" fmla="*/ 437363 h 1582918"/>
              <a:gd name="connsiteX14" fmla="*/ 1549535 w 5468347"/>
              <a:gd name="connsiteY14" fmla="*/ 367846 h 1582918"/>
              <a:gd name="connsiteX15" fmla="*/ 1138815 w 5468347"/>
              <a:gd name="connsiteY15" fmla="*/ 345621 h 1582918"/>
              <a:gd name="connsiteX16" fmla="*/ 991889 w 5468347"/>
              <a:gd name="connsiteY16" fmla="*/ 115890 h 1582918"/>
              <a:gd name="connsiteX17" fmla="*/ 1647486 w 5468347"/>
              <a:gd name="connsiteY17" fmla="*/ 92040 h 1582918"/>
              <a:gd name="connsiteX18" fmla="*/ 2035402 w 5468347"/>
              <a:gd name="connsiteY18" fmla="*/ 849 h 1582918"/>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 name="connsiteX0" fmla="*/ 2035402 w 5468347"/>
              <a:gd name="connsiteY0" fmla="*/ 849 h 1590869"/>
              <a:gd name="connsiteX1" fmla="*/ 2596704 w 5468347"/>
              <a:gd name="connsiteY1" fmla="*/ 141538 h 1590869"/>
              <a:gd name="connsiteX2" fmla="*/ 3488648 w 5468347"/>
              <a:gd name="connsiteY2" fmla="*/ 570305 h 1590869"/>
              <a:gd name="connsiteX3" fmla="*/ 5468347 w 5468347"/>
              <a:gd name="connsiteY3" fmla="*/ 1582918 h 1590869"/>
              <a:gd name="connsiteX4" fmla="*/ 3862184 w 5468347"/>
              <a:gd name="connsiteY4" fmla="*/ 1590869 h 1590869"/>
              <a:gd name="connsiteX5" fmla="*/ 3214235 w 5468347"/>
              <a:gd name="connsiteY5" fmla="*/ 1161143 h 1590869"/>
              <a:gd name="connsiteX6" fmla="*/ 2448153 w 5468347"/>
              <a:gd name="connsiteY6" fmla="*/ 854408 h 1590869"/>
              <a:gd name="connsiteX7" fmla="*/ 1572398 w 5468347"/>
              <a:gd name="connsiteY7" fmla="*/ 937852 h 1590869"/>
              <a:gd name="connsiteX8" fmla="*/ 1281447 w 5468347"/>
              <a:gd name="connsiteY8" fmla="*/ 827716 h 1590869"/>
              <a:gd name="connsiteX9" fmla="*/ 158263 w 5468347"/>
              <a:gd name="connsiteY9" fmla="*/ 615914 h 1590869"/>
              <a:gd name="connsiteX10" fmla="*/ 231087 w 5468347"/>
              <a:gd name="connsiteY10" fmla="*/ 457382 h 1590869"/>
              <a:gd name="connsiteX11" fmla="*/ 1414 w 5468347"/>
              <a:gd name="connsiteY11" fmla="*/ 410090 h 1590869"/>
              <a:gd name="connsiteX12" fmla="*/ 417937 w 5468347"/>
              <a:gd name="connsiteY12" fmla="*/ 270533 h 1590869"/>
              <a:gd name="connsiteX13" fmla="*/ 1051890 w 5468347"/>
              <a:gd name="connsiteY13" fmla="*/ 437363 h 1590869"/>
              <a:gd name="connsiteX14" fmla="*/ 1549535 w 5468347"/>
              <a:gd name="connsiteY14" fmla="*/ 367846 h 1590869"/>
              <a:gd name="connsiteX15" fmla="*/ 1138815 w 5468347"/>
              <a:gd name="connsiteY15" fmla="*/ 345621 h 1590869"/>
              <a:gd name="connsiteX16" fmla="*/ 991889 w 5468347"/>
              <a:gd name="connsiteY16" fmla="*/ 115890 h 1590869"/>
              <a:gd name="connsiteX17" fmla="*/ 1647486 w 5468347"/>
              <a:gd name="connsiteY17" fmla="*/ 92040 h 1590869"/>
              <a:gd name="connsiteX18" fmla="*/ 2035402 w 5468347"/>
              <a:gd name="connsiteY18" fmla="*/ 849 h 159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68347" h="1590869">
                <a:moveTo>
                  <a:pt x="2035402" y="849"/>
                </a:moveTo>
                <a:cubicBezTo>
                  <a:pt x="2197434" y="-5873"/>
                  <a:pt x="2388365" y="26053"/>
                  <a:pt x="2596704" y="141538"/>
                </a:cubicBezTo>
                <a:cubicBezTo>
                  <a:pt x="2882877" y="296530"/>
                  <a:pt x="3113344" y="409742"/>
                  <a:pt x="3488648" y="570305"/>
                </a:cubicBezTo>
                <a:lnTo>
                  <a:pt x="5468347" y="1582918"/>
                </a:lnTo>
                <a:lnTo>
                  <a:pt x="3862184" y="1590869"/>
                </a:lnTo>
                <a:cubicBezTo>
                  <a:pt x="3609095" y="1421123"/>
                  <a:pt x="3449907" y="1283886"/>
                  <a:pt x="3214235" y="1161143"/>
                </a:cubicBezTo>
                <a:cubicBezTo>
                  <a:pt x="2978563" y="1038400"/>
                  <a:pt x="2766821" y="883267"/>
                  <a:pt x="2448153" y="854408"/>
                </a:cubicBezTo>
                <a:cubicBezTo>
                  <a:pt x="2143410" y="808837"/>
                  <a:pt x="1776133" y="951121"/>
                  <a:pt x="1572398" y="937852"/>
                </a:cubicBezTo>
                <a:cubicBezTo>
                  <a:pt x="1505125" y="926208"/>
                  <a:pt x="1357077" y="858858"/>
                  <a:pt x="1281447" y="827716"/>
                </a:cubicBezTo>
                <a:cubicBezTo>
                  <a:pt x="885698" y="751545"/>
                  <a:pt x="570724" y="664232"/>
                  <a:pt x="158263" y="615914"/>
                </a:cubicBezTo>
                <a:cubicBezTo>
                  <a:pt x="86907" y="604850"/>
                  <a:pt x="149248" y="490730"/>
                  <a:pt x="231087" y="457382"/>
                </a:cubicBezTo>
                <a:lnTo>
                  <a:pt x="1414" y="410090"/>
                </a:lnTo>
                <a:cubicBezTo>
                  <a:pt x="-19437" y="255872"/>
                  <a:pt x="193679" y="238135"/>
                  <a:pt x="417937" y="270533"/>
                </a:cubicBezTo>
                <a:cubicBezTo>
                  <a:pt x="654322" y="317787"/>
                  <a:pt x="815504" y="362256"/>
                  <a:pt x="1051890" y="437363"/>
                </a:cubicBezTo>
                <a:cubicBezTo>
                  <a:pt x="1217771" y="414191"/>
                  <a:pt x="1436574" y="452295"/>
                  <a:pt x="1549535" y="367846"/>
                </a:cubicBezTo>
                <a:cubicBezTo>
                  <a:pt x="1412629" y="360438"/>
                  <a:pt x="1256225" y="378097"/>
                  <a:pt x="1138815" y="345621"/>
                </a:cubicBezTo>
                <a:cubicBezTo>
                  <a:pt x="1000710" y="335892"/>
                  <a:pt x="896026" y="181325"/>
                  <a:pt x="991889" y="115890"/>
                </a:cubicBezTo>
                <a:cubicBezTo>
                  <a:pt x="1199280" y="54090"/>
                  <a:pt x="1518085" y="131556"/>
                  <a:pt x="1647486" y="92040"/>
                </a:cubicBezTo>
                <a:cubicBezTo>
                  <a:pt x="1740234" y="52939"/>
                  <a:pt x="1873369" y="7571"/>
                  <a:pt x="2035402" y="849"/>
                </a:cubicBez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grpSp>
        <p:nvGrpSpPr>
          <p:cNvPr id="9" name="Group 8">
            <a:extLst>
              <a:ext uri="{FF2B5EF4-FFF2-40B4-BE49-F238E27FC236}">
                <a16:creationId xmlns:a16="http://schemas.microsoft.com/office/drawing/2014/main" id="{6DB06F1C-8551-430A-A9E5-70882BC2855C}"/>
              </a:ext>
            </a:extLst>
          </p:cNvPr>
          <p:cNvGrpSpPr/>
          <p:nvPr/>
        </p:nvGrpSpPr>
        <p:grpSpPr>
          <a:xfrm>
            <a:off x="164249" y="1376119"/>
            <a:ext cx="8529341" cy="1687188"/>
            <a:chOff x="2551704" y="4283314"/>
            <a:chExt cx="935720" cy="2226959"/>
          </a:xfrm>
        </p:grpSpPr>
        <p:sp>
          <p:nvSpPr>
            <p:cNvPr id="10" name="TextBox 9">
              <a:extLst>
                <a:ext uri="{FF2B5EF4-FFF2-40B4-BE49-F238E27FC236}">
                  <a16:creationId xmlns:a16="http://schemas.microsoft.com/office/drawing/2014/main" id="{36212E47-600C-49A7-B659-3635BFB4F03C}"/>
                </a:ext>
              </a:extLst>
            </p:cNvPr>
            <p:cNvSpPr txBox="1"/>
            <p:nvPr/>
          </p:nvSpPr>
          <p:spPr>
            <a:xfrm>
              <a:off x="2551706" y="4560313"/>
              <a:ext cx="935718" cy="1949960"/>
            </a:xfrm>
            <a:prstGeom prst="rect">
              <a:avLst/>
            </a:prstGeom>
            <a:noFill/>
          </p:spPr>
          <p:txBody>
            <a:bodyPr wrap="square" rtlCol="0">
              <a:spAutoFit/>
            </a:bodyPr>
            <a:lstStyle/>
            <a:p>
              <a:endParaRPr lang="ro-RO" altLang="ko-KR" dirty="0">
                <a:solidFill>
                  <a:schemeClr val="tx1">
                    <a:lumMod val="75000"/>
                    <a:lumOff val="25000"/>
                  </a:schemeClr>
                </a:solidFill>
                <a:cs typeface="Arial" pitchFamily="34" charset="0"/>
              </a:endParaRPr>
            </a:p>
            <a:p>
              <a:pPr marL="355600" indent="-355600"/>
              <a:r>
                <a:rPr lang="ro-RO" altLang="ko-KR" dirty="0">
                  <a:solidFill>
                    <a:schemeClr val="accent6">
                      <a:lumMod val="90000"/>
                      <a:lumOff val="10000"/>
                    </a:schemeClr>
                  </a:solidFill>
                  <a:cs typeface="Arial" pitchFamily="34" charset="0"/>
                </a:rPr>
                <a:t>1 – Observații morfo-fiziologice, pe baza descriptorilor de caracterizare/evaluare, elaborați de Bioversity International &amp; FAO și UPOV</a:t>
              </a:r>
            </a:p>
            <a:p>
              <a:r>
                <a:rPr lang="ro-RO" altLang="ko-KR" dirty="0">
                  <a:solidFill>
                    <a:schemeClr val="accent6">
                      <a:lumMod val="90000"/>
                      <a:lumOff val="10000"/>
                    </a:schemeClr>
                  </a:solidFill>
                  <a:cs typeface="Arial" pitchFamily="34" charset="0"/>
                </a:rPr>
                <a:t>2 – Analize biochimice</a:t>
              </a:r>
            </a:p>
            <a:p>
              <a:r>
                <a:rPr lang="ro-RO" altLang="ko-KR" dirty="0">
                  <a:solidFill>
                    <a:schemeClr val="accent6">
                      <a:lumMod val="90000"/>
                      <a:lumOff val="10000"/>
                    </a:schemeClr>
                  </a:solidFill>
                  <a:cs typeface="Arial" pitchFamily="34" charset="0"/>
                </a:rPr>
                <a:t>3 – Analize la nivel molecular </a:t>
              </a:r>
              <a:endParaRPr lang="ko-KR" altLang="en-US" dirty="0">
                <a:solidFill>
                  <a:schemeClr val="accent6">
                    <a:lumMod val="90000"/>
                    <a:lumOff val="10000"/>
                  </a:schemeClr>
                </a:solidFill>
                <a:cs typeface="Arial" pitchFamily="34" charset="0"/>
              </a:endParaRPr>
            </a:p>
          </p:txBody>
        </p:sp>
        <p:sp>
          <p:nvSpPr>
            <p:cNvPr id="11" name="TextBox 10">
              <a:extLst>
                <a:ext uri="{FF2B5EF4-FFF2-40B4-BE49-F238E27FC236}">
                  <a16:creationId xmlns:a16="http://schemas.microsoft.com/office/drawing/2014/main" id="{AE51DFF4-F6ED-4CFF-81D9-B0DDAF2375CF}"/>
                </a:ext>
              </a:extLst>
            </p:cNvPr>
            <p:cNvSpPr txBox="1"/>
            <p:nvPr/>
          </p:nvSpPr>
          <p:spPr>
            <a:xfrm>
              <a:off x="2551704" y="4283314"/>
              <a:ext cx="927764" cy="528115"/>
            </a:xfrm>
            <a:prstGeom prst="rect">
              <a:avLst/>
            </a:prstGeom>
            <a:solidFill>
              <a:schemeClr val="accent6">
                <a:lumMod val="90000"/>
                <a:lumOff val="10000"/>
              </a:schemeClr>
            </a:solidFill>
          </p:spPr>
          <p:txBody>
            <a:bodyPr wrap="square" rtlCol="0">
              <a:spAutoFit/>
            </a:bodyPr>
            <a:lstStyle/>
            <a:p>
              <a:r>
                <a:rPr lang="ro-RO" altLang="ko-KR" sz="2000" b="1" dirty="0">
                  <a:solidFill>
                    <a:schemeClr val="bg1"/>
                  </a:solidFill>
                  <a:cs typeface="Arial" pitchFamily="34" charset="0"/>
                </a:rPr>
                <a:t>Categorii de observații și analize</a:t>
              </a:r>
              <a:endParaRPr lang="ko-KR" altLang="en-US" sz="2000" b="1" dirty="0">
                <a:solidFill>
                  <a:schemeClr val="bg1"/>
                </a:solidFill>
                <a:cs typeface="Arial" pitchFamily="34" charset="0"/>
              </a:endParaRPr>
            </a:p>
          </p:txBody>
        </p:sp>
      </p:grpSp>
      <p:sp>
        <p:nvSpPr>
          <p:cNvPr id="24" name="Rectangle 23"/>
          <p:cNvSpPr/>
          <p:nvPr/>
        </p:nvSpPr>
        <p:spPr>
          <a:xfrm>
            <a:off x="586427" y="-37571"/>
            <a:ext cx="10834085" cy="1323439"/>
          </a:xfrm>
          <a:prstGeom prst="rect">
            <a:avLst/>
          </a:prstGeom>
        </p:spPr>
        <p:txBody>
          <a:bodyPr wrap="square">
            <a:spAutoFit/>
          </a:bodyPr>
          <a:lstStyle/>
          <a:p>
            <a:pPr lvl="0" algn="ctr"/>
            <a:r>
              <a:rPr lang="ro-RO" altLang="ko-KR" sz="4000" b="1" dirty="0">
                <a:solidFill>
                  <a:prstClr val="white"/>
                </a:solidFill>
                <a:cs typeface="Arial" pitchFamily="34" charset="0"/>
              </a:rPr>
              <a:t>Aspecte privind caracterizarea / evaluarea germoplasmei conservate </a:t>
            </a:r>
            <a:endParaRPr lang="en-GB" sz="4000" b="1" dirty="0">
              <a:solidFill>
                <a:prstClr val="white"/>
              </a:solidFill>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42043307"/>
              </p:ext>
            </p:extLst>
          </p:nvPr>
        </p:nvGraphicFramePr>
        <p:xfrm>
          <a:off x="154573" y="3176800"/>
          <a:ext cx="6418947" cy="3360070"/>
        </p:xfrm>
        <a:graphic>
          <a:graphicData uri="http://schemas.openxmlformats.org/drawingml/2006/table">
            <a:tbl>
              <a:tblPr firstRow="1" bandRow="1">
                <a:tableStyleId>{5940675A-B579-460E-94D1-54222C63F5DA}</a:tableStyleId>
              </a:tblPr>
              <a:tblGrid>
                <a:gridCol w="2427989">
                  <a:extLst>
                    <a:ext uri="{9D8B030D-6E8A-4147-A177-3AD203B41FA5}">
                      <a16:colId xmlns:a16="http://schemas.microsoft.com/office/drawing/2014/main" val="20000"/>
                    </a:ext>
                  </a:extLst>
                </a:gridCol>
                <a:gridCol w="1285103">
                  <a:extLst>
                    <a:ext uri="{9D8B030D-6E8A-4147-A177-3AD203B41FA5}">
                      <a16:colId xmlns:a16="http://schemas.microsoft.com/office/drawing/2014/main" val="20001"/>
                    </a:ext>
                  </a:extLst>
                </a:gridCol>
                <a:gridCol w="1519881">
                  <a:extLst>
                    <a:ext uri="{9D8B030D-6E8A-4147-A177-3AD203B41FA5}">
                      <a16:colId xmlns:a16="http://schemas.microsoft.com/office/drawing/2014/main" val="20002"/>
                    </a:ext>
                  </a:extLst>
                </a:gridCol>
                <a:gridCol w="1185974">
                  <a:extLst>
                    <a:ext uri="{9D8B030D-6E8A-4147-A177-3AD203B41FA5}">
                      <a16:colId xmlns:a16="http://schemas.microsoft.com/office/drawing/2014/main" val="20003"/>
                    </a:ext>
                  </a:extLst>
                </a:gridCol>
              </a:tblGrid>
              <a:tr h="55082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bg1"/>
                          </a:solidFill>
                          <a:latin typeface="+mn-lt"/>
                          <a:cs typeface="Arial" pitchFamily="34" charset="0"/>
                        </a:rPr>
                        <a:t>Specificație</a:t>
                      </a:r>
                      <a:endParaRPr lang="en-US" altLang="ko-KR" sz="1600" b="1" dirty="0">
                        <a:solidFill>
                          <a:schemeClr val="bg1"/>
                        </a:solidFill>
                        <a:latin typeface="+mn-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90000"/>
                        <a:lumOff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bg1"/>
                          </a:solidFill>
                          <a:latin typeface="+mn-lt"/>
                          <a:cs typeface="Arial" charset="0"/>
                        </a:rPr>
                        <a:t>Nr.</a:t>
                      </a:r>
                      <a:r>
                        <a:rPr lang="ro-RO" altLang="ko-KR" sz="1600" b="1" baseline="0" dirty="0">
                          <a:solidFill>
                            <a:schemeClr val="bg1"/>
                          </a:solidFill>
                          <a:latin typeface="+mn-lt"/>
                          <a:cs typeface="Arial" charset="0"/>
                        </a:rPr>
                        <a:t> descriptori</a:t>
                      </a:r>
                      <a:endParaRPr lang="ko-KR" altLang="en-US" sz="1600" b="1" dirty="0">
                        <a:solidFill>
                          <a:schemeClr val="bg1"/>
                        </a:solidFill>
                        <a:latin typeface="+mn-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90000"/>
                        <a:lumOff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bg1"/>
                          </a:solidFill>
                          <a:latin typeface="+mn-lt"/>
                          <a:cs typeface="Arial" charset="0"/>
                        </a:rPr>
                        <a:t>Nr. gen / specie</a:t>
                      </a:r>
                      <a:endParaRPr lang="ko-KR" altLang="en-US" sz="16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90000"/>
                        <a:lumOff val="1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bg1"/>
                          </a:solidFill>
                          <a:latin typeface="+mn-lt"/>
                        </a:rPr>
                        <a:t>Nr. probe</a:t>
                      </a:r>
                      <a:endParaRPr lang="ko-KR" altLang="en-US" sz="16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90000"/>
                        <a:lumOff val="10000"/>
                      </a:schemeClr>
                    </a:solidFill>
                  </a:tcPr>
                </a:tc>
                <a:extLst>
                  <a:ext uri="{0D108BD9-81ED-4DB2-BD59-A6C34878D82A}">
                    <a16:rowId xmlns:a16="http://schemas.microsoft.com/office/drawing/2014/main" val="10000"/>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a:solidFill>
                            <a:srgbClr val="002060"/>
                          </a:solidFill>
                          <a:latin typeface="+mn-lt"/>
                          <a:cs typeface="Arial" pitchFamily="34" charset="0"/>
                        </a:rPr>
                        <a:t>Descriptori morfologici</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698</a:t>
                      </a:r>
                      <a:endParaRPr lang="en-US" altLang="ko-KR"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19 / 40</a:t>
                      </a:r>
                      <a:endParaRPr lang="en-US" altLang="ko-KR"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4.945</a:t>
                      </a:r>
                      <a:endParaRPr lang="en-US" altLang="ko-KR"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extLst>
                  <a:ext uri="{0D108BD9-81ED-4DB2-BD59-A6C34878D82A}">
                    <a16:rowId xmlns:a16="http://schemas.microsoft.com/office/drawing/2014/main" val="10001"/>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a:solidFill>
                            <a:srgbClr val="002060"/>
                          </a:solidFill>
                          <a:latin typeface="+mn-lt"/>
                          <a:cs typeface="Arial" pitchFamily="34" charset="0"/>
                        </a:rPr>
                        <a:t>Descriptori fiziologici</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5</a:t>
                      </a:r>
                      <a:endParaRPr lang="en-US" altLang="ko-KR"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19 / 40</a:t>
                      </a:r>
                      <a:endParaRPr lang="en-US" altLang="ko-KR"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4.949</a:t>
                      </a:r>
                      <a:endParaRPr lang="en-US" altLang="ko-KR"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extLst>
                  <a:ext uri="{0D108BD9-81ED-4DB2-BD59-A6C34878D82A}">
                    <a16:rowId xmlns:a16="http://schemas.microsoft.com/office/drawing/2014/main" val="10002"/>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a:solidFill>
                            <a:srgbClr val="002060"/>
                          </a:solidFill>
                          <a:latin typeface="+mn-lt"/>
                          <a:cs typeface="Arial" pitchFamily="34" charset="0"/>
                        </a:rPr>
                        <a:t>Descriptori biochimici</a:t>
                      </a:r>
                      <a:endParaRPr lang="ko-KR" altLang="en-US"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3</a:t>
                      </a:r>
                      <a:endParaRPr lang="ko-KR" altLang="en-US"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8 / 22 </a:t>
                      </a:r>
                      <a:endParaRPr lang="ko-KR" altLang="en-US"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3.090</a:t>
                      </a:r>
                      <a:endParaRPr lang="ko-KR" altLang="en-US"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extLst>
                  <a:ext uri="{0D108BD9-81ED-4DB2-BD59-A6C34878D82A}">
                    <a16:rowId xmlns:a16="http://schemas.microsoft.com/office/drawing/2014/main" val="10003"/>
                  </a:ext>
                </a:extLst>
              </a:tr>
              <a:tr h="24577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800" b="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800" b="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800" b="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extLst>
                  <a:ext uri="{0D108BD9-81ED-4DB2-BD59-A6C34878D82A}">
                    <a16:rowId xmlns:a16="http://schemas.microsoft.com/office/drawing/2014/main" val="10004"/>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9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bg1"/>
                          </a:solidFill>
                          <a:latin typeface="+mn-lt"/>
                          <a:cs typeface="Arial" pitchFamily="34" charset="0"/>
                        </a:rPr>
                        <a:t>Nr. tehnici</a:t>
                      </a:r>
                      <a:endParaRPr lang="en-US" altLang="ko-KR" sz="1600" b="1" dirty="0">
                        <a:solidFill>
                          <a:schemeClr val="bg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94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bg1"/>
                          </a:solidFill>
                          <a:latin typeface="+mn-lt"/>
                          <a:cs typeface="Arial" charset="0"/>
                        </a:rPr>
                        <a:t>Nr. gen / specie</a:t>
                      </a:r>
                      <a:endParaRPr lang="ko-KR" altLang="en-US" sz="1600" b="1" dirty="0">
                        <a:solidFill>
                          <a:schemeClr val="bg1"/>
                        </a:solidFill>
                        <a:latin typeface="+mn-lt"/>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94000"/>
                      </a:schemeClr>
                    </a:solid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bg1"/>
                          </a:solidFill>
                          <a:latin typeface="+mn-lt"/>
                        </a:rPr>
                        <a:t>Nr. probe</a:t>
                      </a:r>
                      <a:endParaRPr lang="ko-KR" altLang="en-US" sz="1600" b="1" dirty="0">
                        <a:solidFill>
                          <a:schemeClr val="bg1"/>
                        </a:solidFill>
                        <a:latin typeface="+mn-lt"/>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94000"/>
                      </a:schemeClr>
                    </a:solidFill>
                  </a:tcPr>
                </a:tc>
                <a:extLst>
                  <a:ext uri="{0D108BD9-81ED-4DB2-BD59-A6C34878D82A}">
                    <a16:rowId xmlns:a16="http://schemas.microsoft.com/office/drawing/2014/main" val="10005"/>
                  </a:ext>
                </a:extLst>
              </a:tr>
              <a:tr h="367214">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ro-RO" altLang="ko-KR" sz="1600" b="1" i="1" dirty="0">
                          <a:solidFill>
                            <a:srgbClr val="002060"/>
                          </a:solidFill>
                          <a:latin typeface="+mn-lt"/>
                          <a:cs typeface="Arial" pitchFamily="34" charset="0"/>
                        </a:rPr>
                        <a:t>Analize moleculare</a:t>
                      </a:r>
                      <a:endParaRPr lang="ko-KR" altLang="en-US"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3</a:t>
                      </a:r>
                      <a:endParaRPr lang="en-US" altLang="ko-KR"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5 / 5</a:t>
                      </a:r>
                      <a:endParaRPr lang="en-US" altLang="ko-KR"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800" b="1" dirty="0">
                          <a:solidFill>
                            <a:schemeClr val="tx1"/>
                          </a:solidFill>
                          <a:latin typeface="+mn-lt"/>
                          <a:cs typeface="Arial" pitchFamily="34" charset="0"/>
                        </a:rPr>
                        <a:t>1700</a:t>
                      </a:r>
                      <a:endParaRPr lang="en-US" altLang="ko-KR" sz="18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extLst>
                  <a:ext uri="{0D108BD9-81ED-4DB2-BD59-A6C34878D82A}">
                    <a16:rowId xmlns:a16="http://schemas.microsoft.com/office/drawing/2014/main" val="10006"/>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90000"/>
                        <a:lumOff val="10000"/>
                        <a:alpha val="4000"/>
                      </a:schemeClr>
                    </a:solidFill>
                  </a:tcPr>
                </a:tc>
                <a:extLst>
                  <a:ext uri="{0D108BD9-81ED-4DB2-BD59-A6C34878D82A}">
                    <a16:rowId xmlns:a16="http://schemas.microsoft.com/office/drawing/2014/main" val="10007"/>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6333" y="1411849"/>
            <a:ext cx="2783120" cy="1560983"/>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1376" y="4895916"/>
            <a:ext cx="2753682" cy="171061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5938" y="3050865"/>
            <a:ext cx="2703911" cy="1758806"/>
          </a:xfrm>
          <a:prstGeom prst="rect">
            <a:avLst/>
          </a:prstGeom>
        </p:spPr>
      </p:pic>
      <p:cxnSp>
        <p:nvCxnSpPr>
          <p:cNvPr id="27" name="Straight Arrow Connector 26"/>
          <p:cNvCxnSpPr>
            <a:cxnSpLocks/>
            <a:stCxn id="16" idx="25"/>
          </p:cNvCxnSpPr>
          <p:nvPr/>
        </p:nvCxnSpPr>
        <p:spPr>
          <a:xfrm flipV="1">
            <a:off x="7782716" y="2005863"/>
            <a:ext cx="1463617" cy="1194297"/>
          </a:xfrm>
          <a:prstGeom prst="straightConnector1">
            <a:avLst/>
          </a:prstGeom>
          <a:ln w="25400">
            <a:solidFill>
              <a:srgbClr val="33CCCC"/>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endCxn id="25" idx="1"/>
          </p:cNvCxnSpPr>
          <p:nvPr/>
        </p:nvCxnSpPr>
        <p:spPr>
          <a:xfrm>
            <a:off x="8081319" y="3589175"/>
            <a:ext cx="1204619" cy="341093"/>
          </a:xfrm>
          <a:prstGeom prst="straightConnector1">
            <a:avLst/>
          </a:prstGeom>
          <a:ln w="25400">
            <a:solidFill>
              <a:srgbClr val="33993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8266670" y="4348767"/>
            <a:ext cx="1004706" cy="1641137"/>
          </a:xfrm>
          <a:prstGeom prst="straightConnector1">
            <a:avLst/>
          </a:prstGeom>
          <a:ln w="25400">
            <a:solidFill>
              <a:schemeClr val="accent6">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A2C7862-1CA9-450D-8710-569CEB253A9B}"/>
              </a:ext>
            </a:extLst>
          </p:cNvPr>
          <p:cNvSpPr/>
          <p:nvPr/>
        </p:nvSpPr>
        <p:spPr>
          <a:xfrm>
            <a:off x="8695460" y="1333193"/>
            <a:ext cx="664144" cy="664144"/>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ABC2147-C006-437A-829E-B71C4FB08426}"/>
              </a:ext>
            </a:extLst>
          </p:cNvPr>
          <p:cNvSpPr txBox="1"/>
          <p:nvPr/>
        </p:nvSpPr>
        <p:spPr>
          <a:xfrm>
            <a:off x="8697329" y="1436172"/>
            <a:ext cx="664144"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a:t>
            </a:r>
            <a:r>
              <a:rPr lang="ro-RO" altLang="ko-KR" sz="2400" b="1" dirty="0">
                <a:solidFill>
                  <a:schemeClr val="bg1"/>
                </a:solidFill>
                <a:cs typeface="Arial" pitchFamily="34" charset="0"/>
              </a:rPr>
              <a:t>1</a:t>
            </a:r>
            <a:endParaRPr lang="ko-KR" altLang="en-US" sz="2400" b="1" dirty="0">
              <a:solidFill>
                <a:schemeClr val="bg1"/>
              </a:solidFill>
              <a:cs typeface="Arial" pitchFamily="34" charset="0"/>
            </a:endParaRPr>
          </a:p>
        </p:txBody>
      </p:sp>
      <p:sp>
        <p:nvSpPr>
          <p:cNvPr id="34" name="Oval 33">
            <a:extLst>
              <a:ext uri="{FF2B5EF4-FFF2-40B4-BE49-F238E27FC236}">
                <a16:creationId xmlns:a16="http://schemas.microsoft.com/office/drawing/2014/main" id="{932709BC-6A2B-43D8-9212-67DF4B7D173F}"/>
              </a:ext>
            </a:extLst>
          </p:cNvPr>
          <p:cNvSpPr/>
          <p:nvPr/>
        </p:nvSpPr>
        <p:spPr>
          <a:xfrm>
            <a:off x="8643255" y="3033057"/>
            <a:ext cx="731283" cy="6641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DEC2F0-90F9-4582-B9EC-7BC117567106}"/>
              </a:ext>
            </a:extLst>
          </p:cNvPr>
          <p:cNvSpPr txBox="1"/>
          <p:nvPr/>
        </p:nvSpPr>
        <p:spPr>
          <a:xfrm>
            <a:off x="8643255" y="3127510"/>
            <a:ext cx="731284" cy="461665"/>
          </a:xfrm>
          <a:prstGeom prst="rect">
            <a:avLst/>
          </a:prstGeom>
          <a:noFill/>
        </p:spPr>
        <p:txBody>
          <a:bodyPr wrap="square" rtlCol="0">
            <a:spAutoFit/>
          </a:bodyPr>
          <a:lstStyle/>
          <a:p>
            <a:pPr algn="ctr"/>
            <a:r>
              <a:rPr lang="ro-RO"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36" name="Oval 35">
            <a:extLst>
              <a:ext uri="{FF2B5EF4-FFF2-40B4-BE49-F238E27FC236}">
                <a16:creationId xmlns:a16="http://schemas.microsoft.com/office/drawing/2014/main" id="{52164DC9-14E5-49AB-8C23-F28B04B1C6E8}"/>
              </a:ext>
            </a:extLst>
          </p:cNvPr>
          <p:cNvSpPr/>
          <p:nvPr/>
        </p:nvSpPr>
        <p:spPr>
          <a:xfrm>
            <a:off x="8695460" y="5942388"/>
            <a:ext cx="664144" cy="664144"/>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8B2547A-AF29-4B7F-90EE-D369FD250BA6}"/>
              </a:ext>
            </a:extLst>
          </p:cNvPr>
          <p:cNvSpPr txBox="1"/>
          <p:nvPr/>
        </p:nvSpPr>
        <p:spPr>
          <a:xfrm>
            <a:off x="8649377" y="6069759"/>
            <a:ext cx="756309"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4201278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DE5B1BB3-E933-4C88-B28A-4458CE2B8B3A}"/>
              </a:ext>
            </a:extLst>
          </p:cNvPr>
          <p:cNvSpPr/>
          <p:nvPr/>
        </p:nvSpPr>
        <p:spPr>
          <a:xfrm>
            <a:off x="1056640" y="1066800"/>
            <a:ext cx="9804400" cy="4886960"/>
          </a:xfrm>
          <a:prstGeom prst="frame">
            <a:avLst>
              <a:gd name="adj1" fmla="val 2631"/>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a:extLst>
              <a:ext uri="{FF2B5EF4-FFF2-40B4-BE49-F238E27FC236}">
                <a16:creationId xmlns:a16="http://schemas.microsoft.com/office/drawing/2014/main" id="{0C455B2A-3D1B-4F98-ACA5-C72C064015F6}"/>
              </a:ext>
            </a:extLst>
          </p:cNvPr>
          <p:cNvGrpSpPr/>
          <p:nvPr/>
        </p:nvGrpSpPr>
        <p:grpSpPr>
          <a:xfrm>
            <a:off x="1628078" y="1804006"/>
            <a:ext cx="8572561" cy="3570881"/>
            <a:chOff x="6665542" y="2010939"/>
            <a:chExt cx="4797245" cy="2308324"/>
          </a:xfrm>
        </p:grpSpPr>
        <p:sp>
          <p:nvSpPr>
            <p:cNvPr id="8" name="TextBox 7">
              <a:extLst>
                <a:ext uri="{FF2B5EF4-FFF2-40B4-BE49-F238E27FC236}">
                  <a16:creationId xmlns:a16="http://schemas.microsoft.com/office/drawing/2014/main" id="{5CF5BDA4-10C7-46A6-AC30-523A3FC438AC}"/>
                </a:ext>
              </a:extLst>
            </p:cNvPr>
            <p:cNvSpPr txBox="1"/>
            <p:nvPr/>
          </p:nvSpPr>
          <p:spPr>
            <a:xfrm>
              <a:off x="6665542" y="2010939"/>
              <a:ext cx="4777152" cy="2308324"/>
            </a:xfrm>
            <a:prstGeom prst="rect">
              <a:avLst/>
            </a:prstGeom>
            <a:noFill/>
          </p:spPr>
          <p:txBody>
            <a:bodyPr wrap="square" rtlCol="0" anchor="ctr">
              <a:spAutoFit/>
            </a:bodyPr>
            <a:lstStyle/>
            <a:p>
              <a:pPr algn="ctr"/>
              <a:r>
                <a:rPr lang="ro-RO" altLang="ko-KR" sz="4800" b="1" dirty="0">
                  <a:solidFill>
                    <a:schemeClr val="bg1"/>
                  </a:solidFill>
                  <a:latin typeface="+mj-lt"/>
                  <a:cs typeface="Arial" pitchFamily="34" charset="0"/>
                </a:rPr>
                <a:t>Colecția de plante vii, menținute în câmpul experimental</a:t>
              </a:r>
            </a:p>
          </p:txBody>
        </p:sp>
        <p:sp>
          <p:nvSpPr>
            <p:cNvPr id="9" name="TextBox 8">
              <a:extLst>
                <a:ext uri="{FF2B5EF4-FFF2-40B4-BE49-F238E27FC236}">
                  <a16:creationId xmlns:a16="http://schemas.microsoft.com/office/drawing/2014/main" id="{C062103B-F514-4BE9-B5B2-C13878D2FE7C}"/>
                </a:ext>
              </a:extLst>
            </p:cNvPr>
            <p:cNvSpPr txBox="1"/>
            <p:nvPr/>
          </p:nvSpPr>
          <p:spPr>
            <a:xfrm>
              <a:off x="6685691" y="3512686"/>
              <a:ext cx="4777096" cy="379656"/>
            </a:xfrm>
            <a:prstGeom prst="rect">
              <a:avLst/>
            </a:prstGeom>
            <a:noFill/>
          </p:spPr>
          <p:txBody>
            <a:bodyPr wrap="square" rtlCol="0" anchor="ctr">
              <a:spAutoFit/>
            </a:bodyPr>
            <a:lstStyle/>
            <a:p>
              <a:endParaRPr lang="ko-KR" altLang="en-US" sz="1867" dirty="0">
                <a:solidFill>
                  <a:schemeClr val="bg1"/>
                </a:solidFill>
                <a:cs typeface="Arial" pitchFamily="34" charset="0"/>
              </a:endParaRPr>
            </a:p>
          </p:txBody>
        </p:sp>
      </p:grpSp>
      <p:pic>
        <p:nvPicPr>
          <p:cNvPr id="10" name="Picture 9">
            <a:extLst>
              <a:ext uri="{FF2B5EF4-FFF2-40B4-BE49-F238E27FC236}">
                <a16:creationId xmlns:a16="http://schemas.microsoft.com/office/drawing/2014/main" id="{0F0C7EDA-A11B-4A6C-8181-84EC10F27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8" y="2576545"/>
            <a:ext cx="1162438" cy="1704910"/>
          </a:xfrm>
          <a:prstGeom prst="rect">
            <a:avLst/>
          </a:prstGeom>
        </p:spPr>
      </p:pic>
    </p:spTree>
    <p:extLst>
      <p:ext uri="{BB962C8B-B14F-4D97-AF65-F5344CB8AC3E}">
        <p14:creationId xmlns:p14="http://schemas.microsoft.com/office/powerpoint/2010/main" val="323317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47739" y="35796"/>
            <a:ext cx="11573197" cy="724247"/>
          </a:xfrm>
        </p:spPr>
        <p:txBody>
          <a:bodyPr>
            <a:normAutofit fontScale="55000" lnSpcReduction="20000"/>
          </a:bodyPr>
          <a:lstStyle/>
          <a:p>
            <a:pPr>
              <a:lnSpc>
                <a:spcPct val="100000"/>
              </a:lnSpc>
              <a:spcBef>
                <a:spcPct val="50000"/>
              </a:spcBef>
            </a:pPr>
            <a:r>
              <a:rPr lang="ro-RO" b="1" dirty="0">
                <a:solidFill>
                  <a:schemeClr val="bg1"/>
                </a:solidFill>
              </a:rPr>
              <a:t>Colecția de genotipuri locale de cartof – menținute în câmp</a:t>
            </a:r>
            <a:endParaRPr lang="ro-RO" dirty="0">
              <a:solidFill>
                <a:schemeClr val="bg1"/>
              </a:solidFill>
            </a:endParaRPr>
          </a:p>
        </p:txBody>
      </p:sp>
      <p:sp>
        <p:nvSpPr>
          <p:cNvPr id="4" name="TextBox 3">
            <a:extLst>
              <a:ext uri="{FF2B5EF4-FFF2-40B4-BE49-F238E27FC236}">
                <a16:creationId xmlns:a16="http://schemas.microsoft.com/office/drawing/2014/main" id="{2C38F927-C5F3-4E3C-9A78-934D7D42E972}"/>
              </a:ext>
            </a:extLst>
          </p:cNvPr>
          <p:cNvSpPr txBox="1"/>
          <p:nvPr/>
        </p:nvSpPr>
        <p:spPr>
          <a:xfrm>
            <a:off x="468963" y="5878281"/>
            <a:ext cx="6387989" cy="830997"/>
          </a:xfrm>
          <a:prstGeom prst="rect">
            <a:avLst/>
          </a:prstGeom>
          <a:noFill/>
        </p:spPr>
        <p:txBody>
          <a:bodyPr wrap="square" rtlCol="0">
            <a:spAutoFit/>
          </a:bodyPr>
          <a:lstStyle/>
          <a:p>
            <a:pPr algn="ctr"/>
            <a:r>
              <a:rPr lang="ro-RO" altLang="ro-RO" sz="1600" b="1" dirty="0">
                <a:solidFill>
                  <a:srgbClr val="006600"/>
                </a:solidFill>
                <a:latin typeface="Comic Sans MS" panose="030F0702030302020204" pitchFamily="66" charset="0"/>
              </a:rPr>
              <a:t>ARII ȘI LOCALITĂȚI ÎN CARE S-AU EFECTUAT COLECTĂRI ALE POPULAŢIILOR LOCALE DE CARTOF (</a:t>
            </a:r>
            <a:r>
              <a:rPr lang="ro-RO" altLang="ro-RO" sz="1600" b="1" i="1" dirty="0">
                <a:solidFill>
                  <a:srgbClr val="006600"/>
                </a:solidFill>
                <a:latin typeface="Comic Sans MS" panose="030F0702030302020204" pitchFamily="66" charset="0"/>
              </a:rPr>
              <a:t>Solanum tuberosum </a:t>
            </a:r>
            <a:r>
              <a:rPr lang="ro-RO" altLang="ro-RO" sz="1600" b="1" dirty="0">
                <a:solidFill>
                  <a:srgbClr val="006600"/>
                </a:solidFill>
                <a:latin typeface="Comic Sans MS" panose="030F0702030302020204" pitchFamily="66" charset="0"/>
              </a:rPr>
              <a:t>L.)</a:t>
            </a:r>
            <a:endParaRPr lang="ko-KR" altLang="en-US" sz="1600" dirty="0">
              <a:solidFill>
                <a:schemeClr val="tx1">
                  <a:lumMod val="75000"/>
                  <a:lumOff val="25000"/>
                </a:schemeClr>
              </a:solidFill>
              <a:cs typeface="Arial" pitchFamily="34" charset="0"/>
            </a:endParaRPr>
          </a:p>
        </p:txBody>
      </p:sp>
      <p:grpSp>
        <p:nvGrpSpPr>
          <p:cNvPr id="9" name="Group 8">
            <a:extLst>
              <a:ext uri="{FF2B5EF4-FFF2-40B4-BE49-F238E27FC236}">
                <a16:creationId xmlns:a16="http://schemas.microsoft.com/office/drawing/2014/main" id="{137BA42F-38B2-4496-95E3-F3639F9CA130}"/>
              </a:ext>
            </a:extLst>
          </p:cNvPr>
          <p:cNvGrpSpPr/>
          <p:nvPr/>
        </p:nvGrpSpPr>
        <p:grpSpPr>
          <a:xfrm>
            <a:off x="7237979" y="3529647"/>
            <a:ext cx="4954017" cy="1555772"/>
            <a:chOff x="692429" y="1972475"/>
            <a:chExt cx="3071090" cy="859060"/>
          </a:xfrm>
        </p:grpSpPr>
        <p:sp>
          <p:nvSpPr>
            <p:cNvPr id="10" name="TextBox 9">
              <a:extLst>
                <a:ext uri="{FF2B5EF4-FFF2-40B4-BE49-F238E27FC236}">
                  <a16:creationId xmlns:a16="http://schemas.microsoft.com/office/drawing/2014/main" id="{1FA240BA-9246-4608-B875-232D031ECDF6}"/>
                </a:ext>
              </a:extLst>
            </p:cNvPr>
            <p:cNvSpPr txBox="1"/>
            <p:nvPr/>
          </p:nvSpPr>
          <p:spPr>
            <a:xfrm>
              <a:off x="703608" y="2202732"/>
              <a:ext cx="3059911" cy="628803"/>
            </a:xfrm>
            <a:prstGeom prst="rect">
              <a:avLst/>
            </a:prstGeom>
            <a:noFill/>
          </p:spPr>
          <p:txBody>
            <a:bodyPr wrap="square" rtlCol="0">
              <a:spAutoFit/>
            </a:bodyPr>
            <a:lstStyle/>
            <a:p>
              <a:pPr algn="just">
                <a:spcBef>
                  <a:spcPct val="50000"/>
                </a:spcBef>
                <a:defRPr/>
              </a:pPr>
              <a:r>
                <a:rPr lang="en-US" altLang="ro-RO" sz="1700" b="1" dirty="0">
                  <a:solidFill>
                    <a:srgbClr val="006600"/>
                  </a:solidFill>
                  <a:latin typeface="Comic Sans MS" panose="030F0702030302020204" pitchFamily="66" charset="0"/>
                </a:rPr>
                <a:t>1</a:t>
              </a:r>
              <a:r>
                <a:rPr lang="ro-RO" altLang="ro-RO" sz="1700" b="1" dirty="0">
                  <a:solidFill>
                    <a:srgbClr val="006600"/>
                  </a:solidFill>
                  <a:latin typeface="Comic Sans MS" panose="030F0702030302020204" pitchFamily="66" charset="0"/>
                </a:rPr>
                <a:t>8</a:t>
              </a:r>
              <a:r>
                <a:rPr lang="en-US" altLang="ro-RO" sz="1700" b="1" dirty="0">
                  <a:solidFill>
                    <a:srgbClr val="006600"/>
                  </a:solidFill>
                  <a:latin typeface="Comic Sans MS" panose="030F0702030302020204" pitchFamily="66" charset="0"/>
                </a:rPr>
                <a:t> </a:t>
              </a:r>
              <a:r>
                <a:rPr lang="ro-RO" altLang="ro-RO" sz="1700" b="1" dirty="0">
                  <a:solidFill>
                    <a:srgbClr val="006600"/>
                  </a:solidFill>
                  <a:latin typeface="Comic Sans MS" panose="030F0702030302020204" pitchFamily="66" charset="0"/>
                </a:rPr>
                <a:t>JUDEȚE DIN ROMÂNIA</a:t>
              </a:r>
            </a:p>
            <a:p>
              <a:pPr algn="just">
                <a:spcBef>
                  <a:spcPct val="50000"/>
                </a:spcBef>
                <a:defRPr/>
              </a:pPr>
              <a:r>
                <a:rPr lang="ro-RO" altLang="ro-RO" sz="1700" b="1" dirty="0">
                  <a:solidFill>
                    <a:srgbClr val="006600"/>
                  </a:solidFill>
                  <a:latin typeface="Comic Sans MS" panose="030F0702030302020204" pitchFamily="66" charset="0"/>
                </a:rPr>
                <a:t>  2 RAIOANE DIN REPUBLICA MOLDOVA</a:t>
              </a:r>
            </a:p>
            <a:p>
              <a:pPr algn="just">
                <a:spcBef>
                  <a:spcPct val="50000"/>
                </a:spcBef>
                <a:defRPr/>
              </a:pPr>
              <a:r>
                <a:rPr lang="ro-RO" altLang="ro-RO" sz="1700" b="1" dirty="0">
                  <a:solidFill>
                    <a:srgbClr val="006600"/>
                  </a:solidFill>
                  <a:latin typeface="Comic Sans MS" panose="030F0702030302020204" pitchFamily="66" charset="0"/>
                </a:rPr>
                <a:t>  3 ZONE DIN UNGARIA</a:t>
              </a:r>
              <a:endParaRPr lang="en-US" altLang="ro-RO" sz="1700" dirty="0">
                <a:latin typeface="Comic Sans MS" panose="030F0702030302020204" pitchFamily="66" charset="0"/>
              </a:endParaRPr>
            </a:p>
          </p:txBody>
        </p:sp>
        <p:sp>
          <p:nvSpPr>
            <p:cNvPr id="11" name="TextBox 10">
              <a:extLst>
                <a:ext uri="{FF2B5EF4-FFF2-40B4-BE49-F238E27FC236}">
                  <a16:creationId xmlns:a16="http://schemas.microsoft.com/office/drawing/2014/main" id="{5240BA06-0ECF-40C3-9C39-A11DE2D18211}"/>
                </a:ext>
              </a:extLst>
            </p:cNvPr>
            <p:cNvSpPr txBox="1"/>
            <p:nvPr/>
          </p:nvSpPr>
          <p:spPr>
            <a:xfrm>
              <a:off x="692429" y="1972475"/>
              <a:ext cx="3059911" cy="203936"/>
            </a:xfrm>
            <a:prstGeom prst="rect">
              <a:avLst/>
            </a:prstGeom>
            <a:noFill/>
          </p:spPr>
          <p:txBody>
            <a:bodyPr wrap="square" rtlCol="0">
              <a:spAutoFit/>
            </a:bodyPr>
            <a:lstStyle/>
            <a:p>
              <a:r>
                <a:rPr lang="ro-RO" altLang="ko-KR" b="1" dirty="0">
                  <a:solidFill>
                    <a:schemeClr val="bg1"/>
                  </a:solidFill>
                  <a:cs typeface="Arial" pitchFamily="34" charset="0"/>
                </a:rPr>
                <a:t>ORIGINEA PROBELOR  DIN COLECȚIE</a:t>
              </a:r>
              <a:endParaRPr lang="ko-KR" altLang="en-US"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id="{6757704E-FB46-49CD-9157-88A56300F2E5}"/>
              </a:ext>
            </a:extLst>
          </p:cNvPr>
          <p:cNvGrpSpPr/>
          <p:nvPr/>
        </p:nvGrpSpPr>
        <p:grpSpPr>
          <a:xfrm rot="16200000">
            <a:off x="8156312" y="-455341"/>
            <a:ext cx="2931243" cy="5008335"/>
            <a:chOff x="3532378" y="2362590"/>
            <a:chExt cx="2079484" cy="3658699"/>
          </a:xfrm>
        </p:grpSpPr>
        <p:grpSp>
          <p:nvGrpSpPr>
            <p:cNvPr id="24" name="Group 23">
              <a:extLst>
                <a:ext uri="{FF2B5EF4-FFF2-40B4-BE49-F238E27FC236}">
                  <a16:creationId xmlns:a16="http://schemas.microsoft.com/office/drawing/2014/main" id="{E52E78B0-E6F3-4F97-8BF7-6530CAFBC58E}"/>
                </a:ext>
              </a:extLst>
            </p:cNvPr>
            <p:cNvGrpSpPr/>
            <p:nvPr/>
          </p:nvGrpSpPr>
          <p:grpSpPr>
            <a:xfrm>
              <a:off x="3532378" y="2422014"/>
              <a:ext cx="2079484" cy="3599275"/>
              <a:chOff x="3036633" y="1019373"/>
              <a:chExt cx="2382718" cy="4124127"/>
            </a:xfrm>
          </p:grpSpPr>
          <p:sp>
            <p:nvSpPr>
              <p:cNvPr id="30" name="Block Arc 29">
                <a:extLst>
                  <a:ext uri="{FF2B5EF4-FFF2-40B4-BE49-F238E27FC236}">
                    <a16:creationId xmlns:a16="http://schemas.microsoft.com/office/drawing/2014/main" id="{EE4160B3-D47F-4C4B-9895-CC5108CA8601}"/>
                  </a:ext>
                </a:extLst>
              </p:cNvPr>
              <p:cNvSpPr/>
              <p:nvPr/>
            </p:nvSpPr>
            <p:spPr>
              <a:xfrm rot="10800000">
                <a:off x="3036634" y="2760783"/>
                <a:ext cx="2382717" cy="2382717"/>
              </a:xfrm>
              <a:prstGeom prst="blockArc">
                <a:avLst>
                  <a:gd name="adj1" fmla="val 3289488"/>
                  <a:gd name="adj2" fmla="val 71301"/>
                  <a:gd name="adj3" fmla="val 181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solidFill>
                    <a:schemeClr val="tx1"/>
                  </a:solidFill>
                </a:endParaRPr>
              </a:p>
            </p:txBody>
          </p:sp>
          <p:sp>
            <p:nvSpPr>
              <p:cNvPr id="31" name="Rounded Rectangle 26">
                <a:extLst>
                  <a:ext uri="{FF2B5EF4-FFF2-40B4-BE49-F238E27FC236}">
                    <a16:creationId xmlns:a16="http://schemas.microsoft.com/office/drawing/2014/main" id="{973BD08C-473F-4B1F-A0C0-AA0E2A1D3B8E}"/>
                  </a:ext>
                </a:extLst>
              </p:cNvPr>
              <p:cNvSpPr/>
              <p:nvPr/>
            </p:nvSpPr>
            <p:spPr>
              <a:xfrm>
                <a:off x="3851444" y="1019373"/>
                <a:ext cx="432000" cy="287663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32" name="Rounded Rectangle 27">
                <a:extLst>
                  <a:ext uri="{FF2B5EF4-FFF2-40B4-BE49-F238E27FC236}">
                    <a16:creationId xmlns:a16="http://schemas.microsoft.com/office/drawing/2014/main" id="{5BB255CA-D101-42FE-B801-F5C33F650233}"/>
                  </a:ext>
                </a:extLst>
              </p:cNvPr>
              <p:cNvSpPr/>
              <p:nvPr/>
            </p:nvSpPr>
            <p:spPr>
              <a:xfrm>
                <a:off x="4499670" y="1312976"/>
                <a:ext cx="432000" cy="238742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35" name="Rounded Rectangle 30">
                <a:extLst>
                  <a:ext uri="{FF2B5EF4-FFF2-40B4-BE49-F238E27FC236}">
                    <a16:creationId xmlns:a16="http://schemas.microsoft.com/office/drawing/2014/main" id="{FDD663F4-DBD8-428A-9FE3-0B83AF383240}"/>
                  </a:ext>
                </a:extLst>
              </p:cNvPr>
              <p:cNvSpPr/>
              <p:nvPr/>
            </p:nvSpPr>
            <p:spPr>
              <a:xfrm>
                <a:off x="3036633" y="2465104"/>
                <a:ext cx="432000" cy="176283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sp>
          <p:nvSpPr>
            <p:cNvPr id="29" name="Oval 28">
              <a:extLst>
                <a:ext uri="{FF2B5EF4-FFF2-40B4-BE49-F238E27FC236}">
                  <a16:creationId xmlns:a16="http://schemas.microsoft.com/office/drawing/2014/main" id="{E38CB6B0-DBBC-42AE-AEB6-9D01ECFA38A9}"/>
                </a:ext>
              </a:extLst>
            </p:cNvPr>
            <p:cNvSpPr/>
            <p:nvPr/>
          </p:nvSpPr>
          <p:spPr>
            <a:xfrm rot="5400000">
              <a:off x="4136840" y="2515645"/>
              <a:ext cx="598490" cy="2923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o-RO" altLang="ko-KR" sz="1600" b="1" dirty="0">
                  <a:solidFill>
                    <a:srgbClr val="FF0000"/>
                  </a:solidFill>
                </a:rPr>
                <a:t>154</a:t>
              </a:r>
              <a:endParaRPr lang="ko-KR" altLang="en-US" sz="1600" b="1" dirty="0">
                <a:solidFill>
                  <a:srgbClr val="FF0000"/>
                </a:solidFill>
              </a:endParaRPr>
            </a:p>
          </p:txBody>
        </p:sp>
      </p:grpSp>
      <p:pic>
        <p:nvPicPr>
          <p:cNvPr id="4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63" y="760043"/>
            <a:ext cx="6928049" cy="4807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Oval 46">
            <a:extLst>
              <a:ext uri="{FF2B5EF4-FFF2-40B4-BE49-F238E27FC236}">
                <a16:creationId xmlns:a16="http://schemas.microsoft.com/office/drawing/2014/main" id="{E38CB6B0-DBBC-42AE-AEB6-9D01ECFA38A9}"/>
              </a:ext>
            </a:extLst>
          </p:cNvPr>
          <p:cNvSpPr/>
          <p:nvPr/>
        </p:nvSpPr>
        <p:spPr>
          <a:xfrm>
            <a:off x="7376586" y="1249617"/>
            <a:ext cx="819264" cy="4121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o-RO" altLang="ko-KR" sz="1600" b="1" dirty="0">
                <a:solidFill>
                  <a:srgbClr val="FF0000"/>
                </a:solidFill>
              </a:rPr>
              <a:t>226</a:t>
            </a:r>
            <a:endParaRPr lang="ko-KR" altLang="en-US" sz="1600" b="1" dirty="0">
              <a:solidFill>
                <a:srgbClr val="FF0000"/>
              </a:solidFill>
            </a:endParaRPr>
          </a:p>
        </p:txBody>
      </p:sp>
      <p:sp>
        <p:nvSpPr>
          <p:cNvPr id="50" name="Rectangle 49"/>
          <p:cNvSpPr/>
          <p:nvPr/>
        </p:nvSpPr>
        <p:spPr>
          <a:xfrm>
            <a:off x="7937028" y="2083098"/>
            <a:ext cx="2645276" cy="307777"/>
          </a:xfrm>
          <a:prstGeom prst="rect">
            <a:avLst/>
          </a:prstGeom>
        </p:spPr>
        <p:txBody>
          <a:bodyPr wrap="none">
            <a:spAutoFit/>
          </a:bodyPr>
          <a:lstStyle/>
          <a:p>
            <a:r>
              <a:rPr lang="en-US" altLang="ro-RO" sz="1400" b="1" dirty="0">
                <a:solidFill>
                  <a:schemeClr val="bg1"/>
                </a:solidFill>
                <a:latin typeface="Comic Sans MS" panose="030F0702030302020204" pitchFamily="66" charset="0"/>
              </a:rPr>
              <a:t>LOCALITĂŢI</a:t>
            </a:r>
            <a:r>
              <a:rPr lang="en-US" altLang="ro-RO" sz="1400" b="1" dirty="0">
                <a:solidFill>
                  <a:srgbClr val="006600"/>
                </a:solidFill>
                <a:latin typeface="Comic Sans MS" panose="030F0702030302020204" pitchFamily="66" charset="0"/>
              </a:rPr>
              <a:t> </a:t>
            </a:r>
            <a:r>
              <a:rPr lang="ro-RO" altLang="ro-RO" sz="1400" b="1" dirty="0">
                <a:solidFill>
                  <a:srgbClr val="006600"/>
                </a:solidFill>
                <a:latin typeface="Comic Sans MS" panose="030F0702030302020204" pitchFamily="66" charset="0"/>
              </a:rPr>
              <a:t> </a:t>
            </a:r>
            <a:r>
              <a:rPr lang="en-US" altLang="ro-RO" sz="1400" b="1" dirty="0">
                <a:solidFill>
                  <a:schemeClr val="bg1"/>
                </a:solidFill>
                <a:latin typeface="Comic Sans MS" panose="030F0702030302020204" pitchFamily="66" charset="0"/>
              </a:rPr>
              <a:t>EXPLORATE</a:t>
            </a:r>
            <a:r>
              <a:rPr lang="en-US" altLang="ro-RO" sz="1400" b="1" dirty="0">
                <a:solidFill>
                  <a:srgbClr val="006600"/>
                </a:solidFill>
                <a:latin typeface="Comic Sans MS" panose="030F0702030302020204" pitchFamily="66" charset="0"/>
              </a:rPr>
              <a:t> </a:t>
            </a:r>
            <a:endParaRPr lang="ro-RO" sz="1400" dirty="0"/>
          </a:p>
        </p:txBody>
      </p:sp>
      <p:sp>
        <p:nvSpPr>
          <p:cNvPr id="51" name="Rectangle 50"/>
          <p:cNvSpPr/>
          <p:nvPr/>
        </p:nvSpPr>
        <p:spPr>
          <a:xfrm>
            <a:off x="8171179" y="1301797"/>
            <a:ext cx="1991251" cy="307777"/>
          </a:xfrm>
          <a:prstGeom prst="rect">
            <a:avLst/>
          </a:prstGeom>
        </p:spPr>
        <p:txBody>
          <a:bodyPr wrap="none">
            <a:spAutoFit/>
          </a:bodyPr>
          <a:lstStyle/>
          <a:p>
            <a:r>
              <a:rPr lang="en-US" altLang="ro-RO" sz="1400" b="1" dirty="0">
                <a:solidFill>
                  <a:schemeClr val="bg1"/>
                </a:solidFill>
                <a:latin typeface="Comic Sans MS" panose="030F0702030302020204" pitchFamily="66" charset="0"/>
              </a:rPr>
              <a:t>PROBE </a:t>
            </a:r>
            <a:r>
              <a:rPr lang="ro-RO" altLang="ro-RO" sz="1400" b="1" dirty="0">
                <a:solidFill>
                  <a:schemeClr val="bg1"/>
                </a:solidFill>
                <a:latin typeface="Comic Sans MS" panose="030F0702030302020204" pitchFamily="66" charset="0"/>
              </a:rPr>
              <a:t> </a:t>
            </a:r>
            <a:r>
              <a:rPr lang="en-US" altLang="ro-RO" sz="1400" b="1" dirty="0">
                <a:solidFill>
                  <a:schemeClr val="bg1"/>
                </a:solidFill>
                <a:latin typeface="Comic Sans MS" panose="030F0702030302020204" pitchFamily="66" charset="0"/>
              </a:rPr>
              <a:t>COLECTATE</a:t>
            </a:r>
            <a:endParaRPr lang="ro-RO" sz="1400"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6741" y="5085420"/>
            <a:ext cx="2284444" cy="1709425"/>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5430" y="5085420"/>
            <a:ext cx="2221610" cy="1676686"/>
          </a:xfrm>
          <a:prstGeom prst="rect">
            <a:avLst/>
          </a:prstGeom>
          <a:ln>
            <a:noFill/>
          </a:ln>
          <a:effectLst>
            <a:softEdge rad="112500"/>
          </a:effectLst>
        </p:spPr>
      </p:pic>
    </p:spTree>
    <p:extLst>
      <p:ext uri="{BB962C8B-B14F-4D97-AF65-F5344CB8AC3E}">
        <p14:creationId xmlns:p14="http://schemas.microsoft.com/office/powerpoint/2010/main" val="4117654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D9A09F-DA23-4954-81E5-B535A9E9960B}"/>
              </a:ext>
            </a:extLst>
          </p:cNvPr>
          <p:cNvSpPr/>
          <p:nvPr/>
        </p:nvSpPr>
        <p:spPr>
          <a:xfrm>
            <a:off x="170788" y="6035041"/>
            <a:ext cx="6847840" cy="707608"/>
          </a:xfrm>
          <a:prstGeom prst="rect">
            <a:avLst/>
          </a:prstGeom>
          <a:solidFill>
            <a:srgbClr val="CC66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38">
            <a:extLst>
              <a:ext uri="{FF2B5EF4-FFF2-40B4-BE49-F238E27FC236}">
                <a16:creationId xmlns:a16="http://schemas.microsoft.com/office/drawing/2014/main" id="{E909FEEA-D080-4D62-9187-6A07FA72AE04}"/>
              </a:ext>
            </a:extLst>
          </p:cNvPr>
          <p:cNvSpPr/>
          <p:nvPr/>
        </p:nvSpPr>
        <p:spPr>
          <a:xfrm>
            <a:off x="0" y="6073374"/>
            <a:ext cx="7191497" cy="630942"/>
          </a:xfrm>
          <a:prstGeom prst="rect">
            <a:avLst/>
          </a:prstGeom>
        </p:spPr>
        <p:txBody>
          <a:bodyPr wrap="square">
            <a:spAutoFit/>
          </a:bodyPr>
          <a:lstStyle/>
          <a:p>
            <a:pPr algn="ctr">
              <a:lnSpc>
                <a:spcPct val="100000"/>
              </a:lnSpc>
              <a:spcBef>
                <a:spcPct val="50000"/>
              </a:spcBef>
              <a:buFontTx/>
              <a:buNone/>
            </a:pPr>
            <a:r>
              <a:rPr lang="ro-RO" altLang="ro-RO" sz="1400" b="1" dirty="0">
                <a:solidFill>
                  <a:schemeClr val="bg1"/>
                </a:solidFill>
                <a:latin typeface="Comic Sans MS" panose="030F0702030302020204" pitchFamily="66" charset="0"/>
              </a:rPr>
              <a:t>ARII ȘI LOCALITĂȚI DIN CARE S-AU COLECTAT / PRIMIT </a:t>
            </a:r>
          </a:p>
          <a:p>
            <a:pPr algn="ctr">
              <a:lnSpc>
                <a:spcPct val="100000"/>
              </a:lnSpc>
              <a:spcBef>
                <a:spcPct val="50000"/>
              </a:spcBef>
              <a:buFontTx/>
              <a:buNone/>
            </a:pPr>
            <a:r>
              <a:rPr lang="ro-RO" altLang="ro-RO" sz="1400" b="1" dirty="0">
                <a:solidFill>
                  <a:schemeClr val="bg1"/>
                </a:solidFill>
                <a:latin typeface="Comic Sans MS" panose="030F0702030302020204" pitchFamily="66" charset="0"/>
              </a:rPr>
              <a:t>VARIETĂȚI LOCALE DE USTUROI (</a:t>
            </a:r>
            <a:r>
              <a:rPr lang="ro-RO" altLang="ro-RO" sz="1400" b="1" i="1" dirty="0">
                <a:solidFill>
                  <a:schemeClr val="bg1"/>
                </a:solidFill>
                <a:latin typeface="Comic Sans MS" panose="030F0702030302020204" pitchFamily="66" charset="0"/>
              </a:rPr>
              <a:t>Allium sativum </a:t>
            </a:r>
            <a:r>
              <a:rPr lang="ro-RO" altLang="ro-RO" sz="1400" b="1" dirty="0">
                <a:solidFill>
                  <a:schemeClr val="bg1"/>
                </a:solidFill>
                <a:latin typeface="Comic Sans MS" panose="030F0702030302020204" pitchFamily="66" charset="0"/>
              </a:rPr>
              <a:t>L</a:t>
            </a:r>
            <a:r>
              <a:rPr lang="ro-RO" altLang="ro-RO" sz="1400" b="1" i="1" dirty="0">
                <a:solidFill>
                  <a:schemeClr val="bg1"/>
                </a:solidFill>
                <a:latin typeface="Comic Sans MS" panose="030F0702030302020204" pitchFamily="66" charset="0"/>
              </a:rPr>
              <a:t>.</a:t>
            </a:r>
            <a:r>
              <a:rPr lang="ro-RO" altLang="ro-RO" sz="1400" b="1" dirty="0">
                <a:solidFill>
                  <a:schemeClr val="bg1"/>
                </a:solidFill>
                <a:latin typeface="Comic Sans MS" panose="030F0702030302020204" pitchFamily="66" charset="0"/>
              </a:rPr>
              <a:t>)</a:t>
            </a:r>
            <a:endParaRPr lang="en-US" altLang="ro-RO" sz="1400" b="1" dirty="0">
              <a:solidFill>
                <a:schemeClr val="bg1"/>
              </a:solidFill>
              <a:latin typeface="Comic Sans MS" panose="030F0702030302020204" pitchFamily="66" charset="0"/>
            </a:endParaRPr>
          </a:p>
        </p:txBody>
      </p:sp>
      <p:sp>
        <p:nvSpPr>
          <p:cNvPr id="14" name="Text Placeholder 27">
            <a:extLst>
              <a:ext uri="{FF2B5EF4-FFF2-40B4-BE49-F238E27FC236}">
                <a16:creationId xmlns:a16="http://schemas.microsoft.com/office/drawing/2014/main" id="{FFFE47B9-1123-4EFB-89CA-8F303F8F8D08}"/>
              </a:ext>
            </a:extLst>
          </p:cNvPr>
          <p:cNvSpPr txBox="1">
            <a:spLocks/>
          </p:cNvSpPr>
          <p:nvPr/>
        </p:nvSpPr>
        <p:spPr>
          <a:xfrm>
            <a:off x="7614352" y="1236278"/>
            <a:ext cx="3183205" cy="288032"/>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Tx/>
              <a:buNone/>
              <a:tabLst/>
              <a:defRPr sz="14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altLang="ko-KR" sz="1800" dirty="0">
                <a:cs typeface="Arial" pitchFamily="34" charset="0"/>
              </a:rPr>
              <a:t>ORIGINEA COLECȚIEI</a:t>
            </a:r>
            <a:endParaRPr lang="ko-KR" altLang="en-US" sz="1800" dirty="0">
              <a:cs typeface="Arial" pitchFamily="34" charset="0"/>
            </a:endParaRPr>
          </a:p>
        </p:txBody>
      </p:sp>
      <p:sp>
        <p:nvSpPr>
          <p:cNvPr id="15" name="직사각형 22">
            <a:extLst>
              <a:ext uri="{FF2B5EF4-FFF2-40B4-BE49-F238E27FC236}">
                <a16:creationId xmlns:a16="http://schemas.microsoft.com/office/drawing/2014/main" id="{7B73BEC7-0A0D-4C1B-9461-F40043B2C073}"/>
              </a:ext>
            </a:extLst>
          </p:cNvPr>
          <p:cNvSpPr/>
          <p:nvPr/>
        </p:nvSpPr>
        <p:spPr>
          <a:xfrm>
            <a:off x="7666146" y="1553849"/>
            <a:ext cx="4157204" cy="954107"/>
          </a:xfrm>
          <a:prstGeom prst="rect">
            <a:avLst/>
          </a:prstGeom>
        </p:spPr>
        <p:txBody>
          <a:bodyPr wrap="square">
            <a:spAutoFit/>
          </a:bodyPr>
          <a:lstStyle/>
          <a:p>
            <a:pPr algn="just">
              <a:spcBef>
                <a:spcPct val="50000"/>
              </a:spcBef>
              <a:defRPr/>
            </a:pPr>
            <a:r>
              <a:rPr lang="ro-RO" altLang="ro-RO" sz="1400" b="1" dirty="0">
                <a:solidFill>
                  <a:schemeClr val="bg1"/>
                </a:solidFill>
                <a:latin typeface="Comic Sans MS" panose="030F0702030302020204" pitchFamily="66" charset="0"/>
              </a:rPr>
              <a:t>24 DE</a:t>
            </a:r>
            <a:r>
              <a:rPr lang="en-US" altLang="ro-RO" sz="1400" b="1" dirty="0">
                <a:solidFill>
                  <a:schemeClr val="bg1"/>
                </a:solidFill>
                <a:latin typeface="Comic Sans MS" panose="030F0702030302020204" pitchFamily="66" charset="0"/>
              </a:rPr>
              <a:t> </a:t>
            </a:r>
            <a:r>
              <a:rPr lang="ro-RO" altLang="ro-RO" sz="1400" b="1" dirty="0">
                <a:solidFill>
                  <a:schemeClr val="bg1"/>
                </a:solidFill>
                <a:latin typeface="Comic Sans MS" panose="030F0702030302020204" pitchFamily="66" charset="0"/>
              </a:rPr>
              <a:t>JUDEȚE DIN ROMÂNIA</a:t>
            </a:r>
          </a:p>
          <a:p>
            <a:pPr algn="just">
              <a:spcBef>
                <a:spcPct val="50000"/>
              </a:spcBef>
              <a:defRPr/>
            </a:pPr>
            <a:r>
              <a:rPr lang="ro-RO" altLang="ro-RO" sz="1400" b="1" dirty="0">
                <a:solidFill>
                  <a:schemeClr val="bg1"/>
                </a:solidFill>
                <a:latin typeface="Comic Sans MS" panose="030F0702030302020204" pitchFamily="66" charset="0"/>
              </a:rPr>
              <a:t>   4 RAIOANE DIN REPUBLICA MOLDOVA</a:t>
            </a:r>
          </a:p>
          <a:p>
            <a:pPr algn="just">
              <a:spcBef>
                <a:spcPct val="50000"/>
              </a:spcBef>
              <a:defRPr/>
            </a:pPr>
            <a:r>
              <a:rPr lang="ro-RO" altLang="ro-RO" sz="1400" b="1" dirty="0">
                <a:solidFill>
                  <a:schemeClr val="bg1"/>
                </a:solidFill>
                <a:latin typeface="Comic Sans MS" panose="030F0702030302020204" pitchFamily="66" charset="0"/>
              </a:rPr>
              <a:t>   4 ZONE DIN UNGARIA</a:t>
            </a:r>
            <a:endParaRPr lang="en-US" altLang="ro-RO" sz="1400" dirty="0">
              <a:solidFill>
                <a:schemeClr val="bg1"/>
              </a:solidFill>
              <a:latin typeface="Comic Sans MS" panose="030F0702030302020204" pitchFamily="66" charset="0"/>
            </a:endParaRPr>
          </a:p>
        </p:txBody>
      </p:sp>
      <p:sp>
        <p:nvSpPr>
          <p:cNvPr id="16" name="직사각형 5">
            <a:extLst>
              <a:ext uri="{FF2B5EF4-FFF2-40B4-BE49-F238E27FC236}">
                <a16:creationId xmlns:a16="http://schemas.microsoft.com/office/drawing/2014/main" id="{A1D79E37-3D07-41ED-A234-4ABB70B0AA11}"/>
              </a:ext>
            </a:extLst>
          </p:cNvPr>
          <p:cNvSpPr/>
          <p:nvPr/>
        </p:nvSpPr>
        <p:spPr>
          <a:xfrm>
            <a:off x="7658242" y="2563817"/>
            <a:ext cx="3928930" cy="630942"/>
          </a:xfrm>
          <a:prstGeom prst="rect">
            <a:avLst/>
          </a:prstGeom>
        </p:spPr>
        <p:txBody>
          <a:bodyPr wrap="square">
            <a:spAutoFit/>
          </a:bodyPr>
          <a:lstStyle/>
          <a:p>
            <a:pPr>
              <a:spcBef>
                <a:spcPct val="50000"/>
              </a:spcBef>
              <a:defRPr/>
            </a:pPr>
            <a:r>
              <a:rPr lang="ro-RO" altLang="ro-RO" sz="1400" b="1" dirty="0">
                <a:solidFill>
                  <a:schemeClr val="bg1"/>
                </a:solidFill>
                <a:latin typeface="Comic Sans MS" panose="030F0702030302020204" pitchFamily="66" charset="0"/>
              </a:rPr>
              <a:t>106 populații locale, menținute în câmp</a:t>
            </a:r>
          </a:p>
          <a:p>
            <a:pPr>
              <a:spcBef>
                <a:spcPct val="50000"/>
              </a:spcBef>
              <a:defRPr/>
            </a:pPr>
            <a:r>
              <a:rPr lang="ro-RO" altLang="ro-RO" sz="1400" b="1" dirty="0">
                <a:solidFill>
                  <a:schemeClr val="bg1"/>
                </a:solidFill>
                <a:latin typeface="Comic Sans MS" panose="030F0702030302020204" pitchFamily="66" charset="0"/>
              </a:rPr>
              <a:t> 14 populații locale, regenerate în vitro</a:t>
            </a:r>
          </a:p>
        </p:txBody>
      </p:sp>
      <p:sp>
        <p:nvSpPr>
          <p:cNvPr id="21" name="Text Placeholder 1">
            <a:extLst>
              <a:ext uri="{FF2B5EF4-FFF2-40B4-BE49-F238E27FC236}">
                <a16:creationId xmlns:a16="http://schemas.microsoft.com/office/drawing/2014/main" id="{D735F7F3-C1B5-4B60-A00A-4EB618DDFB5A}"/>
              </a:ext>
            </a:extLst>
          </p:cNvPr>
          <p:cNvSpPr txBox="1">
            <a:spLocks/>
          </p:cNvSpPr>
          <p:nvPr/>
        </p:nvSpPr>
        <p:spPr>
          <a:xfrm>
            <a:off x="242249" y="75216"/>
            <a:ext cx="11573197" cy="724247"/>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altLang="ro-RO" sz="2400" b="1" i="1" dirty="0">
              <a:solidFill>
                <a:srgbClr val="006600"/>
              </a:solidFill>
              <a:latin typeface="Comic Sans MS" panose="030F0702030302020204"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7" y="1082280"/>
            <a:ext cx="6542361" cy="4788535"/>
          </a:xfrm>
          <a:prstGeom prst="rect">
            <a:avLst/>
          </a:prstGeom>
          <a:ln>
            <a:noFill/>
          </a:ln>
          <a:effectLst>
            <a:softEdge rad="112500"/>
          </a:effectLst>
        </p:spPr>
      </p:pic>
      <p:pic>
        <p:nvPicPr>
          <p:cNvPr id="1026" name="Picture 2" descr="var 9 Copalau BT srtuctura radia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8396" y="3629646"/>
            <a:ext cx="1527175" cy="1438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var 32 Gh Doja cu multe grupa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2484" y="3629646"/>
            <a:ext cx="1422400" cy="1439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var 40 Valea Macesului asezare neregula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23684" y="3626471"/>
            <a:ext cx="1516062" cy="1441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16" descr="\\ALINA\Full share\usturoi\IMG_4703.JPG"/>
          <p:cNvPicPr/>
          <p:nvPr/>
        </p:nvPicPr>
        <p:blipFill>
          <a:blip r:embed="rId6" cstate="print">
            <a:lum bright="22000"/>
            <a:extLst>
              <a:ext uri="{28A0092B-C50C-407E-A947-70E740481C1C}">
                <a14:useLocalDpi xmlns:a14="http://schemas.microsoft.com/office/drawing/2010/main" val="0"/>
              </a:ext>
            </a:extLst>
          </a:blip>
          <a:srcRect/>
          <a:stretch>
            <a:fillRect/>
          </a:stretch>
        </p:blipFill>
        <p:spPr bwMode="auto">
          <a:xfrm>
            <a:off x="7272483" y="5286602"/>
            <a:ext cx="1433171" cy="1417714"/>
          </a:xfrm>
          <a:prstGeom prst="rect">
            <a:avLst/>
          </a:prstGeom>
          <a:ln>
            <a:noFill/>
          </a:ln>
          <a:effectLst>
            <a:softEdge rad="112500"/>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6409" y="5251042"/>
            <a:ext cx="1495366" cy="1453274"/>
          </a:xfrm>
          <a:prstGeom prst="rect">
            <a:avLst/>
          </a:prstGeom>
          <a:ln>
            <a:noFill/>
          </a:ln>
          <a:effectLst>
            <a:softEdge rad="112500"/>
          </a:effec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2530" y="5281084"/>
            <a:ext cx="1577216" cy="1423232"/>
          </a:xfrm>
          <a:prstGeom prst="rect">
            <a:avLst/>
          </a:prstGeom>
          <a:ln>
            <a:noFill/>
          </a:ln>
          <a:effectLst>
            <a:softEdge rad="112500"/>
          </a:effectLst>
        </p:spPr>
      </p:pic>
      <p:sp>
        <p:nvSpPr>
          <p:cNvPr id="3" name="Rectangle 2"/>
          <p:cNvSpPr/>
          <p:nvPr/>
        </p:nvSpPr>
        <p:spPr>
          <a:xfrm>
            <a:off x="1744997" y="66617"/>
            <a:ext cx="9052560" cy="1015663"/>
          </a:xfrm>
          <a:prstGeom prst="rect">
            <a:avLst/>
          </a:prstGeom>
        </p:spPr>
        <p:txBody>
          <a:bodyPr wrap="square">
            <a:spAutoFit/>
          </a:bodyPr>
          <a:lstStyle/>
          <a:p>
            <a:pPr algn="ctr">
              <a:spcAft>
                <a:spcPts val="0"/>
              </a:spcAft>
            </a:pPr>
            <a:r>
              <a:rPr lang="ro-RO" sz="3000" b="1" dirty="0">
                <a:solidFill>
                  <a:schemeClr val="bg1"/>
                </a:solidFill>
                <a:ea typeface="Times New Roman" panose="02020603050405020304" pitchFamily="18" charset="0"/>
                <a:cs typeface="Times New Roman" panose="02020603050405020304" pitchFamily="18" charset="0"/>
              </a:rPr>
              <a:t>Colecția de genotipuri locale de usturoi </a:t>
            </a:r>
            <a:br>
              <a:rPr lang="ro-RO" sz="3000" b="1" dirty="0">
                <a:solidFill>
                  <a:schemeClr val="bg1"/>
                </a:solidFill>
                <a:ea typeface="Times New Roman" panose="02020603050405020304" pitchFamily="18" charset="0"/>
                <a:cs typeface="Times New Roman" panose="02020603050405020304" pitchFamily="18" charset="0"/>
              </a:rPr>
            </a:br>
            <a:r>
              <a:rPr lang="ro-RO" sz="3000" b="1" dirty="0">
                <a:solidFill>
                  <a:schemeClr val="bg1"/>
                </a:solidFill>
                <a:ea typeface="Times New Roman" panose="02020603050405020304" pitchFamily="18" charset="0"/>
                <a:cs typeface="Times New Roman" panose="02020603050405020304" pitchFamily="18" charset="0"/>
              </a:rPr>
              <a:t>– menținută în câmp</a:t>
            </a:r>
            <a:endParaRPr lang="ro-RO" sz="30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229322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DE5B1BB3-E933-4C88-B28A-4458CE2B8B3A}"/>
              </a:ext>
            </a:extLst>
          </p:cNvPr>
          <p:cNvSpPr/>
          <p:nvPr/>
        </p:nvSpPr>
        <p:spPr>
          <a:xfrm>
            <a:off x="1056640" y="1066800"/>
            <a:ext cx="9804400" cy="4886960"/>
          </a:xfrm>
          <a:prstGeom prst="frame">
            <a:avLst>
              <a:gd name="adj1" fmla="val 2631"/>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a:extLst>
              <a:ext uri="{FF2B5EF4-FFF2-40B4-BE49-F238E27FC236}">
                <a16:creationId xmlns:a16="http://schemas.microsoft.com/office/drawing/2014/main" id="{0C455B2A-3D1B-4F98-ACA5-C72C064015F6}"/>
              </a:ext>
            </a:extLst>
          </p:cNvPr>
          <p:cNvGrpSpPr/>
          <p:nvPr/>
        </p:nvGrpSpPr>
        <p:grpSpPr>
          <a:xfrm>
            <a:off x="2138680" y="2608235"/>
            <a:ext cx="7914639" cy="1569660"/>
            <a:chOff x="6665542" y="2380271"/>
            <a:chExt cx="4797245" cy="1569660"/>
          </a:xfrm>
        </p:grpSpPr>
        <p:sp>
          <p:nvSpPr>
            <p:cNvPr id="8" name="TextBox 7">
              <a:extLst>
                <a:ext uri="{FF2B5EF4-FFF2-40B4-BE49-F238E27FC236}">
                  <a16:creationId xmlns:a16="http://schemas.microsoft.com/office/drawing/2014/main" id="{5CF5BDA4-10C7-46A6-AC30-523A3FC438AC}"/>
                </a:ext>
              </a:extLst>
            </p:cNvPr>
            <p:cNvSpPr txBox="1"/>
            <p:nvPr/>
          </p:nvSpPr>
          <p:spPr>
            <a:xfrm>
              <a:off x="6665542" y="2380271"/>
              <a:ext cx="4777152" cy="1569660"/>
            </a:xfrm>
            <a:prstGeom prst="rect">
              <a:avLst/>
            </a:prstGeom>
            <a:noFill/>
          </p:spPr>
          <p:txBody>
            <a:bodyPr wrap="square" rtlCol="0" anchor="ctr">
              <a:spAutoFit/>
            </a:bodyPr>
            <a:lstStyle/>
            <a:p>
              <a:pPr algn="ctr"/>
              <a:r>
                <a:rPr lang="ro-RO" altLang="ko-KR" sz="4800" b="1" dirty="0">
                  <a:solidFill>
                    <a:schemeClr val="bg1"/>
                  </a:solidFill>
                  <a:latin typeface="+mj-lt"/>
                  <a:cs typeface="Arial" pitchFamily="34" charset="0"/>
                </a:rPr>
                <a:t>Colecția de plantule, menținute „in vitro”</a:t>
              </a:r>
            </a:p>
          </p:txBody>
        </p:sp>
        <p:sp>
          <p:nvSpPr>
            <p:cNvPr id="9" name="TextBox 8">
              <a:extLst>
                <a:ext uri="{FF2B5EF4-FFF2-40B4-BE49-F238E27FC236}">
                  <a16:creationId xmlns:a16="http://schemas.microsoft.com/office/drawing/2014/main" id="{C062103B-F514-4BE9-B5B2-C13878D2FE7C}"/>
                </a:ext>
              </a:extLst>
            </p:cNvPr>
            <p:cNvSpPr txBox="1"/>
            <p:nvPr/>
          </p:nvSpPr>
          <p:spPr>
            <a:xfrm>
              <a:off x="6685691" y="3512686"/>
              <a:ext cx="4777096" cy="379656"/>
            </a:xfrm>
            <a:prstGeom prst="rect">
              <a:avLst/>
            </a:prstGeom>
            <a:noFill/>
          </p:spPr>
          <p:txBody>
            <a:bodyPr wrap="square" rtlCol="0" anchor="ctr">
              <a:spAutoFit/>
            </a:bodyPr>
            <a:lstStyle/>
            <a:p>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317504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D9A09F-DA23-4954-81E5-B535A9E9960B}"/>
              </a:ext>
            </a:extLst>
          </p:cNvPr>
          <p:cNvSpPr/>
          <p:nvPr/>
        </p:nvSpPr>
        <p:spPr>
          <a:xfrm>
            <a:off x="142239" y="6079996"/>
            <a:ext cx="6868160" cy="585333"/>
          </a:xfrm>
          <a:prstGeom prst="rect">
            <a:avLst/>
          </a:prstGeom>
          <a:solidFill>
            <a:schemeClr val="accent6">
              <a:lumMod val="50000"/>
              <a:lumOff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38">
            <a:extLst>
              <a:ext uri="{FF2B5EF4-FFF2-40B4-BE49-F238E27FC236}">
                <a16:creationId xmlns:a16="http://schemas.microsoft.com/office/drawing/2014/main" id="{E909FEEA-D080-4D62-9187-6A07FA72AE04}"/>
              </a:ext>
            </a:extLst>
          </p:cNvPr>
          <p:cNvSpPr/>
          <p:nvPr/>
        </p:nvSpPr>
        <p:spPr>
          <a:xfrm>
            <a:off x="-38858" y="6079996"/>
            <a:ext cx="7230355" cy="523220"/>
          </a:xfrm>
          <a:prstGeom prst="rect">
            <a:avLst/>
          </a:prstGeom>
        </p:spPr>
        <p:txBody>
          <a:bodyPr wrap="square">
            <a:spAutoFit/>
          </a:bodyPr>
          <a:lstStyle/>
          <a:p>
            <a:pPr algn="ctr">
              <a:lnSpc>
                <a:spcPct val="100000"/>
              </a:lnSpc>
              <a:spcBef>
                <a:spcPct val="50000"/>
              </a:spcBef>
              <a:buFontTx/>
              <a:buNone/>
            </a:pPr>
            <a:r>
              <a:rPr lang="ro-RO" altLang="ro-RO" sz="1400" b="1" dirty="0">
                <a:solidFill>
                  <a:schemeClr val="bg1"/>
                </a:solidFill>
                <a:latin typeface="Comic Sans MS" panose="030F0702030302020204" pitchFamily="66" charset="0"/>
              </a:rPr>
              <a:t>ARII ȘI LOCALITĂȚI DIN CARE S-AU SELECTAT VARIETĂȚI DE CARTOF (</a:t>
            </a:r>
            <a:r>
              <a:rPr lang="ro-RO" altLang="ro-RO" sz="1400" b="1" i="1" dirty="0">
                <a:solidFill>
                  <a:schemeClr val="bg1"/>
                </a:solidFill>
                <a:latin typeface="Comic Sans MS" panose="030F0702030302020204" pitchFamily="66" charset="0"/>
              </a:rPr>
              <a:t>Solanum tuberosum </a:t>
            </a:r>
            <a:r>
              <a:rPr lang="ro-RO" altLang="ro-RO" sz="1400" b="1" dirty="0">
                <a:solidFill>
                  <a:schemeClr val="bg1"/>
                </a:solidFill>
                <a:latin typeface="Comic Sans MS" panose="030F0702030302020204" pitchFamily="66" charset="0"/>
              </a:rPr>
              <a:t>L.), INCLUSE ÎN COLECȚIA „IN VITRO”</a:t>
            </a:r>
            <a:endParaRPr lang="en-US" altLang="ro-RO" sz="1400" b="1" dirty="0">
              <a:solidFill>
                <a:schemeClr val="bg1"/>
              </a:solidFill>
              <a:latin typeface="Comic Sans MS" panose="030F0702030302020204" pitchFamily="66" charset="0"/>
            </a:endParaRPr>
          </a:p>
        </p:txBody>
      </p:sp>
      <p:sp>
        <p:nvSpPr>
          <p:cNvPr id="14" name="Text Placeholder 27">
            <a:extLst>
              <a:ext uri="{FF2B5EF4-FFF2-40B4-BE49-F238E27FC236}">
                <a16:creationId xmlns:a16="http://schemas.microsoft.com/office/drawing/2014/main" id="{FFFE47B9-1123-4EFB-89CA-8F303F8F8D08}"/>
              </a:ext>
            </a:extLst>
          </p:cNvPr>
          <p:cNvSpPr txBox="1">
            <a:spLocks/>
          </p:cNvSpPr>
          <p:nvPr/>
        </p:nvSpPr>
        <p:spPr>
          <a:xfrm>
            <a:off x="6933162" y="650525"/>
            <a:ext cx="4506997" cy="360071"/>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Tx/>
              <a:buNone/>
              <a:tabLst/>
              <a:defRPr sz="14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altLang="ko-KR" sz="1800" dirty="0">
                <a:cs typeface="Arial" pitchFamily="34" charset="0"/>
              </a:rPr>
              <a:t>SURSA PROBELOR  DIN  COLECȚIE</a:t>
            </a:r>
            <a:endParaRPr lang="ko-KR" altLang="en-US" sz="1800" dirty="0">
              <a:cs typeface="Arial" pitchFamily="34" charset="0"/>
            </a:endParaRPr>
          </a:p>
        </p:txBody>
      </p:sp>
      <p:sp>
        <p:nvSpPr>
          <p:cNvPr id="15" name="직사각형 22">
            <a:extLst>
              <a:ext uri="{FF2B5EF4-FFF2-40B4-BE49-F238E27FC236}">
                <a16:creationId xmlns:a16="http://schemas.microsoft.com/office/drawing/2014/main" id="{7B73BEC7-0A0D-4C1B-9461-F40043B2C073}"/>
              </a:ext>
            </a:extLst>
          </p:cNvPr>
          <p:cNvSpPr/>
          <p:nvPr/>
        </p:nvSpPr>
        <p:spPr>
          <a:xfrm>
            <a:off x="7618560" y="1015000"/>
            <a:ext cx="4157204" cy="954107"/>
          </a:xfrm>
          <a:prstGeom prst="rect">
            <a:avLst/>
          </a:prstGeom>
        </p:spPr>
        <p:txBody>
          <a:bodyPr wrap="square">
            <a:spAutoFit/>
          </a:bodyPr>
          <a:lstStyle/>
          <a:p>
            <a:pPr algn="just">
              <a:spcBef>
                <a:spcPct val="50000"/>
              </a:spcBef>
              <a:defRPr/>
            </a:pPr>
            <a:r>
              <a:rPr lang="en-US" altLang="ro-RO" sz="1400" b="1" dirty="0">
                <a:solidFill>
                  <a:schemeClr val="accent6">
                    <a:lumMod val="50000"/>
                    <a:lumOff val="50000"/>
                  </a:schemeClr>
                </a:solidFill>
                <a:latin typeface="Comic Sans MS" panose="030F0702030302020204" pitchFamily="66" charset="0"/>
              </a:rPr>
              <a:t>1</a:t>
            </a:r>
            <a:r>
              <a:rPr lang="ro-RO" altLang="ro-RO" sz="1400" b="1" dirty="0">
                <a:solidFill>
                  <a:schemeClr val="accent6">
                    <a:lumMod val="50000"/>
                    <a:lumOff val="50000"/>
                  </a:schemeClr>
                </a:solidFill>
                <a:latin typeface="Comic Sans MS" panose="030F0702030302020204" pitchFamily="66" charset="0"/>
              </a:rPr>
              <a:t>7</a:t>
            </a:r>
            <a:r>
              <a:rPr lang="en-US" altLang="ro-RO" sz="1400" b="1" dirty="0">
                <a:solidFill>
                  <a:schemeClr val="accent6">
                    <a:lumMod val="50000"/>
                    <a:lumOff val="50000"/>
                  </a:schemeClr>
                </a:solidFill>
                <a:latin typeface="Comic Sans MS" panose="030F0702030302020204" pitchFamily="66" charset="0"/>
              </a:rPr>
              <a:t> </a:t>
            </a:r>
            <a:r>
              <a:rPr lang="ro-RO" altLang="ro-RO" sz="1400" b="1" dirty="0">
                <a:solidFill>
                  <a:schemeClr val="accent6">
                    <a:lumMod val="50000"/>
                    <a:lumOff val="50000"/>
                  </a:schemeClr>
                </a:solidFill>
                <a:latin typeface="Comic Sans MS" panose="030F0702030302020204" pitchFamily="66" charset="0"/>
              </a:rPr>
              <a:t>JUDEȚE DIN ROMÂNIA</a:t>
            </a:r>
          </a:p>
          <a:p>
            <a:pPr algn="just">
              <a:spcBef>
                <a:spcPct val="50000"/>
              </a:spcBef>
              <a:defRPr/>
            </a:pPr>
            <a:r>
              <a:rPr lang="ro-RO" altLang="ro-RO" sz="1400" b="1" dirty="0">
                <a:solidFill>
                  <a:schemeClr val="accent6">
                    <a:lumMod val="50000"/>
                    <a:lumOff val="50000"/>
                  </a:schemeClr>
                </a:solidFill>
                <a:latin typeface="Comic Sans MS" panose="030F0702030302020204" pitchFamily="66" charset="0"/>
              </a:rPr>
              <a:t>   2 RAIOANE DIN REPUBLICA MOLDOVA</a:t>
            </a:r>
          </a:p>
          <a:p>
            <a:pPr algn="just">
              <a:spcBef>
                <a:spcPct val="50000"/>
              </a:spcBef>
              <a:defRPr/>
            </a:pPr>
            <a:r>
              <a:rPr lang="ro-RO" altLang="ro-RO" sz="1400" b="1" dirty="0">
                <a:solidFill>
                  <a:schemeClr val="accent6">
                    <a:lumMod val="50000"/>
                    <a:lumOff val="50000"/>
                  </a:schemeClr>
                </a:solidFill>
                <a:latin typeface="Comic Sans MS" panose="030F0702030302020204" pitchFamily="66" charset="0"/>
              </a:rPr>
              <a:t>   5 INSTITUȚII DE CERCETARE</a:t>
            </a:r>
            <a:endParaRPr lang="en-US" altLang="ro-RO" sz="1400" dirty="0">
              <a:solidFill>
                <a:schemeClr val="accent6">
                  <a:lumMod val="50000"/>
                  <a:lumOff val="50000"/>
                </a:schemeClr>
              </a:solidFill>
              <a:latin typeface="Comic Sans MS" panose="030F0702030302020204" pitchFamily="66" charset="0"/>
            </a:endParaRPr>
          </a:p>
        </p:txBody>
      </p:sp>
      <p:sp>
        <p:nvSpPr>
          <p:cNvPr id="16" name="직사각형 5">
            <a:extLst>
              <a:ext uri="{FF2B5EF4-FFF2-40B4-BE49-F238E27FC236}">
                <a16:creationId xmlns:a16="http://schemas.microsoft.com/office/drawing/2014/main" id="{A1D79E37-3D07-41ED-A234-4ABB70B0AA11}"/>
              </a:ext>
            </a:extLst>
          </p:cNvPr>
          <p:cNvSpPr/>
          <p:nvPr/>
        </p:nvSpPr>
        <p:spPr>
          <a:xfrm>
            <a:off x="7550445" y="2366120"/>
            <a:ext cx="4641555" cy="1277273"/>
          </a:xfrm>
          <a:prstGeom prst="rect">
            <a:avLst/>
          </a:prstGeom>
        </p:spPr>
        <p:txBody>
          <a:bodyPr wrap="square">
            <a:spAutoFit/>
          </a:bodyPr>
          <a:lstStyle/>
          <a:p>
            <a:pPr>
              <a:spcBef>
                <a:spcPct val="50000"/>
              </a:spcBef>
              <a:defRPr/>
            </a:pPr>
            <a:r>
              <a:rPr lang="ro-RO" altLang="ro-RO" sz="1400" b="1" dirty="0">
                <a:solidFill>
                  <a:schemeClr val="accent6">
                    <a:lumMod val="50000"/>
                    <a:lumOff val="50000"/>
                  </a:schemeClr>
                </a:solidFill>
                <a:latin typeface="Comic Sans MS" panose="030F0702030302020204" pitchFamily="66" charset="0"/>
              </a:rPr>
              <a:t>118</a:t>
            </a:r>
            <a:r>
              <a:rPr lang="en-US" altLang="ro-RO" sz="1400" b="1" dirty="0">
                <a:solidFill>
                  <a:schemeClr val="accent6">
                    <a:lumMod val="50000"/>
                    <a:lumOff val="50000"/>
                  </a:schemeClr>
                </a:solidFill>
                <a:latin typeface="Comic Sans MS" panose="030F0702030302020204" pitchFamily="66" charset="0"/>
              </a:rPr>
              <a:t> PROBE </a:t>
            </a:r>
            <a:r>
              <a:rPr lang="ro-RO" altLang="ro-RO" sz="1400" b="1" dirty="0">
                <a:solidFill>
                  <a:schemeClr val="accent6">
                    <a:lumMod val="50000"/>
                    <a:lumOff val="50000"/>
                  </a:schemeClr>
                </a:solidFill>
                <a:latin typeface="Comic Sans MS" panose="030F0702030302020204" pitchFamily="66" charset="0"/>
              </a:rPr>
              <a:t>CONSERVATE </a:t>
            </a:r>
            <a:r>
              <a:rPr lang="ro-RO" altLang="ro-RO" sz="1400" b="1" i="1" dirty="0">
                <a:solidFill>
                  <a:schemeClr val="accent6">
                    <a:lumMod val="50000"/>
                    <a:lumOff val="50000"/>
                  </a:schemeClr>
                </a:solidFill>
                <a:latin typeface="Comic Sans MS" panose="030F0702030302020204" pitchFamily="66" charset="0"/>
              </a:rPr>
              <a:t>IN VITRO</a:t>
            </a:r>
          </a:p>
          <a:p>
            <a:pPr>
              <a:spcBef>
                <a:spcPct val="50000"/>
              </a:spcBef>
              <a:defRPr/>
            </a:pPr>
            <a:r>
              <a:rPr lang="ro-RO" altLang="ro-RO" sz="1400" b="1" dirty="0">
                <a:solidFill>
                  <a:schemeClr val="accent6">
                    <a:lumMod val="50000"/>
                    <a:lumOff val="50000"/>
                  </a:schemeClr>
                </a:solidFill>
                <a:latin typeface="Comic Sans MS" panose="030F0702030302020204" pitchFamily="66" charset="0"/>
              </a:rPr>
              <a:t>     111 populații locale</a:t>
            </a:r>
          </a:p>
          <a:p>
            <a:pPr>
              <a:spcBef>
                <a:spcPct val="50000"/>
              </a:spcBef>
              <a:defRPr/>
            </a:pPr>
            <a:r>
              <a:rPr lang="ro-RO" altLang="ro-RO" sz="1400" b="1" dirty="0">
                <a:solidFill>
                  <a:schemeClr val="accent6">
                    <a:lumMod val="50000"/>
                    <a:lumOff val="50000"/>
                  </a:schemeClr>
                </a:solidFill>
                <a:latin typeface="Comic Sans MS" panose="030F0702030302020204" pitchFamily="66" charset="0"/>
              </a:rPr>
              <a:t>        5 genotipuri ameliorate</a:t>
            </a:r>
          </a:p>
          <a:p>
            <a:pPr>
              <a:spcBef>
                <a:spcPct val="50000"/>
              </a:spcBef>
              <a:defRPr/>
            </a:pPr>
            <a:r>
              <a:rPr lang="ro-RO" altLang="ro-RO" sz="1400" b="1" dirty="0">
                <a:solidFill>
                  <a:schemeClr val="accent6">
                    <a:lumMod val="50000"/>
                    <a:lumOff val="50000"/>
                  </a:schemeClr>
                </a:solidFill>
                <a:latin typeface="Comic Sans MS" panose="030F0702030302020204" pitchFamily="66" charset="0"/>
              </a:rPr>
              <a:t>        2 varietăți de </a:t>
            </a:r>
            <a:r>
              <a:rPr lang="ro-RO" altLang="ro-RO" sz="1400" b="1" i="1" dirty="0">
                <a:solidFill>
                  <a:schemeClr val="accent6">
                    <a:lumMod val="50000"/>
                    <a:lumOff val="50000"/>
                  </a:schemeClr>
                </a:solidFill>
                <a:latin typeface="Comic Sans MS" panose="030F0702030302020204" pitchFamily="66" charset="0"/>
              </a:rPr>
              <a:t>S.tuberosum </a:t>
            </a:r>
            <a:r>
              <a:rPr lang="ro-RO" altLang="ro-RO" sz="1400" b="1" dirty="0">
                <a:solidFill>
                  <a:schemeClr val="accent6">
                    <a:lumMod val="50000"/>
                    <a:lumOff val="50000"/>
                  </a:schemeClr>
                </a:solidFill>
                <a:latin typeface="Comic Sans MS" panose="030F0702030302020204" pitchFamily="66" charset="0"/>
              </a:rPr>
              <a:t>subsp. </a:t>
            </a:r>
            <a:r>
              <a:rPr lang="ro-RO" altLang="ro-RO" sz="1400" b="1" i="1" dirty="0">
                <a:solidFill>
                  <a:schemeClr val="accent6">
                    <a:lumMod val="50000"/>
                    <a:lumOff val="50000"/>
                  </a:schemeClr>
                </a:solidFill>
                <a:latin typeface="Comic Sans MS" panose="030F0702030302020204" pitchFamily="66" charset="0"/>
              </a:rPr>
              <a:t>andigena</a:t>
            </a:r>
          </a:p>
        </p:txBody>
      </p:sp>
      <p:sp>
        <p:nvSpPr>
          <p:cNvPr id="21" name="Text Placeholder 1">
            <a:extLst>
              <a:ext uri="{FF2B5EF4-FFF2-40B4-BE49-F238E27FC236}">
                <a16:creationId xmlns:a16="http://schemas.microsoft.com/office/drawing/2014/main" id="{D735F7F3-C1B5-4B60-A00A-4EB618DDFB5A}"/>
              </a:ext>
            </a:extLst>
          </p:cNvPr>
          <p:cNvSpPr txBox="1">
            <a:spLocks/>
          </p:cNvSpPr>
          <p:nvPr/>
        </p:nvSpPr>
        <p:spPr>
          <a:xfrm>
            <a:off x="323529" y="75664"/>
            <a:ext cx="11777031" cy="724247"/>
          </a:xfrm>
          <a:prstGeom prst="rect">
            <a:avLst/>
          </a:prstGeom>
        </p:spPr>
        <p:txBody>
          <a:bodyPr anchor="ct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50000"/>
              </a:spcBef>
            </a:pPr>
            <a:endParaRPr lang="en-US" altLang="ro-RO" b="1" dirty="0">
              <a:solidFill>
                <a:srgbClr val="00FFFF"/>
              </a:solidFill>
              <a:latin typeface="Comic Sans MS" panose="030F0702030302020204" pitchFamily="66" charset="0"/>
            </a:endParaRPr>
          </a:p>
        </p:txBody>
      </p:sp>
      <p:sp>
        <p:nvSpPr>
          <p:cNvPr id="10" name="Text Placeholder 27">
            <a:extLst>
              <a:ext uri="{FF2B5EF4-FFF2-40B4-BE49-F238E27FC236}">
                <a16:creationId xmlns:a16="http://schemas.microsoft.com/office/drawing/2014/main" id="{FFFE47B9-1123-4EFB-89CA-8F303F8F8D08}"/>
              </a:ext>
            </a:extLst>
          </p:cNvPr>
          <p:cNvSpPr txBox="1">
            <a:spLocks/>
          </p:cNvSpPr>
          <p:nvPr/>
        </p:nvSpPr>
        <p:spPr>
          <a:xfrm>
            <a:off x="7010399" y="2050076"/>
            <a:ext cx="4278166" cy="288032"/>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Tx/>
              <a:buNone/>
              <a:tabLst/>
              <a:defRPr sz="14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altLang="ko-KR" sz="1800" dirty="0">
                <a:cs typeface="Arial" pitchFamily="34" charset="0"/>
              </a:rPr>
              <a:t>STATUTUL BIOLOGIC AL PROBELOR</a:t>
            </a:r>
            <a:endParaRPr lang="ko-KR" altLang="en-US" sz="1800" dirty="0">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0782" y="3604236"/>
            <a:ext cx="1596343" cy="1571943"/>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0783" y="5184601"/>
            <a:ext cx="1607608" cy="1572153"/>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6844" y="5176179"/>
            <a:ext cx="1562906" cy="1580575"/>
          </a:xfrm>
          <a:prstGeom prst="rect">
            <a:avLst/>
          </a:prstGeom>
          <a:ln>
            <a:noFill/>
          </a:ln>
          <a:effectLst>
            <a:softEdge rad="11250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70133" y="5197432"/>
            <a:ext cx="1630427" cy="1559322"/>
          </a:xfrm>
          <a:prstGeom prst="rect">
            <a:avLst/>
          </a:prstGeom>
          <a:ln>
            <a:noFill/>
          </a:ln>
          <a:effectLst>
            <a:softEdge rad="112500"/>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0133" y="3606062"/>
            <a:ext cx="1630427" cy="1570117"/>
          </a:xfrm>
          <a:prstGeom prst="rect">
            <a:avLst/>
          </a:prstGeom>
          <a:ln>
            <a:noFill/>
          </a:ln>
          <a:effectLst>
            <a:softEdge rad="112500"/>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1680" y="3563998"/>
            <a:ext cx="1619335" cy="1612181"/>
          </a:xfrm>
          <a:prstGeom prst="rect">
            <a:avLst/>
          </a:prstGeom>
          <a:ln>
            <a:noFill/>
          </a:ln>
          <a:effectLst>
            <a:softEdge rad="112500"/>
          </a:effectLst>
        </p:spPr>
      </p:pic>
      <p:sp>
        <p:nvSpPr>
          <p:cNvPr id="7" name="Rectangle 6"/>
          <p:cNvSpPr/>
          <p:nvPr/>
        </p:nvSpPr>
        <p:spPr>
          <a:xfrm>
            <a:off x="832324" y="82459"/>
            <a:ext cx="10759440" cy="553998"/>
          </a:xfrm>
          <a:prstGeom prst="rect">
            <a:avLst/>
          </a:prstGeom>
        </p:spPr>
        <p:txBody>
          <a:bodyPr wrap="square">
            <a:spAutoFit/>
          </a:bodyPr>
          <a:lstStyle/>
          <a:p>
            <a:pPr algn="just">
              <a:spcAft>
                <a:spcPts val="0"/>
              </a:spcAft>
            </a:pPr>
            <a:r>
              <a:rPr lang="ro-RO" sz="3000" b="1" dirty="0">
                <a:solidFill>
                  <a:schemeClr val="bg1"/>
                </a:solidFill>
                <a:latin typeface="+mj-lt"/>
                <a:ea typeface="Times New Roman" panose="02020603050405020304" pitchFamily="18" charset="0"/>
              </a:rPr>
              <a:t>Colecția de genotipuri de cartof – menținute „in vitro”</a:t>
            </a:r>
            <a:endParaRPr lang="ro-RO" sz="3000" dirty="0">
              <a:solidFill>
                <a:schemeClr val="bg1"/>
              </a:solidFill>
              <a:effectLst/>
              <a:latin typeface="+mj-lt"/>
              <a:ea typeface="Times New Roman" panose="02020603050405020304" pitchFamily="18" charset="0"/>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203" y="667377"/>
            <a:ext cx="5814231" cy="5249165"/>
          </a:xfrm>
          <a:prstGeom prst="rect">
            <a:avLst/>
          </a:prstGeom>
          <a:ln>
            <a:noFill/>
          </a:ln>
          <a:effectLst>
            <a:softEdge rad="112500"/>
          </a:effectLst>
        </p:spPr>
      </p:pic>
    </p:spTree>
    <p:extLst>
      <p:ext uri="{BB962C8B-B14F-4D97-AF65-F5344CB8AC3E}">
        <p14:creationId xmlns:p14="http://schemas.microsoft.com/office/powerpoint/2010/main" val="14107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DE5B1BB3-E933-4C88-B28A-4458CE2B8B3A}"/>
              </a:ext>
            </a:extLst>
          </p:cNvPr>
          <p:cNvSpPr/>
          <p:nvPr/>
        </p:nvSpPr>
        <p:spPr>
          <a:xfrm>
            <a:off x="1056640" y="1066800"/>
            <a:ext cx="9804400" cy="4886960"/>
          </a:xfrm>
          <a:prstGeom prst="frame">
            <a:avLst>
              <a:gd name="adj1" fmla="val 2631"/>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a:extLst>
              <a:ext uri="{FF2B5EF4-FFF2-40B4-BE49-F238E27FC236}">
                <a16:creationId xmlns:a16="http://schemas.microsoft.com/office/drawing/2014/main" id="{0C455B2A-3D1B-4F98-ACA5-C72C064015F6}"/>
              </a:ext>
            </a:extLst>
          </p:cNvPr>
          <p:cNvGrpSpPr/>
          <p:nvPr/>
        </p:nvGrpSpPr>
        <p:grpSpPr>
          <a:xfrm>
            <a:off x="2062699" y="2665887"/>
            <a:ext cx="8137939" cy="1569660"/>
            <a:chOff x="6530195" y="2872819"/>
            <a:chExt cx="4932592" cy="1569660"/>
          </a:xfrm>
        </p:grpSpPr>
        <p:sp>
          <p:nvSpPr>
            <p:cNvPr id="8" name="TextBox 7">
              <a:extLst>
                <a:ext uri="{FF2B5EF4-FFF2-40B4-BE49-F238E27FC236}">
                  <a16:creationId xmlns:a16="http://schemas.microsoft.com/office/drawing/2014/main" id="{5CF5BDA4-10C7-46A6-AC30-523A3FC438AC}"/>
                </a:ext>
              </a:extLst>
            </p:cNvPr>
            <p:cNvSpPr txBox="1"/>
            <p:nvPr/>
          </p:nvSpPr>
          <p:spPr>
            <a:xfrm>
              <a:off x="6530195" y="2872819"/>
              <a:ext cx="4777152" cy="1569660"/>
            </a:xfrm>
            <a:prstGeom prst="rect">
              <a:avLst/>
            </a:prstGeom>
            <a:noFill/>
          </p:spPr>
          <p:txBody>
            <a:bodyPr wrap="square" rtlCol="0" anchor="ctr">
              <a:spAutoFit/>
            </a:bodyPr>
            <a:lstStyle/>
            <a:p>
              <a:pPr algn="ctr"/>
              <a:r>
                <a:rPr lang="ro-RO" altLang="ko-KR" sz="4800" b="1" dirty="0">
                  <a:solidFill>
                    <a:schemeClr val="bg1"/>
                  </a:solidFill>
                  <a:latin typeface="+mj-lt"/>
                  <a:cs typeface="Arial" pitchFamily="34" charset="0"/>
                </a:rPr>
                <a:t>Utilizarea fondului genetic conservat </a:t>
              </a:r>
            </a:p>
          </p:txBody>
        </p:sp>
        <p:sp>
          <p:nvSpPr>
            <p:cNvPr id="9" name="TextBox 8">
              <a:extLst>
                <a:ext uri="{FF2B5EF4-FFF2-40B4-BE49-F238E27FC236}">
                  <a16:creationId xmlns:a16="http://schemas.microsoft.com/office/drawing/2014/main" id="{C062103B-F514-4BE9-B5B2-C13878D2FE7C}"/>
                </a:ext>
              </a:extLst>
            </p:cNvPr>
            <p:cNvSpPr txBox="1"/>
            <p:nvPr/>
          </p:nvSpPr>
          <p:spPr>
            <a:xfrm>
              <a:off x="6685691" y="3512686"/>
              <a:ext cx="4777096" cy="379656"/>
            </a:xfrm>
            <a:prstGeom prst="rect">
              <a:avLst/>
            </a:prstGeom>
            <a:noFill/>
          </p:spPr>
          <p:txBody>
            <a:bodyPr wrap="square" rtlCol="0" anchor="ctr">
              <a:spAutoFit/>
            </a:bodyPr>
            <a:lstStyle/>
            <a:p>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316401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606108" y="132715"/>
            <a:ext cx="10690225"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6600"/>
                </a:solidFill>
                <a:miter lim="800000"/>
                <a:headEnd/>
                <a:tailEnd/>
              </a14:hiddenLine>
            </a:ext>
            <a:ext uri="{AF507438-7753-43E0-B8FC-AC1667EBCBE1}">
              <a14:hiddenEffects xmlns:a14="http://schemas.microsoft.com/office/drawing/2010/main">
                <a:effectLst>
                  <a:outerShdw dist="107763" dir="2700000" algn="ctr" rotWithShape="0">
                    <a:srgbClr val="CCFF99"/>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ts val="0"/>
              </a:spcBef>
              <a:buFontTx/>
              <a:buNone/>
            </a:pPr>
            <a:r>
              <a:rPr lang="ro-RO" altLang="ro-RO" sz="2400" b="1" dirty="0">
                <a:solidFill>
                  <a:schemeClr val="bg1"/>
                </a:solidFill>
                <a:latin typeface="Comic Sans MS" panose="030F0702030302020204" pitchFamily="66" charset="0"/>
              </a:rPr>
              <a:t>Material genetic din colecţia activă (populații locale), distribuit către diverși utilizatori, între anii 2009 - </a:t>
            </a:r>
            <a:r>
              <a:rPr lang="ro-RO" altLang="ro-RO" sz="2400" b="1" dirty="0">
                <a:solidFill>
                  <a:schemeClr val="bg1"/>
                </a:solidFill>
                <a:latin typeface="Comic Sans MS" panose="030F0702030302020204" pitchFamily="66" charset="0"/>
                <a:sym typeface="Marlett" pitchFamily="2" charset="2"/>
              </a:rPr>
              <a:t>2022 </a:t>
            </a:r>
          </a:p>
        </p:txBody>
      </p:sp>
      <p:graphicFrame>
        <p:nvGraphicFramePr>
          <p:cNvPr id="4" name="Object 4"/>
          <p:cNvGraphicFramePr>
            <a:graphicFrameLocks noChangeAspect="1"/>
          </p:cNvGraphicFramePr>
          <p:nvPr>
            <p:extLst>
              <p:ext uri="{D42A27DB-BD31-4B8C-83A1-F6EECF244321}">
                <p14:modId xmlns:p14="http://schemas.microsoft.com/office/powerpoint/2010/main" val="2953877920"/>
              </p:ext>
            </p:extLst>
          </p:nvPr>
        </p:nvGraphicFramePr>
        <p:xfrm>
          <a:off x="50800" y="931863"/>
          <a:ext cx="12007850" cy="57301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627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2321717" y="488312"/>
            <a:ext cx="9541834" cy="724247"/>
          </a:xfrm>
        </p:spPr>
        <p:txBody>
          <a:bodyPr>
            <a:noAutofit/>
          </a:bodyPr>
          <a:lstStyle/>
          <a:p>
            <a:r>
              <a:rPr lang="ro-RO" sz="3000" b="1" dirty="0">
                <a:solidFill>
                  <a:schemeClr val="bg1"/>
                </a:solidFill>
              </a:rPr>
              <a:t>Dinamica numărului de varietăți locale distribuite, </a:t>
            </a:r>
          </a:p>
          <a:p>
            <a:r>
              <a:rPr lang="ro-RO" sz="3000" b="1" dirty="0">
                <a:solidFill>
                  <a:schemeClr val="bg1"/>
                </a:solidFill>
              </a:rPr>
              <a:t>în perioada 2017 - 2022</a:t>
            </a:r>
          </a:p>
        </p:txBody>
      </p:sp>
      <p:sp>
        <p:nvSpPr>
          <p:cNvPr id="3" name="Rectangle 2">
            <a:extLst>
              <a:ext uri="{FF2B5EF4-FFF2-40B4-BE49-F238E27FC236}">
                <a16:creationId xmlns:a16="http://schemas.microsoft.com/office/drawing/2014/main" id="{7793BBFC-2809-46F5-AAE4-063F7DFD89BB}"/>
              </a:ext>
            </a:extLst>
          </p:cNvPr>
          <p:cNvSpPr/>
          <p:nvPr/>
        </p:nvSpPr>
        <p:spPr>
          <a:xfrm rot="20052296">
            <a:off x="3520348" y="5234692"/>
            <a:ext cx="1934308" cy="79131"/>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8F572D-0AE4-4E63-B958-53B709D56A8C}"/>
              </a:ext>
            </a:extLst>
          </p:cNvPr>
          <p:cNvSpPr/>
          <p:nvPr/>
        </p:nvSpPr>
        <p:spPr>
          <a:xfrm rot="21178069">
            <a:off x="5364783" y="4691404"/>
            <a:ext cx="1892216" cy="724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B62D61-B80F-4853-B958-090C478B4672}"/>
              </a:ext>
            </a:extLst>
          </p:cNvPr>
          <p:cNvSpPr/>
          <p:nvPr/>
        </p:nvSpPr>
        <p:spPr>
          <a:xfrm rot="20956515" flipV="1">
            <a:off x="7223634" y="4385838"/>
            <a:ext cx="1806214" cy="86837"/>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a:extLst>
              <a:ext uri="{FF2B5EF4-FFF2-40B4-BE49-F238E27FC236}">
                <a16:creationId xmlns:a16="http://schemas.microsoft.com/office/drawing/2014/main" id="{9E522504-F1B1-4514-B2E1-265DD838694C}"/>
              </a:ext>
            </a:extLst>
          </p:cNvPr>
          <p:cNvSpPr/>
          <p:nvPr/>
        </p:nvSpPr>
        <p:spPr>
          <a:xfrm rot="21074864">
            <a:off x="8985398" y="4071034"/>
            <a:ext cx="1934308" cy="7913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Rectangle 6">
            <a:extLst>
              <a:ext uri="{FF2B5EF4-FFF2-40B4-BE49-F238E27FC236}">
                <a16:creationId xmlns:a16="http://schemas.microsoft.com/office/drawing/2014/main" id="{500F4EDF-2461-4A15-9C7B-4FED7BA797D2}"/>
              </a:ext>
            </a:extLst>
          </p:cNvPr>
          <p:cNvSpPr/>
          <p:nvPr/>
        </p:nvSpPr>
        <p:spPr>
          <a:xfrm rot="20052296">
            <a:off x="-96572" y="5665699"/>
            <a:ext cx="1934308" cy="79131"/>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Rectangle 7">
            <a:extLst>
              <a:ext uri="{FF2B5EF4-FFF2-40B4-BE49-F238E27FC236}">
                <a16:creationId xmlns:a16="http://schemas.microsoft.com/office/drawing/2014/main" id="{A1A44E26-790C-4086-8165-F701F87A0B08}"/>
              </a:ext>
            </a:extLst>
          </p:cNvPr>
          <p:cNvSpPr/>
          <p:nvPr/>
        </p:nvSpPr>
        <p:spPr>
          <a:xfrm rot="724390">
            <a:off x="1694395" y="5450195"/>
            <a:ext cx="1934308" cy="791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cxnSp>
        <p:nvCxnSpPr>
          <p:cNvPr id="10" name="Straight Connector 9">
            <a:extLst>
              <a:ext uri="{FF2B5EF4-FFF2-40B4-BE49-F238E27FC236}">
                <a16:creationId xmlns:a16="http://schemas.microsoft.com/office/drawing/2014/main" id="{0A5898C8-B04B-42C8-AF86-D91A287588DF}"/>
              </a:ext>
            </a:extLst>
          </p:cNvPr>
          <p:cNvCxnSpPr>
            <a:cxnSpLocks/>
          </p:cNvCxnSpPr>
          <p:nvPr/>
        </p:nvCxnSpPr>
        <p:spPr>
          <a:xfrm>
            <a:off x="5334705" y="2839596"/>
            <a:ext cx="8276" cy="2016867"/>
          </a:xfrm>
          <a:prstGeom prst="line">
            <a:avLst/>
          </a:prstGeom>
          <a:ln w="19050">
            <a:solidFill>
              <a:srgbClr val="336699"/>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1D7F86-528A-4C5F-BC24-05BB4CDE157F}"/>
              </a:ext>
            </a:extLst>
          </p:cNvPr>
          <p:cNvCxnSpPr>
            <a:cxnSpLocks/>
            <a:endCxn id="5" idx="1"/>
          </p:cNvCxnSpPr>
          <p:nvPr/>
        </p:nvCxnSpPr>
        <p:spPr>
          <a:xfrm>
            <a:off x="7210690" y="2605156"/>
            <a:ext cx="28719" cy="1992160"/>
          </a:xfrm>
          <a:prstGeom prst="line">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DEA32C-B715-4813-BF7C-2E94F7A6BD46}"/>
              </a:ext>
            </a:extLst>
          </p:cNvPr>
          <p:cNvCxnSpPr>
            <a:cxnSpLocks/>
            <a:endCxn id="5" idx="3"/>
          </p:cNvCxnSpPr>
          <p:nvPr/>
        </p:nvCxnSpPr>
        <p:spPr>
          <a:xfrm>
            <a:off x="8988657" y="2475008"/>
            <a:ext cx="25416" cy="1786188"/>
          </a:xfrm>
          <a:prstGeom prst="line">
            <a:avLst/>
          </a:prstGeom>
          <a:ln w="1905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897AF63-D0FE-4B0A-8EDE-81515B2A45A6}"/>
              </a:ext>
            </a:extLst>
          </p:cNvPr>
          <p:cNvSpPr/>
          <p:nvPr/>
        </p:nvSpPr>
        <p:spPr>
          <a:xfrm rot="8100000">
            <a:off x="10407920" y="1507606"/>
            <a:ext cx="1013090" cy="9502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4BFF8948-9A11-457C-9AA8-6AEBF85D2FF0}"/>
              </a:ext>
            </a:extLst>
          </p:cNvPr>
          <p:cNvCxnSpPr>
            <a:cxnSpLocks/>
          </p:cNvCxnSpPr>
          <p:nvPr/>
        </p:nvCxnSpPr>
        <p:spPr>
          <a:xfrm>
            <a:off x="10914465" y="2359117"/>
            <a:ext cx="0" cy="1565212"/>
          </a:xfrm>
          <a:prstGeom prst="line">
            <a:avLst/>
          </a:prstGeom>
          <a:ln w="1905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2925017-DB38-443F-9E4D-C92A0F94631F}"/>
              </a:ext>
            </a:extLst>
          </p:cNvPr>
          <p:cNvSpPr/>
          <p:nvPr/>
        </p:nvSpPr>
        <p:spPr>
          <a:xfrm rot="8100000">
            <a:off x="1206373" y="2966166"/>
            <a:ext cx="1013978" cy="10105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934FD84-BADC-4FED-963A-D754BF5C9FA3}"/>
              </a:ext>
            </a:extLst>
          </p:cNvPr>
          <p:cNvCxnSpPr>
            <a:cxnSpLocks/>
          </p:cNvCxnSpPr>
          <p:nvPr/>
        </p:nvCxnSpPr>
        <p:spPr>
          <a:xfrm>
            <a:off x="1740033" y="3242183"/>
            <a:ext cx="8276" cy="2016867"/>
          </a:xfrm>
          <a:prstGeom prst="line">
            <a:avLst/>
          </a:prstGeom>
          <a:ln w="19050">
            <a:solidFill>
              <a:schemeClr val="accent5"/>
            </a:solidFill>
            <a:tailEnd type="oval"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28F49790-9646-4D99-966C-3A94B3DAC279}"/>
              </a:ext>
            </a:extLst>
          </p:cNvPr>
          <p:cNvSpPr/>
          <p:nvPr/>
        </p:nvSpPr>
        <p:spPr>
          <a:xfrm rot="8100000">
            <a:off x="3123371" y="3413053"/>
            <a:ext cx="980753" cy="96088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E0B0BF8C-7047-42BF-90AE-D05B77933A9F}"/>
              </a:ext>
            </a:extLst>
          </p:cNvPr>
          <p:cNvCxnSpPr>
            <a:cxnSpLocks/>
          </p:cNvCxnSpPr>
          <p:nvPr/>
        </p:nvCxnSpPr>
        <p:spPr>
          <a:xfrm>
            <a:off x="3604893" y="3662922"/>
            <a:ext cx="8276" cy="2016867"/>
          </a:xfrm>
          <a:prstGeom prst="line">
            <a:avLst/>
          </a:prstGeom>
          <a:ln w="19050">
            <a:solidFill>
              <a:schemeClr val="accent6"/>
            </a:solidFill>
            <a:tailEnd type="oval" w="lg" len="lg"/>
          </a:ln>
        </p:spPr>
        <p:style>
          <a:lnRef idx="1">
            <a:schemeClr val="accent1"/>
          </a:lnRef>
          <a:fillRef idx="0">
            <a:schemeClr val="accent1"/>
          </a:fillRef>
          <a:effectRef idx="0">
            <a:schemeClr val="accent1"/>
          </a:effectRef>
          <a:fontRef idx="minor">
            <a:schemeClr val="tx1"/>
          </a:fontRef>
        </p:style>
      </p:cxnSp>
      <p:sp>
        <p:nvSpPr>
          <p:cNvPr id="21" name="직사각형 113">
            <a:extLst>
              <a:ext uri="{FF2B5EF4-FFF2-40B4-BE49-F238E27FC236}">
                <a16:creationId xmlns:a16="http://schemas.microsoft.com/office/drawing/2014/main" id="{3152D046-D798-4ECD-8F2C-5DAFCC7D086E}"/>
              </a:ext>
            </a:extLst>
          </p:cNvPr>
          <p:cNvSpPr>
            <a:spLocks noChangeArrowheads="1"/>
          </p:cNvSpPr>
          <p:nvPr/>
        </p:nvSpPr>
        <p:spPr bwMode="auto">
          <a:xfrm>
            <a:off x="10220327" y="4067900"/>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dirty="0">
                <a:solidFill>
                  <a:schemeClr val="accent4"/>
                </a:solidFill>
                <a:cs typeface="Arial" charset="0"/>
              </a:rPr>
              <a:t>2022</a:t>
            </a:r>
            <a:endParaRPr lang="ko-KR" altLang="en-US" sz="2800" dirty="0">
              <a:solidFill>
                <a:schemeClr val="accent4"/>
              </a:solidFill>
            </a:endParaRPr>
          </a:p>
        </p:txBody>
      </p:sp>
      <p:sp>
        <p:nvSpPr>
          <p:cNvPr id="23" name="TextBox 22">
            <a:extLst>
              <a:ext uri="{FF2B5EF4-FFF2-40B4-BE49-F238E27FC236}">
                <a16:creationId xmlns:a16="http://schemas.microsoft.com/office/drawing/2014/main" id="{1CD76BA7-E3A7-4613-B622-B834C4061D03}"/>
              </a:ext>
            </a:extLst>
          </p:cNvPr>
          <p:cNvSpPr txBox="1"/>
          <p:nvPr/>
        </p:nvSpPr>
        <p:spPr>
          <a:xfrm>
            <a:off x="1272154" y="3287853"/>
            <a:ext cx="882416" cy="400110"/>
          </a:xfrm>
          <a:prstGeom prst="rect">
            <a:avLst/>
          </a:prstGeom>
          <a:solidFill>
            <a:schemeClr val="bg1">
              <a:alpha val="1000"/>
            </a:schemeClr>
          </a:solidFill>
        </p:spPr>
        <p:txBody>
          <a:bodyPr wrap="square" rtlCol="0">
            <a:spAutoFit/>
          </a:bodyPr>
          <a:lstStyle/>
          <a:p>
            <a:pPr algn="ctr"/>
            <a:r>
              <a:rPr lang="ro-RO" altLang="ko-KR" sz="2000" b="1" dirty="0">
                <a:solidFill>
                  <a:schemeClr val="bg1"/>
                </a:solidFill>
                <a:cs typeface="Arial" pitchFamily="34" charset="0"/>
              </a:rPr>
              <a:t>8.500</a:t>
            </a:r>
            <a:endParaRPr lang="ko-KR" altLang="en-US" sz="2000" b="1" dirty="0">
              <a:solidFill>
                <a:schemeClr val="bg1"/>
              </a:solidFill>
              <a:cs typeface="Arial" pitchFamily="34" charset="0"/>
            </a:endParaRPr>
          </a:p>
        </p:txBody>
      </p:sp>
      <p:sp>
        <p:nvSpPr>
          <p:cNvPr id="25" name="직사각형 113">
            <a:extLst>
              <a:ext uri="{FF2B5EF4-FFF2-40B4-BE49-F238E27FC236}">
                <a16:creationId xmlns:a16="http://schemas.microsoft.com/office/drawing/2014/main" id="{8E56DD1C-A480-4A2F-9DF4-F3D22B0442FA}"/>
              </a:ext>
            </a:extLst>
          </p:cNvPr>
          <p:cNvSpPr>
            <a:spLocks noChangeArrowheads="1"/>
          </p:cNvSpPr>
          <p:nvPr/>
        </p:nvSpPr>
        <p:spPr bwMode="auto">
          <a:xfrm>
            <a:off x="2890222" y="5885023"/>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dirty="0">
                <a:solidFill>
                  <a:schemeClr val="accent6"/>
                </a:solidFill>
                <a:cs typeface="Arial" charset="0"/>
              </a:rPr>
              <a:t>2018</a:t>
            </a:r>
            <a:endParaRPr lang="ko-KR" altLang="en-US" sz="2800" dirty="0">
              <a:solidFill>
                <a:schemeClr val="accent6"/>
              </a:solidFill>
            </a:endParaRPr>
          </a:p>
        </p:txBody>
      </p:sp>
      <p:sp>
        <p:nvSpPr>
          <p:cNvPr id="26" name="직사각형 113">
            <a:extLst>
              <a:ext uri="{FF2B5EF4-FFF2-40B4-BE49-F238E27FC236}">
                <a16:creationId xmlns:a16="http://schemas.microsoft.com/office/drawing/2014/main" id="{2AC3A402-6629-41EA-9900-9394B2603F06}"/>
              </a:ext>
            </a:extLst>
          </p:cNvPr>
          <p:cNvSpPr>
            <a:spLocks noChangeArrowheads="1"/>
          </p:cNvSpPr>
          <p:nvPr/>
        </p:nvSpPr>
        <p:spPr bwMode="auto">
          <a:xfrm>
            <a:off x="1043912" y="5465315"/>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dirty="0">
                <a:solidFill>
                  <a:schemeClr val="accent5"/>
                </a:solidFill>
                <a:cs typeface="Arial" charset="0"/>
              </a:rPr>
              <a:t>2017</a:t>
            </a:r>
            <a:endParaRPr lang="ko-KR" altLang="en-US" sz="2800" dirty="0">
              <a:solidFill>
                <a:schemeClr val="accent5"/>
              </a:solidFill>
            </a:endParaRPr>
          </a:p>
        </p:txBody>
      </p:sp>
      <p:sp>
        <p:nvSpPr>
          <p:cNvPr id="27" name="직사각형 113">
            <a:extLst>
              <a:ext uri="{FF2B5EF4-FFF2-40B4-BE49-F238E27FC236}">
                <a16:creationId xmlns:a16="http://schemas.microsoft.com/office/drawing/2014/main" id="{E70C52DF-D68C-4718-84DD-1AFF6FCAEDAE}"/>
              </a:ext>
            </a:extLst>
          </p:cNvPr>
          <p:cNvSpPr>
            <a:spLocks noChangeArrowheads="1"/>
          </p:cNvSpPr>
          <p:nvPr/>
        </p:nvSpPr>
        <p:spPr bwMode="auto">
          <a:xfrm>
            <a:off x="8317544" y="4477709"/>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dirty="0">
                <a:solidFill>
                  <a:schemeClr val="accent3"/>
                </a:solidFill>
                <a:cs typeface="Arial" charset="0"/>
              </a:rPr>
              <a:t>2021</a:t>
            </a:r>
            <a:endParaRPr lang="ko-KR" altLang="en-US" sz="2800" dirty="0">
              <a:solidFill>
                <a:schemeClr val="accent3"/>
              </a:solidFill>
            </a:endParaRPr>
          </a:p>
        </p:txBody>
      </p:sp>
      <p:sp>
        <p:nvSpPr>
          <p:cNvPr id="28" name="직사각형 113">
            <a:extLst>
              <a:ext uri="{FF2B5EF4-FFF2-40B4-BE49-F238E27FC236}">
                <a16:creationId xmlns:a16="http://schemas.microsoft.com/office/drawing/2014/main" id="{0ABBFB8B-2E32-4709-A26D-3F532A76EB44}"/>
              </a:ext>
            </a:extLst>
          </p:cNvPr>
          <p:cNvSpPr>
            <a:spLocks noChangeArrowheads="1"/>
          </p:cNvSpPr>
          <p:nvPr/>
        </p:nvSpPr>
        <p:spPr bwMode="auto">
          <a:xfrm>
            <a:off x="6539646" y="4764380"/>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dirty="0">
                <a:solidFill>
                  <a:schemeClr val="accent2"/>
                </a:solidFill>
                <a:cs typeface="Arial" charset="0"/>
              </a:rPr>
              <a:t>2020</a:t>
            </a:r>
            <a:endParaRPr lang="ko-KR" altLang="en-US" sz="2800" dirty="0">
              <a:solidFill>
                <a:schemeClr val="accent2"/>
              </a:solidFill>
            </a:endParaRPr>
          </a:p>
        </p:txBody>
      </p:sp>
      <p:sp>
        <p:nvSpPr>
          <p:cNvPr id="29" name="직사각형 113">
            <a:extLst>
              <a:ext uri="{FF2B5EF4-FFF2-40B4-BE49-F238E27FC236}">
                <a16:creationId xmlns:a16="http://schemas.microsoft.com/office/drawing/2014/main" id="{CBF06D55-AC94-496F-BB21-AB1A1AC2E125}"/>
              </a:ext>
            </a:extLst>
          </p:cNvPr>
          <p:cNvSpPr>
            <a:spLocks noChangeArrowheads="1"/>
          </p:cNvSpPr>
          <p:nvPr/>
        </p:nvSpPr>
        <p:spPr bwMode="auto">
          <a:xfrm>
            <a:off x="4622362" y="5025990"/>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800" b="1" dirty="0">
                <a:solidFill>
                  <a:srgbClr val="006699"/>
                </a:solidFill>
                <a:cs typeface="Arial" charset="0"/>
              </a:rPr>
              <a:t>2019</a:t>
            </a:r>
            <a:endParaRPr lang="ko-KR" altLang="en-US" sz="2800" dirty="0">
              <a:solidFill>
                <a:srgbClr val="006699"/>
              </a:solidFill>
            </a:endParaRPr>
          </a:p>
        </p:txBody>
      </p:sp>
      <p:sp>
        <p:nvSpPr>
          <p:cNvPr id="31" name="TextBox 30">
            <a:extLst>
              <a:ext uri="{FF2B5EF4-FFF2-40B4-BE49-F238E27FC236}">
                <a16:creationId xmlns:a16="http://schemas.microsoft.com/office/drawing/2014/main" id="{26243E8A-F2F3-40AE-B266-9BAA93BEFD7D}"/>
              </a:ext>
            </a:extLst>
          </p:cNvPr>
          <p:cNvSpPr txBox="1"/>
          <p:nvPr/>
        </p:nvSpPr>
        <p:spPr>
          <a:xfrm>
            <a:off x="3191531" y="3647974"/>
            <a:ext cx="826722" cy="400110"/>
          </a:xfrm>
          <a:prstGeom prst="rect">
            <a:avLst/>
          </a:prstGeom>
          <a:solidFill>
            <a:schemeClr val="bg1">
              <a:alpha val="5000"/>
            </a:schemeClr>
          </a:solidFill>
        </p:spPr>
        <p:txBody>
          <a:bodyPr wrap="square" rtlCol="0">
            <a:spAutoFit/>
          </a:bodyPr>
          <a:lstStyle/>
          <a:p>
            <a:pPr algn="ctr"/>
            <a:r>
              <a:rPr lang="ro-RO" altLang="ko-KR" sz="2000" b="1" dirty="0">
                <a:solidFill>
                  <a:schemeClr val="bg1"/>
                </a:solidFill>
                <a:cs typeface="Arial" pitchFamily="34" charset="0"/>
              </a:rPr>
              <a:t>8.200</a:t>
            </a:r>
            <a:endParaRPr lang="ko-KR" altLang="en-US" sz="2000" b="1" dirty="0">
              <a:solidFill>
                <a:schemeClr val="bg1"/>
              </a:solidFill>
              <a:cs typeface="Arial" pitchFamily="34" charset="0"/>
            </a:endParaRPr>
          </a:p>
        </p:txBody>
      </p:sp>
      <p:sp>
        <p:nvSpPr>
          <p:cNvPr id="37" name="TextBox 36">
            <a:extLst>
              <a:ext uri="{FF2B5EF4-FFF2-40B4-BE49-F238E27FC236}">
                <a16:creationId xmlns:a16="http://schemas.microsoft.com/office/drawing/2014/main" id="{862458AF-07F6-409E-AAB0-9D1A428880A9}"/>
              </a:ext>
            </a:extLst>
          </p:cNvPr>
          <p:cNvSpPr txBox="1"/>
          <p:nvPr/>
        </p:nvSpPr>
        <p:spPr>
          <a:xfrm>
            <a:off x="10395409" y="1782664"/>
            <a:ext cx="1038111" cy="400110"/>
          </a:xfrm>
          <a:prstGeom prst="rect">
            <a:avLst/>
          </a:prstGeom>
          <a:solidFill>
            <a:schemeClr val="bg1">
              <a:alpha val="1000"/>
            </a:schemeClr>
          </a:solidFill>
        </p:spPr>
        <p:txBody>
          <a:bodyPr wrap="square" rtlCol="0">
            <a:spAutoFit/>
          </a:bodyPr>
          <a:lstStyle/>
          <a:p>
            <a:pPr algn="ctr"/>
            <a:r>
              <a:rPr lang="ro-RO" altLang="ko-KR" sz="2000" b="1" dirty="0">
                <a:solidFill>
                  <a:schemeClr val="bg1"/>
                </a:solidFill>
                <a:cs typeface="Arial" pitchFamily="34" charset="0"/>
              </a:rPr>
              <a:t>13.600</a:t>
            </a:r>
            <a:endParaRPr lang="ko-KR" altLang="en-US" sz="2000" b="1" dirty="0">
              <a:solidFill>
                <a:schemeClr val="bg1"/>
              </a:solidFill>
              <a:cs typeface="Arial" pitchFamily="34" charset="0"/>
            </a:endParaRPr>
          </a:p>
        </p:txBody>
      </p:sp>
      <p:pic>
        <p:nvPicPr>
          <p:cNvPr id="1027" name="Picture 3" descr="IMG_44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10" y="82935"/>
            <a:ext cx="2244407" cy="1682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4746" y="5251633"/>
            <a:ext cx="2103204" cy="1577404"/>
          </a:xfrm>
          <a:prstGeom prst="rect">
            <a:avLst/>
          </a:prstGeom>
          <a:ln>
            <a:noFill/>
          </a:ln>
          <a:effectLst>
            <a:softEdge rad="112500"/>
          </a:effectLst>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0430" y="1025563"/>
            <a:ext cx="1963192" cy="1472394"/>
          </a:xfrm>
          <a:prstGeom prst="rect">
            <a:avLst/>
          </a:prstGeom>
          <a:ln>
            <a:noFill/>
          </a:ln>
          <a:effectLst>
            <a:softEdge rad="112500"/>
          </a:effectLst>
        </p:spPr>
      </p:pic>
      <p:sp>
        <p:nvSpPr>
          <p:cNvPr id="36" name="Oval 35">
            <a:extLst>
              <a:ext uri="{FF2B5EF4-FFF2-40B4-BE49-F238E27FC236}">
                <a16:creationId xmlns:a16="http://schemas.microsoft.com/office/drawing/2014/main" id="{42868A08-CB37-46D3-B5C7-FAAA3EA98ADB}"/>
              </a:ext>
            </a:extLst>
          </p:cNvPr>
          <p:cNvSpPr/>
          <p:nvPr/>
        </p:nvSpPr>
        <p:spPr>
          <a:xfrm rot="8100000">
            <a:off x="4865428" y="2655000"/>
            <a:ext cx="1007062" cy="988554"/>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CB86F57-91CD-45AA-B7F2-C84AD58606FA}"/>
              </a:ext>
            </a:extLst>
          </p:cNvPr>
          <p:cNvSpPr txBox="1"/>
          <p:nvPr/>
        </p:nvSpPr>
        <p:spPr>
          <a:xfrm>
            <a:off x="4906838" y="2982739"/>
            <a:ext cx="913563" cy="400110"/>
          </a:xfrm>
          <a:prstGeom prst="rect">
            <a:avLst/>
          </a:prstGeom>
          <a:solidFill>
            <a:schemeClr val="bg1">
              <a:alpha val="1000"/>
            </a:schemeClr>
          </a:solidFill>
        </p:spPr>
        <p:txBody>
          <a:bodyPr wrap="square" rtlCol="0">
            <a:spAutoFit/>
          </a:bodyPr>
          <a:lstStyle/>
          <a:p>
            <a:pPr algn="ctr"/>
            <a:r>
              <a:rPr lang="ro-RO" altLang="ko-KR" sz="2000" b="1" dirty="0">
                <a:solidFill>
                  <a:schemeClr val="bg1"/>
                </a:solidFill>
                <a:cs typeface="Arial" pitchFamily="34" charset="0"/>
              </a:rPr>
              <a:t>9.950</a:t>
            </a:r>
            <a:endParaRPr lang="ko-KR" altLang="en-US" sz="2000" b="1" dirty="0">
              <a:solidFill>
                <a:schemeClr val="bg1"/>
              </a:solidFill>
              <a:cs typeface="Arial" pitchFamily="34" charset="0"/>
            </a:endParaRPr>
          </a:p>
        </p:txBody>
      </p:sp>
      <p:sp>
        <p:nvSpPr>
          <p:cNvPr id="39" name="Oval 38">
            <a:extLst>
              <a:ext uri="{FF2B5EF4-FFF2-40B4-BE49-F238E27FC236}">
                <a16:creationId xmlns:a16="http://schemas.microsoft.com/office/drawing/2014/main" id="{72840679-3BE0-4D46-A11D-8C055A7F419F}"/>
              </a:ext>
            </a:extLst>
          </p:cNvPr>
          <p:cNvSpPr/>
          <p:nvPr/>
        </p:nvSpPr>
        <p:spPr>
          <a:xfrm rot="8100000">
            <a:off x="6779768" y="2211875"/>
            <a:ext cx="958945" cy="929963"/>
          </a:xfrm>
          <a:prstGeom prst="ellipse">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2F2E4F2-7D3C-4CA1-9D6C-D45A35B13EB4}"/>
              </a:ext>
            </a:extLst>
          </p:cNvPr>
          <p:cNvSpPr/>
          <p:nvPr/>
        </p:nvSpPr>
        <p:spPr>
          <a:xfrm rot="8100000">
            <a:off x="8497523" y="1759463"/>
            <a:ext cx="982663" cy="977618"/>
          </a:xfrm>
          <a:prstGeom prst="ellipse">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E43E52A-2126-43FB-BC0C-47C1AAEA3377}"/>
              </a:ext>
            </a:extLst>
          </p:cNvPr>
          <p:cNvSpPr txBox="1"/>
          <p:nvPr/>
        </p:nvSpPr>
        <p:spPr>
          <a:xfrm>
            <a:off x="8499631" y="2027432"/>
            <a:ext cx="978446" cy="400110"/>
          </a:xfrm>
          <a:prstGeom prst="rect">
            <a:avLst/>
          </a:prstGeom>
          <a:solidFill>
            <a:schemeClr val="bg1">
              <a:alpha val="1000"/>
            </a:schemeClr>
          </a:solidFill>
        </p:spPr>
        <p:txBody>
          <a:bodyPr wrap="square" rtlCol="0">
            <a:spAutoFit/>
          </a:bodyPr>
          <a:lstStyle/>
          <a:p>
            <a:pPr algn="ctr"/>
            <a:r>
              <a:rPr lang="ro-RO" altLang="ko-KR" sz="2000" b="1" dirty="0">
                <a:solidFill>
                  <a:schemeClr val="bg1"/>
                </a:solidFill>
                <a:cs typeface="Arial" pitchFamily="34" charset="0"/>
              </a:rPr>
              <a:t>13.000</a:t>
            </a:r>
            <a:endParaRPr lang="ko-KR" altLang="en-US" sz="2000" b="1" dirty="0">
              <a:solidFill>
                <a:schemeClr val="bg1"/>
              </a:solidFill>
              <a:cs typeface="Arial" pitchFamily="34" charset="0"/>
            </a:endParaRPr>
          </a:p>
        </p:txBody>
      </p:sp>
      <p:sp>
        <p:nvSpPr>
          <p:cNvPr id="44" name="TextBox 43">
            <a:extLst>
              <a:ext uri="{FF2B5EF4-FFF2-40B4-BE49-F238E27FC236}">
                <a16:creationId xmlns:a16="http://schemas.microsoft.com/office/drawing/2014/main" id="{58955CBF-50A2-44AC-8685-16B0313755B6}"/>
              </a:ext>
            </a:extLst>
          </p:cNvPr>
          <p:cNvSpPr txBox="1"/>
          <p:nvPr/>
        </p:nvSpPr>
        <p:spPr>
          <a:xfrm>
            <a:off x="6764102" y="2477639"/>
            <a:ext cx="995072" cy="400110"/>
          </a:xfrm>
          <a:prstGeom prst="rect">
            <a:avLst/>
          </a:prstGeom>
          <a:solidFill>
            <a:schemeClr val="bg1">
              <a:alpha val="1000"/>
            </a:schemeClr>
          </a:solidFill>
        </p:spPr>
        <p:txBody>
          <a:bodyPr wrap="square" rtlCol="0">
            <a:spAutoFit/>
          </a:bodyPr>
          <a:lstStyle/>
          <a:p>
            <a:pPr algn="ctr"/>
            <a:r>
              <a:rPr lang="ro-RO" altLang="ko-KR" sz="2000" b="1" dirty="0">
                <a:solidFill>
                  <a:schemeClr val="bg1"/>
                </a:solidFill>
                <a:cs typeface="Arial" pitchFamily="34" charset="0"/>
              </a:rPr>
              <a:t>11.400</a:t>
            </a:r>
            <a:endParaRPr lang="ko-KR" altLang="en-US" sz="2000" b="1" dirty="0">
              <a:solidFill>
                <a:schemeClr val="bg1"/>
              </a:solidFill>
              <a:cs typeface="Arial" pitchFamily="34"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8682" y="5284766"/>
            <a:ext cx="2213318" cy="1544271"/>
          </a:xfrm>
          <a:prstGeom prst="rect">
            <a:avLst/>
          </a:prstGeom>
          <a:ln>
            <a:noFill/>
          </a:ln>
          <a:effectLst>
            <a:softEdge rad="112500"/>
          </a:effectLst>
        </p:spPr>
      </p:pic>
    </p:spTree>
    <p:extLst>
      <p:ext uri="{BB962C8B-B14F-4D97-AF65-F5344CB8AC3E}">
        <p14:creationId xmlns:p14="http://schemas.microsoft.com/office/powerpoint/2010/main" val="397964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43135" y="128090"/>
            <a:ext cx="11573197" cy="724247"/>
          </a:xfrm>
        </p:spPr>
        <p:txBody>
          <a:bodyPr>
            <a:normAutofit fontScale="92500" lnSpcReduction="10000"/>
          </a:bodyPr>
          <a:lstStyle/>
          <a:p>
            <a:r>
              <a:rPr lang="ro-RO" b="1" dirty="0">
                <a:solidFill>
                  <a:schemeClr val="bg1"/>
                </a:solidFill>
              </a:rPr>
              <a:t>CUPRINS</a:t>
            </a:r>
            <a:endParaRPr lang="en-US" b="1" dirty="0">
              <a:solidFill>
                <a:schemeClr val="bg1"/>
              </a:solidFill>
            </a:endParaRPr>
          </a:p>
        </p:txBody>
      </p:sp>
      <p:grpSp>
        <p:nvGrpSpPr>
          <p:cNvPr id="3" name="그룹 76">
            <a:extLst>
              <a:ext uri="{FF2B5EF4-FFF2-40B4-BE49-F238E27FC236}">
                <a16:creationId xmlns:a16="http://schemas.microsoft.com/office/drawing/2014/main" id="{7AB3EE05-BD07-4B88-81F8-A8F77160EA1E}"/>
              </a:ext>
            </a:extLst>
          </p:cNvPr>
          <p:cNvGrpSpPr/>
          <p:nvPr/>
        </p:nvGrpSpPr>
        <p:grpSpPr>
          <a:xfrm flipH="1">
            <a:off x="6245770" y="1564185"/>
            <a:ext cx="964861" cy="2967890"/>
            <a:chOff x="5017303" y="1074017"/>
            <a:chExt cx="964861" cy="2967890"/>
          </a:xfrm>
        </p:grpSpPr>
        <p:cxnSp>
          <p:nvCxnSpPr>
            <p:cNvPr id="4" name="Elbow Connector 49">
              <a:extLst>
                <a:ext uri="{FF2B5EF4-FFF2-40B4-BE49-F238E27FC236}">
                  <a16:creationId xmlns:a16="http://schemas.microsoft.com/office/drawing/2014/main" id="{AEC61FD6-5CA0-4191-93E3-258E5FEBF8DC}"/>
                </a:ext>
              </a:extLst>
            </p:cNvPr>
            <p:cNvCxnSpPr>
              <a:cxnSpLocks/>
            </p:cNvCxnSpPr>
            <p:nvPr/>
          </p:nvCxnSpPr>
          <p:spPr>
            <a:xfrm flipH="1" flipV="1">
              <a:off x="5035289" y="3725533"/>
              <a:ext cx="367408" cy="313946"/>
            </a:xfrm>
            <a:prstGeom prst="bentConnector3">
              <a:avLst>
                <a:gd name="adj1" fmla="val 1674"/>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Elbow Connector 50">
              <a:extLst>
                <a:ext uri="{FF2B5EF4-FFF2-40B4-BE49-F238E27FC236}">
                  <a16:creationId xmlns:a16="http://schemas.microsoft.com/office/drawing/2014/main" id="{F4FF7164-FB3F-493B-B0C1-3A1FEB571DF5}"/>
                </a:ext>
              </a:extLst>
            </p:cNvPr>
            <p:cNvCxnSpPr>
              <a:cxnSpLocks/>
              <a:endCxn id="14" idx="2"/>
            </p:cNvCxnSpPr>
            <p:nvPr/>
          </p:nvCxnSpPr>
          <p:spPr>
            <a:xfrm rot="16200000" flipV="1">
              <a:off x="4015789" y="2075531"/>
              <a:ext cx="2967890" cy="964861"/>
            </a:xfrm>
            <a:prstGeom prst="bentConnector2">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Elbow Connector 51">
              <a:extLst>
                <a:ext uri="{FF2B5EF4-FFF2-40B4-BE49-F238E27FC236}">
                  <a16:creationId xmlns:a16="http://schemas.microsoft.com/office/drawing/2014/main" id="{F813744F-7D11-45BA-81E9-7DE2588DFBFB}"/>
                </a:ext>
              </a:extLst>
            </p:cNvPr>
            <p:cNvCxnSpPr>
              <a:cxnSpLocks/>
              <a:endCxn id="66" idx="1"/>
            </p:cNvCxnSpPr>
            <p:nvPr/>
          </p:nvCxnSpPr>
          <p:spPr>
            <a:xfrm rot="16200000" flipV="1">
              <a:off x="4597124" y="2947760"/>
              <a:ext cx="1559621" cy="594158"/>
            </a:xfrm>
            <a:prstGeom prst="bentConnector2">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 name="그룹 27">
            <a:extLst>
              <a:ext uri="{FF2B5EF4-FFF2-40B4-BE49-F238E27FC236}">
                <a16:creationId xmlns:a16="http://schemas.microsoft.com/office/drawing/2014/main" id="{A361F588-A6FA-4815-B0A7-A9522EB456CA}"/>
              </a:ext>
            </a:extLst>
          </p:cNvPr>
          <p:cNvGrpSpPr/>
          <p:nvPr/>
        </p:nvGrpSpPr>
        <p:grpSpPr>
          <a:xfrm>
            <a:off x="4863110" y="1321733"/>
            <a:ext cx="1142130" cy="3207911"/>
            <a:chOff x="4818675" y="1815678"/>
            <a:chExt cx="1142130" cy="2697859"/>
          </a:xfrm>
        </p:grpSpPr>
        <p:cxnSp>
          <p:nvCxnSpPr>
            <p:cNvPr id="9" name="Elbow Connector 50">
              <a:extLst>
                <a:ext uri="{FF2B5EF4-FFF2-40B4-BE49-F238E27FC236}">
                  <a16:creationId xmlns:a16="http://schemas.microsoft.com/office/drawing/2014/main" id="{54AECC95-9053-4E64-A2CC-069E8985ECD8}"/>
                </a:ext>
              </a:extLst>
            </p:cNvPr>
            <p:cNvCxnSpPr>
              <a:cxnSpLocks/>
            </p:cNvCxnSpPr>
            <p:nvPr/>
          </p:nvCxnSpPr>
          <p:spPr>
            <a:xfrm rot="16200000" flipV="1">
              <a:off x="4042110" y="2594843"/>
              <a:ext cx="2697859" cy="1139530"/>
            </a:xfrm>
            <a:prstGeom prst="bentConnector3">
              <a:avLst>
                <a:gd name="adj1" fmla="val 99537"/>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Elbow Connector 51">
              <a:extLst>
                <a:ext uri="{FF2B5EF4-FFF2-40B4-BE49-F238E27FC236}">
                  <a16:creationId xmlns:a16="http://schemas.microsoft.com/office/drawing/2014/main" id="{4DBEE899-CE27-4865-8C91-3A0839614534}"/>
                </a:ext>
              </a:extLst>
            </p:cNvPr>
            <p:cNvCxnSpPr>
              <a:cxnSpLocks/>
              <a:endCxn id="15" idx="6"/>
            </p:cNvCxnSpPr>
            <p:nvPr/>
          </p:nvCxnSpPr>
          <p:spPr>
            <a:xfrm rot="16200000" flipV="1">
              <a:off x="4246458" y="3102580"/>
              <a:ext cx="1983174" cy="838740"/>
            </a:xfrm>
            <a:prstGeom prst="bentConnector2">
              <a:avLst/>
            </a:prstGeom>
            <a:ln w="2540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1" name="Oval 10">
            <a:extLst>
              <a:ext uri="{FF2B5EF4-FFF2-40B4-BE49-F238E27FC236}">
                <a16:creationId xmlns:a16="http://schemas.microsoft.com/office/drawing/2014/main" id="{ED13D3FD-36CA-47EE-AD12-7E15C9300928}"/>
              </a:ext>
            </a:extLst>
          </p:cNvPr>
          <p:cNvSpPr/>
          <p:nvPr/>
        </p:nvSpPr>
        <p:spPr>
          <a:xfrm>
            <a:off x="4211076" y="985899"/>
            <a:ext cx="671669" cy="671669"/>
          </a:xfrm>
          <a:prstGeom prst="ellipse">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id="{92FB8B26-2296-4234-8E40-D16F8934940A}"/>
              </a:ext>
            </a:extLst>
          </p:cNvPr>
          <p:cNvSpPr/>
          <p:nvPr/>
        </p:nvSpPr>
        <p:spPr>
          <a:xfrm>
            <a:off x="7215697" y="2637304"/>
            <a:ext cx="671669" cy="671669"/>
          </a:xfrm>
          <a:prstGeom prst="ellipse">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Oval 12">
            <a:extLst>
              <a:ext uri="{FF2B5EF4-FFF2-40B4-BE49-F238E27FC236}">
                <a16:creationId xmlns:a16="http://schemas.microsoft.com/office/drawing/2014/main" id="{6FA2F0CE-EE79-43E6-82C4-CE869312FC42}"/>
              </a:ext>
            </a:extLst>
          </p:cNvPr>
          <p:cNvSpPr/>
          <p:nvPr/>
        </p:nvSpPr>
        <p:spPr>
          <a:xfrm>
            <a:off x="7202780" y="3889370"/>
            <a:ext cx="671669" cy="671669"/>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3">
            <a:extLst>
              <a:ext uri="{FF2B5EF4-FFF2-40B4-BE49-F238E27FC236}">
                <a16:creationId xmlns:a16="http://schemas.microsoft.com/office/drawing/2014/main" id="{A994EFC2-0D0C-4330-84A0-DDFF60B952F5}"/>
              </a:ext>
            </a:extLst>
          </p:cNvPr>
          <p:cNvSpPr/>
          <p:nvPr/>
        </p:nvSpPr>
        <p:spPr>
          <a:xfrm>
            <a:off x="7202780" y="1202823"/>
            <a:ext cx="671669" cy="671669"/>
          </a:xfrm>
          <a:prstGeom prst="ellipse">
            <a:avLst/>
          </a:prstGeom>
          <a:solidFill>
            <a:schemeClr val="accent5"/>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a16="http://schemas.microsoft.com/office/drawing/2014/main" id="{ACFCC30D-2D32-4F9B-B919-E63C5997C07B}"/>
              </a:ext>
            </a:extLst>
          </p:cNvPr>
          <p:cNvSpPr/>
          <p:nvPr/>
        </p:nvSpPr>
        <p:spPr>
          <a:xfrm>
            <a:off x="4191441" y="1835700"/>
            <a:ext cx="671669" cy="671669"/>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0" name="Group 39">
            <a:extLst>
              <a:ext uri="{FF2B5EF4-FFF2-40B4-BE49-F238E27FC236}">
                <a16:creationId xmlns:a16="http://schemas.microsoft.com/office/drawing/2014/main" id="{CBFCC6B4-AACC-4B26-90C3-C6473BD3EC97}"/>
              </a:ext>
            </a:extLst>
          </p:cNvPr>
          <p:cNvGrpSpPr/>
          <p:nvPr/>
        </p:nvGrpSpPr>
        <p:grpSpPr>
          <a:xfrm>
            <a:off x="222371" y="992753"/>
            <a:ext cx="4161545" cy="797135"/>
            <a:chOff x="1526104" y="1651527"/>
            <a:chExt cx="1652507" cy="553865"/>
          </a:xfrm>
        </p:grpSpPr>
        <p:sp>
          <p:nvSpPr>
            <p:cNvPr id="41" name="TextBox 40">
              <a:extLst>
                <a:ext uri="{FF2B5EF4-FFF2-40B4-BE49-F238E27FC236}">
                  <a16:creationId xmlns:a16="http://schemas.microsoft.com/office/drawing/2014/main" id="{12B4C1E8-C423-425D-A8A9-24FF9038A162}"/>
                </a:ext>
              </a:extLst>
            </p:cNvPr>
            <p:cNvSpPr txBox="1"/>
            <p:nvPr/>
          </p:nvSpPr>
          <p:spPr>
            <a:xfrm>
              <a:off x="1724504" y="2012928"/>
              <a:ext cx="1344219" cy="192464"/>
            </a:xfrm>
            <a:prstGeom prst="rect">
              <a:avLst/>
            </a:prstGeom>
            <a:noFill/>
          </p:spPr>
          <p:txBody>
            <a:bodyPr wrap="square" rtlCol="0">
              <a:spAutoFit/>
            </a:bodyPr>
            <a:lstStyle/>
            <a:p>
              <a:pPr algn="r"/>
              <a:r>
                <a:rPr lang="en-US" altLang="ko-KR" sz="1200" dirty="0">
                  <a:solidFill>
                    <a:schemeClr val="tx1">
                      <a:lumMod val="95000"/>
                      <a:lumOff val="5000"/>
                    </a:schemeClr>
                  </a:solidFill>
                  <a:cs typeface="Arial" pitchFamily="34" charset="0"/>
                </a:rPr>
                <a:t>. </a:t>
              </a:r>
            </a:p>
          </p:txBody>
        </p:sp>
        <p:sp>
          <p:nvSpPr>
            <p:cNvPr id="42" name="TextBox 41">
              <a:extLst>
                <a:ext uri="{FF2B5EF4-FFF2-40B4-BE49-F238E27FC236}">
                  <a16:creationId xmlns:a16="http://schemas.microsoft.com/office/drawing/2014/main" id="{6C1A72E8-A576-45A5-8CCB-FC0D222E130E}"/>
                </a:ext>
              </a:extLst>
            </p:cNvPr>
            <p:cNvSpPr txBox="1"/>
            <p:nvPr/>
          </p:nvSpPr>
          <p:spPr>
            <a:xfrm>
              <a:off x="1526104" y="1651527"/>
              <a:ext cx="1652507" cy="320774"/>
            </a:xfrm>
            <a:prstGeom prst="rect">
              <a:avLst/>
            </a:prstGeom>
            <a:noFill/>
          </p:spPr>
          <p:txBody>
            <a:bodyPr wrap="square" lIns="108000" rIns="108000" rtlCol="0">
              <a:spAutoFit/>
            </a:bodyPr>
            <a:lstStyle/>
            <a:p>
              <a:pPr lvl="0"/>
              <a:r>
                <a:rPr lang="ro-RO" altLang="ko-KR" sz="2400" b="1" dirty="0">
                  <a:solidFill>
                    <a:prstClr val="white"/>
                  </a:solidFill>
                  <a:cs typeface="Arial" pitchFamily="34" charset="0"/>
                </a:rPr>
                <a:t>Definirea termenilor</a:t>
              </a:r>
              <a:endParaRPr lang="ko-KR" altLang="en-US" sz="2400" b="1" dirty="0">
                <a:solidFill>
                  <a:prstClr val="white"/>
                </a:solidFill>
                <a:cs typeface="Arial" pitchFamily="34" charset="0"/>
              </a:endParaRPr>
            </a:p>
          </p:txBody>
        </p:sp>
      </p:grpSp>
      <p:grpSp>
        <p:nvGrpSpPr>
          <p:cNvPr id="43" name="Group 42">
            <a:extLst>
              <a:ext uri="{FF2B5EF4-FFF2-40B4-BE49-F238E27FC236}">
                <a16:creationId xmlns:a16="http://schemas.microsoft.com/office/drawing/2014/main" id="{E841BF56-C18B-4253-A029-4512CA9F0143}"/>
              </a:ext>
            </a:extLst>
          </p:cNvPr>
          <p:cNvGrpSpPr/>
          <p:nvPr/>
        </p:nvGrpSpPr>
        <p:grpSpPr>
          <a:xfrm>
            <a:off x="222371" y="1704748"/>
            <a:ext cx="3884812" cy="1320244"/>
            <a:chOff x="1436314" y="969683"/>
            <a:chExt cx="1632409" cy="1320244"/>
          </a:xfrm>
        </p:grpSpPr>
        <p:sp>
          <p:nvSpPr>
            <p:cNvPr id="44" name="TextBox 43">
              <a:extLst>
                <a:ext uri="{FF2B5EF4-FFF2-40B4-BE49-F238E27FC236}">
                  <a16:creationId xmlns:a16="http://schemas.microsoft.com/office/drawing/2014/main" id="{F5A3051F-CE74-40BD-9B4C-14200EE73D9B}"/>
                </a:ext>
              </a:extLst>
            </p:cNvPr>
            <p:cNvSpPr txBox="1"/>
            <p:nvPr/>
          </p:nvSpPr>
          <p:spPr>
            <a:xfrm>
              <a:off x="1724504" y="2012928"/>
              <a:ext cx="1344219" cy="276999"/>
            </a:xfrm>
            <a:prstGeom prst="rect">
              <a:avLst/>
            </a:prstGeom>
            <a:noFill/>
          </p:spPr>
          <p:txBody>
            <a:bodyPr wrap="square" rtlCol="0">
              <a:spAutoFit/>
            </a:bodyPr>
            <a:lstStyle/>
            <a:p>
              <a:pPr algn="r"/>
              <a:r>
                <a:rPr lang="en-US" altLang="ko-KR" sz="1200" dirty="0">
                  <a:solidFill>
                    <a:schemeClr val="tx1">
                      <a:lumMod val="95000"/>
                      <a:lumOff val="5000"/>
                    </a:schemeClr>
                  </a:solidFill>
                  <a:cs typeface="Arial" pitchFamily="34" charset="0"/>
                </a:rPr>
                <a:t>. </a:t>
              </a:r>
            </a:p>
          </p:txBody>
        </p:sp>
        <p:sp>
          <p:nvSpPr>
            <p:cNvPr id="45" name="TextBox 44">
              <a:extLst>
                <a:ext uri="{FF2B5EF4-FFF2-40B4-BE49-F238E27FC236}">
                  <a16:creationId xmlns:a16="http://schemas.microsoft.com/office/drawing/2014/main" id="{11297413-70BE-44CB-BAEE-393D17F56743}"/>
                </a:ext>
              </a:extLst>
            </p:cNvPr>
            <p:cNvSpPr txBox="1"/>
            <p:nvPr/>
          </p:nvSpPr>
          <p:spPr>
            <a:xfrm>
              <a:off x="1436314" y="969683"/>
              <a:ext cx="1632409" cy="905056"/>
            </a:xfrm>
            <a:prstGeom prst="rect">
              <a:avLst/>
            </a:prstGeom>
            <a:noFill/>
          </p:spPr>
          <p:txBody>
            <a:bodyPr wrap="square" lIns="108000" rIns="108000" rtlCol="0">
              <a:spAutoFit/>
            </a:bodyPr>
            <a:lstStyle/>
            <a:p>
              <a:pPr lvl="0" algn="just">
                <a:spcAft>
                  <a:spcPts val="600"/>
                </a:spcAft>
              </a:pPr>
              <a:r>
                <a:rPr lang="ro-RO" sz="2400" b="1" dirty="0">
                  <a:solidFill>
                    <a:prstClr val="white"/>
                  </a:solidFill>
                  <a:ea typeface="Calibri" panose="020F0502020204030204" pitchFamily="34" charset="0"/>
                  <a:cs typeface="Times New Roman" panose="02020603050405020304" pitchFamily="18" charset="0"/>
                </a:rPr>
                <a:t>Colecția conservată </a:t>
              </a:r>
            </a:p>
            <a:p>
              <a:pPr lvl="0" algn="just">
                <a:lnSpc>
                  <a:spcPct val="107000"/>
                </a:lnSpc>
                <a:spcAft>
                  <a:spcPts val="600"/>
                </a:spcAft>
              </a:pPr>
              <a:r>
                <a:rPr lang="ro-RO" sz="2400" b="1" dirty="0">
                  <a:solidFill>
                    <a:prstClr val="white"/>
                  </a:solidFill>
                  <a:ea typeface="Calibri" panose="020F0502020204030204" pitchFamily="34" charset="0"/>
                  <a:cs typeface="Times New Roman" panose="02020603050405020304" pitchFamily="18" charset="0"/>
                </a:rPr>
                <a:t>sub formă de sămânță </a:t>
              </a:r>
              <a:endParaRPr lang="en-GB" sz="2400" dirty="0">
                <a:solidFill>
                  <a:prstClr val="white"/>
                </a:solidFill>
                <a:ea typeface="Calibri" panose="020F0502020204030204" pitchFamily="34" charset="0"/>
                <a:cs typeface="Times New Roman" panose="02020603050405020304" pitchFamily="18" charset="0"/>
              </a:endParaRPr>
            </a:p>
          </p:txBody>
        </p:sp>
      </p:grpSp>
      <p:sp>
        <p:nvSpPr>
          <p:cNvPr id="47" name="TextBox 46">
            <a:extLst>
              <a:ext uri="{FF2B5EF4-FFF2-40B4-BE49-F238E27FC236}">
                <a16:creationId xmlns:a16="http://schemas.microsoft.com/office/drawing/2014/main" id="{4337013A-0DA3-44D9-82A0-E7A507779B67}"/>
              </a:ext>
            </a:extLst>
          </p:cNvPr>
          <p:cNvSpPr txBox="1"/>
          <p:nvPr/>
        </p:nvSpPr>
        <p:spPr>
          <a:xfrm>
            <a:off x="491540" y="3808048"/>
            <a:ext cx="4846771" cy="421654"/>
          </a:xfrm>
          <a:prstGeom prst="rect">
            <a:avLst/>
          </a:prstGeom>
          <a:noFill/>
        </p:spPr>
        <p:txBody>
          <a:bodyPr wrap="square" rtlCol="0">
            <a:spAutoFit/>
          </a:bodyPr>
          <a:lstStyle/>
          <a:p>
            <a:pPr lvl="0">
              <a:lnSpc>
                <a:spcPct val="107000"/>
              </a:lnSpc>
              <a:spcAft>
                <a:spcPts val="800"/>
              </a:spcAft>
            </a:pPr>
            <a:r>
              <a:rPr lang="ro-RO" sz="2000" dirty="0">
                <a:solidFill>
                  <a:prstClr val="white"/>
                </a:solidFill>
                <a:ea typeface="Calibri" panose="020F0502020204030204" pitchFamily="34" charset="0"/>
                <a:cs typeface="Times New Roman" panose="02020603050405020304" pitchFamily="18" charset="0"/>
              </a:rPr>
              <a:t>Originea probelor din colecția Băncii</a:t>
            </a:r>
            <a:endParaRPr lang="en-GB" sz="2000" dirty="0">
              <a:solidFill>
                <a:prstClr val="white"/>
              </a:solidFill>
              <a:ea typeface="Calibri" panose="020F0502020204030204" pitchFamily="34" charset="0"/>
              <a:cs typeface="Times New Roman" panose="02020603050405020304" pitchFamily="18" charset="0"/>
            </a:endParaRPr>
          </a:p>
        </p:txBody>
      </p:sp>
      <p:grpSp>
        <p:nvGrpSpPr>
          <p:cNvPr id="49" name="Group 48">
            <a:extLst>
              <a:ext uri="{FF2B5EF4-FFF2-40B4-BE49-F238E27FC236}">
                <a16:creationId xmlns:a16="http://schemas.microsoft.com/office/drawing/2014/main" id="{49AC0D38-1F56-43C3-BDBF-BD8F88C3DE3C}"/>
              </a:ext>
            </a:extLst>
          </p:cNvPr>
          <p:cNvGrpSpPr/>
          <p:nvPr/>
        </p:nvGrpSpPr>
        <p:grpSpPr>
          <a:xfrm>
            <a:off x="7957691" y="971205"/>
            <a:ext cx="4118537" cy="1200329"/>
            <a:chOff x="1724504" y="1369729"/>
            <a:chExt cx="1730621" cy="1200329"/>
          </a:xfrm>
        </p:grpSpPr>
        <p:sp>
          <p:nvSpPr>
            <p:cNvPr id="50" name="TextBox 49">
              <a:extLst>
                <a:ext uri="{FF2B5EF4-FFF2-40B4-BE49-F238E27FC236}">
                  <a16:creationId xmlns:a16="http://schemas.microsoft.com/office/drawing/2014/main" id="{713387C9-EECE-413F-B22D-A4866CD3D52F}"/>
                </a:ext>
              </a:extLst>
            </p:cNvPr>
            <p:cNvSpPr txBox="1"/>
            <p:nvPr/>
          </p:nvSpPr>
          <p:spPr>
            <a:xfrm>
              <a:off x="1724504" y="2012928"/>
              <a:ext cx="1344219" cy="276999"/>
            </a:xfrm>
            <a:prstGeom prst="rect">
              <a:avLst/>
            </a:prstGeom>
            <a:noFill/>
          </p:spPr>
          <p:txBody>
            <a:bodyPr wrap="square" rtlCol="0">
              <a:spAutoFit/>
            </a:bodyPr>
            <a:lstStyle/>
            <a:p>
              <a:r>
                <a:rPr lang="en-US" altLang="ko-KR" sz="1200" dirty="0">
                  <a:solidFill>
                    <a:schemeClr val="tx1">
                      <a:lumMod val="95000"/>
                      <a:lumOff val="5000"/>
                    </a:schemeClr>
                  </a:solidFill>
                  <a:cs typeface="Arial" pitchFamily="34" charset="0"/>
                </a:rPr>
                <a:t>. </a:t>
              </a:r>
            </a:p>
          </p:txBody>
        </p:sp>
        <p:sp>
          <p:nvSpPr>
            <p:cNvPr id="51" name="TextBox 50">
              <a:extLst>
                <a:ext uri="{FF2B5EF4-FFF2-40B4-BE49-F238E27FC236}">
                  <a16:creationId xmlns:a16="http://schemas.microsoft.com/office/drawing/2014/main" id="{7C534ED5-F8A4-49E5-99A7-3539DC68A2AC}"/>
                </a:ext>
              </a:extLst>
            </p:cNvPr>
            <p:cNvSpPr txBox="1"/>
            <p:nvPr/>
          </p:nvSpPr>
          <p:spPr>
            <a:xfrm>
              <a:off x="1724504" y="1369729"/>
              <a:ext cx="1730621" cy="1200329"/>
            </a:xfrm>
            <a:prstGeom prst="rect">
              <a:avLst/>
            </a:prstGeom>
            <a:noFill/>
          </p:spPr>
          <p:txBody>
            <a:bodyPr wrap="square" lIns="108000" rIns="108000" rtlCol="0">
              <a:spAutoFit/>
            </a:bodyPr>
            <a:lstStyle/>
            <a:p>
              <a:r>
                <a:rPr lang="ro-RO" sz="2400" b="1" dirty="0">
                  <a:solidFill>
                    <a:prstClr val="white"/>
                  </a:solidFill>
                  <a:ea typeface="Calibri" panose="020F0502020204030204" pitchFamily="34" charset="0"/>
                  <a:cs typeface="Times New Roman" panose="02020603050405020304" pitchFamily="18" charset="0"/>
                </a:rPr>
                <a:t>Colecția de plante vii, menținute în câmpul experimental</a:t>
              </a:r>
              <a:endParaRPr lang="ko-KR" altLang="en-US" sz="2400" b="1" dirty="0">
                <a:solidFill>
                  <a:schemeClr val="tx1">
                    <a:lumMod val="95000"/>
                    <a:lumOff val="5000"/>
                  </a:schemeClr>
                </a:solidFill>
                <a:cs typeface="Arial" pitchFamily="34" charset="0"/>
              </a:endParaRPr>
            </a:p>
          </p:txBody>
        </p:sp>
      </p:grpSp>
      <p:grpSp>
        <p:nvGrpSpPr>
          <p:cNvPr id="52" name="Group 51">
            <a:extLst>
              <a:ext uri="{FF2B5EF4-FFF2-40B4-BE49-F238E27FC236}">
                <a16:creationId xmlns:a16="http://schemas.microsoft.com/office/drawing/2014/main" id="{E3CDFD49-AA27-47A3-817F-1931CBFB9200}"/>
              </a:ext>
            </a:extLst>
          </p:cNvPr>
          <p:cNvGrpSpPr/>
          <p:nvPr/>
        </p:nvGrpSpPr>
        <p:grpSpPr>
          <a:xfrm>
            <a:off x="8068534" y="2625065"/>
            <a:ext cx="3934077" cy="836401"/>
            <a:chOff x="1706796" y="1453526"/>
            <a:chExt cx="1361927" cy="836401"/>
          </a:xfrm>
        </p:grpSpPr>
        <p:sp>
          <p:nvSpPr>
            <p:cNvPr id="53" name="TextBox 52">
              <a:extLst>
                <a:ext uri="{FF2B5EF4-FFF2-40B4-BE49-F238E27FC236}">
                  <a16:creationId xmlns:a16="http://schemas.microsoft.com/office/drawing/2014/main" id="{857C2E5A-4F09-46DE-9AF0-1D85BCEAA407}"/>
                </a:ext>
              </a:extLst>
            </p:cNvPr>
            <p:cNvSpPr txBox="1"/>
            <p:nvPr/>
          </p:nvSpPr>
          <p:spPr>
            <a:xfrm>
              <a:off x="1724504" y="2012928"/>
              <a:ext cx="1344219" cy="276999"/>
            </a:xfrm>
            <a:prstGeom prst="rect">
              <a:avLst/>
            </a:prstGeom>
            <a:noFill/>
          </p:spPr>
          <p:txBody>
            <a:bodyPr wrap="square" rtlCol="0">
              <a:spAutoFit/>
            </a:bodyPr>
            <a:lstStyle/>
            <a:p>
              <a:r>
                <a:rPr lang="en-US" altLang="ko-KR" sz="1200" dirty="0">
                  <a:solidFill>
                    <a:schemeClr val="tx1">
                      <a:lumMod val="95000"/>
                      <a:lumOff val="5000"/>
                    </a:schemeClr>
                  </a:solidFill>
                  <a:cs typeface="Arial" pitchFamily="34" charset="0"/>
                </a:rPr>
                <a:t>. </a:t>
              </a:r>
            </a:p>
          </p:txBody>
        </p:sp>
        <p:sp>
          <p:nvSpPr>
            <p:cNvPr id="54" name="TextBox 53">
              <a:extLst>
                <a:ext uri="{FF2B5EF4-FFF2-40B4-BE49-F238E27FC236}">
                  <a16:creationId xmlns:a16="http://schemas.microsoft.com/office/drawing/2014/main" id="{34449A95-A439-4CEB-86BB-FB3FDD4AE3E0}"/>
                </a:ext>
              </a:extLst>
            </p:cNvPr>
            <p:cNvSpPr txBox="1"/>
            <p:nvPr/>
          </p:nvSpPr>
          <p:spPr>
            <a:xfrm>
              <a:off x="1706796" y="1453526"/>
              <a:ext cx="1349041" cy="830997"/>
            </a:xfrm>
            <a:prstGeom prst="rect">
              <a:avLst/>
            </a:prstGeom>
            <a:noFill/>
          </p:spPr>
          <p:txBody>
            <a:bodyPr wrap="square" lIns="108000" rIns="108000" rtlCol="0">
              <a:spAutoFit/>
            </a:bodyPr>
            <a:lstStyle/>
            <a:p>
              <a:r>
                <a:rPr lang="ro-RO" sz="2400" b="1" dirty="0">
                  <a:solidFill>
                    <a:prstClr val="white"/>
                  </a:solidFill>
                  <a:ea typeface="Calibri" panose="020F0502020204030204" pitchFamily="34" charset="0"/>
                  <a:cs typeface="Times New Roman" panose="02020603050405020304" pitchFamily="18" charset="0"/>
                </a:rPr>
                <a:t>Colecția de plantule, menținute „in vitro”</a:t>
              </a:r>
              <a:endParaRPr lang="ko-KR" altLang="en-US" sz="1200" b="1" dirty="0">
                <a:solidFill>
                  <a:schemeClr val="tx1">
                    <a:lumMod val="95000"/>
                    <a:lumOff val="5000"/>
                  </a:schemeClr>
                </a:solidFill>
                <a:cs typeface="Arial" pitchFamily="34" charset="0"/>
              </a:endParaRPr>
            </a:p>
          </p:txBody>
        </p:sp>
      </p:grpSp>
      <p:grpSp>
        <p:nvGrpSpPr>
          <p:cNvPr id="55" name="Group 54">
            <a:extLst>
              <a:ext uri="{FF2B5EF4-FFF2-40B4-BE49-F238E27FC236}">
                <a16:creationId xmlns:a16="http://schemas.microsoft.com/office/drawing/2014/main" id="{546EF2F8-7890-46B1-AC31-DFED7D20DC82}"/>
              </a:ext>
            </a:extLst>
          </p:cNvPr>
          <p:cNvGrpSpPr/>
          <p:nvPr/>
        </p:nvGrpSpPr>
        <p:grpSpPr>
          <a:xfrm>
            <a:off x="8105756" y="3984869"/>
            <a:ext cx="3210452" cy="508926"/>
            <a:chOff x="1719682" y="1781001"/>
            <a:chExt cx="1349041" cy="508926"/>
          </a:xfrm>
        </p:grpSpPr>
        <p:sp>
          <p:nvSpPr>
            <p:cNvPr id="56" name="TextBox 55">
              <a:extLst>
                <a:ext uri="{FF2B5EF4-FFF2-40B4-BE49-F238E27FC236}">
                  <a16:creationId xmlns:a16="http://schemas.microsoft.com/office/drawing/2014/main" id="{F0A19D8D-6B91-433F-B6D0-F755CFB7DA72}"/>
                </a:ext>
              </a:extLst>
            </p:cNvPr>
            <p:cNvSpPr txBox="1"/>
            <p:nvPr/>
          </p:nvSpPr>
          <p:spPr>
            <a:xfrm>
              <a:off x="1724504" y="2012928"/>
              <a:ext cx="1344219" cy="276999"/>
            </a:xfrm>
            <a:prstGeom prst="rect">
              <a:avLst/>
            </a:prstGeom>
            <a:noFill/>
          </p:spPr>
          <p:txBody>
            <a:bodyPr wrap="square" rtlCol="0">
              <a:spAutoFit/>
            </a:bodyPr>
            <a:lstStyle/>
            <a:p>
              <a:endParaRPr lang="en-US" altLang="ko-KR" sz="1200" dirty="0">
                <a:solidFill>
                  <a:schemeClr val="tx1">
                    <a:lumMod val="95000"/>
                    <a:lumOff val="5000"/>
                  </a:schemeClr>
                </a:solidFill>
                <a:cs typeface="Arial" pitchFamily="34" charset="0"/>
              </a:endParaRPr>
            </a:p>
          </p:txBody>
        </p:sp>
        <p:sp>
          <p:nvSpPr>
            <p:cNvPr id="57" name="TextBox 56">
              <a:extLst>
                <a:ext uri="{FF2B5EF4-FFF2-40B4-BE49-F238E27FC236}">
                  <a16:creationId xmlns:a16="http://schemas.microsoft.com/office/drawing/2014/main" id="{2EA6C9E1-58C7-4F41-8CF5-F5B8FCC03BEA}"/>
                </a:ext>
              </a:extLst>
            </p:cNvPr>
            <p:cNvSpPr txBox="1"/>
            <p:nvPr/>
          </p:nvSpPr>
          <p:spPr>
            <a:xfrm>
              <a:off x="1719682" y="1781001"/>
              <a:ext cx="1349041" cy="461665"/>
            </a:xfrm>
            <a:prstGeom prst="rect">
              <a:avLst/>
            </a:prstGeom>
            <a:noFill/>
          </p:spPr>
          <p:txBody>
            <a:bodyPr wrap="square" lIns="108000" rIns="108000" rtlCol="0">
              <a:spAutoFit/>
            </a:bodyPr>
            <a:lstStyle/>
            <a:p>
              <a:r>
                <a:rPr lang="ro-RO" sz="2400" b="1" dirty="0">
                  <a:solidFill>
                    <a:prstClr val="white"/>
                  </a:solidFill>
                  <a:ea typeface="Calibri" panose="020F0502020204030204" pitchFamily="34" charset="0"/>
                  <a:cs typeface="Times New Roman" panose="02020603050405020304" pitchFamily="18" charset="0"/>
                </a:rPr>
                <a:t>Concluzii</a:t>
              </a:r>
              <a:endParaRPr lang="ko-KR" altLang="en-US" sz="2400" b="1" dirty="0">
                <a:solidFill>
                  <a:schemeClr val="tx1">
                    <a:lumMod val="95000"/>
                    <a:lumOff val="5000"/>
                  </a:schemeClr>
                </a:solidFill>
                <a:cs typeface="Arial" pitchFamily="34" charset="0"/>
              </a:endParaRPr>
            </a:p>
          </p:txBody>
        </p:sp>
      </p:grpSp>
      <p:pic>
        <p:nvPicPr>
          <p:cNvPr id="5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7865" y="4511913"/>
            <a:ext cx="4049097" cy="2276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58">
            <a:extLst>
              <a:ext uri="{FF2B5EF4-FFF2-40B4-BE49-F238E27FC236}">
                <a16:creationId xmlns:a16="http://schemas.microsoft.com/office/drawing/2014/main" id="{11297413-70BE-44CB-BAEE-393D17F56743}"/>
              </a:ext>
            </a:extLst>
          </p:cNvPr>
          <p:cNvSpPr txBox="1"/>
          <p:nvPr/>
        </p:nvSpPr>
        <p:spPr>
          <a:xfrm>
            <a:off x="509930" y="2747993"/>
            <a:ext cx="4877936" cy="397738"/>
          </a:xfrm>
          <a:prstGeom prst="rect">
            <a:avLst/>
          </a:prstGeom>
          <a:noFill/>
        </p:spPr>
        <p:txBody>
          <a:bodyPr wrap="square" lIns="108000" rIns="108000" rtlCol="0">
            <a:spAutoFit/>
          </a:bodyPr>
          <a:lstStyle/>
          <a:p>
            <a:pPr lvl="0" algn="just">
              <a:lnSpc>
                <a:spcPct val="107000"/>
              </a:lnSpc>
              <a:spcAft>
                <a:spcPts val="800"/>
              </a:spcAft>
            </a:pPr>
            <a:r>
              <a:rPr lang="ro-RO" sz="2000" dirty="0">
                <a:solidFill>
                  <a:prstClr val="white"/>
                </a:solidFill>
                <a:ea typeface="Calibri" panose="020F0502020204030204" pitchFamily="34" charset="0"/>
                <a:cs typeface="Times New Roman" panose="02020603050405020304" pitchFamily="18" charset="0"/>
              </a:rPr>
              <a:t>Date taxonomice privitoare la colecție</a:t>
            </a:r>
            <a:endParaRPr lang="en-GB" sz="2000" dirty="0">
              <a:solidFill>
                <a:prstClr val="white"/>
              </a:solidFill>
              <a:ea typeface="Calibri" panose="020F050202020403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11297413-70BE-44CB-BAEE-393D17F56743}"/>
              </a:ext>
            </a:extLst>
          </p:cNvPr>
          <p:cNvSpPr txBox="1"/>
          <p:nvPr/>
        </p:nvSpPr>
        <p:spPr>
          <a:xfrm>
            <a:off x="472187" y="3271059"/>
            <a:ext cx="5026521" cy="400110"/>
          </a:xfrm>
          <a:prstGeom prst="rect">
            <a:avLst/>
          </a:prstGeom>
          <a:noFill/>
        </p:spPr>
        <p:txBody>
          <a:bodyPr wrap="square" lIns="108000" rIns="108000" rtlCol="0">
            <a:spAutoFit/>
          </a:bodyPr>
          <a:lstStyle/>
          <a:p>
            <a:pPr lvl="0"/>
            <a:r>
              <a:rPr lang="it-IT" sz="2000" dirty="0">
                <a:solidFill>
                  <a:prstClr val="white"/>
                </a:solidFill>
                <a:ea typeface="Calibri" panose="020F0502020204030204" pitchFamily="34" charset="0"/>
                <a:cs typeface="Times New Roman" panose="02020603050405020304" pitchFamily="18" charset="0"/>
              </a:rPr>
              <a:t>Structura colecției ca statut biologic </a:t>
            </a:r>
          </a:p>
        </p:txBody>
      </p:sp>
      <p:sp>
        <p:nvSpPr>
          <p:cNvPr id="61" name="TextBox 60">
            <a:extLst>
              <a:ext uri="{FF2B5EF4-FFF2-40B4-BE49-F238E27FC236}">
                <a16:creationId xmlns:a16="http://schemas.microsoft.com/office/drawing/2014/main" id="{11297413-70BE-44CB-BAEE-393D17F56743}"/>
              </a:ext>
            </a:extLst>
          </p:cNvPr>
          <p:cNvSpPr txBox="1"/>
          <p:nvPr/>
        </p:nvSpPr>
        <p:spPr>
          <a:xfrm>
            <a:off x="498779" y="4372637"/>
            <a:ext cx="4867457" cy="397738"/>
          </a:xfrm>
          <a:prstGeom prst="rect">
            <a:avLst/>
          </a:prstGeom>
          <a:noFill/>
        </p:spPr>
        <p:txBody>
          <a:bodyPr wrap="square" lIns="108000" rIns="108000" rtlCol="0">
            <a:spAutoFit/>
          </a:bodyPr>
          <a:lstStyle/>
          <a:p>
            <a:pPr lvl="0">
              <a:lnSpc>
                <a:spcPct val="107000"/>
              </a:lnSpc>
              <a:spcAft>
                <a:spcPts val="800"/>
              </a:spcAft>
            </a:pPr>
            <a:r>
              <a:rPr lang="ro-RO" sz="2000" dirty="0">
                <a:solidFill>
                  <a:prstClr val="white"/>
                </a:solidFill>
                <a:ea typeface="Calibri" panose="020F0502020204030204" pitchFamily="34" charset="0"/>
                <a:cs typeface="Times New Roman" panose="02020603050405020304" pitchFamily="18" charset="0"/>
              </a:rPr>
              <a:t>Proveniența probelor din colecție</a:t>
            </a:r>
            <a:endParaRPr lang="en-GB" sz="2000" dirty="0">
              <a:solidFill>
                <a:prstClr val="white"/>
              </a:solidFill>
              <a:ea typeface="Calibri" panose="020F0502020204030204" pitchFamily="34" charset="0"/>
              <a:cs typeface="Times New Roman" panose="02020603050405020304" pitchFamily="18" charset="0"/>
            </a:endParaRPr>
          </a:p>
        </p:txBody>
      </p:sp>
      <p:sp>
        <p:nvSpPr>
          <p:cNvPr id="62" name="TextBox 61">
            <a:extLst>
              <a:ext uri="{FF2B5EF4-FFF2-40B4-BE49-F238E27FC236}">
                <a16:creationId xmlns:a16="http://schemas.microsoft.com/office/drawing/2014/main" id="{11297413-70BE-44CB-BAEE-393D17F56743}"/>
              </a:ext>
            </a:extLst>
          </p:cNvPr>
          <p:cNvSpPr txBox="1"/>
          <p:nvPr/>
        </p:nvSpPr>
        <p:spPr>
          <a:xfrm>
            <a:off x="487951" y="4904721"/>
            <a:ext cx="5202748" cy="397738"/>
          </a:xfrm>
          <a:prstGeom prst="rect">
            <a:avLst/>
          </a:prstGeom>
          <a:noFill/>
        </p:spPr>
        <p:txBody>
          <a:bodyPr wrap="square" lIns="108000" rIns="108000" rtlCol="0">
            <a:spAutoFit/>
          </a:bodyPr>
          <a:lstStyle/>
          <a:p>
            <a:pPr lvl="0">
              <a:lnSpc>
                <a:spcPct val="107000"/>
              </a:lnSpc>
              <a:spcAft>
                <a:spcPts val="800"/>
              </a:spcAft>
            </a:pPr>
            <a:r>
              <a:rPr lang="ro-RO" altLang="ko-KR" sz="2000" dirty="0">
                <a:solidFill>
                  <a:prstClr val="white"/>
                </a:solidFill>
                <a:cs typeface="Arial" pitchFamily="34" charset="0"/>
              </a:rPr>
              <a:t>Aspecte privind caracterizarea / evaluarea</a:t>
            </a:r>
            <a:endParaRPr lang="en-GB" sz="2000" dirty="0">
              <a:solidFill>
                <a:prstClr val="white"/>
              </a:solidFill>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2EEC6711-1784-41AF-B752-322BD9DED904}"/>
              </a:ext>
            </a:extLst>
          </p:cNvPr>
          <p:cNvSpPr txBox="1"/>
          <p:nvPr/>
        </p:nvSpPr>
        <p:spPr>
          <a:xfrm>
            <a:off x="4151618" y="974027"/>
            <a:ext cx="846510"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64" name="TextBox 63">
            <a:extLst>
              <a:ext uri="{FF2B5EF4-FFF2-40B4-BE49-F238E27FC236}">
                <a16:creationId xmlns:a16="http://schemas.microsoft.com/office/drawing/2014/main" id="{2EEC6711-1784-41AF-B752-322BD9DED904}"/>
              </a:ext>
            </a:extLst>
          </p:cNvPr>
          <p:cNvSpPr txBox="1"/>
          <p:nvPr/>
        </p:nvSpPr>
        <p:spPr>
          <a:xfrm>
            <a:off x="4104021" y="1848359"/>
            <a:ext cx="846510"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a:t>
            </a:r>
            <a:r>
              <a:rPr lang="ro-RO" altLang="ko-KR" sz="3600" b="1" dirty="0">
                <a:solidFill>
                  <a:schemeClr val="bg1"/>
                </a:solidFill>
                <a:cs typeface="Arial" pitchFamily="34" charset="0"/>
              </a:rPr>
              <a:t>2</a:t>
            </a:r>
            <a:endParaRPr lang="ko-KR" altLang="en-US" sz="3600" b="1" dirty="0">
              <a:solidFill>
                <a:schemeClr val="bg1"/>
              </a:solidFill>
              <a:cs typeface="Arial" pitchFamily="34" charset="0"/>
            </a:endParaRPr>
          </a:p>
        </p:txBody>
      </p:sp>
      <p:sp>
        <p:nvSpPr>
          <p:cNvPr id="65" name="TextBox 64">
            <a:extLst>
              <a:ext uri="{FF2B5EF4-FFF2-40B4-BE49-F238E27FC236}">
                <a16:creationId xmlns:a16="http://schemas.microsoft.com/office/drawing/2014/main" id="{2EEC6711-1784-41AF-B752-322BD9DED904}"/>
              </a:ext>
            </a:extLst>
          </p:cNvPr>
          <p:cNvSpPr txBox="1"/>
          <p:nvPr/>
        </p:nvSpPr>
        <p:spPr>
          <a:xfrm>
            <a:off x="7128277" y="1188770"/>
            <a:ext cx="846510"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a:t>
            </a:r>
            <a:r>
              <a:rPr lang="ro-RO" altLang="ko-KR" sz="3600" b="1" dirty="0">
                <a:solidFill>
                  <a:schemeClr val="bg1"/>
                </a:solidFill>
                <a:cs typeface="Arial" pitchFamily="34" charset="0"/>
              </a:rPr>
              <a:t>3</a:t>
            </a:r>
            <a:endParaRPr lang="ko-KR" altLang="en-US" sz="3600" b="1" dirty="0">
              <a:solidFill>
                <a:schemeClr val="bg1"/>
              </a:solidFill>
              <a:cs typeface="Arial" pitchFamily="34" charset="0"/>
            </a:endParaRPr>
          </a:p>
        </p:txBody>
      </p:sp>
      <p:sp>
        <p:nvSpPr>
          <p:cNvPr id="66" name="TextBox 65">
            <a:extLst>
              <a:ext uri="{FF2B5EF4-FFF2-40B4-BE49-F238E27FC236}">
                <a16:creationId xmlns:a16="http://schemas.microsoft.com/office/drawing/2014/main" id="{2EEC6711-1784-41AF-B752-322BD9DED904}"/>
              </a:ext>
            </a:extLst>
          </p:cNvPr>
          <p:cNvSpPr txBox="1"/>
          <p:nvPr/>
        </p:nvSpPr>
        <p:spPr>
          <a:xfrm>
            <a:off x="7148078" y="2632030"/>
            <a:ext cx="846510"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a:t>
            </a:r>
            <a:r>
              <a:rPr lang="ro-RO" altLang="ko-KR" sz="3600" b="1" dirty="0">
                <a:solidFill>
                  <a:schemeClr val="bg1"/>
                </a:solidFill>
                <a:cs typeface="Arial" pitchFamily="34" charset="0"/>
              </a:rPr>
              <a:t>4</a:t>
            </a:r>
            <a:endParaRPr lang="ko-KR" altLang="en-US" sz="3600" b="1" dirty="0">
              <a:solidFill>
                <a:schemeClr val="bg1"/>
              </a:solidFill>
              <a:cs typeface="Arial" pitchFamily="34" charset="0"/>
            </a:endParaRPr>
          </a:p>
        </p:txBody>
      </p:sp>
      <p:sp>
        <p:nvSpPr>
          <p:cNvPr id="67" name="TextBox 66">
            <a:extLst>
              <a:ext uri="{FF2B5EF4-FFF2-40B4-BE49-F238E27FC236}">
                <a16:creationId xmlns:a16="http://schemas.microsoft.com/office/drawing/2014/main" id="{2EEC6711-1784-41AF-B752-322BD9DED904}"/>
              </a:ext>
            </a:extLst>
          </p:cNvPr>
          <p:cNvSpPr txBox="1"/>
          <p:nvPr/>
        </p:nvSpPr>
        <p:spPr>
          <a:xfrm>
            <a:off x="7137855" y="3903066"/>
            <a:ext cx="846510"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a:t>
            </a:r>
            <a:r>
              <a:rPr lang="ro-RO" altLang="ko-KR" sz="3600" b="1" dirty="0">
                <a:solidFill>
                  <a:schemeClr val="bg1"/>
                </a:solidFill>
                <a:cs typeface="Arial" pitchFamily="34" charset="0"/>
              </a:rPr>
              <a:t>5</a:t>
            </a:r>
            <a:endParaRPr lang="ko-KR" altLang="en-US" sz="3600" b="1" dirty="0">
              <a:solidFill>
                <a:schemeClr val="bg1"/>
              </a:solidFill>
              <a:cs typeface="Arial" pitchFamily="34" charset="0"/>
            </a:endParaRPr>
          </a:p>
        </p:txBody>
      </p:sp>
      <p:sp>
        <p:nvSpPr>
          <p:cNvPr id="46" name="TextBox 45">
            <a:extLst>
              <a:ext uri="{FF2B5EF4-FFF2-40B4-BE49-F238E27FC236}">
                <a16:creationId xmlns:a16="http://schemas.microsoft.com/office/drawing/2014/main" id="{BF4F5246-B3A2-BB87-4912-2575C2D004B6}"/>
              </a:ext>
            </a:extLst>
          </p:cNvPr>
          <p:cNvSpPr txBox="1"/>
          <p:nvPr/>
        </p:nvSpPr>
        <p:spPr>
          <a:xfrm>
            <a:off x="487952" y="5452801"/>
            <a:ext cx="5202748" cy="397738"/>
          </a:xfrm>
          <a:prstGeom prst="rect">
            <a:avLst/>
          </a:prstGeom>
          <a:noFill/>
        </p:spPr>
        <p:txBody>
          <a:bodyPr wrap="square" lIns="108000" rIns="108000" rtlCol="0">
            <a:spAutoFit/>
          </a:bodyPr>
          <a:lstStyle/>
          <a:p>
            <a:pPr lvl="0">
              <a:lnSpc>
                <a:spcPct val="107000"/>
              </a:lnSpc>
              <a:spcAft>
                <a:spcPts val="800"/>
              </a:spcAft>
            </a:pPr>
            <a:r>
              <a:rPr lang="ro-RO" sz="2000" dirty="0">
                <a:solidFill>
                  <a:prstClr val="white"/>
                </a:solidFill>
                <a:ea typeface="Calibri" panose="020F0502020204030204" pitchFamily="34" charset="0"/>
                <a:cs typeface="Times New Roman" panose="02020603050405020304" pitchFamily="18" charset="0"/>
              </a:rPr>
              <a:t>Utilizarea fondului genetic conservat </a:t>
            </a:r>
            <a:endParaRPr lang="en-GB" sz="2000" dirty="0">
              <a:solidFill>
                <a:prstClr val="white"/>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942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normAutofit fontScale="92500" lnSpcReduction="10000"/>
          </a:bodyPr>
          <a:lstStyle/>
          <a:p>
            <a:r>
              <a:rPr lang="ro-RO" b="1" dirty="0">
                <a:solidFill>
                  <a:schemeClr val="bg1"/>
                </a:solidFill>
              </a:rPr>
              <a:t>CONCLUZII</a:t>
            </a:r>
            <a:endParaRPr lang="en-US" b="1" dirty="0">
              <a:solidFill>
                <a:schemeClr val="bg1"/>
              </a:solidFill>
            </a:endParaRPr>
          </a:p>
        </p:txBody>
      </p:sp>
      <p:grpSp>
        <p:nvGrpSpPr>
          <p:cNvPr id="171" name="Group 170">
            <a:extLst>
              <a:ext uri="{FF2B5EF4-FFF2-40B4-BE49-F238E27FC236}">
                <a16:creationId xmlns:a16="http://schemas.microsoft.com/office/drawing/2014/main" id="{E4725A6B-82B3-41AD-9674-8D957B87EDF0}"/>
              </a:ext>
            </a:extLst>
          </p:cNvPr>
          <p:cNvGrpSpPr/>
          <p:nvPr/>
        </p:nvGrpSpPr>
        <p:grpSpPr>
          <a:xfrm>
            <a:off x="916623" y="1051668"/>
            <a:ext cx="904928" cy="947551"/>
            <a:chOff x="1115616" y="2394020"/>
            <a:chExt cx="2449476" cy="2182675"/>
          </a:xfrm>
        </p:grpSpPr>
        <p:sp>
          <p:nvSpPr>
            <p:cNvPr id="172" name="Rectangle 9">
              <a:extLst>
                <a:ext uri="{FF2B5EF4-FFF2-40B4-BE49-F238E27FC236}">
                  <a16:creationId xmlns:a16="http://schemas.microsoft.com/office/drawing/2014/main" id="{0097F152-AB4C-4EA0-9846-CCBED055794F}"/>
                </a:ext>
              </a:extLst>
            </p:cNvPr>
            <p:cNvSpPr/>
            <p:nvPr/>
          </p:nvSpPr>
          <p:spPr>
            <a:xfrm>
              <a:off x="1115616" y="2394020"/>
              <a:ext cx="2449476" cy="178339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3" name="Oval 172">
              <a:extLst>
                <a:ext uri="{FF2B5EF4-FFF2-40B4-BE49-F238E27FC236}">
                  <a16:creationId xmlns:a16="http://schemas.microsoft.com/office/drawing/2014/main" id="{19F7B907-AAC6-44A0-B806-5BBDE500A65D}"/>
                </a:ext>
              </a:extLst>
            </p:cNvPr>
            <p:cNvSpPr/>
            <p:nvPr/>
          </p:nvSpPr>
          <p:spPr>
            <a:xfrm>
              <a:off x="2501600" y="4155643"/>
              <a:ext cx="326958" cy="251677"/>
            </a:xfrm>
            <a:prstGeom prst="ellipse">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4" name="Oval 173">
              <a:extLst>
                <a:ext uri="{FF2B5EF4-FFF2-40B4-BE49-F238E27FC236}">
                  <a16:creationId xmlns:a16="http://schemas.microsoft.com/office/drawing/2014/main" id="{8D454B94-A2A2-4BEA-859A-AD9CD06751B4}"/>
                </a:ext>
              </a:extLst>
            </p:cNvPr>
            <p:cNvSpPr/>
            <p:nvPr/>
          </p:nvSpPr>
          <p:spPr>
            <a:xfrm>
              <a:off x="2401908" y="4439979"/>
              <a:ext cx="177611" cy="136716"/>
            </a:xfrm>
            <a:prstGeom prst="ellipse">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75" name="Rounded Rectangle 10">
            <a:extLst>
              <a:ext uri="{FF2B5EF4-FFF2-40B4-BE49-F238E27FC236}">
                <a16:creationId xmlns:a16="http://schemas.microsoft.com/office/drawing/2014/main" id="{6CA0E9E4-E45F-4DFA-83CB-2D3E1B71EC33}"/>
              </a:ext>
            </a:extLst>
          </p:cNvPr>
          <p:cNvSpPr/>
          <p:nvPr/>
        </p:nvSpPr>
        <p:spPr>
          <a:xfrm>
            <a:off x="211874" y="2284859"/>
            <a:ext cx="2157780" cy="4385033"/>
          </a:xfrm>
          <a:prstGeom prst="roundRect">
            <a:avLst>
              <a:gd name="adj" fmla="val 7753"/>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6" name="TextBox 175">
            <a:extLst>
              <a:ext uri="{FF2B5EF4-FFF2-40B4-BE49-F238E27FC236}">
                <a16:creationId xmlns:a16="http://schemas.microsoft.com/office/drawing/2014/main" id="{BD26CA0B-379B-4D09-BEBE-3322496F3EB0}"/>
              </a:ext>
            </a:extLst>
          </p:cNvPr>
          <p:cNvSpPr txBox="1"/>
          <p:nvPr/>
        </p:nvSpPr>
        <p:spPr>
          <a:xfrm>
            <a:off x="1066707" y="1267513"/>
            <a:ext cx="650240" cy="369332"/>
          </a:xfrm>
          <a:prstGeom prst="rect">
            <a:avLst/>
          </a:prstGeom>
          <a:noFill/>
        </p:spPr>
        <p:txBody>
          <a:bodyPr wrap="square" lIns="108000" rIns="108000" rtlCol="0">
            <a:spAutoFit/>
          </a:bodyPr>
          <a:lstStyle/>
          <a:p>
            <a:pPr algn="ctr"/>
            <a:r>
              <a:rPr lang="ro-RO" altLang="ko-KR" b="1" dirty="0">
                <a:solidFill>
                  <a:schemeClr val="bg1"/>
                </a:solidFill>
                <a:cs typeface="Arial" pitchFamily="34" charset="0"/>
              </a:rPr>
              <a:t>1</a:t>
            </a:r>
            <a:endParaRPr lang="ko-KR" altLang="en-US" b="1" dirty="0">
              <a:solidFill>
                <a:schemeClr val="bg1"/>
              </a:solidFill>
              <a:cs typeface="Arial" pitchFamily="34" charset="0"/>
            </a:endParaRPr>
          </a:p>
        </p:txBody>
      </p:sp>
      <p:sp>
        <p:nvSpPr>
          <p:cNvPr id="178" name="TextBox 177">
            <a:extLst>
              <a:ext uri="{FF2B5EF4-FFF2-40B4-BE49-F238E27FC236}">
                <a16:creationId xmlns:a16="http://schemas.microsoft.com/office/drawing/2014/main" id="{227287F7-C55B-4DD8-B7E3-B40475D98581}"/>
              </a:ext>
            </a:extLst>
          </p:cNvPr>
          <p:cNvSpPr txBox="1"/>
          <p:nvPr/>
        </p:nvSpPr>
        <p:spPr>
          <a:xfrm>
            <a:off x="211874" y="2385163"/>
            <a:ext cx="2157779" cy="3139321"/>
          </a:xfrm>
          <a:prstGeom prst="rect">
            <a:avLst/>
          </a:prstGeom>
          <a:noFill/>
        </p:spPr>
        <p:txBody>
          <a:bodyPr wrap="square" rtlCol="0">
            <a:spAutoFit/>
          </a:bodyPr>
          <a:lstStyle/>
          <a:p>
            <a:pPr algn="ctr"/>
            <a:r>
              <a:rPr lang="ro-RO" altLang="ko-KR" dirty="0">
                <a:solidFill>
                  <a:schemeClr val="bg1"/>
                </a:solidFill>
                <a:ea typeface="FZShuTi" pitchFamily="2" charset="-122"/>
                <a:cs typeface="Arial" pitchFamily="34" charset="0"/>
              </a:rPr>
              <a:t>Colecția Băncii de Gene Suceava răspunde obiectivelor de conservare și utilizare sustenabilă a resurselor genetice vegetale, relevante pentru agricultura românească. </a:t>
            </a:r>
            <a:endParaRPr lang="ro-RO" altLang="ko-KR" dirty="0">
              <a:solidFill>
                <a:schemeClr val="bg1"/>
              </a:solidFill>
              <a:cs typeface="Arial" pitchFamily="34" charset="0"/>
            </a:endParaRPr>
          </a:p>
        </p:txBody>
      </p:sp>
      <p:grpSp>
        <p:nvGrpSpPr>
          <p:cNvPr id="180" name="Group 179">
            <a:extLst>
              <a:ext uri="{FF2B5EF4-FFF2-40B4-BE49-F238E27FC236}">
                <a16:creationId xmlns:a16="http://schemas.microsoft.com/office/drawing/2014/main" id="{21F84695-FADF-440E-A728-577D9A140D24}"/>
              </a:ext>
            </a:extLst>
          </p:cNvPr>
          <p:cNvGrpSpPr/>
          <p:nvPr/>
        </p:nvGrpSpPr>
        <p:grpSpPr>
          <a:xfrm>
            <a:off x="3294456" y="1117688"/>
            <a:ext cx="1050116" cy="901769"/>
            <a:chOff x="1115616" y="2394020"/>
            <a:chExt cx="2449476" cy="2182675"/>
          </a:xfrm>
        </p:grpSpPr>
        <p:sp>
          <p:nvSpPr>
            <p:cNvPr id="181" name="Rectangle 9">
              <a:extLst>
                <a:ext uri="{FF2B5EF4-FFF2-40B4-BE49-F238E27FC236}">
                  <a16:creationId xmlns:a16="http://schemas.microsoft.com/office/drawing/2014/main" id="{FC7DEE51-D29C-447A-8AA1-F70010814CD4}"/>
                </a:ext>
              </a:extLst>
            </p:cNvPr>
            <p:cNvSpPr/>
            <p:nvPr/>
          </p:nvSpPr>
          <p:spPr>
            <a:xfrm>
              <a:off x="1115616" y="2394020"/>
              <a:ext cx="2449476" cy="178339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2" name="Oval 181">
              <a:extLst>
                <a:ext uri="{FF2B5EF4-FFF2-40B4-BE49-F238E27FC236}">
                  <a16:creationId xmlns:a16="http://schemas.microsoft.com/office/drawing/2014/main" id="{4AEB1012-5A6B-4E70-854A-61DC8FFA17C6}"/>
                </a:ext>
              </a:extLst>
            </p:cNvPr>
            <p:cNvSpPr/>
            <p:nvPr/>
          </p:nvSpPr>
          <p:spPr>
            <a:xfrm>
              <a:off x="2501600" y="4155643"/>
              <a:ext cx="326958" cy="251677"/>
            </a:xfrm>
            <a:prstGeom prst="ellipse">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3" name="Oval 182">
              <a:extLst>
                <a:ext uri="{FF2B5EF4-FFF2-40B4-BE49-F238E27FC236}">
                  <a16:creationId xmlns:a16="http://schemas.microsoft.com/office/drawing/2014/main" id="{43195777-174E-432D-A8D2-976B4C6701B7}"/>
                </a:ext>
              </a:extLst>
            </p:cNvPr>
            <p:cNvSpPr/>
            <p:nvPr/>
          </p:nvSpPr>
          <p:spPr>
            <a:xfrm>
              <a:off x="2401908" y="4439979"/>
              <a:ext cx="177611" cy="136716"/>
            </a:xfrm>
            <a:prstGeom prst="ellipse">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4" name="Rounded Rectangle 105">
            <a:extLst>
              <a:ext uri="{FF2B5EF4-FFF2-40B4-BE49-F238E27FC236}">
                <a16:creationId xmlns:a16="http://schemas.microsoft.com/office/drawing/2014/main" id="{0AC14DA2-3A8A-42D3-94C8-90DAD25371B4}"/>
              </a:ext>
            </a:extLst>
          </p:cNvPr>
          <p:cNvSpPr/>
          <p:nvPr/>
        </p:nvSpPr>
        <p:spPr>
          <a:xfrm>
            <a:off x="2552024" y="2284860"/>
            <a:ext cx="2157780" cy="4385032"/>
          </a:xfrm>
          <a:prstGeom prst="roundRect">
            <a:avLst>
              <a:gd name="adj" fmla="val 7753"/>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5" name="TextBox 184">
            <a:extLst>
              <a:ext uri="{FF2B5EF4-FFF2-40B4-BE49-F238E27FC236}">
                <a16:creationId xmlns:a16="http://schemas.microsoft.com/office/drawing/2014/main" id="{767CCCC3-BA36-45C0-BDF4-5D01D55C3734}"/>
              </a:ext>
            </a:extLst>
          </p:cNvPr>
          <p:cNvSpPr txBox="1"/>
          <p:nvPr/>
        </p:nvSpPr>
        <p:spPr>
          <a:xfrm>
            <a:off x="3456919" y="1303165"/>
            <a:ext cx="771658" cy="369332"/>
          </a:xfrm>
          <a:prstGeom prst="rect">
            <a:avLst/>
          </a:prstGeom>
          <a:noFill/>
        </p:spPr>
        <p:txBody>
          <a:bodyPr wrap="square" lIns="108000" rIns="108000" rtlCol="0">
            <a:spAutoFit/>
          </a:bodyPr>
          <a:lstStyle/>
          <a:p>
            <a:pPr algn="ctr"/>
            <a:r>
              <a:rPr lang="ro-RO" altLang="ko-KR" b="1" dirty="0">
                <a:solidFill>
                  <a:schemeClr val="bg1"/>
                </a:solidFill>
                <a:cs typeface="Arial" pitchFamily="34" charset="0"/>
              </a:rPr>
              <a:t>2</a:t>
            </a:r>
            <a:endParaRPr lang="ko-KR" altLang="en-US" b="1" dirty="0">
              <a:solidFill>
                <a:schemeClr val="bg1"/>
              </a:solidFill>
              <a:cs typeface="Arial" pitchFamily="34" charset="0"/>
            </a:endParaRPr>
          </a:p>
        </p:txBody>
      </p:sp>
      <p:sp>
        <p:nvSpPr>
          <p:cNvPr id="187" name="TextBox 186">
            <a:extLst>
              <a:ext uri="{FF2B5EF4-FFF2-40B4-BE49-F238E27FC236}">
                <a16:creationId xmlns:a16="http://schemas.microsoft.com/office/drawing/2014/main" id="{7803087E-8634-48C3-97F8-00BED51BC10F}"/>
              </a:ext>
            </a:extLst>
          </p:cNvPr>
          <p:cNvSpPr txBox="1"/>
          <p:nvPr/>
        </p:nvSpPr>
        <p:spPr>
          <a:xfrm>
            <a:off x="2552023" y="2391799"/>
            <a:ext cx="2157780" cy="3693319"/>
          </a:xfrm>
          <a:prstGeom prst="rect">
            <a:avLst/>
          </a:prstGeom>
          <a:noFill/>
        </p:spPr>
        <p:txBody>
          <a:bodyPr wrap="square" rtlCol="0">
            <a:spAutoFit/>
          </a:bodyPr>
          <a:lstStyle/>
          <a:p>
            <a:pPr algn="ctr"/>
            <a:r>
              <a:rPr lang="ro-RO" altLang="ko-KR" dirty="0">
                <a:solidFill>
                  <a:schemeClr val="bg1"/>
                </a:solidFill>
                <a:ea typeface="FZShuTi" pitchFamily="2" charset="-122"/>
                <a:cs typeface="Arial" pitchFamily="34" charset="0"/>
              </a:rPr>
              <a:t>Varietatea de specii, genotipuri și ecotipuri importante pentru securitatea alimentară și </a:t>
            </a:r>
            <a:r>
              <a:rPr lang="ro-RO" altLang="ko-KR" dirty="0" smtClean="0">
                <a:solidFill>
                  <a:schemeClr val="bg1"/>
                </a:solidFill>
                <a:ea typeface="FZShuTi" pitchFamily="2" charset="-122"/>
                <a:cs typeface="Arial" pitchFamily="34" charset="0"/>
              </a:rPr>
              <a:t>nutrițională </a:t>
            </a:r>
            <a:r>
              <a:rPr lang="ro-RO" altLang="ko-KR" dirty="0">
                <a:solidFill>
                  <a:schemeClr val="bg1"/>
                </a:solidFill>
                <a:ea typeface="FZShuTi" pitchFamily="2" charset="-122"/>
                <a:cs typeface="Arial" pitchFamily="34" charset="0"/>
              </a:rPr>
              <a:t>prezentă și </a:t>
            </a:r>
            <a:r>
              <a:rPr lang="ro-RO" altLang="ko-KR" dirty="0" smtClean="0">
                <a:solidFill>
                  <a:schemeClr val="bg1"/>
                </a:solidFill>
                <a:ea typeface="FZShuTi" pitchFamily="2" charset="-122"/>
                <a:cs typeface="Arial" pitchFamily="34" charset="0"/>
              </a:rPr>
              <a:t>viitoare </a:t>
            </a:r>
            <a:r>
              <a:rPr lang="ro-RO" altLang="ko-KR" dirty="0">
                <a:solidFill>
                  <a:schemeClr val="bg1"/>
                </a:solidFill>
                <a:ea typeface="FZShuTi" pitchFamily="2" charset="-122"/>
                <a:cs typeface="Arial" pitchFamily="34" charset="0"/>
              </a:rPr>
              <a:t>este disponibilă pentru ameliorare, cercetare, educație sau pentru utilizare directă.</a:t>
            </a:r>
            <a:endParaRPr lang="ro-RO" altLang="ko-KR" dirty="0">
              <a:solidFill>
                <a:schemeClr val="bg1"/>
              </a:solidFill>
              <a:cs typeface="Arial" pitchFamily="34" charset="0"/>
            </a:endParaRPr>
          </a:p>
        </p:txBody>
      </p:sp>
      <p:grpSp>
        <p:nvGrpSpPr>
          <p:cNvPr id="189" name="Group 188">
            <a:extLst>
              <a:ext uri="{FF2B5EF4-FFF2-40B4-BE49-F238E27FC236}">
                <a16:creationId xmlns:a16="http://schemas.microsoft.com/office/drawing/2014/main" id="{2BED21DA-4D87-4E56-A380-5F4B035132F1}"/>
              </a:ext>
            </a:extLst>
          </p:cNvPr>
          <p:cNvGrpSpPr/>
          <p:nvPr/>
        </p:nvGrpSpPr>
        <p:grpSpPr>
          <a:xfrm>
            <a:off x="5521081" y="1088950"/>
            <a:ext cx="1103086" cy="982486"/>
            <a:chOff x="1115616" y="2394020"/>
            <a:chExt cx="2449476" cy="2182675"/>
          </a:xfrm>
        </p:grpSpPr>
        <p:sp>
          <p:nvSpPr>
            <p:cNvPr id="190" name="Rectangle 9">
              <a:extLst>
                <a:ext uri="{FF2B5EF4-FFF2-40B4-BE49-F238E27FC236}">
                  <a16:creationId xmlns:a16="http://schemas.microsoft.com/office/drawing/2014/main" id="{77ACC142-B6BD-4B95-8335-90C647A1C373}"/>
                </a:ext>
              </a:extLst>
            </p:cNvPr>
            <p:cNvSpPr/>
            <p:nvPr/>
          </p:nvSpPr>
          <p:spPr>
            <a:xfrm>
              <a:off x="1115616" y="2394020"/>
              <a:ext cx="2449476" cy="178339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1" name="Oval 190">
              <a:extLst>
                <a:ext uri="{FF2B5EF4-FFF2-40B4-BE49-F238E27FC236}">
                  <a16:creationId xmlns:a16="http://schemas.microsoft.com/office/drawing/2014/main" id="{1DE37758-10EA-4518-926D-3AFA1B66BBB5}"/>
                </a:ext>
              </a:extLst>
            </p:cNvPr>
            <p:cNvSpPr/>
            <p:nvPr/>
          </p:nvSpPr>
          <p:spPr>
            <a:xfrm>
              <a:off x="2501600" y="4155643"/>
              <a:ext cx="326958" cy="251677"/>
            </a:xfrm>
            <a:prstGeom prst="ellipse">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2" name="Oval 191">
              <a:extLst>
                <a:ext uri="{FF2B5EF4-FFF2-40B4-BE49-F238E27FC236}">
                  <a16:creationId xmlns:a16="http://schemas.microsoft.com/office/drawing/2014/main" id="{9A0FF8F2-9837-419A-834F-8CA4FB7320EB}"/>
                </a:ext>
              </a:extLst>
            </p:cNvPr>
            <p:cNvSpPr/>
            <p:nvPr/>
          </p:nvSpPr>
          <p:spPr>
            <a:xfrm>
              <a:off x="2401908" y="4439979"/>
              <a:ext cx="177611" cy="136716"/>
            </a:xfrm>
            <a:prstGeom prst="ellipse">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93" name="Rounded Rectangle 142">
            <a:extLst>
              <a:ext uri="{FF2B5EF4-FFF2-40B4-BE49-F238E27FC236}">
                <a16:creationId xmlns:a16="http://schemas.microsoft.com/office/drawing/2014/main" id="{2D90656B-6951-42C2-866E-1B7F2CFF82DD}"/>
              </a:ext>
            </a:extLst>
          </p:cNvPr>
          <p:cNvSpPr/>
          <p:nvPr/>
        </p:nvSpPr>
        <p:spPr>
          <a:xfrm>
            <a:off x="4953894" y="2295192"/>
            <a:ext cx="2077795" cy="4374700"/>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4" name="TextBox 193">
            <a:extLst>
              <a:ext uri="{FF2B5EF4-FFF2-40B4-BE49-F238E27FC236}">
                <a16:creationId xmlns:a16="http://schemas.microsoft.com/office/drawing/2014/main" id="{B65D651C-EBB5-4A48-8869-C965243139A1}"/>
              </a:ext>
            </a:extLst>
          </p:cNvPr>
          <p:cNvSpPr txBox="1"/>
          <p:nvPr/>
        </p:nvSpPr>
        <p:spPr>
          <a:xfrm>
            <a:off x="5727231" y="1303165"/>
            <a:ext cx="601278" cy="369332"/>
          </a:xfrm>
          <a:prstGeom prst="rect">
            <a:avLst/>
          </a:prstGeom>
          <a:noFill/>
        </p:spPr>
        <p:txBody>
          <a:bodyPr wrap="square" lIns="108000" rIns="108000" rtlCol="0">
            <a:spAutoFit/>
          </a:bodyPr>
          <a:lstStyle/>
          <a:p>
            <a:pPr algn="ctr"/>
            <a:r>
              <a:rPr lang="ro-RO" altLang="ko-KR" b="1" dirty="0">
                <a:solidFill>
                  <a:schemeClr val="bg1"/>
                </a:solidFill>
                <a:cs typeface="Arial" pitchFamily="34" charset="0"/>
              </a:rPr>
              <a:t>3</a:t>
            </a:r>
            <a:endParaRPr lang="ko-KR" altLang="en-US" b="1" dirty="0">
              <a:solidFill>
                <a:schemeClr val="bg1"/>
              </a:solidFill>
              <a:cs typeface="Arial" pitchFamily="34" charset="0"/>
            </a:endParaRPr>
          </a:p>
        </p:txBody>
      </p:sp>
      <p:sp>
        <p:nvSpPr>
          <p:cNvPr id="196" name="TextBox 195">
            <a:extLst>
              <a:ext uri="{FF2B5EF4-FFF2-40B4-BE49-F238E27FC236}">
                <a16:creationId xmlns:a16="http://schemas.microsoft.com/office/drawing/2014/main" id="{B935226D-29AE-4EB9-AEDB-153E72F3E53B}"/>
              </a:ext>
            </a:extLst>
          </p:cNvPr>
          <p:cNvSpPr txBox="1"/>
          <p:nvPr/>
        </p:nvSpPr>
        <p:spPr>
          <a:xfrm>
            <a:off x="4953893" y="2391799"/>
            <a:ext cx="2017009" cy="3416320"/>
          </a:xfrm>
          <a:prstGeom prst="rect">
            <a:avLst/>
          </a:prstGeom>
          <a:noFill/>
        </p:spPr>
        <p:txBody>
          <a:bodyPr wrap="square" rtlCol="0">
            <a:spAutoFit/>
          </a:bodyPr>
          <a:lstStyle/>
          <a:p>
            <a:pPr algn="ctr"/>
            <a:r>
              <a:rPr lang="ro-RO" altLang="ko-KR" dirty="0">
                <a:solidFill>
                  <a:schemeClr val="bg1"/>
                </a:solidFill>
                <a:ea typeface="FZShuTi" pitchFamily="2" charset="-122"/>
                <a:cs typeface="Arial" pitchFamily="34" charset="0"/>
              </a:rPr>
              <a:t>Populațiile locale, formele vechi, soiurile obsolete, în afara însușirilor de adaptare la condițiile de mediu, contribuie la conectarea cu trecutul și la perpetuarea tradițiilor noastre culturale. </a:t>
            </a:r>
            <a:endParaRPr lang="ro-RO" altLang="ko-KR" dirty="0">
              <a:solidFill>
                <a:schemeClr val="bg1"/>
              </a:solidFill>
              <a:cs typeface="Arial" pitchFamily="34" charset="0"/>
            </a:endParaRPr>
          </a:p>
        </p:txBody>
      </p:sp>
      <p:grpSp>
        <p:nvGrpSpPr>
          <p:cNvPr id="198" name="Group 197">
            <a:extLst>
              <a:ext uri="{FF2B5EF4-FFF2-40B4-BE49-F238E27FC236}">
                <a16:creationId xmlns:a16="http://schemas.microsoft.com/office/drawing/2014/main" id="{8D16CEC0-5246-4F85-B81E-FD8B471D04B2}"/>
              </a:ext>
            </a:extLst>
          </p:cNvPr>
          <p:cNvGrpSpPr/>
          <p:nvPr/>
        </p:nvGrpSpPr>
        <p:grpSpPr>
          <a:xfrm>
            <a:off x="7882202" y="1032691"/>
            <a:ext cx="1028118" cy="1038745"/>
            <a:chOff x="1115616" y="2394020"/>
            <a:chExt cx="2449476" cy="2182675"/>
          </a:xfrm>
        </p:grpSpPr>
        <p:sp>
          <p:nvSpPr>
            <p:cNvPr id="199" name="Rectangle 9">
              <a:extLst>
                <a:ext uri="{FF2B5EF4-FFF2-40B4-BE49-F238E27FC236}">
                  <a16:creationId xmlns:a16="http://schemas.microsoft.com/office/drawing/2014/main" id="{0D156F55-83D3-4530-9CEA-A28D90F65E5F}"/>
                </a:ext>
              </a:extLst>
            </p:cNvPr>
            <p:cNvSpPr/>
            <p:nvPr/>
          </p:nvSpPr>
          <p:spPr>
            <a:xfrm>
              <a:off x="1115616" y="2394020"/>
              <a:ext cx="2449476" cy="178339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0" name="Oval 199">
              <a:extLst>
                <a:ext uri="{FF2B5EF4-FFF2-40B4-BE49-F238E27FC236}">
                  <a16:creationId xmlns:a16="http://schemas.microsoft.com/office/drawing/2014/main" id="{415FBC50-D0F0-4231-BCF2-53B21FD4E082}"/>
                </a:ext>
              </a:extLst>
            </p:cNvPr>
            <p:cNvSpPr/>
            <p:nvPr/>
          </p:nvSpPr>
          <p:spPr>
            <a:xfrm>
              <a:off x="2501600" y="4155643"/>
              <a:ext cx="326958" cy="251677"/>
            </a:xfrm>
            <a:prstGeom prst="ellipse">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1" name="Oval 200">
              <a:extLst>
                <a:ext uri="{FF2B5EF4-FFF2-40B4-BE49-F238E27FC236}">
                  <a16:creationId xmlns:a16="http://schemas.microsoft.com/office/drawing/2014/main" id="{F855A3C8-9A25-4EFA-8597-8FEFE1641D90}"/>
                </a:ext>
              </a:extLst>
            </p:cNvPr>
            <p:cNvSpPr/>
            <p:nvPr/>
          </p:nvSpPr>
          <p:spPr>
            <a:xfrm>
              <a:off x="2401908" y="4439979"/>
              <a:ext cx="177611" cy="136716"/>
            </a:xfrm>
            <a:prstGeom prst="ellipse">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02" name="Rounded Rectangle 152">
            <a:extLst>
              <a:ext uri="{FF2B5EF4-FFF2-40B4-BE49-F238E27FC236}">
                <a16:creationId xmlns:a16="http://schemas.microsoft.com/office/drawing/2014/main" id="{C3F6DFEF-A095-41D1-A6EF-3085959269FF}"/>
              </a:ext>
            </a:extLst>
          </p:cNvPr>
          <p:cNvSpPr/>
          <p:nvPr/>
        </p:nvSpPr>
        <p:spPr>
          <a:xfrm>
            <a:off x="7250108" y="2293311"/>
            <a:ext cx="2257200" cy="438503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3" name="TextBox 202">
            <a:extLst>
              <a:ext uri="{FF2B5EF4-FFF2-40B4-BE49-F238E27FC236}">
                <a16:creationId xmlns:a16="http://schemas.microsoft.com/office/drawing/2014/main" id="{56D389A7-CFAA-4D9E-851D-A3F8F556CF5D}"/>
              </a:ext>
            </a:extLst>
          </p:cNvPr>
          <p:cNvSpPr txBox="1"/>
          <p:nvPr/>
        </p:nvSpPr>
        <p:spPr>
          <a:xfrm>
            <a:off x="7882202" y="1260796"/>
            <a:ext cx="1028118" cy="369332"/>
          </a:xfrm>
          <a:prstGeom prst="rect">
            <a:avLst/>
          </a:prstGeom>
          <a:noFill/>
        </p:spPr>
        <p:txBody>
          <a:bodyPr wrap="square" lIns="108000" rIns="108000" rtlCol="0">
            <a:spAutoFit/>
          </a:bodyPr>
          <a:lstStyle/>
          <a:p>
            <a:pPr algn="ctr"/>
            <a:r>
              <a:rPr lang="ro-RO" altLang="ko-KR" b="1" dirty="0">
                <a:solidFill>
                  <a:schemeClr val="bg1"/>
                </a:solidFill>
                <a:cs typeface="Arial" pitchFamily="34" charset="0"/>
              </a:rPr>
              <a:t>4</a:t>
            </a:r>
          </a:p>
        </p:txBody>
      </p:sp>
      <p:sp>
        <p:nvSpPr>
          <p:cNvPr id="205" name="TextBox 204">
            <a:extLst>
              <a:ext uri="{FF2B5EF4-FFF2-40B4-BE49-F238E27FC236}">
                <a16:creationId xmlns:a16="http://schemas.microsoft.com/office/drawing/2014/main" id="{EDD4CDB3-99B4-434C-953C-0166E802DD95}"/>
              </a:ext>
            </a:extLst>
          </p:cNvPr>
          <p:cNvSpPr txBox="1"/>
          <p:nvPr/>
        </p:nvSpPr>
        <p:spPr>
          <a:xfrm>
            <a:off x="7250107" y="2382183"/>
            <a:ext cx="2257200" cy="3970318"/>
          </a:xfrm>
          <a:prstGeom prst="rect">
            <a:avLst/>
          </a:prstGeom>
          <a:noFill/>
        </p:spPr>
        <p:txBody>
          <a:bodyPr wrap="square" rtlCol="0">
            <a:spAutoFit/>
          </a:bodyPr>
          <a:lstStyle/>
          <a:p>
            <a:pPr algn="ctr"/>
            <a:r>
              <a:rPr lang="ro-RO" altLang="ko-KR" dirty="0">
                <a:solidFill>
                  <a:schemeClr val="bg1"/>
                </a:solidFill>
                <a:ea typeface="FZShuTi" pitchFamily="2" charset="-122"/>
                <a:cs typeface="Arial" pitchFamily="34" charset="0"/>
              </a:rPr>
              <a:t>Sunt necesare eforturi concertate, investiții pe termen lung și o strategie națională pentru a dezvolta capacitatea de utilizare rapidă și eficientă a însușirilor potențial valoroase ale tezaurului genetic conservat la Banca de Gene Suceava. </a:t>
            </a:r>
            <a:endParaRPr lang="ro-RO" altLang="ko-KR" dirty="0">
              <a:solidFill>
                <a:schemeClr val="bg1"/>
              </a:solidFill>
              <a:cs typeface="Arial" pitchFamily="34" charset="0"/>
            </a:endParaRPr>
          </a:p>
        </p:txBody>
      </p:sp>
      <p:grpSp>
        <p:nvGrpSpPr>
          <p:cNvPr id="37" name="Group 36">
            <a:extLst>
              <a:ext uri="{FF2B5EF4-FFF2-40B4-BE49-F238E27FC236}">
                <a16:creationId xmlns:a16="http://schemas.microsoft.com/office/drawing/2014/main" id="{21F84695-FADF-440E-A728-577D9A140D24}"/>
              </a:ext>
            </a:extLst>
          </p:cNvPr>
          <p:cNvGrpSpPr/>
          <p:nvPr/>
        </p:nvGrpSpPr>
        <p:grpSpPr>
          <a:xfrm>
            <a:off x="10284473" y="1080238"/>
            <a:ext cx="1197319" cy="991197"/>
            <a:chOff x="1115616" y="2394020"/>
            <a:chExt cx="2449476" cy="2182675"/>
          </a:xfrm>
        </p:grpSpPr>
        <p:sp>
          <p:nvSpPr>
            <p:cNvPr id="38" name="Rectangle 9">
              <a:extLst>
                <a:ext uri="{FF2B5EF4-FFF2-40B4-BE49-F238E27FC236}">
                  <a16:creationId xmlns:a16="http://schemas.microsoft.com/office/drawing/2014/main" id="{FC7DEE51-D29C-447A-8AA1-F70010814CD4}"/>
                </a:ext>
              </a:extLst>
            </p:cNvPr>
            <p:cNvSpPr/>
            <p:nvPr/>
          </p:nvSpPr>
          <p:spPr>
            <a:xfrm>
              <a:off x="1115616" y="2394020"/>
              <a:ext cx="2449476" cy="178339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Oval 38">
              <a:extLst>
                <a:ext uri="{FF2B5EF4-FFF2-40B4-BE49-F238E27FC236}">
                  <a16:creationId xmlns:a16="http://schemas.microsoft.com/office/drawing/2014/main" id="{4AEB1012-5A6B-4E70-854A-61DC8FFA17C6}"/>
                </a:ext>
              </a:extLst>
            </p:cNvPr>
            <p:cNvSpPr/>
            <p:nvPr/>
          </p:nvSpPr>
          <p:spPr>
            <a:xfrm>
              <a:off x="2501600" y="4155643"/>
              <a:ext cx="326958" cy="251677"/>
            </a:xfrm>
            <a:prstGeom prst="ellipse">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39">
              <a:extLst>
                <a:ext uri="{FF2B5EF4-FFF2-40B4-BE49-F238E27FC236}">
                  <a16:creationId xmlns:a16="http://schemas.microsoft.com/office/drawing/2014/main" id="{43195777-174E-432D-A8D2-976B4C6701B7}"/>
                </a:ext>
              </a:extLst>
            </p:cNvPr>
            <p:cNvSpPr/>
            <p:nvPr/>
          </p:nvSpPr>
          <p:spPr>
            <a:xfrm>
              <a:off x="2401908" y="4439979"/>
              <a:ext cx="177611" cy="136716"/>
            </a:xfrm>
            <a:prstGeom prst="ellipse">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1" name="Rounded Rectangle 105">
            <a:extLst>
              <a:ext uri="{FF2B5EF4-FFF2-40B4-BE49-F238E27FC236}">
                <a16:creationId xmlns:a16="http://schemas.microsoft.com/office/drawing/2014/main" id="{0AC14DA2-3A8A-42D3-94C8-90DAD25371B4}"/>
              </a:ext>
            </a:extLst>
          </p:cNvPr>
          <p:cNvSpPr/>
          <p:nvPr/>
        </p:nvSpPr>
        <p:spPr>
          <a:xfrm>
            <a:off x="9751399" y="2284861"/>
            <a:ext cx="2228727" cy="4374700"/>
          </a:xfrm>
          <a:prstGeom prst="roundRect">
            <a:avLst>
              <a:gd name="adj" fmla="val 7753"/>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TextBox 41">
            <a:extLst>
              <a:ext uri="{FF2B5EF4-FFF2-40B4-BE49-F238E27FC236}">
                <a16:creationId xmlns:a16="http://schemas.microsoft.com/office/drawing/2014/main" id="{767CCCC3-BA36-45C0-BDF4-5D01D55C3734}"/>
              </a:ext>
            </a:extLst>
          </p:cNvPr>
          <p:cNvSpPr txBox="1"/>
          <p:nvPr/>
        </p:nvSpPr>
        <p:spPr>
          <a:xfrm>
            <a:off x="10497303" y="1303230"/>
            <a:ext cx="771658" cy="369332"/>
          </a:xfrm>
          <a:prstGeom prst="rect">
            <a:avLst/>
          </a:prstGeom>
          <a:noFill/>
        </p:spPr>
        <p:txBody>
          <a:bodyPr wrap="square" lIns="108000" rIns="108000" rtlCol="0">
            <a:spAutoFit/>
          </a:bodyPr>
          <a:lstStyle/>
          <a:p>
            <a:pPr algn="ctr"/>
            <a:r>
              <a:rPr lang="ro-RO" altLang="ko-KR" b="1" dirty="0">
                <a:solidFill>
                  <a:schemeClr val="bg1"/>
                </a:solidFill>
                <a:cs typeface="Arial" pitchFamily="34" charset="0"/>
              </a:rPr>
              <a:t>5</a:t>
            </a:r>
            <a:endParaRPr lang="ko-KR" altLang="en-US" b="1" dirty="0">
              <a:solidFill>
                <a:schemeClr val="bg1"/>
              </a:solidFill>
              <a:cs typeface="Arial" pitchFamily="34" charset="0"/>
            </a:endParaRPr>
          </a:p>
        </p:txBody>
      </p:sp>
      <p:sp>
        <p:nvSpPr>
          <p:cNvPr id="43" name="TextBox 42">
            <a:extLst>
              <a:ext uri="{FF2B5EF4-FFF2-40B4-BE49-F238E27FC236}">
                <a16:creationId xmlns:a16="http://schemas.microsoft.com/office/drawing/2014/main" id="{7803087E-8634-48C3-97F8-00BED51BC10F}"/>
              </a:ext>
            </a:extLst>
          </p:cNvPr>
          <p:cNvSpPr txBox="1"/>
          <p:nvPr/>
        </p:nvSpPr>
        <p:spPr>
          <a:xfrm>
            <a:off x="9751398" y="2405997"/>
            <a:ext cx="2160745" cy="3970318"/>
          </a:xfrm>
          <a:prstGeom prst="rect">
            <a:avLst/>
          </a:prstGeom>
          <a:noFill/>
        </p:spPr>
        <p:txBody>
          <a:bodyPr wrap="square" rtlCol="0">
            <a:spAutoFit/>
          </a:bodyPr>
          <a:lstStyle/>
          <a:p>
            <a:pPr algn="ctr"/>
            <a:r>
              <a:rPr lang="ro-RO" altLang="ko-KR" dirty="0">
                <a:solidFill>
                  <a:schemeClr val="bg1"/>
                </a:solidFill>
                <a:ea typeface="FZShuTi" pitchFamily="2" charset="-122"/>
                <a:cs typeface="Arial" pitchFamily="34" charset="0"/>
              </a:rPr>
              <a:t>Conservarea biodiversității vegetale pentru alimentație și agricultură este o responsabilitate națională, care necesită colaborare și cooperare la toate nivelurile, între toate părțile interesate relevante. </a:t>
            </a:r>
            <a:endParaRPr lang="ro-RO" altLang="ko-KR" dirty="0">
              <a:solidFill>
                <a:schemeClr val="bg1"/>
              </a:solidFill>
              <a:cs typeface="Arial" pitchFamily="34" charset="0"/>
            </a:endParaRPr>
          </a:p>
        </p:txBody>
      </p:sp>
    </p:spTree>
    <p:extLst>
      <p:ext uri="{BB962C8B-B14F-4D97-AF65-F5344CB8AC3E}">
        <p14:creationId xmlns:p14="http://schemas.microsoft.com/office/powerpoint/2010/main" val="1198383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8B7A2893-9BCA-436F-8183-79AE4376B6A4}"/>
              </a:ext>
            </a:extLst>
          </p:cNvPr>
          <p:cNvSpPr/>
          <p:nvPr/>
        </p:nvSpPr>
        <p:spPr>
          <a:xfrm>
            <a:off x="2516778" y="2105297"/>
            <a:ext cx="7158445" cy="2647406"/>
          </a:xfrm>
          <a:prstGeom prst="frame">
            <a:avLst>
              <a:gd name="adj1" fmla="val 2631"/>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D205C176-8719-4D33-9847-3AEE0D3582B4}"/>
              </a:ext>
            </a:extLst>
          </p:cNvPr>
          <p:cNvSpPr txBox="1"/>
          <p:nvPr/>
        </p:nvSpPr>
        <p:spPr>
          <a:xfrm>
            <a:off x="3459893" y="2967335"/>
            <a:ext cx="5453102" cy="923330"/>
          </a:xfrm>
          <a:prstGeom prst="rect">
            <a:avLst/>
          </a:prstGeom>
          <a:noFill/>
        </p:spPr>
        <p:txBody>
          <a:bodyPr wrap="square" rtlCol="0" anchor="ctr">
            <a:spAutoFit/>
          </a:bodyPr>
          <a:lstStyle/>
          <a:p>
            <a:r>
              <a:rPr lang="ro-RO" altLang="ko-KR" sz="5400" dirty="0">
                <a:solidFill>
                  <a:schemeClr val="bg1"/>
                </a:solidFill>
                <a:cs typeface="Arial" pitchFamily="34" charset="0"/>
              </a:rPr>
              <a:t>VĂ MULȚUMIM!</a:t>
            </a:r>
            <a:endParaRPr lang="ko-KR" altLang="en-US" sz="5400" dirty="0">
              <a:solidFill>
                <a:schemeClr val="bg1"/>
              </a:solidFill>
              <a:cs typeface="Arial" pitchFamily="34" charset="0"/>
            </a:endParaRPr>
          </a:p>
        </p:txBody>
      </p:sp>
      <p:pic>
        <p:nvPicPr>
          <p:cNvPr id="11" name="Picture 10">
            <a:extLst>
              <a:ext uri="{FF2B5EF4-FFF2-40B4-BE49-F238E27FC236}">
                <a16:creationId xmlns:a16="http://schemas.microsoft.com/office/drawing/2014/main" id="{138A169A-5D7F-44A5-917C-9C11C9834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8" y="2576545"/>
            <a:ext cx="1162438" cy="1704910"/>
          </a:xfrm>
          <a:prstGeom prst="rect">
            <a:avLst/>
          </a:prstGeom>
        </p:spPr>
      </p:pic>
    </p:spTree>
    <p:extLst>
      <p:ext uri="{BB962C8B-B14F-4D97-AF65-F5344CB8AC3E}">
        <p14:creationId xmlns:p14="http://schemas.microsoft.com/office/powerpoint/2010/main" val="82165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E40B4E-4A68-C817-348A-CD768BA0C98B}"/>
              </a:ext>
            </a:extLst>
          </p:cNvPr>
          <p:cNvSpPr txBox="1"/>
          <p:nvPr/>
        </p:nvSpPr>
        <p:spPr>
          <a:xfrm>
            <a:off x="328667" y="177670"/>
            <a:ext cx="4332109" cy="584775"/>
          </a:xfrm>
          <a:prstGeom prst="rect">
            <a:avLst/>
          </a:prstGeom>
          <a:noFill/>
        </p:spPr>
        <p:txBody>
          <a:bodyPr wrap="square">
            <a:spAutoFit/>
          </a:bodyPr>
          <a:lstStyle/>
          <a:p>
            <a:r>
              <a:rPr lang="ro-RO" altLang="ko-KR" sz="3200" b="1" dirty="0">
                <a:solidFill>
                  <a:schemeClr val="bg1"/>
                </a:solidFill>
                <a:cs typeface="Arial" pitchFamily="34" charset="0"/>
              </a:rPr>
              <a:t>Definirea termenilor</a:t>
            </a:r>
            <a:endParaRPr lang="ko-KR" altLang="en-US" sz="3200" b="1" dirty="0">
              <a:solidFill>
                <a:schemeClr val="bg1"/>
              </a:solidFill>
              <a:cs typeface="Arial" pitchFamily="34" charset="0"/>
            </a:endParaRPr>
          </a:p>
        </p:txBody>
      </p:sp>
      <p:sp>
        <p:nvSpPr>
          <p:cNvPr id="5" name="TextBox 4">
            <a:extLst>
              <a:ext uri="{FF2B5EF4-FFF2-40B4-BE49-F238E27FC236}">
                <a16:creationId xmlns:a16="http://schemas.microsoft.com/office/drawing/2014/main" id="{BCCD9B01-B6C7-3A19-4798-5D15F81C3F1F}"/>
              </a:ext>
            </a:extLst>
          </p:cNvPr>
          <p:cNvSpPr txBox="1"/>
          <p:nvPr/>
        </p:nvSpPr>
        <p:spPr>
          <a:xfrm>
            <a:off x="265355" y="960286"/>
            <a:ext cx="11697629" cy="911853"/>
          </a:xfrm>
          <a:prstGeom prst="rect">
            <a:avLst/>
          </a:prstGeom>
          <a:noFill/>
        </p:spPr>
        <p:txBody>
          <a:bodyPr wrap="square">
            <a:spAutoFit/>
          </a:bodyPr>
          <a:lstStyle/>
          <a:p>
            <a:pPr marL="0" marR="0" algn="just">
              <a:lnSpc>
                <a:spcPct val="107000"/>
              </a:lnSpc>
              <a:spcBef>
                <a:spcPts val="0"/>
              </a:spcBef>
              <a:spcAft>
                <a:spcPts val="800"/>
              </a:spcAft>
            </a:pPr>
            <a:r>
              <a:rPr lang="ro-RO" sz="1700" b="1" i="1" dirty="0">
                <a:solidFill>
                  <a:schemeClr val="accent6">
                    <a:lumMod val="75000"/>
                    <a:lumOff val="25000"/>
                  </a:schemeClr>
                </a:solidFill>
                <a:effectLst/>
                <a:ea typeface="Calibri" panose="020F0502020204030204" pitchFamily="34" charset="0"/>
                <a:cs typeface="Times New Roman" panose="02020603050405020304" pitchFamily="18" charset="0"/>
              </a:rPr>
              <a:t>Conservarea „ex situ”</a:t>
            </a:r>
            <a:r>
              <a:rPr lang="ro-RO" sz="1700" b="1" dirty="0">
                <a:solidFill>
                  <a:schemeClr val="accent6">
                    <a:lumMod val="75000"/>
                    <a:lumOff val="25000"/>
                  </a:schemeClr>
                </a:solidFill>
                <a:effectLst/>
                <a:ea typeface="Calibri" panose="020F0502020204030204" pitchFamily="34" charset="0"/>
                <a:cs typeface="Times New Roman" panose="02020603050405020304" pitchFamily="18" charset="0"/>
              </a:rPr>
              <a:t> </a:t>
            </a:r>
            <a:r>
              <a:rPr lang="ro-RO" sz="1700" dirty="0">
                <a:solidFill>
                  <a:schemeClr val="bg1"/>
                </a:solidFill>
                <a:effectLst/>
                <a:ea typeface="Calibri" panose="020F0502020204030204" pitchFamily="34" charset="0"/>
                <a:cs typeface="Times New Roman" panose="02020603050405020304" pitchFamily="18" charset="0"/>
              </a:rPr>
              <a:t>a speciilor de plante este strategia prin care componentele diversității biologice sunt scoase din habitatul lor natural și păstrate în condiții controlate, în entități precum Băncile de Gene și Grădinile Botanice (adaptare după </a:t>
            </a:r>
            <a:r>
              <a:rPr lang="ro-RO" sz="1700" i="1" dirty="0">
                <a:solidFill>
                  <a:schemeClr val="bg1"/>
                </a:solidFill>
                <a:effectLst/>
                <a:ea typeface="Calibri" panose="020F0502020204030204" pitchFamily="34" charset="0"/>
                <a:cs typeface="Times New Roman" panose="02020603050405020304" pitchFamily="18" charset="0"/>
              </a:rPr>
              <a:t>Convention on Biological Diversity, 1992</a:t>
            </a:r>
            <a:r>
              <a:rPr lang="ro-RO" sz="1700" dirty="0">
                <a:solidFill>
                  <a:schemeClr val="bg1"/>
                </a:solidFill>
                <a:effectLst/>
                <a:ea typeface="Calibri" panose="020F0502020204030204" pitchFamily="34" charset="0"/>
                <a:cs typeface="Times New Roman" panose="02020603050405020304" pitchFamily="18" charset="0"/>
              </a:rPr>
              <a:t>).</a:t>
            </a:r>
            <a:endParaRPr lang="en-GB" sz="1700" dirty="0">
              <a:solidFill>
                <a:schemeClr val="bg1"/>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69D483C-584E-5562-C4E6-74BD9473E539}"/>
              </a:ext>
            </a:extLst>
          </p:cNvPr>
          <p:cNvSpPr txBox="1"/>
          <p:nvPr/>
        </p:nvSpPr>
        <p:spPr>
          <a:xfrm>
            <a:off x="265355" y="1951090"/>
            <a:ext cx="11728075" cy="932178"/>
          </a:xfrm>
          <a:prstGeom prst="rect">
            <a:avLst/>
          </a:prstGeom>
          <a:noFill/>
        </p:spPr>
        <p:txBody>
          <a:bodyPr wrap="square">
            <a:spAutoFit/>
          </a:bodyPr>
          <a:lstStyle/>
          <a:p>
            <a:pPr marL="0" marR="0" algn="just">
              <a:lnSpc>
                <a:spcPct val="107000"/>
              </a:lnSpc>
              <a:spcBef>
                <a:spcPts val="0"/>
              </a:spcBef>
              <a:spcAft>
                <a:spcPts val="800"/>
              </a:spcAft>
            </a:pPr>
            <a:r>
              <a:rPr lang="ro-RO" sz="1700" b="1" i="1" dirty="0">
                <a:solidFill>
                  <a:schemeClr val="accent6">
                    <a:lumMod val="75000"/>
                    <a:lumOff val="25000"/>
                  </a:schemeClr>
                </a:solidFill>
                <a:effectLst/>
                <a:ea typeface="Calibri" panose="020F0502020204030204" pitchFamily="34" charset="0"/>
                <a:cs typeface="Times New Roman" panose="02020603050405020304" pitchFamily="18" charset="0"/>
              </a:rPr>
              <a:t>Resursele genetice vegetale</a:t>
            </a:r>
            <a:r>
              <a:rPr lang="ro-RO" sz="1700" b="1" dirty="0">
                <a:solidFill>
                  <a:schemeClr val="accent6">
                    <a:lumMod val="75000"/>
                    <a:lumOff val="25000"/>
                  </a:schemeClr>
                </a:solidFill>
                <a:effectLst/>
                <a:ea typeface="Calibri" panose="020F0502020204030204" pitchFamily="34" charset="0"/>
                <a:cs typeface="Times New Roman" panose="02020603050405020304" pitchFamily="18" charset="0"/>
              </a:rPr>
              <a:t> </a:t>
            </a:r>
            <a:r>
              <a:rPr lang="ro-RO" sz="1700" dirty="0">
                <a:solidFill>
                  <a:schemeClr val="bg1"/>
                </a:solidFill>
                <a:effectLst/>
                <a:ea typeface="Calibri" panose="020F0502020204030204" pitchFamily="34" charset="0"/>
                <a:cs typeface="Times New Roman" panose="02020603050405020304" pitchFamily="18" charset="0"/>
              </a:rPr>
              <a:t>cuprind totalitatea speciilor de plante cultivate și rudele lor sălbatice, incluzând diversitatea genetică aferentă acestora, rezultat al interacțiunii dinamice dintre selecția naturală și artificială, practicată empiric sau științific, de-a lungul a mii de ani de dezvoltare a agriculturii.</a:t>
            </a:r>
            <a:endParaRPr lang="en-GB" sz="1700" dirty="0">
              <a:solidFill>
                <a:schemeClr val="bg1"/>
              </a:solidFill>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2564414-A090-1C81-B863-20F333DB05EC}"/>
              </a:ext>
            </a:extLst>
          </p:cNvPr>
          <p:cNvSpPr txBox="1"/>
          <p:nvPr/>
        </p:nvSpPr>
        <p:spPr>
          <a:xfrm>
            <a:off x="228183" y="3028493"/>
            <a:ext cx="11753385" cy="631904"/>
          </a:xfrm>
          <a:prstGeom prst="rect">
            <a:avLst/>
          </a:prstGeom>
          <a:noFill/>
        </p:spPr>
        <p:txBody>
          <a:bodyPr wrap="square">
            <a:spAutoFit/>
          </a:bodyPr>
          <a:lstStyle/>
          <a:p>
            <a:pPr marL="0" marR="0" algn="just">
              <a:lnSpc>
                <a:spcPct val="107000"/>
              </a:lnSpc>
              <a:spcBef>
                <a:spcPts val="0"/>
              </a:spcBef>
              <a:spcAft>
                <a:spcPts val="800"/>
              </a:spcAft>
            </a:pPr>
            <a:r>
              <a:rPr lang="ro-RO" sz="1700" b="1" i="1" dirty="0">
                <a:solidFill>
                  <a:schemeClr val="accent6">
                    <a:lumMod val="75000"/>
                    <a:lumOff val="25000"/>
                  </a:schemeClr>
                </a:solidFill>
                <a:effectLst/>
                <a:ea typeface="Calibri" panose="020F0502020204030204" pitchFamily="34" charset="0"/>
              </a:rPr>
              <a:t>Băncile de Gene</a:t>
            </a:r>
            <a:r>
              <a:rPr lang="ro-RO" sz="1700" b="1" dirty="0">
                <a:solidFill>
                  <a:schemeClr val="accent6">
                    <a:lumMod val="75000"/>
                    <a:lumOff val="25000"/>
                  </a:schemeClr>
                </a:solidFill>
                <a:effectLst/>
                <a:ea typeface="Calibri" panose="020F0502020204030204" pitchFamily="34" charset="0"/>
              </a:rPr>
              <a:t> </a:t>
            </a:r>
            <a:r>
              <a:rPr lang="ro-RO" sz="1700" dirty="0">
                <a:solidFill>
                  <a:schemeClr val="bg1"/>
                </a:solidFill>
                <a:effectLst/>
                <a:ea typeface="Calibri" panose="020F0502020204030204" pitchFamily="34" charset="0"/>
              </a:rPr>
              <a:t>sunt structuri, publice sau private, specializate în conservarea „ex situ” a biodiversității vegetale pentru alimentație și agricultură, manifestată la nivel genetic și de specie (adaptare după</a:t>
            </a:r>
            <a:r>
              <a:rPr lang="ro-RO" sz="1700" i="1" dirty="0">
                <a:solidFill>
                  <a:schemeClr val="bg1"/>
                </a:solidFill>
                <a:effectLst/>
                <a:ea typeface="Calibri" panose="020F0502020204030204" pitchFamily="34" charset="0"/>
              </a:rPr>
              <a:t> </a:t>
            </a:r>
            <a:r>
              <a:rPr lang="en-GB" sz="1700" i="1" dirty="0">
                <a:solidFill>
                  <a:schemeClr val="bg1"/>
                </a:solidFill>
                <a:effectLst/>
                <a:ea typeface="Calibri" panose="020F0502020204030204" pitchFamily="34" charset="0"/>
              </a:rPr>
              <a:t>Collins English Dictionary, 1994</a:t>
            </a:r>
            <a:r>
              <a:rPr lang="en-GB" sz="1700" dirty="0">
                <a:solidFill>
                  <a:schemeClr val="bg1"/>
                </a:solidFill>
                <a:effectLst/>
                <a:ea typeface="Calibri" panose="020F0502020204030204" pitchFamily="34" charset="0"/>
              </a:rPr>
              <a:t>). </a:t>
            </a:r>
            <a:endParaRPr lang="en-GB" sz="1700" dirty="0">
              <a:solidFill>
                <a:schemeClr val="bg1"/>
              </a:solidFill>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FF8E566-F5AC-D7CE-0C53-6810B4CAABD0}"/>
              </a:ext>
            </a:extLst>
          </p:cNvPr>
          <p:cNvSpPr txBox="1"/>
          <p:nvPr/>
        </p:nvSpPr>
        <p:spPr>
          <a:xfrm>
            <a:off x="256060" y="3742933"/>
            <a:ext cx="11697629" cy="911853"/>
          </a:xfrm>
          <a:prstGeom prst="rect">
            <a:avLst/>
          </a:prstGeom>
          <a:noFill/>
        </p:spPr>
        <p:txBody>
          <a:bodyPr wrap="square">
            <a:spAutoFit/>
          </a:bodyPr>
          <a:lstStyle/>
          <a:p>
            <a:pPr marL="0" marR="0" algn="just">
              <a:lnSpc>
                <a:spcPct val="107000"/>
              </a:lnSpc>
              <a:spcBef>
                <a:spcPts val="0"/>
              </a:spcBef>
              <a:spcAft>
                <a:spcPts val="800"/>
              </a:spcAft>
            </a:pPr>
            <a:r>
              <a:rPr lang="ro-RO" sz="1700" b="1" i="1" dirty="0">
                <a:solidFill>
                  <a:schemeClr val="accent6">
                    <a:lumMod val="75000"/>
                    <a:lumOff val="25000"/>
                  </a:schemeClr>
                </a:solidFill>
                <a:effectLst/>
                <a:ea typeface="Calibri" panose="020F0502020204030204" pitchFamily="34" charset="0"/>
              </a:rPr>
              <a:t>Proba</a:t>
            </a:r>
            <a:r>
              <a:rPr lang="ro-RO" sz="1700" dirty="0">
                <a:solidFill>
                  <a:schemeClr val="bg1"/>
                </a:solidFill>
                <a:effectLst/>
                <a:ea typeface="Calibri" panose="020F0502020204030204" pitchFamily="34" charset="0"/>
              </a:rPr>
              <a:t> dintr-o colecție de resurse genetice vegetale reprezintă un eșantion distinct de material de reproducere (semințe, plante, plantule „in vitro” etc.), identificată printr-un număr unic de intrare (adaptare după „</a:t>
            </a:r>
            <a:r>
              <a:rPr lang="en-GB" sz="1700" i="1" dirty="0">
                <a:solidFill>
                  <a:schemeClr val="bg1"/>
                </a:solidFill>
                <a:effectLst/>
                <a:ea typeface="Calibri" panose="020F0502020204030204" pitchFamily="34" charset="0"/>
              </a:rPr>
              <a:t>The U.S. National Plant Germplasm System”, 1991</a:t>
            </a:r>
            <a:r>
              <a:rPr lang="ro-RO" sz="1700" dirty="0">
                <a:solidFill>
                  <a:schemeClr val="bg1"/>
                </a:solidFill>
                <a:effectLst/>
                <a:ea typeface="Calibri" panose="020F0502020204030204" pitchFamily="34" charset="0"/>
              </a:rPr>
              <a:t>).</a:t>
            </a:r>
            <a:endParaRPr lang="en-GB" sz="1700" dirty="0">
              <a:solidFill>
                <a:schemeClr val="bg1"/>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E9EB488-9641-D8B4-9B37-ED30E311C98F}"/>
              </a:ext>
            </a:extLst>
          </p:cNvPr>
          <p:cNvSpPr txBox="1"/>
          <p:nvPr/>
        </p:nvSpPr>
        <p:spPr>
          <a:xfrm>
            <a:off x="228183" y="4716208"/>
            <a:ext cx="11697629" cy="877163"/>
          </a:xfrm>
          <a:prstGeom prst="rect">
            <a:avLst/>
          </a:prstGeom>
          <a:noFill/>
        </p:spPr>
        <p:txBody>
          <a:bodyPr wrap="square">
            <a:spAutoFit/>
          </a:bodyPr>
          <a:lstStyle/>
          <a:p>
            <a:pPr algn="just"/>
            <a:r>
              <a:rPr lang="ro-RO" sz="1700" b="1" i="1" dirty="0">
                <a:solidFill>
                  <a:schemeClr val="accent6">
                    <a:lumMod val="75000"/>
                    <a:lumOff val="25000"/>
                  </a:schemeClr>
                </a:solidFill>
              </a:rPr>
              <a:t>Populația locală </a:t>
            </a:r>
            <a:r>
              <a:rPr lang="ro-RO" sz="1700" dirty="0">
                <a:solidFill>
                  <a:schemeClr val="bg1"/>
                </a:solidFill>
              </a:rPr>
              <a:t>este o varietate dinamică a unei specii vegetale cultivate care are origine istorică, identitate distinctă, toleranță la factorii de stres biotic și abiotic, nivel mediu al productivității, este adesea diversă genetic, uneori asociată cu sistemul agricol tradițional și este produsul selecției comunităților rurale (adaptare după Chamacho Villa et al., 2005).</a:t>
            </a:r>
          </a:p>
        </p:txBody>
      </p:sp>
      <p:sp>
        <p:nvSpPr>
          <p:cNvPr id="10" name="TextBox 9">
            <a:extLst>
              <a:ext uri="{FF2B5EF4-FFF2-40B4-BE49-F238E27FC236}">
                <a16:creationId xmlns:a16="http://schemas.microsoft.com/office/drawing/2014/main" id="{1FF6FD17-3FF8-DC6E-6AEB-F2BD9AD347E3}"/>
              </a:ext>
            </a:extLst>
          </p:cNvPr>
          <p:cNvSpPr txBox="1"/>
          <p:nvPr/>
        </p:nvSpPr>
        <p:spPr>
          <a:xfrm>
            <a:off x="265355" y="5663388"/>
            <a:ext cx="11728075" cy="877163"/>
          </a:xfrm>
          <a:prstGeom prst="rect">
            <a:avLst/>
          </a:prstGeom>
          <a:noFill/>
        </p:spPr>
        <p:txBody>
          <a:bodyPr wrap="square">
            <a:spAutoFit/>
          </a:bodyPr>
          <a:lstStyle/>
          <a:p>
            <a:pPr algn="just"/>
            <a:r>
              <a:rPr lang="ro-RO" sz="1700" b="1" i="1" dirty="0">
                <a:solidFill>
                  <a:schemeClr val="accent6">
                    <a:lumMod val="75000"/>
                    <a:lumOff val="25000"/>
                  </a:schemeClr>
                </a:solidFill>
              </a:rPr>
              <a:t>Rudele sălbatice ale plantelor cultivate </a:t>
            </a:r>
            <a:r>
              <a:rPr lang="ro-RO" sz="1700" dirty="0">
                <a:solidFill>
                  <a:schemeClr val="bg1"/>
                </a:solidFill>
              </a:rPr>
              <a:t>sunt taxoni cu valoare socio-economică indirectă, derivată din relația lor genetică, relativ strânsă, cu o specie aflată în cultură, legătură definită prin apartenența, fie la genofondul primar (GP1), secundar (GP2) sau terțiar (GP3), fie la grupurile de taxoni 1 – 4 (adaptare după N. Maxted et al., 2006).</a:t>
            </a:r>
          </a:p>
        </p:txBody>
      </p:sp>
    </p:spTree>
    <p:extLst>
      <p:ext uri="{BB962C8B-B14F-4D97-AF65-F5344CB8AC3E}">
        <p14:creationId xmlns:p14="http://schemas.microsoft.com/office/powerpoint/2010/main" val="4241836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DE5B1BB3-E933-4C88-B28A-4458CE2B8B3A}"/>
              </a:ext>
            </a:extLst>
          </p:cNvPr>
          <p:cNvSpPr/>
          <p:nvPr/>
        </p:nvSpPr>
        <p:spPr>
          <a:xfrm>
            <a:off x="1056640" y="1066800"/>
            <a:ext cx="9804400" cy="4886960"/>
          </a:xfrm>
          <a:prstGeom prst="frame">
            <a:avLst>
              <a:gd name="adj1" fmla="val 2631"/>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a:extLst>
              <a:ext uri="{FF2B5EF4-FFF2-40B4-BE49-F238E27FC236}">
                <a16:creationId xmlns:a16="http://schemas.microsoft.com/office/drawing/2014/main" id="{0C455B2A-3D1B-4F98-ACA5-C72C064015F6}"/>
              </a:ext>
            </a:extLst>
          </p:cNvPr>
          <p:cNvGrpSpPr/>
          <p:nvPr/>
        </p:nvGrpSpPr>
        <p:grpSpPr>
          <a:xfrm>
            <a:off x="1914566" y="2576545"/>
            <a:ext cx="8769477" cy="1569660"/>
            <a:chOff x="6453366" y="2783477"/>
            <a:chExt cx="5009421" cy="1569660"/>
          </a:xfrm>
        </p:grpSpPr>
        <p:sp>
          <p:nvSpPr>
            <p:cNvPr id="8" name="TextBox 7">
              <a:extLst>
                <a:ext uri="{FF2B5EF4-FFF2-40B4-BE49-F238E27FC236}">
                  <a16:creationId xmlns:a16="http://schemas.microsoft.com/office/drawing/2014/main" id="{5CF5BDA4-10C7-46A6-AC30-523A3FC438AC}"/>
                </a:ext>
              </a:extLst>
            </p:cNvPr>
            <p:cNvSpPr txBox="1"/>
            <p:nvPr/>
          </p:nvSpPr>
          <p:spPr>
            <a:xfrm>
              <a:off x="6453366" y="2783477"/>
              <a:ext cx="4777152" cy="1569660"/>
            </a:xfrm>
            <a:prstGeom prst="rect">
              <a:avLst/>
            </a:prstGeom>
            <a:noFill/>
          </p:spPr>
          <p:txBody>
            <a:bodyPr wrap="square" rtlCol="0" anchor="ctr">
              <a:spAutoFit/>
            </a:bodyPr>
            <a:lstStyle/>
            <a:p>
              <a:pPr algn="ctr"/>
              <a:r>
                <a:rPr lang="ro-RO" altLang="ko-KR" sz="4800" b="1" dirty="0">
                  <a:solidFill>
                    <a:schemeClr val="bg1"/>
                  </a:solidFill>
                  <a:latin typeface="+mj-lt"/>
                  <a:cs typeface="Arial" pitchFamily="34" charset="0"/>
                </a:rPr>
                <a:t>Colecția conservată </a:t>
              </a:r>
              <a:br>
                <a:rPr lang="ro-RO" altLang="ko-KR" sz="4800" b="1" dirty="0">
                  <a:solidFill>
                    <a:schemeClr val="bg1"/>
                  </a:solidFill>
                  <a:latin typeface="+mj-lt"/>
                  <a:cs typeface="Arial" pitchFamily="34" charset="0"/>
                </a:rPr>
              </a:br>
              <a:r>
                <a:rPr lang="ro-RO" altLang="ko-KR" sz="4800" b="1" dirty="0">
                  <a:solidFill>
                    <a:schemeClr val="bg1"/>
                  </a:solidFill>
                  <a:latin typeface="+mj-lt"/>
                  <a:cs typeface="Arial" pitchFamily="34" charset="0"/>
                </a:rPr>
                <a:t>sub formă de sămânță </a:t>
              </a:r>
            </a:p>
          </p:txBody>
        </p:sp>
        <p:sp>
          <p:nvSpPr>
            <p:cNvPr id="9" name="TextBox 8">
              <a:extLst>
                <a:ext uri="{FF2B5EF4-FFF2-40B4-BE49-F238E27FC236}">
                  <a16:creationId xmlns:a16="http://schemas.microsoft.com/office/drawing/2014/main" id="{C062103B-F514-4BE9-B5B2-C13878D2FE7C}"/>
                </a:ext>
              </a:extLst>
            </p:cNvPr>
            <p:cNvSpPr txBox="1"/>
            <p:nvPr/>
          </p:nvSpPr>
          <p:spPr>
            <a:xfrm>
              <a:off x="6685691" y="3512686"/>
              <a:ext cx="4777096" cy="379656"/>
            </a:xfrm>
            <a:prstGeom prst="rect">
              <a:avLst/>
            </a:prstGeom>
            <a:noFill/>
          </p:spPr>
          <p:txBody>
            <a:bodyPr wrap="square" rtlCol="0" anchor="ctr">
              <a:spAutoFit/>
            </a:bodyPr>
            <a:lstStyle/>
            <a:p>
              <a:endParaRPr lang="ko-KR" altLang="en-US" sz="1867" dirty="0">
                <a:solidFill>
                  <a:schemeClr val="bg1"/>
                </a:solidFill>
                <a:cs typeface="Arial" pitchFamily="34" charset="0"/>
              </a:endParaRPr>
            </a:p>
          </p:txBody>
        </p:sp>
      </p:grpSp>
      <p:pic>
        <p:nvPicPr>
          <p:cNvPr id="10" name="Picture 9">
            <a:extLst>
              <a:ext uri="{FF2B5EF4-FFF2-40B4-BE49-F238E27FC236}">
                <a16:creationId xmlns:a16="http://schemas.microsoft.com/office/drawing/2014/main" id="{0F0C7EDA-A11B-4A6C-8181-84EC10F27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18" y="2576545"/>
            <a:ext cx="1162438" cy="1704910"/>
          </a:xfrm>
          <a:prstGeom prst="rect">
            <a:avLst/>
          </a:prstGeom>
        </p:spPr>
      </p:pic>
    </p:spTree>
    <p:extLst>
      <p:ext uri="{BB962C8B-B14F-4D97-AF65-F5344CB8AC3E}">
        <p14:creationId xmlns:p14="http://schemas.microsoft.com/office/powerpoint/2010/main" val="126376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52508" y="144201"/>
            <a:ext cx="11573197" cy="370705"/>
          </a:xfrm>
        </p:spPr>
        <p:txBody>
          <a:bodyPr>
            <a:normAutofit/>
          </a:bodyPr>
          <a:lstStyle/>
          <a:p>
            <a:r>
              <a:rPr lang="ro-RO" sz="2000" b="1" dirty="0">
                <a:solidFill>
                  <a:schemeClr val="bg1"/>
                </a:solidFill>
              </a:rPr>
              <a:t>DATE TAXONOMICE privitoare la colecție (1)</a:t>
            </a:r>
            <a:endParaRPr lang="en-US" sz="2000" b="1" dirty="0">
              <a:solidFill>
                <a:schemeClr val="bg1"/>
              </a:solidFill>
            </a:endParaRPr>
          </a:p>
        </p:txBody>
      </p:sp>
      <p:graphicFrame>
        <p:nvGraphicFramePr>
          <p:cNvPr id="3" name="Table 2">
            <a:extLst>
              <a:ext uri="{FF2B5EF4-FFF2-40B4-BE49-F238E27FC236}">
                <a16:creationId xmlns:a16="http://schemas.microsoft.com/office/drawing/2014/main" id="{AD7EBEEB-D9C5-43EF-AD61-B6C83649F056}"/>
              </a:ext>
            </a:extLst>
          </p:cNvPr>
          <p:cNvGraphicFramePr>
            <a:graphicFrameLocks noGrp="1"/>
          </p:cNvGraphicFramePr>
          <p:nvPr>
            <p:extLst>
              <p:ext uri="{D42A27DB-BD31-4B8C-83A1-F6EECF244321}">
                <p14:modId xmlns:p14="http://schemas.microsoft.com/office/powerpoint/2010/main" val="919407228"/>
              </p:ext>
            </p:extLst>
          </p:nvPr>
        </p:nvGraphicFramePr>
        <p:xfrm>
          <a:off x="155176" y="1298138"/>
          <a:ext cx="11767855" cy="5324602"/>
        </p:xfrm>
        <a:graphic>
          <a:graphicData uri="http://schemas.openxmlformats.org/drawingml/2006/table">
            <a:tbl>
              <a:tblPr firstRow="1" bandRow="1">
                <a:tableStyleId>{5940675A-B579-460E-94D1-54222C63F5DA}</a:tableStyleId>
              </a:tblPr>
              <a:tblGrid>
                <a:gridCol w="2010508">
                  <a:extLst>
                    <a:ext uri="{9D8B030D-6E8A-4147-A177-3AD203B41FA5}">
                      <a16:colId xmlns:a16="http://schemas.microsoft.com/office/drawing/2014/main" val="20000"/>
                    </a:ext>
                  </a:extLst>
                </a:gridCol>
                <a:gridCol w="1311442">
                  <a:extLst>
                    <a:ext uri="{9D8B030D-6E8A-4147-A177-3AD203B41FA5}">
                      <a16:colId xmlns:a16="http://schemas.microsoft.com/office/drawing/2014/main" val="20001"/>
                    </a:ext>
                  </a:extLst>
                </a:gridCol>
                <a:gridCol w="1323474">
                  <a:extLst>
                    <a:ext uri="{9D8B030D-6E8A-4147-A177-3AD203B41FA5}">
                      <a16:colId xmlns:a16="http://schemas.microsoft.com/office/drawing/2014/main" val="20002"/>
                    </a:ext>
                  </a:extLst>
                </a:gridCol>
                <a:gridCol w="1203494">
                  <a:extLst>
                    <a:ext uri="{9D8B030D-6E8A-4147-A177-3AD203B41FA5}">
                      <a16:colId xmlns:a16="http://schemas.microsoft.com/office/drawing/2014/main" val="20005"/>
                    </a:ext>
                  </a:extLst>
                </a:gridCol>
                <a:gridCol w="1888155">
                  <a:extLst>
                    <a:ext uri="{9D8B030D-6E8A-4147-A177-3AD203B41FA5}">
                      <a16:colId xmlns:a16="http://schemas.microsoft.com/office/drawing/2014/main" val="20003"/>
                    </a:ext>
                  </a:extLst>
                </a:gridCol>
                <a:gridCol w="1343594">
                  <a:extLst>
                    <a:ext uri="{9D8B030D-6E8A-4147-A177-3AD203B41FA5}">
                      <a16:colId xmlns:a16="http://schemas.microsoft.com/office/drawing/2014/main" val="20006"/>
                    </a:ext>
                  </a:extLst>
                </a:gridCol>
                <a:gridCol w="1343594">
                  <a:extLst>
                    <a:ext uri="{9D8B030D-6E8A-4147-A177-3AD203B41FA5}">
                      <a16:colId xmlns:a16="http://schemas.microsoft.com/office/drawing/2014/main" val="20007"/>
                    </a:ext>
                  </a:extLst>
                </a:gridCol>
                <a:gridCol w="1343594">
                  <a:extLst>
                    <a:ext uri="{9D8B030D-6E8A-4147-A177-3AD203B41FA5}">
                      <a16:colId xmlns:a16="http://schemas.microsoft.com/office/drawing/2014/main" val="20004"/>
                    </a:ext>
                  </a:extLst>
                </a:gridCol>
              </a:tblGrid>
              <a:tr h="550820">
                <a:tc>
                  <a:txBody>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ro-RO" altLang="ko-KR" sz="1800" b="1" dirty="0">
                          <a:solidFill>
                            <a:schemeClr val="bg1"/>
                          </a:solidFill>
                          <a:latin typeface="+mn-lt"/>
                          <a:cs typeface="Arial" pitchFamily="34" charset="0"/>
                        </a:rPr>
                        <a:t>Familia</a:t>
                      </a:r>
                      <a:endParaRPr lang="en-US" altLang="ko-KR" sz="1800" b="1" dirty="0">
                        <a:solidFill>
                          <a:schemeClr val="bg1"/>
                        </a:solidFill>
                        <a:latin typeface="+mn-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ro-RO" altLang="ko-KR" sz="1800" b="1" dirty="0">
                          <a:solidFill>
                            <a:schemeClr val="bg1"/>
                          </a:solidFill>
                          <a:latin typeface="+mn-lt"/>
                          <a:cs typeface="Arial" charset="0"/>
                        </a:rPr>
                        <a:t>Nr.</a:t>
                      </a:r>
                      <a:r>
                        <a:rPr lang="ro-RO" altLang="ko-KR" sz="1800" b="1" baseline="0" dirty="0">
                          <a:solidFill>
                            <a:schemeClr val="bg1"/>
                          </a:solidFill>
                          <a:latin typeface="+mn-lt"/>
                          <a:cs typeface="Arial" charset="0"/>
                        </a:rPr>
                        <a:t> genuri</a:t>
                      </a:r>
                      <a:endParaRPr lang="ko-KR" altLang="en-US" sz="1800" b="1" dirty="0">
                        <a:solidFill>
                          <a:schemeClr val="bg1"/>
                        </a:solidFill>
                        <a:latin typeface="+mn-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ro-RO" altLang="ko-KR" sz="1800" b="1" dirty="0">
                          <a:solidFill>
                            <a:schemeClr val="bg1"/>
                          </a:solidFill>
                          <a:latin typeface="+mn-lt"/>
                          <a:cs typeface="Arial" charset="0"/>
                        </a:rPr>
                        <a:t>Nr. specii</a:t>
                      </a:r>
                      <a:endParaRPr lang="ko-KR" altLang="en-US" sz="18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ro-RO" altLang="ko-KR" sz="1800" b="1" dirty="0">
                          <a:solidFill>
                            <a:schemeClr val="bg1"/>
                          </a:solidFill>
                          <a:latin typeface="+mn-lt"/>
                        </a:rPr>
                        <a:t>Nr. probe</a:t>
                      </a:r>
                      <a:endParaRPr lang="ko-KR" altLang="en-US" sz="18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ro-RO" altLang="ko-KR" sz="1800" b="1" dirty="0">
                          <a:solidFill>
                            <a:schemeClr val="bg1"/>
                          </a:solidFill>
                          <a:latin typeface="+mn-lt"/>
                          <a:cs typeface="Arial" charset="0"/>
                        </a:rPr>
                        <a:t>Familia</a:t>
                      </a:r>
                      <a:endParaRPr lang="ko-KR" altLang="en-US" sz="18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endParaRPr lang="ko-KR" altLang="en-US" sz="18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endParaRPr lang="ko-KR" altLang="en-US" sz="18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ro-RO" altLang="ko-KR" sz="1800" b="1" dirty="0">
                          <a:solidFill>
                            <a:schemeClr val="bg1"/>
                          </a:solidFill>
                          <a:latin typeface="+mn-lt"/>
                          <a:cs typeface="Arial" charset="0"/>
                        </a:rPr>
                        <a:t>Nr.</a:t>
                      </a:r>
                      <a:r>
                        <a:rPr lang="ro-RO" altLang="ko-KR" sz="1800" b="1" baseline="0" dirty="0">
                          <a:solidFill>
                            <a:schemeClr val="bg1"/>
                          </a:solidFill>
                          <a:latin typeface="+mn-lt"/>
                          <a:cs typeface="Arial" charset="0"/>
                        </a:rPr>
                        <a:t> probe</a:t>
                      </a:r>
                      <a:endParaRPr lang="ko-KR" altLang="en-US" sz="18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a:solidFill>
                            <a:srgbClr val="002060"/>
                          </a:solidFill>
                          <a:latin typeface="+mn-lt"/>
                          <a:cs typeface="Arial" pitchFamily="34" charset="0"/>
                        </a:rPr>
                        <a:t>Amaranthaceae</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8</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112</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Cucurbitaceae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7</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528</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extLst>
                  <a:ext uri="{0D108BD9-81ED-4DB2-BD59-A6C34878D82A}">
                    <a16:rowId xmlns:a16="http://schemas.microsoft.com/office/drawing/2014/main" val="10001"/>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a:solidFill>
                            <a:srgbClr val="002060"/>
                          </a:solidFill>
                          <a:latin typeface="+mn-lt"/>
                          <a:cs typeface="Arial" pitchFamily="34" charset="0"/>
                        </a:rPr>
                        <a:t>Apiaceae</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15</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17</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252</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Euphorbiaceae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6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6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4</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6000"/>
                      </a:schemeClr>
                    </a:solidFill>
                  </a:tcPr>
                </a:tc>
                <a:extLst>
                  <a:ext uri="{0D108BD9-81ED-4DB2-BD59-A6C34878D82A}">
                    <a16:rowId xmlns:a16="http://schemas.microsoft.com/office/drawing/2014/main" val="10003"/>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Asteraceae</a:t>
                      </a:r>
                      <a:endParaRPr lang="ko-KR" altLang="en-US"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39</a:t>
                      </a:r>
                      <a:endParaRPr lang="ko-KR" altLang="en-US"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47</a:t>
                      </a:r>
                      <a:endParaRPr lang="ko-KR" altLang="en-US"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321</a:t>
                      </a:r>
                      <a:endParaRPr lang="ko-KR" altLang="en-US"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Fabaceae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23</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6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56</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6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4.463</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6000"/>
                      </a:schemeClr>
                    </a:solidFill>
                  </a:tcPr>
                </a:tc>
                <a:extLst>
                  <a:ext uri="{0D108BD9-81ED-4DB2-BD59-A6C34878D82A}">
                    <a16:rowId xmlns:a16="http://schemas.microsoft.com/office/drawing/2014/main" val="10005"/>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Caprifoliaceae</a:t>
                      </a:r>
                      <a:endParaRPr lang="ko-KR" altLang="en-US"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4</a:t>
                      </a:r>
                      <a:endParaRPr lang="ko-KR" altLang="en-US"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4</a:t>
                      </a:r>
                      <a:endParaRPr lang="ko-KR" altLang="en-US"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5</a:t>
                      </a:r>
                      <a:endParaRPr lang="ko-KR" altLang="en-US"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Hypericaceae</a:t>
                      </a:r>
                      <a:endParaRPr lang="ko-KR" altLang="en-US"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ko-KR" altLang="en-US"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6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ko-KR" altLang="en-US"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6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6</a:t>
                      </a:r>
                      <a:endParaRPr lang="ko-KR" altLang="en-US"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6000"/>
                      </a:schemeClr>
                    </a:solidFill>
                  </a:tcPr>
                </a:tc>
                <a:extLst>
                  <a:ext uri="{0D108BD9-81ED-4DB2-BD59-A6C34878D82A}">
                    <a16:rowId xmlns:a16="http://schemas.microsoft.com/office/drawing/2014/main" val="10007"/>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Caryophiyllaceae</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5</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15</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Lamiaceae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15</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24</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113</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extLst>
                  <a:ext uri="{0D108BD9-81ED-4DB2-BD59-A6C34878D82A}">
                    <a16:rowId xmlns:a16="http://schemas.microsoft.com/office/drawing/2014/main" val="10006"/>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Basellaceae</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Linaceae</a:t>
                      </a:r>
                      <a:r>
                        <a:rPr lang="ro-RO" altLang="ko-KR" sz="1600" b="1" i="1" dirty="0">
                          <a:solidFill>
                            <a:srgbClr val="002060"/>
                          </a:solidFill>
                          <a:latin typeface="+mn-lt"/>
                          <a:cs typeface="Arial" pitchFamily="34" charset="0"/>
                        </a:rPr>
                        <a:t> </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3</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614</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extLst>
                  <a:ext uri="{0D108BD9-81ED-4DB2-BD59-A6C34878D82A}">
                    <a16:rowId xmlns:a16="http://schemas.microsoft.com/office/drawing/2014/main" val="10008"/>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Boraginaceae</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3</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3</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Malvaceae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8</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212</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extLst>
                  <a:ext uri="{0D108BD9-81ED-4DB2-BD59-A6C34878D82A}">
                    <a16:rowId xmlns:a16="http://schemas.microsoft.com/office/drawing/2014/main" val="10009"/>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Brassicaceae</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15</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100</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r>
                        <a:rPr lang="ro-RO" sz="1600" b="1" i="1" dirty="0" err="1">
                          <a:solidFill>
                            <a:srgbClr val="002060"/>
                          </a:solidFill>
                          <a:latin typeface="+mn-lt"/>
                        </a:rPr>
                        <a:t>Moraceae</a:t>
                      </a:r>
                      <a:endParaRPr lang="ro-RO" sz="1600" b="1" i="1" dirty="0">
                        <a:solidFill>
                          <a:srgbClr val="002060"/>
                        </a:solidFill>
                        <a:latin typeface="+mn-lt"/>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algn="ctr"/>
                      <a:r>
                        <a:rPr lang="ro-RO" sz="1600" b="1" dirty="0">
                          <a:latin typeface="+mn-lt"/>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algn="ctr"/>
                      <a:r>
                        <a:rPr lang="ro-RO" sz="1600" b="1" dirty="0">
                          <a:latin typeface="+mn-lt"/>
                        </a:rPr>
                        <a:t>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algn="ctr"/>
                      <a:r>
                        <a:rPr lang="ro-RO" sz="1600" b="1" dirty="0">
                          <a:latin typeface="+mn-lt"/>
                        </a:rPr>
                        <a:t>6</a:t>
                      </a: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extLst>
                  <a:ext uri="{0D108BD9-81ED-4DB2-BD59-A6C34878D82A}">
                    <a16:rowId xmlns:a16="http://schemas.microsoft.com/office/drawing/2014/main" val="10010"/>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Campanulaceae</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3</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3</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Nitrariaceae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extLst>
                  <a:ext uri="{0D108BD9-81ED-4DB2-BD59-A6C34878D82A}">
                    <a16:rowId xmlns:a16="http://schemas.microsoft.com/office/drawing/2014/main" val="10011"/>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Cannabaceae</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97</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Onagraceae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2</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extLst>
                  <a:ext uri="{0D108BD9-81ED-4DB2-BD59-A6C34878D82A}">
                    <a16:rowId xmlns:a16="http://schemas.microsoft.com/office/drawing/2014/main" val="10012"/>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Chenopodiaceae</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4</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4</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90</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Orobanchaceae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extLst>
                  <a:ext uri="{0D108BD9-81ED-4DB2-BD59-A6C34878D82A}">
                    <a16:rowId xmlns:a16="http://schemas.microsoft.com/office/drawing/2014/main" val="10013"/>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Cistaceae</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Papaveraceae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4</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8</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66</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extLst>
                  <a:ext uri="{0D108BD9-81ED-4DB2-BD59-A6C34878D82A}">
                    <a16:rowId xmlns:a16="http://schemas.microsoft.com/office/drawing/2014/main" val="10014"/>
                  </a:ext>
                </a:extLst>
              </a:tr>
              <a:tr h="36721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Convolvulaceae</a:t>
                      </a:r>
                      <a:endParaRPr lang="en-US" altLang="ko-KR" sz="1600" b="1" i="1" dirty="0">
                        <a:solidFill>
                          <a:srgbClr val="002060"/>
                        </a:solidFill>
                        <a:latin typeface="+mn-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Phyllantaceae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n-lt"/>
                          <a:cs typeface="Arial" pitchFamily="34" charset="0"/>
                        </a:rPr>
                        <a:t>1</a:t>
                      </a:r>
                      <a:endParaRPr lang="en-US" altLang="ko-KR" sz="1600" b="1"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4000"/>
                      </a:schemeClr>
                    </a:solidFill>
                  </a:tcPr>
                </a:tc>
                <a:extLst>
                  <a:ext uri="{0D108BD9-81ED-4DB2-BD59-A6C34878D82A}">
                    <a16:rowId xmlns:a16="http://schemas.microsoft.com/office/drawing/2014/main" val="10015"/>
                  </a:ext>
                </a:extLst>
              </a:tr>
            </a:tbl>
          </a:graphicData>
        </a:graphic>
      </p:graphicFrame>
      <p:sp>
        <p:nvSpPr>
          <p:cNvPr id="4" name="Round Same Side Corner Rectangle 4">
            <a:extLst>
              <a:ext uri="{FF2B5EF4-FFF2-40B4-BE49-F238E27FC236}">
                <a16:creationId xmlns:a16="http://schemas.microsoft.com/office/drawing/2014/main" id="{730D4DED-9E55-4204-9FE3-947E6D96DB57}"/>
              </a:ext>
            </a:extLst>
          </p:cNvPr>
          <p:cNvSpPr/>
          <p:nvPr/>
        </p:nvSpPr>
        <p:spPr>
          <a:xfrm>
            <a:off x="155175" y="677619"/>
            <a:ext cx="11767855" cy="50645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TextBox 5">
            <a:extLst>
              <a:ext uri="{FF2B5EF4-FFF2-40B4-BE49-F238E27FC236}">
                <a16:creationId xmlns:a16="http://schemas.microsoft.com/office/drawing/2014/main" id="{DD8B5FE2-DED6-43B3-96AD-885C35E8AF8C}"/>
              </a:ext>
            </a:extLst>
          </p:cNvPr>
          <p:cNvSpPr txBox="1"/>
          <p:nvPr/>
        </p:nvSpPr>
        <p:spPr>
          <a:xfrm>
            <a:off x="3723991" y="730790"/>
            <a:ext cx="4802679" cy="400110"/>
          </a:xfrm>
          <a:prstGeom prst="rect">
            <a:avLst/>
          </a:prstGeom>
          <a:noFill/>
        </p:spPr>
        <p:txBody>
          <a:bodyPr wrap="square" rtlCol="0">
            <a:spAutoFit/>
          </a:bodyPr>
          <a:lstStyle/>
          <a:p>
            <a:pPr algn="ctr"/>
            <a:r>
              <a:rPr lang="ro-RO" sz="2000" b="1" dirty="0">
                <a:solidFill>
                  <a:schemeClr val="bg1"/>
                </a:solidFill>
              </a:rPr>
              <a:t>Magnoliopsida (Dicotyledonatae)  </a:t>
            </a:r>
            <a:endParaRPr lang="ko-KR" altLang="en-US" sz="2000" b="1" dirty="0">
              <a:solidFill>
                <a:schemeClr val="bg1"/>
              </a:solidFill>
              <a:cs typeface="Arial" pitchFamily="34" charset="0"/>
            </a:endParaRPr>
          </a:p>
        </p:txBody>
      </p:sp>
      <p:sp>
        <p:nvSpPr>
          <p:cNvPr id="7" name="TextBox 6">
            <a:extLst>
              <a:ext uri="{FF2B5EF4-FFF2-40B4-BE49-F238E27FC236}">
                <a16:creationId xmlns:a16="http://schemas.microsoft.com/office/drawing/2014/main" id="{3442EE8A-A89E-43A3-86A6-F2FDBA000346}"/>
              </a:ext>
            </a:extLst>
          </p:cNvPr>
          <p:cNvSpPr txBox="1"/>
          <p:nvPr/>
        </p:nvSpPr>
        <p:spPr>
          <a:xfrm>
            <a:off x="7825171" y="1427109"/>
            <a:ext cx="1402998" cy="208478"/>
          </a:xfrm>
          <a:prstGeom prst="rect">
            <a:avLst/>
          </a:prstGeom>
          <a:noFill/>
        </p:spPr>
        <p:txBody>
          <a:bodyPr wrap="square" rtlCol="0">
            <a:spAutoFit/>
          </a:bodyPr>
          <a:lstStyle/>
          <a:p>
            <a:pPr algn="ctr"/>
            <a:r>
              <a:rPr lang="ro-RO" altLang="ko-KR" b="1" dirty="0">
                <a:solidFill>
                  <a:schemeClr val="bg1"/>
                </a:solidFill>
                <a:cs typeface="Arial" pitchFamily="34" charset="0"/>
              </a:rPr>
              <a:t>Nr. genuri</a:t>
            </a:r>
            <a:endParaRPr lang="ko-KR" altLang="en-US" b="1" dirty="0">
              <a:solidFill>
                <a:schemeClr val="bg1"/>
              </a:solidFill>
              <a:cs typeface="Arial" pitchFamily="34" charset="0"/>
            </a:endParaRPr>
          </a:p>
        </p:txBody>
      </p:sp>
      <p:sp>
        <p:nvSpPr>
          <p:cNvPr id="8" name="TextBox 7">
            <a:extLst>
              <a:ext uri="{FF2B5EF4-FFF2-40B4-BE49-F238E27FC236}">
                <a16:creationId xmlns:a16="http://schemas.microsoft.com/office/drawing/2014/main" id="{3442EE8A-A89E-43A3-86A6-F2FDBA000346}"/>
              </a:ext>
            </a:extLst>
          </p:cNvPr>
          <p:cNvSpPr txBox="1"/>
          <p:nvPr/>
        </p:nvSpPr>
        <p:spPr>
          <a:xfrm>
            <a:off x="9228168" y="1434267"/>
            <a:ext cx="1275399" cy="229326"/>
          </a:xfrm>
          <a:prstGeom prst="rect">
            <a:avLst/>
          </a:prstGeom>
          <a:noFill/>
        </p:spPr>
        <p:txBody>
          <a:bodyPr wrap="square" rtlCol="0">
            <a:spAutoFit/>
          </a:bodyPr>
          <a:lstStyle/>
          <a:p>
            <a:pPr algn="ctr"/>
            <a:r>
              <a:rPr lang="ro-RO" altLang="ko-KR" b="1" dirty="0">
                <a:solidFill>
                  <a:schemeClr val="bg1"/>
                </a:solidFill>
                <a:cs typeface="Arial" pitchFamily="34" charset="0"/>
              </a:rPr>
              <a:t>Nr. specii</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184736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52508" y="144201"/>
            <a:ext cx="11573197" cy="370705"/>
          </a:xfrm>
        </p:spPr>
        <p:txBody>
          <a:bodyPr>
            <a:normAutofit/>
          </a:bodyPr>
          <a:lstStyle/>
          <a:p>
            <a:r>
              <a:rPr lang="ro-RO" sz="2000" b="1" dirty="0">
                <a:solidFill>
                  <a:schemeClr val="bg1"/>
                </a:solidFill>
              </a:rPr>
              <a:t>DATE TAXONOMICE privitoare la colecție (2)</a:t>
            </a:r>
            <a:endParaRPr lang="en-US" sz="2000" b="1" dirty="0">
              <a:solidFill>
                <a:schemeClr val="bg1"/>
              </a:solidFill>
            </a:endParaRPr>
          </a:p>
        </p:txBody>
      </p:sp>
      <p:graphicFrame>
        <p:nvGraphicFramePr>
          <p:cNvPr id="3" name="Table 2">
            <a:extLst>
              <a:ext uri="{FF2B5EF4-FFF2-40B4-BE49-F238E27FC236}">
                <a16:creationId xmlns:a16="http://schemas.microsoft.com/office/drawing/2014/main" id="{AD7EBEEB-D9C5-43EF-AD61-B6C83649F056}"/>
              </a:ext>
            </a:extLst>
          </p:cNvPr>
          <p:cNvGraphicFramePr>
            <a:graphicFrameLocks noGrp="1"/>
          </p:cNvGraphicFramePr>
          <p:nvPr>
            <p:extLst>
              <p:ext uri="{D42A27DB-BD31-4B8C-83A1-F6EECF244321}">
                <p14:modId xmlns:p14="http://schemas.microsoft.com/office/powerpoint/2010/main" val="1194076326"/>
              </p:ext>
            </p:extLst>
          </p:nvPr>
        </p:nvGraphicFramePr>
        <p:xfrm>
          <a:off x="155176" y="1120695"/>
          <a:ext cx="11767855" cy="5666937"/>
        </p:xfrm>
        <a:graphic>
          <a:graphicData uri="http://schemas.openxmlformats.org/drawingml/2006/table">
            <a:tbl>
              <a:tblPr firstRow="1" bandRow="1">
                <a:tableStyleId>{5940675A-B579-460E-94D1-54222C63F5DA}</a:tableStyleId>
              </a:tblPr>
              <a:tblGrid>
                <a:gridCol w="1781908">
                  <a:extLst>
                    <a:ext uri="{9D8B030D-6E8A-4147-A177-3AD203B41FA5}">
                      <a16:colId xmlns:a16="http://schemas.microsoft.com/office/drawing/2014/main" val="20000"/>
                    </a:ext>
                  </a:extLst>
                </a:gridCol>
                <a:gridCol w="1378176">
                  <a:extLst>
                    <a:ext uri="{9D8B030D-6E8A-4147-A177-3AD203B41FA5}">
                      <a16:colId xmlns:a16="http://schemas.microsoft.com/office/drawing/2014/main" val="20001"/>
                    </a:ext>
                  </a:extLst>
                </a:gridCol>
                <a:gridCol w="1344417">
                  <a:extLst>
                    <a:ext uri="{9D8B030D-6E8A-4147-A177-3AD203B41FA5}">
                      <a16:colId xmlns:a16="http://schemas.microsoft.com/office/drawing/2014/main" val="20002"/>
                    </a:ext>
                  </a:extLst>
                </a:gridCol>
                <a:gridCol w="1344417">
                  <a:extLst>
                    <a:ext uri="{9D8B030D-6E8A-4147-A177-3AD203B41FA5}">
                      <a16:colId xmlns:a16="http://schemas.microsoft.com/office/drawing/2014/main" val="20005"/>
                    </a:ext>
                  </a:extLst>
                </a:gridCol>
                <a:gridCol w="1780338">
                  <a:extLst>
                    <a:ext uri="{9D8B030D-6E8A-4147-A177-3AD203B41FA5}">
                      <a16:colId xmlns:a16="http://schemas.microsoft.com/office/drawing/2014/main" val="20003"/>
                    </a:ext>
                  </a:extLst>
                </a:gridCol>
                <a:gridCol w="1451411">
                  <a:extLst>
                    <a:ext uri="{9D8B030D-6E8A-4147-A177-3AD203B41FA5}">
                      <a16:colId xmlns:a16="http://schemas.microsoft.com/office/drawing/2014/main" val="20006"/>
                    </a:ext>
                  </a:extLst>
                </a:gridCol>
                <a:gridCol w="1343594">
                  <a:extLst>
                    <a:ext uri="{9D8B030D-6E8A-4147-A177-3AD203B41FA5}">
                      <a16:colId xmlns:a16="http://schemas.microsoft.com/office/drawing/2014/main" val="20007"/>
                    </a:ext>
                  </a:extLst>
                </a:gridCol>
                <a:gridCol w="1343594">
                  <a:extLst>
                    <a:ext uri="{9D8B030D-6E8A-4147-A177-3AD203B41FA5}">
                      <a16:colId xmlns:a16="http://schemas.microsoft.com/office/drawing/2014/main" val="20004"/>
                    </a:ext>
                  </a:extLst>
                </a:gridCol>
              </a:tblGrid>
              <a:tr h="317488">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ro-RO" altLang="ko-KR" sz="2000" b="1" dirty="0">
                          <a:solidFill>
                            <a:schemeClr val="bg1"/>
                          </a:solidFill>
                          <a:latin typeface="+mn-lt"/>
                          <a:cs typeface="Arial" pitchFamily="34" charset="0"/>
                        </a:rPr>
                        <a:t>Familia</a:t>
                      </a:r>
                      <a:endParaRPr lang="en-US" altLang="ko-KR" sz="2000" b="1" dirty="0">
                        <a:solidFill>
                          <a:schemeClr val="bg1"/>
                        </a:solidFill>
                        <a:latin typeface="+mn-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ro-RO" altLang="ko-KR" sz="2000" b="1" dirty="0">
                          <a:solidFill>
                            <a:schemeClr val="bg1"/>
                          </a:solidFill>
                          <a:latin typeface="+mn-lt"/>
                          <a:cs typeface="Arial" charset="0"/>
                        </a:rPr>
                        <a:t>Nr.</a:t>
                      </a:r>
                      <a:r>
                        <a:rPr lang="ro-RO" altLang="ko-KR" sz="2000" b="1" baseline="0" dirty="0">
                          <a:solidFill>
                            <a:schemeClr val="bg1"/>
                          </a:solidFill>
                          <a:latin typeface="+mn-lt"/>
                          <a:cs typeface="Arial" charset="0"/>
                        </a:rPr>
                        <a:t> genuri</a:t>
                      </a:r>
                      <a:endParaRPr lang="ko-KR" altLang="en-US" sz="2000" b="1" dirty="0">
                        <a:solidFill>
                          <a:schemeClr val="bg1"/>
                        </a:solidFill>
                        <a:latin typeface="+mn-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ro-RO" altLang="ko-KR" sz="2000" b="1" dirty="0">
                          <a:solidFill>
                            <a:schemeClr val="bg1"/>
                          </a:solidFill>
                          <a:latin typeface="+mn-lt"/>
                          <a:cs typeface="Arial" charset="0"/>
                        </a:rPr>
                        <a:t>Nr. specii</a:t>
                      </a:r>
                      <a:endParaRPr lang="ko-KR" altLang="en-US" sz="20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ro-RO" altLang="ko-KR" sz="2000" b="1" dirty="0">
                          <a:solidFill>
                            <a:schemeClr val="bg1"/>
                          </a:solidFill>
                          <a:latin typeface="+mn-lt"/>
                        </a:rPr>
                        <a:t>Nr. probe</a:t>
                      </a:r>
                      <a:endParaRPr lang="ko-KR" altLang="en-US" sz="20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ro-RO" altLang="ko-KR" sz="2000" b="1" dirty="0">
                          <a:solidFill>
                            <a:schemeClr val="bg1"/>
                          </a:solidFill>
                          <a:latin typeface="+mn-lt"/>
                          <a:cs typeface="Arial" charset="0"/>
                        </a:rPr>
                        <a:t>Familia</a:t>
                      </a:r>
                      <a:endParaRPr lang="ko-KR" altLang="en-US" sz="20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endParaRPr lang="ko-KR" altLang="en-US" sz="20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endParaRPr lang="ko-KR" altLang="en-US" sz="20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50000"/>
                        </a:lnSpc>
                        <a:spcBef>
                          <a:spcPts val="0"/>
                        </a:spcBef>
                        <a:spcAft>
                          <a:spcPts val="0"/>
                        </a:spcAft>
                        <a:buClrTx/>
                        <a:buSzTx/>
                        <a:buFontTx/>
                        <a:buNone/>
                        <a:tabLst/>
                        <a:defRPr/>
                      </a:pPr>
                      <a:r>
                        <a:rPr lang="ro-RO" altLang="ko-KR" sz="2000" b="1" dirty="0">
                          <a:solidFill>
                            <a:schemeClr val="bg1"/>
                          </a:solidFill>
                          <a:latin typeface="+mn-lt"/>
                          <a:cs typeface="Arial" charset="0"/>
                        </a:rPr>
                        <a:t>Nr.</a:t>
                      </a:r>
                      <a:r>
                        <a:rPr lang="ro-RO" altLang="ko-KR" sz="2000" b="1" baseline="0" dirty="0">
                          <a:solidFill>
                            <a:schemeClr val="bg1"/>
                          </a:solidFill>
                          <a:latin typeface="+mn-lt"/>
                          <a:cs typeface="Arial" charset="0"/>
                        </a:rPr>
                        <a:t> probe</a:t>
                      </a:r>
                      <a:endParaRPr lang="ko-KR" altLang="en-US" sz="20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31951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500" b="1" i="1" dirty="0" err="1">
                          <a:solidFill>
                            <a:srgbClr val="002060"/>
                          </a:solidFill>
                          <a:latin typeface="+mj-lt"/>
                          <a:cs typeface="Arial" pitchFamily="34" charset="0"/>
                        </a:rPr>
                        <a:t>Phytolaccaceae</a:t>
                      </a:r>
                      <a:r>
                        <a:rPr lang="ro-RO" altLang="ko-KR" sz="1500" b="1" i="1" dirty="0">
                          <a:solidFill>
                            <a:srgbClr val="002060"/>
                          </a:solidFill>
                          <a:latin typeface="+mj-lt"/>
                          <a:cs typeface="Arial" pitchFamily="34" charset="0"/>
                        </a:rPr>
                        <a:t> </a:t>
                      </a:r>
                      <a:endParaRPr lang="en-US" altLang="ko-KR" sz="1500" b="1" i="1" dirty="0">
                        <a:solidFill>
                          <a:srgbClr val="002060"/>
                        </a:solidFill>
                        <a:latin typeface="+mj-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j-lt"/>
                          <a:cs typeface="Arial" pitchFamily="34" charset="0"/>
                        </a:rPr>
                        <a:t>1</a:t>
                      </a: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j-lt"/>
                          <a:cs typeface="Arial" pitchFamily="34" charset="0"/>
                        </a:rPr>
                        <a:t>1</a:t>
                      </a: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j-lt"/>
                          <a:cs typeface="Arial" pitchFamily="34" charset="0"/>
                        </a:rPr>
                        <a:t>1</a:t>
                      </a:r>
                      <a:endParaRPr lang="en-US" altLang="ko-KR" sz="16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a:solidFill>
                            <a:srgbClr val="002060"/>
                          </a:solidFill>
                          <a:latin typeface="+mn-lt"/>
                          <a:cs typeface="Arial" pitchFamily="34" charset="0"/>
                        </a:rPr>
                        <a:t>Amaryllidaceae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n-lt"/>
                          <a:cs typeface="Arial" pitchFamily="34" charset="0"/>
                        </a:rPr>
                        <a:t>1</a:t>
                      </a:r>
                      <a:endParaRPr lang="en-US" altLang="ko-KR" sz="160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n-lt"/>
                          <a:cs typeface="Arial" pitchFamily="34" charset="0"/>
                        </a:rPr>
                        <a:t>5</a:t>
                      </a:r>
                      <a:endParaRPr lang="en-US" altLang="ko-KR" sz="160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n-lt"/>
                          <a:cs typeface="Arial" pitchFamily="34" charset="0"/>
                        </a:rPr>
                        <a:t>83</a:t>
                      </a:r>
                      <a:endParaRPr lang="en-US" altLang="ko-KR" sz="160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01"/>
                  </a:ext>
                </a:extLst>
              </a:tr>
              <a:tr h="31951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500" b="1" i="1" dirty="0" err="1">
                          <a:solidFill>
                            <a:srgbClr val="002060"/>
                          </a:solidFill>
                          <a:latin typeface="+mj-lt"/>
                          <a:cs typeface="Arial" pitchFamily="34" charset="0"/>
                        </a:rPr>
                        <a:t>Plantaginaceae</a:t>
                      </a:r>
                      <a:endParaRPr lang="en-US" altLang="ko-KR" sz="1500" b="1" i="1" dirty="0">
                        <a:solidFill>
                          <a:srgbClr val="002060"/>
                        </a:solidFill>
                        <a:latin typeface="+mj-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400" b="1" dirty="0">
                          <a:solidFill>
                            <a:schemeClr val="tx1"/>
                          </a:solidFill>
                          <a:latin typeface="+mj-lt"/>
                          <a:cs typeface="Arial" pitchFamily="34" charset="0"/>
                        </a:rPr>
                        <a:t>3</a:t>
                      </a:r>
                      <a:endParaRPr lang="en-US" altLang="ko-KR" sz="14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400" b="1" dirty="0">
                          <a:solidFill>
                            <a:schemeClr val="tx1"/>
                          </a:solidFill>
                          <a:latin typeface="+mj-lt"/>
                          <a:cs typeface="Arial" pitchFamily="34" charset="0"/>
                        </a:rPr>
                        <a:t>5</a:t>
                      </a:r>
                      <a:endParaRPr lang="en-US" altLang="ko-KR" sz="14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400" b="1" dirty="0">
                          <a:solidFill>
                            <a:schemeClr val="tx1"/>
                          </a:solidFill>
                          <a:latin typeface="+mj-lt"/>
                          <a:cs typeface="Arial" pitchFamily="34" charset="0"/>
                        </a:rPr>
                        <a:t>11</a:t>
                      </a:r>
                      <a:endParaRPr lang="en-US" altLang="ko-KR" sz="14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n-lt"/>
                          <a:cs typeface="Arial" pitchFamily="34" charset="0"/>
                        </a:rPr>
                        <a:t>Juncaceae</a:t>
                      </a:r>
                      <a:endParaRPr lang="en-US" altLang="ko-KR" sz="1600" b="1" i="1" dirty="0">
                        <a:solidFill>
                          <a:srgbClr val="002060"/>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n-lt"/>
                          <a:cs typeface="Arial" pitchFamily="34" charset="0"/>
                        </a:rPr>
                        <a:t>2</a:t>
                      </a:r>
                      <a:endParaRPr lang="en-US" altLang="ko-KR" sz="160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n-lt"/>
                          <a:cs typeface="Arial" pitchFamily="34" charset="0"/>
                        </a:rPr>
                        <a:t>4</a:t>
                      </a:r>
                      <a:endParaRPr lang="en-US" altLang="ko-KR" sz="160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n-lt"/>
                          <a:cs typeface="Arial" pitchFamily="34" charset="0"/>
                        </a:rPr>
                        <a:t>5</a:t>
                      </a:r>
                      <a:endParaRPr lang="en-US" altLang="ko-KR" sz="1600" dirty="0">
                        <a:solidFill>
                          <a:schemeClr val="tx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03"/>
                  </a:ext>
                </a:extLst>
              </a:tr>
              <a:tr h="31951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500" b="1" i="1" dirty="0" err="1">
                          <a:solidFill>
                            <a:srgbClr val="002060"/>
                          </a:solidFill>
                          <a:latin typeface="+mj-lt"/>
                          <a:cs typeface="Arial" pitchFamily="34" charset="0"/>
                        </a:rPr>
                        <a:t>Polygonaceae</a:t>
                      </a:r>
                      <a:endParaRPr lang="ko-KR" altLang="en-US" sz="1500" b="1" i="1" dirty="0">
                        <a:solidFill>
                          <a:srgbClr val="002060"/>
                        </a:solidFill>
                        <a:latin typeface="+mj-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400" b="1" dirty="0">
                          <a:solidFill>
                            <a:schemeClr val="tx1"/>
                          </a:solidFill>
                          <a:latin typeface="+mj-lt"/>
                          <a:cs typeface="Arial" pitchFamily="34" charset="0"/>
                        </a:rPr>
                        <a:t>2</a:t>
                      </a:r>
                      <a:endParaRPr lang="ko-KR" altLang="en-US" sz="14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400" b="1" dirty="0">
                          <a:solidFill>
                            <a:schemeClr val="tx1"/>
                          </a:solidFill>
                          <a:latin typeface="+mj-lt"/>
                          <a:cs typeface="Arial" pitchFamily="34" charset="0"/>
                        </a:rPr>
                        <a:t>5</a:t>
                      </a:r>
                      <a:endParaRPr lang="ko-KR" altLang="en-US" sz="14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400" b="1" dirty="0">
                          <a:solidFill>
                            <a:schemeClr val="tx1"/>
                          </a:solidFill>
                          <a:latin typeface="+mj-lt"/>
                          <a:cs typeface="Arial" pitchFamily="34" charset="0"/>
                        </a:rPr>
                        <a:t>20</a:t>
                      </a:r>
                      <a:endParaRPr lang="ko-KR" altLang="en-US" sz="14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600" b="1" i="1" dirty="0" err="1">
                          <a:solidFill>
                            <a:srgbClr val="002060"/>
                          </a:solidFill>
                          <a:latin typeface="+mj-lt"/>
                          <a:cs typeface="Arial" pitchFamily="34" charset="0"/>
                        </a:rPr>
                        <a:t>Poaceae</a:t>
                      </a:r>
                      <a:endParaRPr lang="en-US" altLang="ko-KR" sz="1600" b="1" i="1" dirty="0">
                        <a:solidFill>
                          <a:srgbClr val="002060"/>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j-lt"/>
                          <a:cs typeface="Arial" pitchFamily="34" charset="0"/>
                        </a:rPr>
                        <a:t>31</a:t>
                      </a:r>
                      <a:endParaRPr lang="en-US" altLang="ko-KR" sz="16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j-lt"/>
                          <a:cs typeface="Arial" pitchFamily="34" charset="0"/>
                        </a:rPr>
                        <a:t>74</a:t>
                      </a:r>
                      <a:endParaRPr lang="en-US" altLang="ko-KR" sz="16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j-lt"/>
                          <a:cs typeface="Arial" pitchFamily="34" charset="0"/>
                        </a:rPr>
                        <a:t>10.616</a:t>
                      </a:r>
                      <a:endParaRPr lang="en-US" altLang="ko-KR" sz="16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05"/>
                  </a:ext>
                </a:extLst>
              </a:tr>
              <a:tr h="31951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500" b="1" i="1" dirty="0" err="1">
                          <a:solidFill>
                            <a:srgbClr val="002060"/>
                          </a:solidFill>
                          <a:latin typeface="+mj-lt"/>
                          <a:cs typeface="Arial" pitchFamily="34" charset="0"/>
                        </a:rPr>
                        <a:t>Ranunculaceae</a:t>
                      </a:r>
                      <a:endParaRPr lang="ko-KR" altLang="en-US" sz="1500" b="1" i="1" dirty="0">
                        <a:solidFill>
                          <a:srgbClr val="002060"/>
                        </a:solidFill>
                        <a:latin typeface="+mj-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400" b="1" dirty="0">
                          <a:solidFill>
                            <a:schemeClr val="tx1"/>
                          </a:solidFill>
                          <a:latin typeface="+mj-lt"/>
                          <a:cs typeface="Arial" pitchFamily="34" charset="0"/>
                        </a:rPr>
                        <a:t>6</a:t>
                      </a:r>
                      <a:endParaRPr lang="ko-KR" altLang="en-US" sz="14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400" b="1" dirty="0">
                          <a:solidFill>
                            <a:schemeClr val="tx1"/>
                          </a:solidFill>
                          <a:latin typeface="+mj-lt"/>
                          <a:cs typeface="Arial" pitchFamily="34" charset="0"/>
                        </a:rPr>
                        <a:t>6</a:t>
                      </a:r>
                      <a:endParaRPr lang="ko-KR" altLang="en-US" sz="14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400" b="1" dirty="0">
                          <a:solidFill>
                            <a:schemeClr val="tx1"/>
                          </a:solidFill>
                          <a:latin typeface="+mj-lt"/>
                          <a:cs typeface="Arial" pitchFamily="34" charset="0"/>
                        </a:rPr>
                        <a:t>20</a:t>
                      </a:r>
                      <a:endParaRPr lang="ko-KR" altLang="en-US" sz="14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6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6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07"/>
                  </a:ext>
                </a:extLst>
              </a:tr>
              <a:tr h="319515">
                <a:tc>
                  <a:txBody>
                    <a:bodyPr/>
                    <a:lstStyle/>
                    <a:p>
                      <a:r>
                        <a:rPr lang="ro-RO" sz="1500" b="1" i="1" dirty="0" err="1">
                          <a:solidFill>
                            <a:srgbClr val="002060"/>
                          </a:solidFill>
                          <a:latin typeface="+mj-lt"/>
                          <a:cs typeface="Arial" panose="020B0604020202020204" pitchFamily="34" charset="0"/>
                        </a:rPr>
                        <a:t>Rosaceae</a:t>
                      </a:r>
                      <a:endParaRPr lang="ro-RO" sz="1500" b="1" i="1" dirty="0">
                        <a:solidFill>
                          <a:srgbClr val="002060"/>
                        </a:solidFill>
                        <a:latin typeface="+mj-lt"/>
                        <a:cs typeface="Arial" panose="020B0604020202020204"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ro-RO" sz="1600" b="1" dirty="0">
                          <a:latin typeface="Arial" panose="020B0604020202020204" pitchFamily="34" charset="0"/>
                          <a:cs typeface="Arial" panose="020B0604020202020204" pitchFamily="34" charset="0"/>
                        </a:rPr>
                        <a:t>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algn="ctr"/>
                      <a:r>
                        <a:rPr lang="ro-RO" sz="1600" b="1" dirty="0">
                          <a:latin typeface="Arial" panose="020B0604020202020204" pitchFamily="34" charset="0"/>
                          <a:cs typeface="Arial" panose="020B0604020202020204" pitchFamily="34" charset="0"/>
                        </a:rPr>
                        <a:t>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algn="ctr"/>
                      <a:r>
                        <a:rPr lang="ro-RO" sz="1600" b="1" dirty="0">
                          <a:latin typeface="Arial" panose="020B0604020202020204" pitchFamily="34" charset="0"/>
                          <a:cs typeface="Arial" panose="020B0604020202020204" pitchFamily="34" charset="0"/>
                        </a:rPr>
                        <a:t>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600" b="0" i="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600" b="0" i="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6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06"/>
                  </a:ext>
                </a:extLst>
              </a:tr>
              <a:tr h="31951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500" b="1" i="1" dirty="0" err="1">
                          <a:solidFill>
                            <a:srgbClr val="002060"/>
                          </a:solidFill>
                          <a:latin typeface="+mj-lt"/>
                          <a:cs typeface="Arial" pitchFamily="34" charset="0"/>
                        </a:rPr>
                        <a:t>Rubiaceae</a:t>
                      </a:r>
                      <a:endParaRPr lang="en-US" altLang="ko-KR" sz="1500" b="1" i="1" dirty="0">
                        <a:solidFill>
                          <a:srgbClr val="002060"/>
                        </a:solidFill>
                        <a:latin typeface="+mj-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j-lt"/>
                          <a:cs typeface="Arial" pitchFamily="34" charset="0"/>
                        </a:rPr>
                        <a:t>2</a:t>
                      </a: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j-lt"/>
                          <a:cs typeface="Arial" pitchFamily="34" charset="0"/>
                        </a:rPr>
                        <a:t>2</a:t>
                      </a: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j-lt"/>
                          <a:cs typeface="Arial" pitchFamily="34" charset="0"/>
                        </a:rPr>
                        <a:t>3</a:t>
                      </a:r>
                      <a:endParaRPr lang="en-US" altLang="ko-KR" sz="16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endParaRPr lang="ko-KR" altLang="en-US" sz="1600" b="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b="0" i="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b="0" i="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600" b="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08"/>
                  </a:ext>
                </a:extLst>
              </a:tr>
              <a:tr h="31951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500" b="1" i="1" dirty="0" err="1">
                          <a:solidFill>
                            <a:srgbClr val="002060"/>
                          </a:solidFill>
                          <a:latin typeface="+mj-lt"/>
                          <a:cs typeface="Arial" pitchFamily="34" charset="0"/>
                        </a:rPr>
                        <a:t>Rutaceae</a:t>
                      </a:r>
                      <a:endParaRPr lang="en-US" altLang="ko-KR" sz="1500" b="1" i="1" dirty="0">
                        <a:solidFill>
                          <a:srgbClr val="002060"/>
                        </a:solidFill>
                        <a:latin typeface="+mj-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j-lt"/>
                          <a:cs typeface="Arial" pitchFamily="34" charset="0"/>
                        </a:rPr>
                        <a:t>1</a:t>
                      </a: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j-lt"/>
                          <a:cs typeface="Arial" pitchFamily="34" charset="0"/>
                        </a:rPr>
                        <a:t>1</a:t>
                      </a: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j-lt"/>
                          <a:cs typeface="Arial" pitchFamily="34" charset="0"/>
                        </a:rPr>
                        <a:t>2</a:t>
                      </a:r>
                      <a:endParaRPr lang="en-US" altLang="ko-KR" sz="16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endParaRPr lang="ro-RO"/>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endParaRPr lang="ro-RO"/>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endParaRPr lang="ro-RO"/>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endParaRPr lang="ro-RO" dirty="0"/>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09"/>
                  </a:ext>
                </a:extLst>
              </a:tr>
              <a:tr h="31951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500" b="1" i="1" dirty="0">
                          <a:solidFill>
                            <a:srgbClr val="002060"/>
                          </a:solidFill>
                          <a:latin typeface="+mj-lt"/>
                          <a:cs typeface="Arial" pitchFamily="34" charset="0"/>
                        </a:rPr>
                        <a:t>Scrophulariaceae</a:t>
                      </a:r>
                      <a:endParaRPr lang="en-US" altLang="ko-KR" sz="1500" b="1" i="1" dirty="0">
                        <a:solidFill>
                          <a:srgbClr val="002060"/>
                        </a:solidFill>
                        <a:latin typeface="+mj-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j-lt"/>
                          <a:cs typeface="Arial" pitchFamily="34" charset="0"/>
                        </a:rPr>
                        <a:t>4</a:t>
                      </a: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j-lt"/>
                          <a:cs typeface="Arial" pitchFamily="34" charset="0"/>
                        </a:rPr>
                        <a:t>5</a:t>
                      </a: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j-lt"/>
                          <a:cs typeface="Arial" pitchFamily="34" charset="0"/>
                        </a:rPr>
                        <a:t>5</a:t>
                      </a:r>
                      <a:endParaRPr lang="en-US" altLang="ko-KR" sz="16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i="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i="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10"/>
                  </a:ext>
                </a:extLst>
              </a:tr>
              <a:tr h="319515">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ro-RO" altLang="ko-KR" sz="1500" b="1" i="1" dirty="0" err="1">
                          <a:solidFill>
                            <a:srgbClr val="002060"/>
                          </a:solidFill>
                          <a:latin typeface="+mj-lt"/>
                          <a:cs typeface="Arial" pitchFamily="34" charset="0"/>
                        </a:rPr>
                        <a:t>Solanaceae</a:t>
                      </a:r>
                      <a:endParaRPr lang="en-US" altLang="ko-KR" sz="1500" b="1" i="1" dirty="0">
                        <a:solidFill>
                          <a:srgbClr val="002060"/>
                        </a:solidFill>
                        <a:latin typeface="+mj-lt"/>
                        <a:cs typeface="Arial"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j-lt"/>
                          <a:cs typeface="Arial" pitchFamily="34" charset="0"/>
                        </a:rPr>
                        <a:t>7</a:t>
                      </a: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tx1"/>
                          </a:solidFill>
                          <a:latin typeface="+mj-lt"/>
                          <a:cs typeface="Arial" pitchFamily="34" charset="0"/>
                        </a:rPr>
                        <a:t>15</a:t>
                      </a:r>
                      <a:endParaRPr lang="en-US" altLang="ko-KR" sz="1600" b="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dirty="0">
                          <a:solidFill>
                            <a:schemeClr val="tx1"/>
                          </a:solidFill>
                          <a:latin typeface="+mj-lt"/>
                          <a:cs typeface="Arial" pitchFamily="34" charset="0"/>
                        </a:rPr>
                        <a:t>1.243</a:t>
                      </a:r>
                      <a:endParaRPr lang="en-US" altLang="ko-KR" sz="16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i="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i="1"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11"/>
                  </a:ext>
                </a:extLst>
              </a:tr>
              <a:tr h="319515">
                <a:tc>
                  <a:txBody>
                    <a:bodyPr/>
                    <a:lstStyle/>
                    <a:p>
                      <a:pPr algn="l"/>
                      <a:r>
                        <a:rPr lang="ro-RO" sz="1500" b="1" i="1" dirty="0" err="1">
                          <a:solidFill>
                            <a:srgbClr val="002060"/>
                          </a:solidFill>
                          <a:latin typeface="+mj-lt"/>
                          <a:cs typeface="Arial" panose="020B0604020202020204" pitchFamily="34" charset="0"/>
                        </a:rPr>
                        <a:t>Tropaeolaceae</a:t>
                      </a:r>
                      <a:endParaRPr lang="ro-RO" sz="1500" b="1" i="1" dirty="0">
                        <a:solidFill>
                          <a:srgbClr val="002060"/>
                        </a:solidFill>
                        <a:latin typeface="+mj-lt"/>
                        <a:cs typeface="Arial" panose="020B0604020202020204"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ro-RO" sz="1600" b="1" dirty="0">
                          <a:latin typeface="Arial" panose="020B0604020202020204" pitchFamily="34" charset="0"/>
                          <a:cs typeface="Arial" panose="020B0604020202020204" pitchFamily="34" charset="0"/>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ro-RO" sz="1600" b="1" dirty="0">
                          <a:latin typeface="Arial" panose="020B0604020202020204" pitchFamily="34" charset="0"/>
                          <a:cs typeface="Arial" panose="020B0604020202020204" pitchFamily="34" charset="0"/>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ro-RO" sz="1600" dirty="0">
                          <a:latin typeface="Arial" panose="020B0604020202020204" pitchFamily="34" charset="0"/>
                          <a:cs typeface="Arial" panose="020B0604020202020204" pitchFamily="34" charset="0"/>
                        </a:rPr>
                        <a:t>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12"/>
                  </a:ext>
                </a:extLst>
              </a:tr>
              <a:tr h="410999">
                <a:tc>
                  <a:txBody>
                    <a:bodyPr/>
                    <a:lstStyle/>
                    <a:p>
                      <a:pPr algn="ctr"/>
                      <a:r>
                        <a:rPr lang="ro-RO" sz="1600" b="1" dirty="0">
                          <a:solidFill>
                            <a:schemeClr val="bg1"/>
                          </a:solidFill>
                          <a:latin typeface="Arial" panose="020B0604020202020204" pitchFamily="34" charset="0"/>
                          <a:cs typeface="Arial" panose="020B0604020202020204" pitchFamily="34" charset="0"/>
                        </a:rPr>
                        <a:t>TOTAL</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ro-RO" sz="1600" b="1" dirty="0">
                          <a:solidFill>
                            <a:schemeClr val="bg1"/>
                          </a:solidFill>
                          <a:latin typeface="Arial" panose="020B0604020202020204" pitchFamily="34" charset="0"/>
                          <a:cs typeface="Arial" panose="020B0604020202020204" pitchFamily="34" charset="0"/>
                        </a:rPr>
                        <a:t>187</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ro-RO" sz="1600" b="1" dirty="0">
                          <a:solidFill>
                            <a:schemeClr val="bg1"/>
                          </a:solidFill>
                          <a:latin typeface="Arial" panose="020B0604020202020204" pitchFamily="34" charset="0"/>
                          <a:cs typeface="Arial" panose="020B0604020202020204" pitchFamily="34" charset="0"/>
                        </a:rPr>
                        <a:t>285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ro-RO" sz="1600" b="1" dirty="0">
                          <a:solidFill>
                            <a:schemeClr val="bg1"/>
                          </a:solidFill>
                          <a:latin typeface="Arial" panose="020B0604020202020204" pitchFamily="34" charset="0"/>
                          <a:cs typeface="Arial" panose="020B0604020202020204" pitchFamily="34" charset="0"/>
                        </a:rPr>
                        <a:t>8.333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bg1"/>
                          </a:solidFill>
                          <a:latin typeface="+mj-lt"/>
                          <a:cs typeface="Arial" pitchFamily="34" charset="0"/>
                        </a:rPr>
                        <a:t>TOTAL</a:t>
                      </a:r>
                      <a:endParaRPr lang="en-US" altLang="ko-KR" sz="1600" b="1" dirty="0">
                        <a:solidFill>
                          <a:schemeClr val="bg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bg1"/>
                          </a:solidFill>
                          <a:latin typeface="+mj-lt"/>
                          <a:cs typeface="Arial" pitchFamily="34" charset="0"/>
                        </a:rPr>
                        <a:t>34</a:t>
                      </a:r>
                      <a:endParaRPr lang="en-US" altLang="ko-KR" sz="1600" b="1" dirty="0">
                        <a:solidFill>
                          <a:schemeClr val="bg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bg1"/>
                          </a:solidFill>
                          <a:latin typeface="+mj-lt"/>
                          <a:cs typeface="Arial" pitchFamily="34" charset="0"/>
                        </a:rPr>
                        <a:t>84</a:t>
                      </a:r>
                      <a:endParaRPr lang="en-US" altLang="ko-KR" sz="1600" b="1" dirty="0">
                        <a:solidFill>
                          <a:schemeClr val="bg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1600" b="1" dirty="0">
                          <a:solidFill>
                            <a:schemeClr val="bg1"/>
                          </a:solidFill>
                          <a:latin typeface="+mj-lt"/>
                          <a:cs typeface="Arial" pitchFamily="34" charset="0"/>
                        </a:rPr>
                        <a:t>10.704</a:t>
                      </a:r>
                      <a:endParaRPr lang="en-US" altLang="ko-KR" sz="1600" b="1" dirty="0">
                        <a:solidFill>
                          <a:schemeClr val="bg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13"/>
                  </a:ext>
                </a:extLst>
              </a:tr>
              <a:tr h="164829">
                <a:tc>
                  <a:txBody>
                    <a:bodyPr/>
                    <a:lstStyle/>
                    <a:p>
                      <a:pPr algn="ctr"/>
                      <a:endParaRPr lang="ro-RO" sz="900" dirty="0">
                        <a:latin typeface="Arial" panose="020B0604020202020204" pitchFamily="34" charset="0"/>
                        <a:cs typeface="Arial" panose="020B0604020202020204"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endParaRPr lang="ro-RO" sz="900" dirty="0">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endParaRPr lang="ro-RO" sz="900" dirty="0">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endParaRPr lang="ro-RO" sz="900" dirty="0">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en-US" altLang="ko-KR" sz="9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9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9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9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34000"/>
                      </a:schemeClr>
                    </a:solidFill>
                  </a:tcPr>
                </a:tc>
                <a:extLst>
                  <a:ext uri="{0D108BD9-81ED-4DB2-BD59-A6C34878D82A}">
                    <a16:rowId xmlns:a16="http://schemas.microsoft.com/office/drawing/2014/main" val="10014"/>
                  </a:ext>
                </a:extLst>
              </a:tr>
              <a:tr h="510806">
                <a:tc gridSpan="8">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ro-RO" altLang="ko-KR" sz="2000" b="1" kern="1200" dirty="0">
                          <a:solidFill>
                            <a:schemeClr val="bg1"/>
                          </a:solidFill>
                          <a:latin typeface="+mn-lt"/>
                          <a:ea typeface="+mn-ea"/>
                          <a:cs typeface="Arial" pitchFamily="34" charset="0"/>
                        </a:rPr>
                        <a:t>TOTAL probe distincte </a:t>
                      </a:r>
                      <a:r>
                        <a:rPr lang="ro-RO" altLang="ko-KR" sz="2000" b="1" dirty="0">
                          <a:solidFill>
                            <a:schemeClr val="bg1"/>
                          </a:solidFill>
                          <a:latin typeface="+mn-lt"/>
                          <a:cs typeface="Arial" pitchFamily="34" charset="0"/>
                        </a:rPr>
                        <a:t>19.037</a:t>
                      </a:r>
                      <a:endParaRPr lang="en-US" altLang="ko-KR" sz="2000" b="1" dirty="0">
                        <a:solidFill>
                          <a:schemeClr val="bg1"/>
                        </a:solidFill>
                        <a:latin typeface="+mn-lt"/>
                        <a:cs typeface="Arial" pitchFamily="34" charset="0"/>
                      </a:endParaRPr>
                    </a:p>
                  </a:txBody>
                  <a:tcPr anchor="ctr">
                    <a:lnL w="12700" cmpd="sng">
                      <a:noFill/>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20000"/>
                      </a:schemeClr>
                    </a:solidFill>
                  </a:tcPr>
                </a:tc>
                <a:tc hMerge="1">
                  <a:txBody>
                    <a:bodyPr/>
                    <a:lstStyle/>
                    <a:p>
                      <a:pPr algn="ctr"/>
                      <a:endParaRPr lang="ro-RO" sz="1400" dirty="0">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hMerge="1">
                  <a:txBody>
                    <a:bodyPr/>
                    <a:lstStyle/>
                    <a:p>
                      <a:pPr algn="ctr"/>
                      <a:endParaRPr lang="ro-RO" sz="1400" dirty="0">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hMerge="1">
                  <a:txBody>
                    <a:bodyPr/>
                    <a:lstStyle/>
                    <a:p>
                      <a:pPr algn="ctr"/>
                      <a:endParaRPr lang="ro-RO" sz="1400" b="1" dirty="0">
                        <a:latin typeface="Arial" panose="020B0604020202020204" pitchFamily="34" charset="0"/>
                        <a:cs typeface="Arial" panose="020B0604020202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hMerge="1">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ro-RO" altLang="ko-KR" sz="2000" b="1" kern="1200" dirty="0">
                          <a:solidFill>
                            <a:schemeClr val="bg1"/>
                          </a:solidFill>
                          <a:latin typeface="+mn-lt"/>
                          <a:ea typeface="+mn-ea"/>
                          <a:cs typeface="Arial" pitchFamily="34" charset="0"/>
                        </a:rPr>
                        <a:t>TOTAL probe distincte</a:t>
                      </a:r>
                      <a:endParaRPr lang="en-US" altLang="ko-KR" sz="2000" b="1" kern="1200" dirty="0">
                        <a:solidFill>
                          <a:schemeClr val="bg1"/>
                        </a:solidFill>
                        <a:latin typeface="+mn-lt"/>
                        <a:ea typeface="+mn-ea"/>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dirty="0">
                        <a:solidFill>
                          <a:schemeClr val="tx1"/>
                        </a:solidFill>
                        <a:latin typeface="+mj-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2000" dirty="0">
                        <a:solidFill>
                          <a:schemeClr val="bg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h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altLang="ko-KR" sz="2000" b="1" dirty="0">
                          <a:solidFill>
                            <a:schemeClr val="bg1"/>
                          </a:solidFill>
                          <a:latin typeface="+mn-lt"/>
                          <a:cs typeface="Arial" pitchFamily="34" charset="0"/>
                        </a:rPr>
                        <a:t>19.037</a:t>
                      </a:r>
                      <a:endParaRPr lang="en-US" altLang="ko-KR" sz="2000" b="1" dirty="0">
                        <a:solidFill>
                          <a:schemeClr val="bg1"/>
                        </a:solidFill>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val="10016"/>
                  </a:ext>
                </a:extLst>
              </a:tr>
              <a:tr h="0">
                <a:tc gridSpan="8">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900" dirty="0">
                        <a:solidFill>
                          <a:schemeClr val="bg1"/>
                        </a:solidFill>
                        <a:latin typeface="+mn-lt"/>
                        <a:cs typeface="Arial"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11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66167102"/>
                  </a:ext>
                </a:extLst>
              </a:tr>
              <a:tr h="356012">
                <a:tc gridSpan="8">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ro-RO" sz="1300" b="1" i="0" kern="1200" dirty="0">
                          <a:solidFill>
                            <a:schemeClr val="bg1"/>
                          </a:solidFill>
                          <a:effectLst/>
                          <a:latin typeface="+mn-lt"/>
                          <a:ea typeface="+mn-ea"/>
                          <a:cs typeface="+mn-cs"/>
                        </a:rPr>
                        <a:t>Sursa bibliografică: </a:t>
                      </a:r>
                      <a:r>
                        <a:rPr lang="en-US" sz="1300" b="1" i="0" kern="1200" dirty="0">
                          <a:solidFill>
                            <a:schemeClr val="bg1"/>
                          </a:solidFill>
                          <a:effectLst/>
                          <a:latin typeface="+mn-lt"/>
                          <a:ea typeface="+mn-ea"/>
                          <a:cs typeface="+mn-cs"/>
                        </a:rPr>
                        <a:t>USDA, NRCS. 2022. The PLANTS Database (http://plants.usda.gov, 05/12/2022). National Plant Data Team, Greensboro, NC USA</a:t>
                      </a:r>
                      <a:endParaRPr lang="en-US" altLang="ko-KR" sz="1300" dirty="0">
                        <a:solidFill>
                          <a:schemeClr val="bg1"/>
                        </a:solidFill>
                        <a:latin typeface="+mn-lt"/>
                        <a:cs typeface="Arial"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alpha val="85000"/>
                      </a:schemeClr>
                    </a:solidFill>
                  </a:tcPr>
                </a:tc>
                <a:tc hMerge="1">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en-US" altLang="ko-KR" sz="1200" dirty="0">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hMerge="1">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en-US" altLang="ko-KR" sz="1200" dirty="0">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hMerge="1">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en-US" altLang="ko-KR" sz="1200" dirty="0">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3">
                        <a:alpha val="20000"/>
                      </a:schemeClr>
                    </a:solidFill>
                  </a:tcPr>
                </a:tc>
                <a:tc hMerge="1">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en-US" altLang="ko-KR" sz="1200" dirty="0">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hMerge="1">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en-US" altLang="ko-KR" sz="1200" dirty="0">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hMerge="1">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en-US" altLang="ko-KR" sz="1200" dirty="0">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hMerge="1">
                  <a:txBody>
                    <a:bodyPr/>
                    <a:lstStyle/>
                    <a:p>
                      <a:pPr marL="0" marR="0" indent="0" algn="r" defTabSz="914400" rtl="0" eaLnBrk="1" fontAlgn="auto" latinLnBrk="1" hangingPunct="1">
                        <a:lnSpc>
                          <a:spcPct val="100000"/>
                        </a:lnSpc>
                        <a:spcBef>
                          <a:spcPts val="0"/>
                        </a:spcBef>
                        <a:spcAft>
                          <a:spcPts val="0"/>
                        </a:spcAft>
                        <a:buClrTx/>
                        <a:buSzTx/>
                        <a:buFontTx/>
                        <a:buNone/>
                        <a:tabLst/>
                        <a:defRPr/>
                      </a:pPr>
                      <a:endParaRPr lang="en-US" altLang="ko-KR" sz="1200" dirty="0">
                        <a:latin typeface="+mn-lt"/>
                        <a:cs typeface="Arial" pitchFamily="34"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extLst>
                  <a:ext uri="{0D108BD9-81ED-4DB2-BD59-A6C34878D82A}">
                    <a16:rowId xmlns:a16="http://schemas.microsoft.com/office/drawing/2014/main" val="10017"/>
                  </a:ext>
                </a:extLst>
              </a:tr>
            </a:tbl>
          </a:graphicData>
        </a:graphic>
      </p:graphicFrame>
      <p:sp>
        <p:nvSpPr>
          <p:cNvPr id="4" name="Round Same Side Corner Rectangle 4">
            <a:extLst>
              <a:ext uri="{FF2B5EF4-FFF2-40B4-BE49-F238E27FC236}">
                <a16:creationId xmlns:a16="http://schemas.microsoft.com/office/drawing/2014/main" id="{730D4DED-9E55-4204-9FE3-947E6D96DB57}"/>
              </a:ext>
            </a:extLst>
          </p:cNvPr>
          <p:cNvSpPr/>
          <p:nvPr/>
        </p:nvSpPr>
        <p:spPr>
          <a:xfrm>
            <a:off x="155176" y="514906"/>
            <a:ext cx="5846129" cy="50645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ound Same Side Corner Rectangle 5">
            <a:extLst>
              <a:ext uri="{FF2B5EF4-FFF2-40B4-BE49-F238E27FC236}">
                <a16:creationId xmlns:a16="http://schemas.microsoft.com/office/drawing/2014/main" id="{25118799-7A38-40E0-A47A-C7A1A5B02FC2}"/>
              </a:ext>
            </a:extLst>
          </p:cNvPr>
          <p:cNvSpPr/>
          <p:nvPr/>
        </p:nvSpPr>
        <p:spPr>
          <a:xfrm>
            <a:off x="6039105" y="514906"/>
            <a:ext cx="5883926" cy="50645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altLang="ko-KR" sz="2000" b="1" dirty="0">
                <a:solidFill>
                  <a:schemeClr val="bg1"/>
                </a:solidFill>
              </a:rPr>
              <a:t>Liliopsida (Monocotyledonatae)</a:t>
            </a:r>
            <a:endParaRPr lang="ko-KR" altLang="en-US" sz="2000" b="1" dirty="0">
              <a:solidFill>
                <a:schemeClr val="bg1"/>
              </a:solidFill>
            </a:endParaRPr>
          </a:p>
        </p:txBody>
      </p:sp>
      <p:sp>
        <p:nvSpPr>
          <p:cNvPr id="6" name="TextBox 5">
            <a:extLst>
              <a:ext uri="{FF2B5EF4-FFF2-40B4-BE49-F238E27FC236}">
                <a16:creationId xmlns:a16="http://schemas.microsoft.com/office/drawing/2014/main" id="{DD8B5FE2-DED6-43B3-96AD-885C35E8AF8C}"/>
              </a:ext>
            </a:extLst>
          </p:cNvPr>
          <p:cNvSpPr txBox="1"/>
          <p:nvPr/>
        </p:nvSpPr>
        <p:spPr>
          <a:xfrm>
            <a:off x="770022" y="627308"/>
            <a:ext cx="4210352" cy="400110"/>
          </a:xfrm>
          <a:prstGeom prst="rect">
            <a:avLst/>
          </a:prstGeom>
          <a:noFill/>
        </p:spPr>
        <p:txBody>
          <a:bodyPr wrap="square" rtlCol="0">
            <a:spAutoFit/>
          </a:bodyPr>
          <a:lstStyle/>
          <a:p>
            <a:pPr algn="ctr"/>
            <a:r>
              <a:rPr lang="ro-RO" sz="2000" b="1" dirty="0">
                <a:solidFill>
                  <a:schemeClr val="bg1"/>
                </a:solidFill>
              </a:rPr>
              <a:t>Magnoliopsida (Dicotyledonatae)  </a:t>
            </a:r>
            <a:endParaRPr lang="ko-KR" altLang="en-US" sz="2000" b="1" dirty="0">
              <a:solidFill>
                <a:schemeClr val="bg1"/>
              </a:solidFill>
              <a:cs typeface="Arial" pitchFamily="34" charset="0"/>
            </a:endParaRPr>
          </a:p>
        </p:txBody>
      </p:sp>
      <p:sp>
        <p:nvSpPr>
          <p:cNvPr id="7" name="TextBox 6">
            <a:extLst>
              <a:ext uri="{FF2B5EF4-FFF2-40B4-BE49-F238E27FC236}">
                <a16:creationId xmlns:a16="http://schemas.microsoft.com/office/drawing/2014/main" id="{3442EE8A-A89E-43A3-86A6-F2FDBA000346}"/>
              </a:ext>
            </a:extLst>
          </p:cNvPr>
          <p:cNvSpPr txBox="1"/>
          <p:nvPr/>
        </p:nvSpPr>
        <p:spPr>
          <a:xfrm>
            <a:off x="7640053" y="1210698"/>
            <a:ext cx="1600200" cy="400110"/>
          </a:xfrm>
          <a:prstGeom prst="rect">
            <a:avLst/>
          </a:prstGeom>
          <a:noFill/>
        </p:spPr>
        <p:txBody>
          <a:bodyPr wrap="square" rtlCol="0">
            <a:spAutoFit/>
          </a:bodyPr>
          <a:lstStyle/>
          <a:p>
            <a:pPr algn="ctr"/>
            <a:r>
              <a:rPr lang="ro-RO" altLang="ko-KR" sz="2000" b="1" dirty="0">
                <a:solidFill>
                  <a:schemeClr val="bg1"/>
                </a:solidFill>
                <a:cs typeface="Arial" pitchFamily="34" charset="0"/>
              </a:rPr>
              <a:t>Nr</a:t>
            </a:r>
            <a:r>
              <a:rPr lang="ro-RO" altLang="ko-KR" sz="1400" b="1" dirty="0">
                <a:solidFill>
                  <a:schemeClr val="bg1"/>
                </a:solidFill>
                <a:cs typeface="Arial" pitchFamily="34" charset="0"/>
              </a:rPr>
              <a:t>. </a:t>
            </a:r>
            <a:r>
              <a:rPr lang="ro-RO" altLang="ko-KR" sz="2000" b="1" dirty="0">
                <a:solidFill>
                  <a:schemeClr val="bg1"/>
                </a:solidFill>
                <a:cs typeface="Arial" pitchFamily="34" charset="0"/>
              </a:rPr>
              <a:t>genuri</a:t>
            </a:r>
            <a:endParaRPr lang="ko-KR" altLang="en-US" sz="2000" b="1" dirty="0">
              <a:solidFill>
                <a:schemeClr val="bg1"/>
              </a:solidFill>
              <a:cs typeface="Arial" pitchFamily="34" charset="0"/>
            </a:endParaRPr>
          </a:p>
        </p:txBody>
      </p:sp>
      <p:sp>
        <p:nvSpPr>
          <p:cNvPr id="8" name="TextBox 7">
            <a:extLst>
              <a:ext uri="{FF2B5EF4-FFF2-40B4-BE49-F238E27FC236}">
                <a16:creationId xmlns:a16="http://schemas.microsoft.com/office/drawing/2014/main" id="{3442EE8A-A89E-43A3-86A6-F2FDBA000346}"/>
              </a:ext>
            </a:extLst>
          </p:cNvPr>
          <p:cNvSpPr txBox="1"/>
          <p:nvPr/>
        </p:nvSpPr>
        <p:spPr>
          <a:xfrm>
            <a:off x="9240253" y="1225109"/>
            <a:ext cx="1328447" cy="400110"/>
          </a:xfrm>
          <a:prstGeom prst="rect">
            <a:avLst/>
          </a:prstGeom>
          <a:noFill/>
        </p:spPr>
        <p:txBody>
          <a:bodyPr wrap="square" rtlCol="0">
            <a:spAutoFit/>
          </a:bodyPr>
          <a:lstStyle/>
          <a:p>
            <a:pPr algn="ctr"/>
            <a:r>
              <a:rPr lang="ro-RO" altLang="ko-KR" sz="2000" b="1" dirty="0">
                <a:solidFill>
                  <a:schemeClr val="bg1"/>
                </a:solidFill>
                <a:cs typeface="Arial" pitchFamily="34" charset="0"/>
              </a:rPr>
              <a:t>Nr. specii</a:t>
            </a:r>
            <a:endParaRPr lang="ko-KR" altLang="en-US" sz="2000" b="1" dirty="0">
              <a:solidFill>
                <a:schemeClr val="bg1"/>
              </a:solidFill>
              <a:cs typeface="Arial"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1305" y="2675285"/>
            <a:ext cx="6019060" cy="2367232"/>
          </a:xfrm>
          <a:prstGeom prst="rect">
            <a:avLst/>
          </a:prstGeom>
          <a:ln>
            <a:noFill/>
          </a:ln>
          <a:effectLst>
            <a:softEdge rad="112500"/>
          </a:effectLst>
        </p:spPr>
      </p:pic>
    </p:spTree>
    <p:extLst>
      <p:ext uri="{BB962C8B-B14F-4D97-AF65-F5344CB8AC3E}">
        <p14:creationId xmlns:p14="http://schemas.microsoft.com/office/powerpoint/2010/main" val="34237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97677" y="79822"/>
            <a:ext cx="11573197" cy="724247"/>
          </a:xfrm>
        </p:spPr>
        <p:txBody>
          <a:bodyPr>
            <a:normAutofit fontScale="92500"/>
          </a:bodyPr>
          <a:lstStyle/>
          <a:p>
            <a:r>
              <a:rPr lang="ro-RO" sz="4000" b="1" dirty="0">
                <a:solidFill>
                  <a:schemeClr val="bg1"/>
                </a:solidFill>
              </a:rPr>
              <a:t>Structura colecției ca statut biologic al probelor</a:t>
            </a:r>
            <a:endParaRPr lang="en-US" sz="4000" b="1" dirty="0">
              <a:solidFill>
                <a:schemeClr val="bg1"/>
              </a:solidFill>
            </a:endParaRPr>
          </a:p>
        </p:txBody>
      </p:sp>
      <p:sp>
        <p:nvSpPr>
          <p:cNvPr id="3" name="Rectangle 2">
            <a:extLst>
              <a:ext uri="{FF2B5EF4-FFF2-40B4-BE49-F238E27FC236}">
                <a16:creationId xmlns:a16="http://schemas.microsoft.com/office/drawing/2014/main" id="{01ED33B5-FEE0-4679-801E-2045D25D8C46}"/>
              </a:ext>
            </a:extLst>
          </p:cNvPr>
          <p:cNvSpPr/>
          <p:nvPr/>
        </p:nvSpPr>
        <p:spPr>
          <a:xfrm>
            <a:off x="0" y="5444442"/>
            <a:ext cx="12192000" cy="1413102"/>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 name="Oval 3">
            <a:extLst>
              <a:ext uri="{FF2B5EF4-FFF2-40B4-BE49-F238E27FC236}">
                <a16:creationId xmlns:a16="http://schemas.microsoft.com/office/drawing/2014/main" id="{7A1B2410-D760-43FB-AF4C-AA4B7A3C5380}"/>
              </a:ext>
            </a:extLst>
          </p:cNvPr>
          <p:cNvSpPr/>
          <p:nvPr/>
        </p:nvSpPr>
        <p:spPr>
          <a:xfrm>
            <a:off x="2747433" y="1233081"/>
            <a:ext cx="712461" cy="708291"/>
          </a:xfrm>
          <a:prstGeom prst="ellipse">
            <a:avLst/>
          </a:prstGeom>
          <a:gradFill>
            <a:gsLst>
              <a:gs pos="21000">
                <a:srgbClr val="00B050"/>
              </a:gs>
              <a:gs pos="63000">
                <a:schemeClr val="accent1">
                  <a:lumMod val="50000"/>
                </a:schemeClr>
              </a:gs>
            </a:gsLst>
            <a:lin ang="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TextBox 4">
            <a:extLst>
              <a:ext uri="{FF2B5EF4-FFF2-40B4-BE49-F238E27FC236}">
                <a16:creationId xmlns:a16="http://schemas.microsoft.com/office/drawing/2014/main" id="{2CB73B98-2884-43D9-A781-0BCB89812673}"/>
              </a:ext>
            </a:extLst>
          </p:cNvPr>
          <p:cNvSpPr txBox="1"/>
          <p:nvPr/>
        </p:nvSpPr>
        <p:spPr>
          <a:xfrm>
            <a:off x="2787677" y="1410041"/>
            <a:ext cx="612668" cy="400110"/>
          </a:xfrm>
          <a:prstGeom prst="rect">
            <a:avLst/>
          </a:prstGeom>
          <a:noFill/>
        </p:spPr>
        <p:txBody>
          <a:bodyPr wrap="none" rtlCol="0">
            <a:spAutoFit/>
          </a:bodyPr>
          <a:lstStyle/>
          <a:p>
            <a:pPr algn="r"/>
            <a:r>
              <a:rPr lang="ro-RO" altLang="ko-KR" sz="2000" b="1" dirty="0">
                <a:solidFill>
                  <a:schemeClr val="bg1"/>
                </a:solidFill>
                <a:cs typeface="Arial" pitchFamily="34" charset="0"/>
              </a:rPr>
              <a:t>588</a:t>
            </a:r>
          </a:p>
        </p:txBody>
      </p:sp>
      <p:sp>
        <p:nvSpPr>
          <p:cNvPr id="8" name="TextBox 7">
            <a:extLst>
              <a:ext uri="{FF2B5EF4-FFF2-40B4-BE49-F238E27FC236}">
                <a16:creationId xmlns:a16="http://schemas.microsoft.com/office/drawing/2014/main" id="{07D2AEEE-867C-4CF8-BD5E-97067CD7BD92}"/>
              </a:ext>
            </a:extLst>
          </p:cNvPr>
          <p:cNvSpPr txBox="1"/>
          <p:nvPr/>
        </p:nvSpPr>
        <p:spPr>
          <a:xfrm>
            <a:off x="135854" y="1211631"/>
            <a:ext cx="2277564" cy="646331"/>
          </a:xfrm>
          <a:prstGeom prst="rect">
            <a:avLst/>
          </a:prstGeom>
          <a:noFill/>
        </p:spPr>
        <p:txBody>
          <a:bodyPr wrap="square" rtlCol="0">
            <a:spAutoFit/>
          </a:bodyPr>
          <a:lstStyle/>
          <a:p>
            <a:pPr algn="ctr" defTabSz="630238"/>
            <a:r>
              <a:rPr lang="ro-RO" altLang="ko-KR" b="1" dirty="0">
                <a:solidFill>
                  <a:schemeClr val="tx1">
                    <a:lumMod val="75000"/>
                    <a:lumOff val="25000"/>
                  </a:schemeClr>
                </a:solidFill>
                <a:cs typeface="Arial" pitchFamily="34" charset="0"/>
              </a:rPr>
              <a:t>Cod 100, 110, 120 – Formă sălbatică</a:t>
            </a:r>
            <a:endParaRPr lang="ko-KR" altLang="en-US" b="1" dirty="0">
              <a:solidFill>
                <a:schemeClr val="tx1">
                  <a:lumMod val="75000"/>
                  <a:lumOff val="25000"/>
                </a:schemeClr>
              </a:solidFill>
              <a:cs typeface="Arial" pitchFamily="34" charset="0"/>
            </a:endParaRPr>
          </a:p>
        </p:txBody>
      </p:sp>
      <p:sp>
        <p:nvSpPr>
          <p:cNvPr id="9" name="Oval 8">
            <a:extLst>
              <a:ext uri="{FF2B5EF4-FFF2-40B4-BE49-F238E27FC236}">
                <a16:creationId xmlns:a16="http://schemas.microsoft.com/office/drawing/2014/main" id="{67A47ADE-540E-4478-B387-BFA4C6E8EBDE}"/>
              </a:ext>
            </a:extLst>
          </p:cNvPr>
          <p:cNvSpPr/>
          <p:nvPr/>
        </p:nvSpPr>
        <p:spPr>
          <a:xfrm>
            <a:off x="2847744" y="2313909"/>
            <a:ext cx="548640" cy="548640"/>
          </a:xfrm>
          <a:prstGeom prst="ellipse">
            <a:avLst/>
          </a:prstGeom>
          <a:gradFill>
            <a:gsLst>
              <a:gs pos="23000">
                <a:srgbClr val="FFFF00"/>
              </a:gs>
              <a:gs pos="69000">
                <a:schemeClr val="accent1">
                  <a:lumMod val="50000"/>
                </a:schemeClr>
              </a:gs>
            </a:gsLst>
            <a:lin ang="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TextBox 9">
            <a:extLst>
              <a:ext uri="{FF2B5EF4-FFF2-40B4-BE49-F238E27FC236}">
                <a16:creationId xmlns:a16="http://schemas.microsoft.com/office/drawing/2014/main" id="{A8967592-C866-4AEF-8B79-D09C5D687845}"/>
              </a:ext>
            </a:extLst>
          </p:cNvPr>
          <p:cNvSpPr txBox="1"/>
          <p:nvPr/>
        </p:nvSpPr>
        <p:spPr>
          <a:xfrm>
            <a:off x="2863443" y="2392806"/>
            <a:ext cx="470000" cy="400110"/>
          </a:xfrm>
          <a:prstGeom prst="rect">
            <a:avLst/>
          </a:prstGeom>
          <a:noFill/>
        </p:spPr>
        <p:txBody>
          <a:bodyPr wrap="none" rtlCol="0">
            <a:spAutoFit/>
          </a:bodyPr>
          <a:lstStyle/>
          <a:p>
            <a:pPr algn="r"/>
            <a:r>
              <a:rPr lang="ro-RO" altLang="ko-KR" sz="2000" b="1" dirty="0">
                <a:solidFill>
                  <a:schemeClr val="accent4"/>
                </a:solidFill>
                <a:cs typeface="Arial" pitchFamily="34" charset="0"/>
              </a:rPr>
              <a:t>82</a:t>
            </a:r>
            <a:endParaRPr lang="ko-KR" altLang="en-US" sz="2000" b="1" dirty="0">
              <a:solidFill>
                <a:schemeClr val="accent4"/>
              </a:solidFill>
              <a:cs typeface="Arial" pitchFamily="34" charset="0"/>
            </a:endParaRPr>
          </a:p>
        </p:txBody>
      </p:sp>
      <p:sp>
        <p:nvSpPr>
          <p:cNvPr id="13" name="TextBox 12">
            <a:extLst>
              <a:ext uri="{FF2B5EF4-FFF2-40B4-BE49-F238E27FC236}">
                <a16:creationId xmlns:a16="http://schemas.microsoft.com/office/drawing/2014/main" id="{F24C4AC7-89C7-4AFB-B921-5DC094C0E35E}"/>
              </a:ext>
            </a:extLst>
          </p:cNvPr>
          <p:cNvSpPr txBox="1"/>
          <p:nvPr/>
        </p:nvSpPr>
        <p:spPr>
          <a:xfrm>
            <a:off x="573313" y="2352796"/>
            <a:ext cx="1478329" cy="646331"/>
          </a:xfrm>
          <a:prstGeom prst="rect">
            <a:avLst/>
          </a:prstGeom>
          <a:noFill/>
        </p:spPr>
        <p:txBody>
          <a:bodyPr wrap="square" rtlCol="0">
            <a:spAutoFit/>
          </a:bodyPr>
          <a:lstStyle/>
          <a:p>
            <a:pPr algn="r"/>
            <a:r>
              <a:rPr lang="ro-RO" altLang="ko-KR" b="1" dirty="0">
                <a:solidFill>
                  <a:schemeClr val="tx1">
                    <a:lumMod val="75000"/>
                    <a:lumOff val="25000"/>
                  </a:schemeClr>
                </a:solidFill>
                <a:cs typeface="Arial" pitchFamily="34" charset="0"/>
              </a:rPr>
              <a:t>Cod 200 – </a:t>
            </a:r>
          </a:p>
          <a:p>
            <a:pPr algn="ctr"/>
            <a:r>
              <a:rPr lang="ro-RO" altLang="ko-KR" b="1" dirty="0">
                <a:solidFill>
                  <a:schemeClr val="tx1">
                    <a:lumMod val="75000"/>
                    <a:lumOff val="25000"/>
                  </a:schemeClr>
                </a:solidFill>
                <a:cs typeface="Arial" pitchFamily="34" charset="0"/>
              </a:rPr>
              <a:t>Buruiană</a:t>
            </a:r>
            <a:endParaRPr lang="ko-KR" altLang="en-US" b="1" dirty="0">
              <a:solidFill>
                <a:schemeClr val="tx1">
                  <a:lumMod val="75000"/>
                  <a:lumOff val="25000"/>
                </a:schemeClr>
              </a:solidFill>
              <a:cs typeface="Arial" pitchFamily="34" charset="0"/>
            </a:endParaRPr>
          </a:p>
        </p:txBody>
      </p:sp>
      <p:sp>
        <p:nvSpPr>
          <p:cNvPr id="14" name="Oval 13">
            <a:extLst>
              <a:ext uri="{FF2B5EF4-FFF2-40B4-BE49-F238E27FC236}">
                <a16:creationId xmlns:a16="http://schemas.microsoft.com/office/drawing/2014/main" id="{F53FEFE3-D46E-46B2-94C2-6BCCB8983661}"/>
              </a:ext>
            </a:extLst>
          </p:cNvPr>
          <p:cNvSpPr/>
          <p:nvPr/>
        </p:nvSpPr>
        <p:spPr>
          <a:xfrm>
            <a:off x="2423874" y="3353779"/>
            <a:ext cx="1062727" cy="778882"/>
          </a:xfrm>
          <a:prstGeom prst="ellipse">
            <a:avLst/>
          </a:prstGeom>
          <a:gradFill>
            <a:gsLst>
              <a:gs pos="60000">
                <a:srgbClr val="339966"/>
              </a:gs>
              <a:gs pos="97000">
                <a:srgbClr val="7030A0"/>
              </a:gs>
            </a:gsLst>
            <a:lin ang="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TextBox 14">
            <a:extLst>
              <a:ext uri="{FF2B5EF4-FFF2-40B4-BE49-F238E27FC236}">
                <a16:creationId xmlns:a16="http://schemas.microsoft.com/office/drawing/2014/main" id="{7EC53C7F-A62A-40B4-8B3D-3E2989EE5989}"/>
              </a:ext>
            </a:extLst>
          </p:cNvPr>
          <p:cNvSpPr txBox="1"/>
          <p:nvPr/>
        </p:nvSpPr>
        <p:spPr>
          <a:xfrm>
            <a:off x="2470668" y="3509447"/>
            <a:ext cx="968535" cy="400110"/>
          </a:xfrm>
          <a:prstGeom prst="rect">
            <a:avLst/>
          </a:prstGeom>
          <a:noFill/>
        </p:spPr>
        <p:txBody>
          <a:bodyPr wrap="none" rtlCol="0">
            <a:spAutoFit/>
          </a:bodyPr>
          <a:lstStyle/>
          <a:p>
            <a:pPr algn="r"/>
            <a:r>
              <a:rPr lang="ro-RO" altLang="ko-KR" sz="2000" b="1" dirty="0">
                <a:solidFill>
                  <a:schemeClr val="bg1"/>
                </a:solidFill>
                <a:cs typeface="Arial" pitchFamily="34" charset="0"/>
              </a:rPr>
              <a:t>10.406</a:t>
            </a:r>
            <a:endParaRPr lang="ko-KR" altLang="en-US" sz="2000" b="1" dirty="0">
              <a:solidFill>
                <a:schemeClr val="bg1"/>
              </a:solidFill>
              <a:cs typeface="Arial" pitchFamily="34" charset="0"/>
            </a:endParaRPr>
          </a:p>
        </p:txBody>
      </p:sp>
      <p:grpSp>
        <p:nvGrpSpPr>
          <p:cNvPr id="16" name="Group 15">
            <a:extLst>
              <a:ext uri="{FF2B5EF4-FFF2-40B4-BE49-F238E27FC236}">
                <a16:creationId xmlns:a16="http://schemas.microsoft.com/office/drawing/2014/main" id="{8AC3FB65-C698-46D2-92C6-8D70B6DA92F8}"/>
              </a:ext>
            </a:extLst>
          </p:cNvPr>
          <p:cNvGrpSpPr/>
          <p:nvPr/>
        </p:nvGrpSpPr>
        <p:grpSpPr>
          <a:xfrm>
            <a:off x="-257099" y="3448060"/>
            <a:ext cx="2880000" cy="1070681"/>
            <a:chOff x="803639" y="2878513"/>
            <a:chExt cx="2272839" cy="1070681"/>
          </a:xfrm>
        </p:grpSpPr>
        <p:sp>
          <p:nvSpPr>
            <p:cNvPr id="17" name="TextBox 16">
              <a:extLst>
                <a:ext uri="{FF2B5EF4-FFF2-40B4-BE49-F238E27FC236}">
                  <a16:creationId xmlns:a16="http://schemas.microsoft.com/office/drawing/2014/main" id="{9A327381-8A08-42B3-8CD6-91125F753DC8}"/>
                </a:ext>
              </a:extLst>
            </p:cNvPr>
            <p:cNvSpPr txBox="1"/>
            <p:nvPr/>
          </p:nvSpPr>
          <p:spPr>
            <a:xfrm>
              <a:off x="803639" y="3579862"/>
              <a:ext cx="2272839" cy="369332"/>
            </a:xfrm>
            <a:prstGeom prst="rect">
              <a:avLst/>
            </a:prstGeom>
            <a:noFill/>
          </p:spPr>
          <p:txBody>
            <a:bodyPr wrap="square" rtlCol="0">
              <a:spAutoFit/>
            </a:bodyPr>
            <a:lstStyle/>
            <a:p>
              <a:pPr algn="r"/>
              <a:r>
                <a:rPr lang="en-US" altLang="ko-KR" dirty="0">
                  <a:solidFill>
                    <a:schemeClr val="tx1">
                      <a:lumMod val="75000"/>
                      <a:lumOff val="25000"/>
                    </a:schemeClr>
                  </a:solidFill>
                  <a:cs typeface="Arial" pitchFamily="34" charset="0"/>
                </a:rPr>
                <a:t>.</a:t>
              </a:r>
              <a:endParaRPr lang="ko-KR" altLang="en-US"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38278922-1D1E-4707-AD29-2CBC7B007F4B}"/>
                </a:ext>
              </a:extLst>
            </p:cNvPr>
            <p:cNvSpPr txBox="1"/>
            <p:nvPr/>
          </p:nvSpPr>
          <p:spPr>
            <a:xfrm>
              <a:off x="1056362" y="2878513"/>
              <a:ext cx="1549671" cy="646331"/>
            </a:xfrm>
            <a:prstGeom prst="rect">
              <a:avLst/>
            </a:prstGeom>
            <a:noFill/>
          </p:spPr>
          <p:txBody>
            <a:bodyPr wrap="square" rtlCol="0">
              <a:spAutoFit/>
            </a:bodyPr>
            <a:lstStyle/>
            <a:p>
              <a:pPr algn="ctr"/>
              <a:r>
                <a:rPr lang="ro-RO" altLang="ko-KR" b="1" dirty="0">
                  <a:solidFill>
                    <a:schemeClr val="tx1">
                      <a:lumMod val="75000"/>
                      <a:lumOff val="25000"/>
                    </a:schemeClr>
                  </a:solidFill>
                  <a:cs typeface="Arial" pitchFamily="34" charset="0"/>
                </a:rPr>
                <a:t>Cod 300 – </a:t>
              </a:r>
            </a:p>
            <a:p>
              <a:pPr algn="ctr"/>
              <a:r>
                <a:rPr lang="ro-RO" altLang="ko-KR" b="1" dirty="0">
                  <a:solidFill>
                    <a:schemeClr val="tx1">
                      <a:lumMod val="75000"/>
                      <a:lumOff val="25000"/>
                    </a:schemeClr>
                  </a:solidFill>
                  <a:cs typeface="Arial" pitchFamily="34" charset="0"/>
                </a:rPr>
                <a:t>Populație locală</a:t>
              </a:r>
              <a:endParaRPr lang="ko-KR" altLang="en-US" b="1" dirty="0">
                <a:solidFill>
                  <a:schemeClr val="tx1">
                    <a:lumMod val="75000"/>
                    <a:lumOff val="25000"/>
                  </a:schemeClr>
                </a:solidFill>
                <a:cs typeface="Arial" pitchFamily="34" charset="0"/>
              </a:endParaRPr>
            </a:p>
          </p:txBody>
        </p:sp>
      </p:grpSp>
      <p:sp>
        <p:nvSpPr>
          <p:cNvPr id="19" name="Oval 18">
            <a:extLst>
              <a:ext uri="{FF2B5EF4-FFF2-40B4-BE49-F238E27FC236}">
                <a16:creationId xmlns:a16="http://schemas.microsoft.com/office/drawing/2014/main" id="{DFA58F14-CAEA-40FE-99B1-67E0DC72FBED}"/>
              </a:ext>
            </a:extLst>
          </p:cNvPr>
          <p:cNvSpPr/>
          <p:nvPr/>
        </p:nvSpPr>
        <p:spPr>
          <a:xfrm>
            <a:off x="8462038" y="1439508"/>
            <a:ext cx="1024857" cy="750226"/>
          </a:xfrm>
          <a:prstGeom prst="ellipse">
            <a:avLst/>
          </a:prstGeom>
          <a:pattFill prst="dkVert">
            <a:fgClr>
              <a:srgbClr val="00B050"/>
            </a:fgClr>
            <a:bgClr>
              <a:schemeClr val="bg1"/>
            </a:bgClr>
          </a:patt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TextBox 19">
            <a:extLst>
              <a:ext uri="{FF2B5EF4-FFF2-40B4-BE49-F238E27FC236}">
                <a16:creationId xmlns:a16="http://schemas.microsoft.com/office/drawing/2014/main" id="{5135AA35-A498-47D7-B283-08F434C33F77}"/>
              </a:ext>
            </a:extLst>
          </p:cNvPr>
          <p:cNvSpPr txBox="1"/>
          <p:nvPr/>
        </p:nvSpPr>
        <p:spPr>
          <a:xfrm>
            <a:off x="8541499" y="1596959"/>
            <a:ext cx="825867" cy="400110"/>
          </a:xfrm>
          <a:prstGeom prst="rect">
            <a:avLst/>
          </a:prstGeom>
          <a:solidFill>
            <a:srgbClr val="00B050"/>
          </a:solidFill>
        </p:spPr>
        <p:txBody>
          <a:bodyPr wrap="none" rtlCol="0">
            <a:spAutoFit/>
          </a:bodyPr>
          <a:lstStyle/>
          <a:p>
            <a:pPr algn="r"/>
            <a:r>
              <a:rPr lang="ro-RO" altLang="ko-KR" sz="2000" b="1" dirty="0">
                <a:solidFill>
                  <a:schemeClr val="bg1"/>
                </a:solidFill>
                <a:cs typeface="Arial" pitchFamily="34" charset="0"/>
              </a:rPr>
              <a:t>5.983</a:t>
            </a:r>
            <a:endParaRPr lang="ko-KR" altLang="en-US" sz="2000" b="1" dirty="0">
              <a:solidFill>
                <a:schemeClr val="bg1"/>
              </a:solidFill>
              <a:cs typeface="Arial" pitchFamily="34" charset="0"/>
            </a:endParaRPr>
          </a:p>
        </p:txBody>
      </p:sp>
      <p:sp>
        <p:nvSpPr>
          <p:cNvPr id="23" name="TextBox 22">
            <a:extLst>
              <a:ext uri="{FF2B5EF4-FFF2-40B4-BE49-F238E27FC236}">
                <a16:creationId xmlns:a16="http://schemas.microsoft.com/office/drawing/2014/main" id="{9B565750-7F87-4D29-8061-13342D52EDD4}"/>
              </a:ext>
            </a:extLst>
          </p:cNvPr>
          <p:cNvSpPr txBox="1"/>
          <p:nvPr/>
        </p:nvSpPr>
        <p:spPr>
          <a:xfrm>
            <a:off x="9373432" y="1483182"/>
            <a:ext cx="2880000" cy="646331"/>
          </a:xfrm>
          <a:prstGeom prst="rect">
            <a:avLst/>
          </a:prstGeom>
          <a:noFill/>
        </p:spPr>
        <p:txBody>
          <a:bodyPr wrap="square" rtlCol="0">
            <a:spAutoFit/>
          </a:bodyPr>
          <a:lstStyle/>
          <a:p>
            <a:pPr algn="ctr"/>
            <a:r>
              <a:rPr lang="ro-RO" altLang="ko-KR" b="1" dirty="0">
                <a:solidFill>
                  <a:schemeClr val="tx1">
                    <a:lumMod val="75000"/>
                    <a:lumOff val="25000"/>
                  </a:schemeClr>
                </a:solidFill>
                <a:cs typeface="Arial" pitchFamily="34" charset="0"/>
              </a:rPr>
              <a:t>Cod 400 – </a:t>
            </a:r>
          </a:p>
          <a:p>
            <a:pPr algn="ctr"/>
            <a:r>
              <a:rPr lang="ro-RO" altLang="ko-KR" b="1" dirty="0">
                <a:solidFill>
                  <a:schemeClr val="tx1">
                    <a:lumMod val="75000"/>
                    <a:lumOff val="25000"/>
                  </a:schemeClr>
                </a:solidFill>
                <a:cs typeface="Arial" pitchFamily="34" charset="0"/>
              </a:rPr>
              <a:t>Material de ameliorare</a:t>
            </a:r>
            <a:endParaRPr lang="ko-KR" altLang="en-US" b="1" dirty="0">
              <a:solidFill>
                <a:schemeClr val="tx1">
                  <a:lumMod val="75000"/>
                  <a:lumOff val="25000"/>
                </a:schemeClr>
              </a:solidFill>
              <a:cs typeface="Arial" pitchFamily="34" charset="0"/>
            </a:endParaRPr>
          </a:p>
        </p:txBody>
      </p:sp>
      <p:sp>
        <p:nvSpPr>
          <p:cNvPr id="24" name="Oval 23">
            <a:extLst>
              <a:ext uri="{FF2B5EF4-FFF2-40B4-BE49-F238E27FC236}">
                <a16:creationId xmlns:a16="http://schemas.microsoft.com/office/drawing/2014/main" id="{A26D8761-7665-41BA-BF92-C3A4410631A5}"/>
              </a:ext>
            </a:extLst>
          </p:cNvPr>
          <p:cNvSpPr/>
          <p:nvPr/>
        </p:nvSpPr>
        <p:spPr>
          <a:xfrm>
            <a:off x="8530990" y="2736259"/>
            <a:ext cx="749861" cy="598180"/>
          </a:xfrm>
          <a:prstGeom prst="ellipse">
            <a:avLst/>
          </a:prstGeom>
          <a:gradFill>
            <a:gsLst>
              <a:gs pos="60000">
                <a:srgbClr val="7030A0"/>
              </a:gs>
              <a:gs pos="88000">
                <a:schemeClr val="accent1">
                  <a:lumMod val="50000"/>
                </a:schemeClr>
              </a:gs>
            </a:gsLst>
            <a:lin ang="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TextBox 24">
            <a:extLst>
              <a:ext uri="{FF2B5EF4-FFF2-40B4-BE49-F238E27FC236}">
                <a16:creationId xmlns:a16="http://schemas.microsoft.com/office/drawing/2014/main" id="{8E6233C1-E84F-4BD7-A7FF-48FDC3C0BEC4}"/>
              </a:ext>
            </a:extLst>
          </p:cNvPr>
          <p:cNvSpPr txBox="1"/>
          <p:nvPr/>
        </p:nvSpPr>
        <p:spPr>
          <a:xfrm>
            <a:off x="8463242" y="2827695"/>
            <a:ext cx="825867" cy="400110"/>
          </a:xfrm>
          <a:prstGeom prst="rect">
            <a:avLst/>
          </a:prstGeom>
          <a:noFill/>
        </p:spPr>
        <p:txBody>
          <a:bodyPr wrap="none" rtlCol="0">
            <a:spAutoFit/>
          </a:bodyPr>
          <a:lstStyle/>
          <a:p>
            <a:pPr algn="r"/>
            <a:r>
              <a:rPr lang="ro-RO" altLang="ko-KR" sz="2000" b="1" dirty="0">
                <a:solidFill>
                  <a:schemeClr val="bg1"/>
                </a:solidFill>
                <a:cs typeface="Arial" pitchFamily="34" charset="0"/>
              </a:rPr>
              <a:t>1.866</a:t>
            </a:r>
            <a:endParaRPr lang="ko-KR" altLang="en-US" sz="2000" b="1" dirty="0">
              <a:solidFill>
                <a:schemeClr val="bg1"/>
              </a:solidFill>
              <a:cs typeface="Arial" pitchFamily="34" charset="0"/>
            </a:endParaRPr>
          </a:p>
        </p:txBody>
      </p:sp>
      <p:grpSp>
        <p:nvGrpSpPr>
          <p:cNvPr id="26" name="Group 25">
            <a:extLst>
              <a:ext uri="{FF2B5EF4-FFF2-40B4-BE49-F238E27FC236}">
                <a16:creationId xmlns:a16="http://schemas.microsoft.com/office/drawing/2014/main" id="{CA7E1E28-3C62-455A-9B4A-A3619D7C21C8}"/>
              </a:ext>
            </a:extLst>
          </p:cNvPr>
          <p:cNvGrpSpPr/>
          <p:nvPr/>
        </p:nvGrpSpPr>
        <p:grpSpPr>
          <a:xfrm>
            <a:off x="9280851" y="2642879"/>
            <a:ext cx="2972581" cy="934359"/>
            <a:chOff x="1300673" y="2995987"/>
            <a:chExt cx="2129928" cy="934359"/>
          </a:xfrm>
        </p:grpSpPr>
        <p:sp>
          <p:nvSpPr>
            <p:cNvPr id="27" name="TextBox 26">
              <a:extLst>
                <a:ext uri="{FF2B5EF4-FFF2-40B4-BE49-F238E27FC236}">
                  <a16:creationId xmlns:a16="http://schemas.microsoft.com/office/drawing/2014/main" id="{314E2A12-D7E2-4913-9DD5-E933C2E60991}"/>
                </a:ext>
              </a:extLst>
            </p:cNvPr>
            <p:cNvSpPr txBox="1"/>
            <p:nvPr/>
          </p:nvSpPr>
          <p:spPr>
            <a:xfrm>
              <a:off x="1367009" y="3561014"/>
              <a:ext cx="2063592" cy="369332"/>
            </a:xfrm>
            <a:prstGeom prst="rect">
              <a:avLst/>
            </a:prstGeom>
            <a:noFill/>
          </p:spPr>
          <p:txBody>
            <a:bodyPr wrap="square" rtlCol="0">
              <a:spAutoFit/>
            </a:bodyPr>
            <a:lstStyle/>
            <a:p>
              <a:r>
                <a:rPr lang="en-US" altLang="ko-KR" dirty="0">
                  <a:solidFill>
                    <a:schemeClr val="tx1">
                      <a:lumMod val="75000"/>
                      <a:lumOff val="25000"/>
                    </a:schemeClr>
                  </a:solidFill>
                  <a:cs typeface="Arial" pitchFamily="34" charset="0"/>
                </a:rPr>
                <a:t>.</a:t>
              </a:r>
              <a:endParaRPr lang="ko-KR" altLang="en-US"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62E08CAC-1991-494A-B895-2956D2B86638}"/>
                </a:ext>
              </a:extLst>
            </p:cNvPr>
            <p:cNvSpPr txBox="1"/>
            <p:nvPr/>
          </p:nvSpPr>
          <p:spPr>
            <a:xfrm>
              <a:off x="1300673" y="2995987"/>
              <a:ext cx="2063592" cy="646331"/>
            </a:xfrm>
            <a:prstGeom prst="rect">
              <a:avLst/>
            </a:prstGeom>
            <a:noFill/>
          </p:spPr>
          <p:txBody>
            <a:bodyPr wrap="square" rtlCol="0">
              <a:spAutoFit/>
            </a:bodyPr>
            <a:lstStyle/>
            <a:p>
              <a:pPr algn="ctr"/>
              <a:r>
                <a:rPr lang="ro-RO" altLang="ko-KR" b="1" dirty="0">
                  <a:solidFill>
                    <a:schemeClr val="tx1">
                      <a:lumMod val="75000"/>
                      <a:lumOff val="25000"/>
                    </a:schemeClr>
                  </a:solidFill>
                  <a:cs typeface="Arial" pitchFamily="34" charset="0"/>
                </a:rPr>
                <a:t>Cod 500 – </a:t>
              </a:r>
            </a:p>
            <a:p>
              <a:pPr algn="ctr"/>
              <a:r>
                <a:rPr lang="ro-RO" altLang="ko-KR" b="1" dirty="0">
                  <a:solidFill>
                    <a:schemeClr val="tx1">
                      <a:lumMod val="75000"/>
                      <a:lumOff val="25000"/>
                    </a:schemeClr>
                  </a:solidFill>
                  <a:cs typeface="Arial" pitchFamily="34" charset="0"/>
                </a:rPr>
                <a:t>Cultivar avansat</a:t>
              </a:r>
              <a:endParaRPr lang="ko-KR" altLang="en-US" b="1" dirty="0">
                <a:solidFill>
                  <a:schemeClr val="tx1">
                    <a:lumMod val="75000"/>
                    <a:lumOff val="25000"/>
                  </a:schemeClr>
                </a:solidFill>
                <a:cs typeface="Arial" pitchFamily="34" charset="0"/>
              </a:endParaRPr>
            </a:p>
          </p:txBody>
        </p:sp>
      </p:grpSp>
      <p:sp>
        <p:nvSpPr>
          <p:cNvPr id="29" name="Oval 28">
            <a:extLst>
              <a:ext uri="{FF2B5EF4-FFF2-40B4-BE49-F238E27FC236}">
                <a16:creationId xmlns:a16="http://schemas.microsoft.com/office/drawing/2014/main" id="{3A85CC41-25D1-45BC-A7A7-64F94E9C5231}"/>
              </a:ext>
            </a:extLst>
          </p:cNvPr>
          <p:cNvSpPr/>
          <p:nvPr/>
        </p:nvSpPr>
        <p:spPr>
          <a:xfrm>
            <a:off x="8606431" y="3893523"/>
            <a:ext cx="548640" cy="548640"/>
          </a:xfrm>
          <a:prstGeom prst="ellipse">
            <a:avLst/>
          </a:prstGeom>
          <a:gradFill>
            <a:gsLst>
              <a:gs pos="37000">
                <a:schemeClr val="bg2"/>
              </a:gs>
              <a:gs pos="61000">
                <a:schemeClr val="accent2">
                  <a:lumMod val="75000"/>
                </a:schemeClr>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TextBox 29">
            <a:extLst>
              <a:ext uri="{FF2B5EF4-FFF2-40B4-BE49-F238E27FC236}">
                <a16:creationId xmlns:a16="http://schemas.microsoft.com/office/drawing/2014/main" id="{887748E7-607A-4D01-9C53-6EFCBD939F83}"/>
              </a:ext>
            </a:extLst>
          </p:cNvPr>
          <p:cNvSpPr txBox="1"/>
          <p:nvPr/>
        </p:nvSpPr>
        <p:spPr>
          <a:xfrm>
            <a:off x="8551069" y="3964072"/>
            <a:ext cx="598498" cy="400110"/>
          </a:xfrm>
          <a:prstGeom prst="rect">
            <a:avLst/>
          </a:prstGeom>
          <a:noFill/>
        </p:spPr>
        <p:txBody>
          <a:bodyPr wrap="none" rtlCol="0">
            <a:spAutoFit/>
          </a:bodyPr>
          <a:lstStyle/>
          <a:p>
            <a:pPr algn="r"/>
            <a:r>
              <a:rPr lang="ro-RO" altLang="ko-KR" sz="2000" b="1" dirty="0">
                <a:solidFill>
                  <a:schemeClr val="bg1"/>
                </a:solidFill>
                <a:cs typeface="Arial" pitchFamily="34" charset="0"/>
              </a:rPr>
              <a:t>112</a:t>
            </a:r>
            <a:endParaRPr lang="ko-KR" altLang="en-US" sz="2000" b="1" dirty="0">
              <a:solidFill>
                <a:schemeClr val="bg1"/>
              </a:solidFill>
              <a:cs typeface="Arial" pitchFamily="34" charset="0"/>
            </a:endParaRPr>
          </a:p>
        </p:txBody>
      </p:sp>
      <p:sp>
        <p:nvSpPr>
          <p:cNvPr id="33" name="TextBox 32">
            <a:extLst>
              <a:ext uri="{FF2B5EF4-FFF2-40B4-BE49-F238E27FC236}">
                <a16:creationId xmlns:a16="http://schemas.microsoft.com/office/drawing/2014/main" id="{A22740AE-8D77-48DA-A72A-4DDDA716ED09}"/>
              </a:ext>
            </a:extLst>
          </p:cNvPr>
          <p:cNvSpPr txBox="1"/>
          <p:nvPr/>
        </p:nvSpPr>
        <p:spPr>
          <a:xfrm>
            <a:off x="9312000" y="3771225"/>
            <a:ext cx="2880000" cy="646331"/>
          </a:xfrm>
          <a:prstGeom prst="rect">
            <a:avLst/>
          </a:prstGeom>
          <a:noFill/>
        </p:spPr>
        <p:txBody>
          <a:bodyPr wrap="square" rtlCol="0">
            <a:spAutoFit/>
          </a:bodyPr>
          <a:lstStyle/>
          <a:p>
            <a:pPr algn="ctr"/>
            <a:r>
              <a:rPr lang="ro-RO" altLang="ko-KR" b="1" dirty="0">
                <a:solidFill>
                  <a:schemeClr val="tx1">
                    <a:lumMod val="75000"/>
                    <a:lumOff val="25000"/>
                  </a:schemeClr>
                </a:solidFill>
                <a:cs typeface="Arial" pitchFamily="34" charset="0"/>
              </a:rPr>
              <a:t>Cod 999 – </a:t>
            </a:r>
          </a:p>
          <a:p>
            <a:r>
              <a:rPr lang="ro-RO" altLang="ko-KR" b="1" dirty="0">
                <a:solidFill>
                  <a:schemeClr val="tx1">
                    <a:lumMod val="75000"/>
                    <a:lumOff val="25000"/>
                  </a:schemeClr>
                </a:solidFill>
                <a:cs typeface="Arial" pitchFamily="34" charset="0"/>
              </a:rPr>
              <a:t>Altă formă / necunoscut </a:t>
            </a:r>
            <a:endParaRPr lang="ko-KR" altLang="en-US" b="1" dirty="0">
              <a:solidFill>
                <a:schemeClr val="tx1">
                  <a:lumMod val="75000"/>
                  <a:lumOff val="25000"/>
                </a:schemeClr>
              </a:solidFill>
              <a:cs typeface="Arial" pitchFamily="34" charset="0"/>
            </a:endParaRPr>
          </a:p>
        </p:txBody>
      </p:sp>
      <p:grpSp>
        <p:nvGrpSpPr>
          <p:cNvPr id="59" name="그룹 4">
            <a:extLst>
              <a:ext uri="{FF2B5EF4-FFF2-40B4-BE49-F238E27FC236}">
                <a16:creationId xmlns:a16="http://schemas.microsoft.com/office/drawing/2014/main" id="{3F768C80-866B-4FB2-BC20-A684AEE8E570}"/>
              </a:ext>
            </a:extLst>
          </p:cNvPr>
          <p:cNvGrpSpPr/>
          <p:nvPr/>
        </p:nvGrpSpPr>
        <p:grpSpPr>
          <a:xfrm>
            <a:off x="3643529" y="723511"/>
            <a:ext cx="4788671" cy="4924369"/>
            <a:chOff x="4374394" y="1589073"/>
            <a:chExt cx="3430853" cy="3574935"/>
          </a:xfrm>
        </p:grpSpPr>
        <p:sp>
          <p:nvSpPr>
            <p:cNvPr id="60" name="Rounded Rectangle 50">
              <a:extLst>
                <a:ext uri="{FF2B5EF4-FFF2-40B4-BE49-F238E27FC236}">
                  <a16:creationId xmlns:a16="http://schemas.microsoft.com/office/drawing/2014/main" id="{FDFDC1F9-FEDD-4C33-9B2D-892C939657AA}"/>
                </a:ext>
              </a:extLst>
            </p:cNvPr>
            <p:cNvSpPr/>
            <p:nvPr/>
          </p:nvSpPr>
          <p:spPr>
            <a:xfrm>
              <a:off x="5935814" y="1751747"/>
              <a:ext cx="288032" cy="2198154"/>
            </a:xfrm>
            <a:prstGeom prst="roundRect">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1" name="Group 60">
              <a:extLst>
                <a:ext uri="{FF2B5EF4-FFF2-40B4-BE49-F238E27FC236}">
                  <a16:creationId xmlns:a16="http://schemas.microsoft.com/office/drawing/2014/main" id="{DE9DB384-5955-46A4-BE14-AB41BA80B20F}"/>
                </a:ext>
              </a:extLst>
            </p:cNvPr>
            <p:cNvGrpSpPr/>
            <p:nvPr/>
          </p:nvGrpSpPr>
          <p:grpSpPr>
            <a:xfrm>
              <a:off x="4374394" y="1589073"/>
              <a:ext cx="3430853" cy="3574935"/>
              <a:chOff x="2665259" y="2366940"/>
              <a:chExt cx="3850957" cy="3297745"/>
            </a:xfrm>
          </p:grpSpPr>
          <p:grpSp>
            <p:nvGrpSpPr>
              <p:cNvPr id="68" name="Group 67">
                <a:extLst>
                  <a:ext uri="{FF2B5EF4-FFF2-40B4-BE49-F238E27FC236}">
                    <a16:creationId xmlns:a16="http://schemas.microsoft.com/office/drawing/2014/main" id="{82851EAE-0D78-4765-9136-7C0491A063DB}"/>
                  </a:ext>
                </a:extLst>
              </p:cNvPr>
              <p:cNvGrpSpPr/>
              <p:nvPr/>
            </p:nvGrpSpPr>
            <p:grpSpPr>
              <a:xfrm>
                <a:off x="2771801" y="3938690"/>
                <a:ext cx="1802976" cy="1296142"/>
                <a:chOff x="2860083" y="2814999"/>
                <a:chExt cx="1711918" cy="1294232"/>
              </a:xfrm>
              <a:effectLst>
                <a:outerShdw blurRad="50800" dist="38100" dir="5400000" algn="t" rotWithShape="0">
                  <a:prstClr val="black">
                    <a:alpha val="40000"/>
                  </a:prstClr>
                </a:outerShdw>
              </a:effectLst>
            </p:grpSpPr>
            <p:sp>
              <p:nvSpPr>
                <p:cNvPr id="84" name="Freeform 76">
                  <a:extLst>
                    <a:ext uri="{FF2B5EF4-FFF2-40B4-BE49-F238E27FC236}">
                      <a16:creationId xmlns:a16="http://schemas.microsoft.com/office/drawing/2014/main" id="{6976CE71-737E-4306-8D32-90D88570B459}"/>
                    </a:ext>
                  </a:extLst>
                </p:cNvPr>
                <p:cNvSpPr>
                  <a:spLocks/>
                </p:cNvSpPr>
                <p:nvPr/>
              </p:nvSpPr>
              <p:spPr bwMode="auto">
                <a:xfrm>
                  <a:off x="2860083" y="285776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5"/>
                    </a:gs>
                    <a:gs pos="100000">
                      <a:schemeClr val="accent5">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5" name="Freeform 16">
                  <a:extLst>
                    <a:ext uri="{FF2B5EF4-FFF2-40B4-BE49-F238E27FC236}">
                      <a16:creationId xmlns:a16="http://schemas.microsoft.com/office/drawing/2014/main" id="{F6ECFCA7-B24D-4579-B24E-195D1B4E720F}"/>
                    </a:ext>
                  </a:extLst>
                </p:cNvPr>
                <p:cNvSpPr>
                  <a:spLocks/>
                </p:cNvSpPr>
                <p:nvPr/>
              </p:nvSpPr>
              <p:spPr bwMode="auto">
                <a:xfrm>
                  <a:off x="2860083" y="2814999"/>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rgbClr val="339966"/>
                    </a:gs>
                    <a:gs pos="99000">
                      <a:srgbClr val="7030A0"/>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nvGrpSpPr>
              <p:cNvPr id="69" name="Group 68">
                <a:extLst>
                  <a:ext uri="{FF2B5EF4-FFF2-40B4-BE49-F238E27FC236}">
                    <a16:creationId xmlns:a16="http://schemas.microsoft.com/office/drawing/2014/main" id="{6F1755BA-5B34-4EAB-A188-256178E3BA64}"/>
                  </a:ext>
                </a:extLst>
              </p:cNvPr>
              <p:cNvGrpSpPr/>
              <p:nvPr/>
            </p:nvGrpSpPr>
            <p:grpSpPr>
              <a:xfrm flipH="1">
                <a:off x="4574776" y="4406927"/>
                <a:ext cx="1445641" cy="1257758"/>
                <a:chOff x="2850248" y="2834525"/>
                <a:chExt cx="1721752" cy="1300736"/>
              </a:xfrm>
              <a:effectLst>
                <a:outerShdw blurRad="50800" dist="38100" dir="5400000" algn="t" rotWithShape="0">
                  <a:prstClr val="black">
                    <a:alpha val="40000"/>
                  </a:prstClr>
                </a:outerShdw>
              </a:effectLst>
            </p:grpSpPr>
            <p:sp>
              <p:nvSpPr>
                <p:cNvPr id="82" name="Freeform 74">
                  <a:extLst>
                    <a:ext uri="{FF2B5EF4-FFF2-40B4-BE49-F238E27FC236}">
                      <a16:creationId xmlns:a16="http://schemas.microsoft.com/office/drawing/2014/main" id="{78C943F6-C8C5-4756-BE9B-5E1D7F0AF00D}"/>
                    </a:ext>
                  </a:extLst>
                </p:cNvPr>
                <p:cNvSpPr>
                  <a:spLocks/>
                </p:cNvSpPr>
                <p:nvPr/>
              </p:nvSpPr>
              <p:spPr bwMode="auto">
                <a:xfrm>
                  <a:off x="2850248" y="288379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39000">
                      <a:schemeClr val="bg2"/>
                    </a:gs>
                    <a:gs pos="69000">
                      <a:schemeClr val="accent2">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3" name="Freeform 16">
                  <a:extLst>
                    <a:ext uri="{FF2B5EF4-FFF2-40B4-BE49-F238E27FC236}">
                      <a16:creationId xmlns:a16="http://schemas.microsoft.com/office/drawing/2014/main" id="{6353541C-D474-42B5-A863-B566C720B990}"/>
                    </a:ext>
                  </a:extLst>
                </p:cNvPr>
                <p:cNvSpPr>
                  <a:spLocks/>
                </p:cNvSpPr>
                <p:nvPr/>
              </p:nvSpPr>
              <p:spPr bwMode="auto">
                <a:xfrm>
                  <a:off x="2860082" y="2834525"/>
                  <a:ext cx="1711918" cy="1251469"/>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no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0" name="Group 69">
                <a:extLst>
                  <a:ext uri="{FF2B5EF4-FFF2-40B4-BE49-F238E27FC236}">
                    <a16:creationId xmlns:a16="http://schemas.microsoft.com/office/drawing/2014/main" id="{1D8D3FDC-E505-430B-9A5F-8C8111E1431E}"/>
                  </a:ext>
                </a:extLst>
              </p:cNvPr>
              <p:cNvGrpSpPr/>
              <p:nvPr/>
            </p:nvGrpSpPr>
            <p:grpSpPr>
              <a:xfrm>
                <a:off x="2665259" y="3067050"/>
                <a:ext cx="1909517" cy="1440160"/>
                <a:chOff x="2952913" y="2268017"/>
                <a:chExt cx="1619087" cy="1294234"/>
              </a:xfrm>
              <a:effectLst>
                <a:outerShdw blurRad="50800" dist="38100" dir="5400000" algn="t" rotWithShape="0">
                  <a:prstClr val="black">
                    <a:alpha val="40000"/>
                  </a:prstClr>
                </a:outerShdw>
              </a:effectLst>
            </p:grpSpPr>
            <p:sp>
              <p:nvSpPr>
                <p:cNvPr id="80" name="Freeform 72">
                  <a:extLst>
                    <a:ext uri="{FF2B5EF4-FFF2-40B4-BE49-F238E27FC236}">
                      <a16:creationId xmlns:a16="http://schemas.microsoft.com/office/drawing/2014/main" id="{86D9CD51-FA1D-4572-A125-FC7C66A93E41}"/>
                    </a:ext>
                  </a:extLst>
                </p:cNvPr>
                <p:cNvSpPr>
                  <a:spLocks/>
                </p:cNvSpPr>
                <p:nvPr/>
              </p:nvSpPr>
              <p:spPr bwMode="auto">
                <a:xfrm>
                  <a:off x="2952913" y="2310780"/>
                  <a:ext cx="1619087"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6"/>
                    </a:gs>
                    <a:gs pos="100000">
                      <a:schemeClr val="accent6">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81" name="Freeform 16">
                  <a:extLst>
                    <a:ext uri="{FF2B5EF4-FFF2-40B4-BE49-F238E27FC236}">
                      <a16:creationId xmlns:a16="http://schemas.microsoft.com/office/drawing/2014/main" id="{00624B26-6E01-45C9-9AF7-1C1DA63EA1AE}"/>
                    </a:ext>
                  </a:extLst>
                </p:cNvPr>
                <p:cNvSpPr>
                  <a:spLocks/>
                </p:cNvSpPr>
                <p:nvPr/>
              </p:nvSpPr>
              <p:spPr bwMode="auto">
                <a:xfrm>
                  <a:off x="2974931" y="2268017"/>
                  <a:ext cx="1597069"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30000">
                      <a:schemeClr val="accent6"/>
                    </a:gs>
                    <a:gs pos="16667">
                      <a:srgbClr val="99CC00"/>
                    </a:gs>
                    <a:gs pos="80000">
                      <a:srgbClr val="FFFF00"/>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nvGrpSpPr>
              <p:cNvPr id="71" name="Group 70">
                <a:extLst>
                  <a:ext uri="{FF2B5EF4-FFF2-40B4-BE49-F238E27FC236}">
                    <a16:creationId xmlns:a16="http://schemas.microsoft.com/office/drawing/2014/main" id="{96A647DE-85E0-4B23-95F9-994E9E3F678E}"/>
                  </a:ext>
                </a:extLst>
              </p:cNvPr>
              <p:cNvGrpSpPr/>
              <p:nvPr/>
            </p:nvGrpSpPr>
            <p:grpSpPr>
              <a:xfrm flipH="1">
                <a:off x="4574776" y="3579961"/>
                <a:ext cx="1656184" cy="1294234"/>
                <a:chOff x="2860082" y="2268017"/>
                <a:chExt cx="1711918" cy="1294234"/>
              </a:xfrm>
              <a:gradFill>
                <a:gsLst>
                  <a:gs pos="77000">
                    <a:schemeClr val="bg1"/>
                  </a:gs>
                  <a:gs pos="100000">
                    <a:schemeClr val="bg1">
                      <a:lumMod val="64000"/>
                    </a:schemeClr>
                  </a:gs>
                </a:gsLst>
                <a:lin ang="0" scaled="1"/>
              </a:gradFill>
              <a:effectLst>
                <a:outerShdw blurRad="50800" dist="38100" dir="5400000" algn="t" rotWithShape="0">
                  <a:prstClr val="black">
                    <a:alpha val="40000"/>
                  </a:prstClr>
                </a:outerShdw>
              </a:effectLst>
            </p:grpSpPr>
            <p:sp>
              <p:nvSpPr>
                <p:cNvPr id="78" name="Freeform 70">
                  <a:extLst>
                    <a:ext uri="{FF2B5EF4-FFF2-40B4-BE49-F238E27FC236}">
                      <a16:creationId xmlns:a16="http://schemas.microsoft.com/office/drawing/2014/main" id="{416CE612-56B0-42EC-83C2-17E73DC24D64}"/>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0">
                      <a:schemeClr val="accent3"/>
                    </a:gs>
                    <a:gs pos="100000">
                      <a:schemeClr val="accent3">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79" name="Freeform 16">
                  <a:extLst>
                    <a:ext uri="{FF2B5EF4-FFF2-40B4-BE49-F238E27FC236}">
                      <a16:creationId xmlns:a16="http://schemas.microsoft.com/office/drawing/2014/main" id="{8D820F3A-833F-426B-9BA8-3723A5FE39E5}"/>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rgbClr val="7030A0"/>
                    </a:gs>
                    <a:gs pos="100000">
                      <a:schemeClr val="accent3">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2" name="Group 71">
                <a:extLst>
                  <a:ext uri="{FF2B5EF4-FFF2-40B4-BE49-F238E27FC236}">
                    <a16:creationId xmlns:a16="http://schemas.microsoft.com/office/drawing/2014/main" id="{F8DAE40C-6524-4B42-BDFE-34DB6DA599A1}"/>
                  </a:ext>
                </a:extLst>
              </p:cNvPr>
              <p:cNvGrpSpPr/>
              <p:nvPr/>
            </p:nvGrpSpPr>
            <p:grpSpPr>
              <a:xfrm>
                <a:off x="2860082" y="2366940"/>
                <a:ext cx="1711918" cy="1312204"/>
                <a:chOff x="2860082" y="2214069"/>
                <a:chExt cx="1711918" cy="1312204"/>
              </a:xfrm>
              <a:effectLst>
                <a:outerShdw blurRad="50800" dist="38100" dir="5400000" algn="t" rotWithShape="0">
                  <a:prstClr val="black">
                    <a:alpha val="40000"/>
                  </a:prstClr>
                </a:outerShdw>
              </a:effectLst>
            </p:grpSpPr>
            <p:sp>
              <p:nvSpPr>
                <p:cNvPr id="76" name="Freeform 68">
                  <a:extLst>
                    <a:ext uri="{FF2B5EF4-FFF2-40B4-BE49-F238E27FC236}">
                      <a16:creationId xmlns:a16="http://schemas.microsoft.com/office/drawing/2014/main" id="{F0179FA8-8CD6-453D-842B-268EA65C6B61}"/>
                    </a:ext>
                  </a:extLst>
                </p:cNvPr>
                <p:cNvSpPr>
                  <a:spLocks/>
                </p:cNvSpPr>
                <p:nvPr/>
              </p:nvSpPr>
              <p:spPr bwMode="auto">
                <a:xfrm>
                  <a:off x="2860082" y="2274802"/>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1"/>
                    </a:gs>
                    <a:gs pos="100000">
                      <a:schemeClr val="accent1">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7" name="Freeform 16">
                  <a:extLst>
                    <a:ext uri="{FF2B5EF4-FFF2-40B4-BE49-F238E27FC236}">
                      <a16:creationId xmlns:a16="http://schemas.microsoft.com/office/drawing/2014/main" id="{FE89EFEC-93A7-49D9-A2D2-B8DA9B7CEFA0}"/>
                    </a:ext>
                  </a:extLst>
                </p:cNvPr>
                <p:cNvSpPr>
                  <a:spLocks/>
                </p:cNvSpPr>
                <p:nvPr/>
              </p:nvSpPr>
              <p:spPr bwMode="auto">
                <a:xfrm>
                  <a:off x="2860082" y="2214069"/>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21000">
                      <a:srgbClr val="00B050"/>
                    </a:gs>
                    <a:gs pos="63000">
                      <a:schemeClr val="accent1">
                        <a:lumMod val="50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3" name="Group 72">
                <a:extLst>
                  <a:ext uri="{FF2B5EF4-FFF2-40B4-BE49-F238E27FC236}">
                    <a16:creationId xmlns:a16="http://schemas.microsoft.com/office/drawing/2014/main" id="{05480F61-8AE2-4847-ACBE-D929E8D21F07}"/>
                  </a:ext>
                </a:extLst>
              </p:cNvPr>
              <p:cNvGrpSpPr/>
              <p:nvPr/>
            </p:nvGrpSpPr>
            <p:grpSpPr>
              <a:xfrm flipH="1">
                <a:off x="4572000" y="2635002"/>
                <a:ext cx="1944216" cy="1438250"/>
                <a:chOff x="2860082" y="2268017"/>
                <a:chExt cx="1711918" cy="1294234"/>
              </a:xfrm>
              <a:effectLst>
                <a:outerShdw blurRad="50800" dist="38100" dir="5400000" algn="t" rotWithShape="0">
                  <a:prstClr val="black">
                    <a:alpha val="40000"/>
                  </a:prstClr>
                </a:outerShdw>
              </a:effectLst>
            </p:grpSpPr>
            <p:sp>
              <p:nvSpPr>
                <p:cNvPr id="74" name="Freeform 66">
                  <a:extLst>
                    <a:ext uri="{FF2B5EF4-FFF2-40B4-BE49-F238E27FC236}">
                      <a16:creationId xmlns:a16="http://schemas.microsoft.com/office/drawing/2014/main" id="{7D4246D9-865A-4D64-A6FD-0515DB2FDBA2}"/>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4"/>
                    </a:gs>
                    <a:gs pos="100000">
                      <a:schemeClr val="accent4">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5" name="Freeform 16">
                  <a:extLst>
                    <a:ext uri="{FF2B5EF4-FFF2-40B4-BE49-F238E27FC236}">
                      <a16:creationId xmlns:a16="http://schemas.microsoft.com/office/drawing/2014/main" id="{9EEABA3B-7524-4A32-9352-0D0CFA1C002D}"/>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pattFill prst="dkVert">
                  <a:fgClr>
                    <a:srgbClr val="00B050"/>
                  </a:fgClr>
                  <a:bgClr>
                    <a:schemeClr val="bg1"/>
                  </a:bgClr>
                </a:patt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grpSp>
      <p:grpSp>
        <p:nvGrpSpPr>
          <p:cNvPr id="86" name="Group 2"/>
          <p:cNvGrpSpPr>
            <a:grpSpLocks/>
          </p:cNvGrpSpPr>
          <p:nvPr/>
        </p:nvGrpSpPr>
        <p:grpSpPr bwMode="auto">
          <a:xfrm>
            <a:off x="4242434" y="3197111"/>
            <a:ext cx="1340919" cy="1152407"/>
            <a:chOff x="2364" y="7295"/>
            <a:chExt cx="3781" cy="2834"/>
          </a:xfrm>
        </p:grpSpPr>
        <p:pic>
          <p:nvPicPr>
            <p:cNvPr id="87" name="Picture 3" descr="var 14 ros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4" y="7295"/>
              <a:ext cx="3781" cy="28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 Box 4"/>
            <p:cNvSpPr txBox="1">
              <a:spLocks noChangeArrowheads="1"/>
            </p:cNvSpPr>
            <p:nvPr/>
          </p:nvSpPr>
          <p:spPr bwMode="auto">
            <a:xfrm>
              <a:off x="2439" y="9542"/>
              <a:ext cx="435" cy="4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pt-BR" altLang="ro-RO" sz="1100" b="1" i="0" u="none" strike="noStrike" cap="none" normalizeH="0" baseline="0">
                  <a:ln>
                    <a:noFill/>
                  </a:ln>
                  <a:solidFill>
                    <a:schemeClr val="tx1"/>
                  </a:solidFill>
                  <a:effectLst/>
                  <a:latin typeface="Trebuchet MS" panose="020B0603020202020204" pitchFamily="34" charset="0"/>
                </a:rPr>
                <a:t>a </a:t>
              </a:r>
              <a:endParaRPr kumimoji="0" lang="ro-RO" altLang="ro-RO" sz="1800" b="0" i="0" u="none" strike="noStrike" cap="none" normalizeH="0" baseline="0">
                <a:ln>
                  <a:noFill/>
                </a:ln>
                <a:solidFill>
                  <a:schemeClr val="tx1"/>
                </a:solidFill>
                <a:effectLst/>
                <a:latin typeface="Arial" panose="020B0604020202020204" pitchFamily="34" charset="0"/>
              </a:endParaRPr>
            </a:p>
          </p:txBody>
        </p:sp>
      </p:grpSp>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512" y="2067096"/>
            <a:ext cx="1204478" cy="1088316"/>
          </a:xfrm>
          <a:prstGeom prst="rect">
            <a:avLst/>
          </a:prstGeom>
          <a:ln>
            <a:noFill/>
          </a:ln>
          <a:effectLst>
            <a:softEdge rad="112500"/>
          </a:effectLst>
        </p:spPr>
      </p:pic>
      <p:grpSp>
        <p:nvGrpSpPr>
          <p:cNvPr id="90" name="Group 89">
            <a:extLst>
              <a:ext uri="{FF2B5EF4-FFF2-40B4-BE49-F238E27FC236}">
                <a16:creationId xmlns:a16="http://schemas.microsoft.com/office/drawing/2014/main" id="{6C244F84-EBAE-459C-B738-E8587AADAFB2}"/>
              </a:ext>
            </a:extLst>
          </p:cNvPr>
          <p:cNvGrpSpPr/>
          <p:nvPr/>
        </p:nvGrpSpPr>
        <p:grpSpPr>
          <a:xfrm>
            <a:off x="5097048" y="5378902"/>
            <a:ext cx="1804210" cy="1392208"/>
            <a:chOff x="3432883" y="4959482"/>
            <a:chExt cx="2050634" cy="1568039"/>
          </a:xfrm>
        </p:grpSpPr>
        <p:sp>
          <p:nvSpPr>
            <p:cNvPr id="91" name="Freeform 8">
              <a:extLst>
                <a:ext uri="{FF2B5EF4-FFF2-40B4-BE49-F238E27FC236}">
                  <a16:creationId xmlns:a16="http://schemas.microsoft.com/office/drawing/2014/main" id="{F2375C31-FA95-4D4A-A8FA-79400860BA27}"/>
                </a:ext>
              </a:extLst>
            </p:cNvPr>
            <p:cNvSpPr/>
            <p:nvPr/>
          </p:nvSpPr>
          <p:spPr>
            <a:xfrm>
              <a:off x="3768393" y="5031845"/>
              <a:ext cx="1617554" cy="1495676"/>
            </a:xfrm>
            <a:custGeom>
              <a:avLst/>
              <a:gdLst>
                <a:gd name="connsiteX0" fmla="*/ 922351 w 1836751"/>
                <a:gd name="connsiteY0" fmla="*/ 0 h 1001864"/>
                <a:gd name="connsiteX1" fmla="*/ 0 w 1836751"/>
                <a:gd name="connsiteY1" fmla="*/ 405516 h 1001864"/>
                <a:gd name="connsiteX2" fmla="*/ 842838 w 1836751"/>
                <a:gd name="connsiteY2" fmla="*/ 143123 h 1001864"/>
                <a:gd name="connsiteX3" fmla="*/ 652007 w 1836751"/>
                <a:gd name="connsiteY3" fmla="*/ 787179 h 1001864"/>
                <a:gd name="connsiteX4" fmla="*/ 962108 w 1836751"/>
                <a:gd name="connsiteY4" fmla="*/ 159026 h 1001864"/>
                <a:gd name="connsiteX5" fmla="*/ 930303 w 1836751"/>
                <a:gd name="connsiteY5" fmla="*/ 1001864 h 1001864"/>
                <a:gd name="connsiteX6" fmla="*/ 1033670 w 1836751"/>
                <a:gd name="connsiteY6" fmla="*/ 95416 h 1001864"/>
                <a:gd name="connsiteX7" fmla="*/ 1272209 w 1836751"/>
                <a:gd name="connsiteY7" fmla="*/ 985962 h 1001864"/>
                <a:gd name="connsiteX8" fmla="*/ 1160891 w 1836751"/>
                <a:gd name="connsiteY8" fmla="*/ 95416 h 1001864"/>
                <a:gd name="connsiteX9" fmla="*/ 1733385 w 1836751"/>
                <a:gd name="connsiteY9" fmla="*/ 763325 h 1001864"/>
                <a:gd name="connsiteX10" fmla="*/ 1264258 w 1836751"/>
                <a:gd name="connsiteY10" fmla="*/ 79513 h 1001864"/>
                <a:gd name="connsiteX11" fmla="*/ 1836751 w 1836751"/>
                <a:gd name="connsiteY11" fmla="*/ 214685 h 1001864"/>
                <a:gd name="connsiteX12" fmla="*/ 922351 w 1836751"/>
                <a:gd name="connsiteY12" fmla="*/ 0 h 1001864"/>
                <a:gd name="connsiteX0" fmla="*/ 943782 w 1836751"/>
                <a:gd name="connsiteY0" fmla="*/ 0 h 989958"/>
                <a:gd name="connsiteX1" fmla="*/ 0 w 1836751"/>
                <a:gd name="connsiteY1" fmla="*/ 393610 h 989958"/>
                <a:gd name="connsiteX2" fmla="*/ 842838 w 1836751"/>
                <a:gd name="connsiteY2" fmla="*/ 131217 h 989958"/>
                <a:gd name="connsiteX3" fmla="*/ 652007 w 1836751"/>
                <a:gd name="connsiteY3" fmla="*/ 775273 h 989958"/>
                <a:gd name="connsiteX4" fmla="*/ 962108 w 1836751"/>
                <a:gd name="connsiteY4" fmla="*/ 147120 h 989958"/>
                <a:gd name="connsiteX5" fmla="*/ 930303 w 1836751"/>
                <a:gd name="connsiteY5" fmla="*/ 989958 h 989958"/>
                <a:gd name="connsiteX6" fmla="*/ 1033670 w 1836751"/>
                <a:gd name="connsiteY6" fmla="*/ 83510 h 989958"/>
                <a:gd name="connsiteX7" fmla="*/ 1272209 w 1836751"/>
                <a:gd name="connsiteY7" fmla="*/ 974056 h 989958"/>
                <a:gd name="connsiteX8" fmla="*/ 1160891 w 1836751"/>
                <a:gd name="connsiteY8" fmla="*/ 83510 h 989958"/>
                <a:gd name="connsiteX9" fmla="*/ 1733385 w 1836751"/>
                <a:gd name="connsiteY9" fmla="*/ 751419 h 989958"/>
                <a:gd name="connsiteX10" fmla="*/ 1264258 w 1836751"/>
                <a:gd name="connsiteY10" fmla="*/ 67607 h 989958"/>
                <a:gd name="connsiteX11" fmla="*/ 1836751 w 1836751"/>
                <a:gd name="connsiteY11" fmla="*/ 202779 h 989958"/>
                <a:gd name="connsiteX12" fmla="*/ 943782 w 1836751"/>
                <a:gd name="connsiteY12" fmla="*/ 0 h 989958"/>
                <a:gd name="connsiteX0" fmla="*/ 943782 w 1836751"/>
                <a:gd name="connsiteY0" fmla="*/ 0 h 989958"/>
                <a:gd name="connsiteX1" fmla="*/ 0 w 1836751"/>
                <a:gd name="connsiteY1" fmla="*/ 393610 h 989958"/>
                <a:gd name="connsiteX2" fmla="*/ 885701 w 1836751"/>
                <a:gd name="connsiteY2" fmla="*/ 78829 h 989958"/>
                <a:gd name="connsiteX3" fmla="*/ 652007 w 1836751"/>
                <a:gd name="connsiteY3" fmla="*/ 775273 h 989958"/>
                <a:gd name="connsiteX4" fmla="*/ 962108 w 1836751"/>
                <a:gd name="connsiteY4" fmla="*/ 147120 h 989958"/>
                <a:gd name="connsiteX5" fmla="*/ 930303 w 1836751"/>
                <a:gd name="connsiteY5" fmla="*/ 989958 h 989958"/>
                <a:gd name="connsiteX6" fmla="*/ 1033670 w 1836751"/>
                <a:gd name="connsiteY6" fmla="*/ 83510 h 989958"/>
                <a:gd name="connsiteX7" fmla="*/ 1272209 w 1836751"/>
                <a:gd name="connsiteY7" fmla="*/ 974056 h 989958"/>
                <a:gd name="connsiteX8" fmla="*/ 1160891 w 1836751"/>
                <a:gd name="connsiteY8" fmla="*/ 83510 h 989958"/>
                <a:gd name="connsiteX9" fmla="*/ 1733385 w 1836751"/>
                <a:gd name="connsiteY9" fmla="*/ 751419 h 989958"/>
                <a:gd name="connsiteX10" fmla="*/ 1264258 w 1836751"/>
                <a:gd name="connsiteY10" fmla="*/ 67607 h 989958"/>
                <a:gd name="connsiteX11" fmla="*/ 1836751 w 1836751"/>
                <a:gd name="connsiteY11" fmla="*/ 202779 h 989958"/>
                <a:gd name="connsiteX12" fmla="*/ 943782 w 1836751"/>
                <a:gd name="connsiteY12" fmla="*/ 0 h 989958"/>
                <a:gd name="connsiteX0" fmla="*/ 929495 w 1822464"/>
                <a:gd name="connsiteY0" fmla="*/ 0 h 989958"/>
                <a:gd name="connsiteX1" fmla="*/ 0 w 1822464"/>
                <a:gd name="connsiteY1" fmla="*/ 476953 h 989958"/>
                <a:gd name="connsiteX2" fmla="*/ 871414 w 1822464"/>
                <a:gd name="connsiteY2" fmla="*/ 78829 h 989958"/>
                <a:gd name="connsiteX3" fmla="*/ 637720 w 1822464"/>
                <a:gd name="connsiteY3" fmla="*/ 775273 h 989958"/>
                <a:gd name="connsiteX4" fmla="*/ 947821 w 1822464"/>
                <a:gd name="connsiteY4" fmla="*/ 147120 h 989958"/>
                <a:gd name="connsiteX5" fmla="*/ 916016 w 1822464"/>
                <a:gd name="connsiteY5" fmla="*/ 989958 h 989958"/>
                <a:gd name="connsiteX6" fmla="*/ 1019383 w 1822464"/>
                <a:gd name="connsiteY6" fmla="*/ 83510 h 989958"/>
                <a:gd name="connsiteX7" fmla="*/ 1257922 w 1822464"/>
                <a:gd name="connsiteY7" fmla="*/ 974056 h 989958"/>
                <a:gd name="connsiteX8" fmla="*/ 1146604 w 1822464"/>
                <a:gd name="connsiteY8" fmla="*/ 83510 h 989958"/>
                <a:gd name="connsiteX9" fmla="*/ 1719098 w 1822464"/>
                <a:gd name="connsiteY9" fmla="*/ 751419 h 989958"/>
                <a:gd name="connsiteX10" fmla="*/ 1249971 w 1822464"/>
                <a:gd name="connsiteY10" fmla="*/ 67607 h 989958"/>
                <a:gd name="connsiteX11" fmla="*/ 1822464 w 1822464"/>
                <a:gd name="connsiteY11" fmla="*/ 202779 h 989958"/>
                <a:gd name="connsiteX12" fmla="*/ 929495 w 1822464"/>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575808 w 1760552"/>
                <a:gd name="connsiteY3" fmla="*/ 775273 h 989958"/>
                <a:gd name="connsiteX4" fmla="*/ 885909 w 1760552"/>
                <a:gd name="connsiteY4" fmla="*/ 147120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85909 w 1760552"/>
                <a:gd name="connsiteY4" fmla="*/ 147120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983272 w 1760552"/>
                <a:gd name="connsiteY10" fmla="*/ 53320 h 989958"/>
                <a:gd name="connsiteX11" fmla="*/ 1760552 w 1760552"/>
                <a:gd name="connsiteY11" fmla="*/ 202779 h 989958"/>
                <a:gd name="connsiteX12" fmla="*/ 867583 w 1760552"/>
                <a:gd name="connsiteY12" fmla="*/ 0 h 989958"/>
                <a:gd name="connsiteX0" fmla="*/ 867583 w 1760552"/>
                <a:gd name="connsiteY0" fmla="*/ 4327 h 994285"/>
                <a:gd name="connsiteX1" fmla="*/ 0 w 1760552"/>
                <a:gd name="connsiteY1" fmla="*/ 624155 h 994285"/>
                <a:gd name="connsiteX2" fmla="*/ 809502 w 1760552"/>
                <a:gd name="connsiteY2" fmla="*/ 83156 h 994285"/>
                <a:gd name="connsiteX3" fmla="*/ 480558 w 1760552"/>
                <a:gd name="connsiteY3" fmla="*/ 789125 h 994285"/>
                <a:gd name="connsiteX4" fmla="*/ 871622 w 1760552"/>
                <a:gd name="connsiteY4" fmla="*/ 89535 h 994285"/>
                <a:gd name="connsiteX5" fmla="*/ 854104 w 1760552"/>
                <a:gd name="connsiteY5" fmla="*/ 994285 h 994285"/>
                <a:gd name="connsiteX6" fmla="*/ 912227 w 1760552"/>
                <a:gd name="connsiteY6" fmla="*/ 61643 h 994285"/>
                <a:gd name="connsiteX7" fmla="*/ 1079329 w 1760552"/>
                <a:gd name="connsiteY7" fmla="*/ 976002 h 994285"/>
                <a:gd name="connsiteX8" fmla="*/ 958485 w 1760552"/>
                <a:gd name="connsiteY8" fmla="*/ 71168 h 994285"/>
                <a:gd name="connsiteX9" fmla="*/ 1657186 w 1760552"/>
                <a:gd name="connsiteY9" fmla="*/ 755746 h 994285"/>
                <a:gd name="connsiteX10" fmla="*/ 983272 w 1760552"/>
                <a:gd name="connsiteY10" fmla="*/ 57647 h 994285"/>
                <a:gd name="connsiteX11" fmla="*/ 1760552 w 1760552"/>
                <a:gd name="connsiteY11" fmla="*/ 207106 h 994285"/>
                <a:gd name="connsiteX12" fmla="*/ 907339 w 1760552"/>
                <a:gd name="connsiteY12" fmla="*/ 0 h 994285"/>
                <a:gd name="connsiteX13" fmla="*/ 867583 w 1760552"/>
                <a:gd name="connsiteY13" fmla="*/ 4327 h 994285"/>
                <a:gd name="connsiteX0" fmla="*/ 867583 w 1769068"/>
                <a:gd name="connsiteY0" fmla="*/ 4327 h 994285"/>
                <a:gd name="connsiteX1" fmla="*/ 0 w 1769068"/>
                <a:gd name="connsiteY1" fmla="*/ 624155 h 994285"/>
                <a:gd name="connsiteX2" fmla="*/ 809502 w 1769068"/>
                <a:gd name="connsiteY2" fmla="*/ 83156 h 994285"/>
                <a:gd name="connsiteX3" fmla="*/ 480558 w 1769068"/>
                <a:gd name="connsiteY3" fmla="*/ 789125 h 994285"/>
                <a:gd name="connsiteX4" fmla="*/ 871622 w 1769068"/>
                <a:gd name="connsiteY4" fmla="*/ 89535 h 994285"/>
                <a:gd name="connsiteX5" fmla="*/ 854104 w 1769068"/>
                <a:gd name="connsiteY5" fmla="*/ 994285 h 994285"/>
                <a:gd name="connsiteX6" fmla="*/ 912227 w 1769068"/>
                <a:gd name="connsiteY6" fmla="*/ 61643 h 994285"/>
                <a:gd name="connsiteX7" fmla="*/ 1079329 w 1769068"/>
                <a:gd name="connsiteY7" fmla="*/ 976002 h 994285"/>
                <a:gd name="connsiteX8" fmla="*/ 958485 w 1769068"/>
                <a:gd name="connsiteY8" fmla="*/ 71168 h 994285"/>
                <a:gd name="connsiteX9" fmla="*/ 1657186 w 1769068"/>
                <a:gd name="connsiteY9" fmla="*/ 755746 h 994285"/>
                <a:gd name="connsiteX10" fmla="*/ 983272 w 1769068"/>
                <a:gd name="connsiteY10" fmla="*/ 57647 h 994285"/>
                <a:gd name="connsiteX11" fmla="*/ 1760552 w 1769068"/>
                <a:gd name="connsiteY11" fmla="*/ 207106 h 994285"/>
                <a:gd name="connsiteX12" fmla="*/ 1381208 w 1769068"/>
                <a:gd name="connsiteY12" fmla="*/ 97632 h 994285"/>
                <a:gd name="connsiteX13" fmla="*/ 907339 w 1769068"/>
                <a:gd name="connsiteY13" fmla="*/ 0 h 994285"/>
                <a:gd name="connsiteX14" fmla="*/ 867583 w 1769068"/>
                <a:gd name="connsiteY14" fmla="*/ 4327 h 994285"/>
                <a:gd name="connsiteX0" fmla="*/ 867583 w 1731999"/>
                <a:gd name="connsiteY0" fmla="*/ 4327 h 994285"/>
                <a:gd name="connsiteX1" fmla="*/ 0 w 1731999"/>
                <a:gd name="connsiteY1" fmla="*/ 624155 h 994285"/>
                <a:gd name="connsiteX2" fmla="*/ 809502 w 1731999"/>
                <a:gd name="connsiteY2" fmla="*/ 83156 h 994285"/>
                <a:gd name="connsiteX3" fmla="*/ 480558 w 1731999"/>
                <a:gd name="connsiteY3" fmla="*/ 789125 h 994285"/>
                <a:gd name="connsiteX4" fmla="*/ 871622 w 1731999"/>
                <a:gd name="connsiteY4" fmla="*/ 89535 h 994285"/>
                <a:gd name="connsiteX5" fmla="*/ 854104 w 1731999"/>
                <a:gd name="connsiteY5" fmla="*/ 994285 h 994285"/>
                <a:gd name="connsiteX6" fmla="*/ 912227 w 1731999"/>
                <a:gd name="connsiteY6" fmla="*/ 61643 h 994285"/>
                <a:gd name="connsiteX7" fmla="*/ 1079329 w 1731999"/>
                <a:gd name="connsiteY7" fmla="*/ 976002 h 994285"/>
                <a:gd name="connsiteX8" fmla="*/ 958485 w 1731999"/>
                <a:gd name="connsiteY8" fmla="*/ 71168 h 994285"/>
                <a:gd name="connsiteX9" fmla="*/ 1657186 w 1731999"/>
                <a:gd name="connsiteY9" fmla="*/ 755746 h 994285"/>
                <a:gd name="connsiteX10" fmla="*/ 983272 w 1731999"/>
                <a:gd name="connsiteY10" fmla="*/ 57647 h 994285"/>
                <a:gd name="connsiteX11" fmla="*/ 1722452 w 1731999"/>
                <a:gd name="connsiteY11" fmla="*/ 388081 h 994285"/>
                <a:gd name="connsiteX12" fmla="*/ 1381208 w 1731999"/>
                <a:gd name="connsiteY12" fmla="*/ 97632 h 994285"/>
                <a:gd name="connsiteX13" fmla="*/ 907339 w 1731999"/>
                <a:gd name="connsiteY13" fmla="*/ 0 h 994285"/>
                <a:gd name="connsiteX14" fmla="*/ 867583 w 1731999"/>
                <a:gd name="connsiteY14" fmla="*/ 4327 h 994285"/>
                <a:gd name="connsiteX0" fmla="*/ 867583 w 1731999"/>
                <a:gd name="connsiteY0" fmla="*/ 4327 h 994285"/>
                <a:gd name="connsiteX1" fmla="*/ 0 w 1731999"/>
                <a:gd name="connsiteY1" fmla="*/ 624155 h 994285"/>
                <a:gd name="connsiteX2" fmla="*/ 809502 w 1731999"/>
                <a:gd name="connsiteY2" fmla="*/ 83156 h 994285"/>
                <a:gd name="connsiteX3" fmla="*/ 480558 w 1731999"/>
                <a:gd name="connsiteY3" fmla="*/ 789125 h 994285"/>
                <a:gd name="connsiteX4" fmla="*/ 871622 w 1731999"/>
                <a:gd name="connsiteY4" fmla="*/ 89535 h 994285"/>
                <a:gd name="connsiteX5" fmla="*/ 854104 w 1731999"/>
                <a:gd name="connsiteY5" fmla="*/ 994285 h 994285"/>
                <a:gd name="connsiteX6" fmla="*/ 912227 w 1731999"/>
                <a:gd name="connsiteY6" fmla="*/ 61643 h 994285"/>
                <a:gd name="connsiteX7" fmla="*/ 1079329 w 1731999"/>
                <a:gd name="connsiteY7" fmla="*/ 976002 h 994285"/>
                <a:gd name="connsiteX8" fmla="*/ 958485 w 1731999"/>
                <a:gd name="connsiteY8" fmla="*/ 71168 h 994285"/>
                <a:gd name="connsiteX9" fmla="*/ 1657186 w 1731999"/>
                <a:gd name="connsiteY9" fmla="*/ 755746 h 994285"/>
                <a:gd name="connsiteX10" fmla="*/ 983272 w 1731999"/>
                <a:gd name="connsiteY10" fmla="*/ 57647 h 994285"/>
                <a:gd name="connsiteX11" fmla="*/ 1722452 w 1731999"/>
                <a:gd name="connsiteY11" fmla="*/ 388081 h 994285"/>
                <a:gd name="connsiteX12" fmla="*/ 1381208 w 1731999"/>
                <a:gd name="connsiteY12" fmla="*/ 97632 h 994285"/>
                <a:gd name="connsiteX13" fmla="*/ 907339 w 1731999"/>
                <a:gd name="connsiteY13" fmla="*/ 0 h 994285"/>
                <a:gd name="connsiteX14" fmla="*/ 867583 w 1731999"/>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33570 w 1722452"/>
                <a:gd name="connsiteY12" fmla="*/ 61914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528722 w 1722452"/>
                <a:gd name="connsiteY1" fmla="*/ 200026 h 994285"/>
                <a:gd name="connsiteX2" fmla="*/ 0 w 1722452"/>
                <a:gd name="connsiteY2" fmla="*/ 624155 h 994285"/>
                <a:gd name="connsiteX3" fmla="*/ 809502 w 1722452"/>
                <a:gd name="connsiteY3" fmla="*/ 83156 h 994285"/>
                <a:gd name="connsiteX4" fmla="*/ 480558 w 1722452"/>
                <a:gd name="connsiteY4" fmla="*/ 789125 h 994285"/>
                <a:gd name="connsiteX5" fmla="*/ 871622 w 1722452"/>
                <a:gd name="connsiteY5" fmla="*/ 89535 h 994285"/>
                <a:gd name="connsiteX6" fmla="*/ 854104 w 1722452"/>
                <a:gd name="connsiteY6" fmla="*/ 994285 h 994285"/>
                <a:gd name="connsiteX7" fmla="*/ 912227 w 1722452"/>
                <a:gd name="connsiteY7" fmla="*/ 61643 h 994285"/>
                <a:gd name="connsiteX8" fmla="*/ 1079329 w 1722452"/>
                <a:gd name="connsiteY8" fmla="*/ 976002 h 994285"/>
                <a:gd name="connsiteX9" fmla="*/ 958485 w 1722452"/>
                <a:gd name="connsiteY9" fmla="*/ 71168 h 994285"/>
                <a:gd name="connsiteX10" fmla="*/ 1657186 w 1722452"/>
                <a:gd name="connsiteY10" fmla="*/ 755746 h 994285"/>
                <a:gd name="connsiteX11" fmla="*/ 983272 w 1722452"/>
                <a:gd name="connsiteY11" fmla="*/ 57647 h 994285"/>
                <a:gd name="connsiteX12" fmla="*/ 1722452 w 1722452"/>
                <a:gd name="connsiteY12" fmla="*/ 388081 h 994285"/>
                <a:gd name="connsiteX13" fmla="*/ 1271670 w 1722452"/>
                <a:gd name="connsiteY13" fmla="*/ 64295 h 994285"/>
                <a:gd name="connsiteX14" fmla="*/ 907339 w 1722452"/>
                <a:gd name="connsiteY14" fmla="*/ 0 h 994285"/>
                <a:gd name="connsiteX15" fmla="*/ 867583 w 1722452"/>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64415 w 1465277"/>
                <a:gd name="connsiteY4" fmla="*/ 411957 h 994285"/>
                <a:gd name="connsiteX5" fmla="*/ 223383 w 1465277"/>
                <a:gd name="connsiteY5" fmla="*/ 789125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64415 w 1465277"/>
                <a:gd name="connsiteY4" fmla="*/ 411957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14495 w 1365264"/>
                <a:gd name="connsiteY15" fmla="*/ 64295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6689" h="994285">
                  <a:moveTo>
                    <a:pt x="610408" y="4327"/>
                  </a:moveTo>
                  <a:cubicBezTo>
                    <a:pt x="472847" y="67178"/>
                    <a:pt x="366245" y="132412"/>
                    <a:pt x="271547" y="200026"/>
                  </a:cubicBezTo>
                  <a:cubicBezTo>
                    <a:pt x="122294" y="321559"/>
                    <a:pt x="56385" y="478810"/>
                    <a:pt x="0" y="612249"/>
                  </a:cubicBezTo>
                  <a:cubicBezTo>
                    <a:pt x="183315" y="292215"/>
                    <a:pt x="288049" y="219833"/>
                    <a:pt x="552327" y="83156"/>
                  </a:cubicBezTo>
                  <a:cubicBezTo>
                    <a:pt x="502390" y="190375"/>
                    <a:pt x="431021" y="252351"/>
                    <a:pt x="381084" y="359570"/>
                  </a:cubicBezTo>
                  <a:cubicBezTo>
                    <a:pt x="302324" y="527361"/>
                    <a:pt x="309287" y="695153"/>
                    <a:pt x="309108" y="862944"/>
                  </a:cubicBezTo>
                  <a:cubicBezTo>
                    <a:pt x="353738" y="421785"/>
                    <a:pt x="395985" y="387819"/>
                    <a:pt x="602540" y="89535"/>
                  </a:cubicBezTo>
                  <a:cubicBezTo>
                    <a:pt x="600670" y="391118"/>
                    <a:pt x="598799" y="692702"/>
                    <a:pt x="596929" y="994285"/>
                  </a:cubicBezTo>
                  <a:lnTo>
                    <a:pt x="655052" y="61643"/>
                  </a:lnTo>
                  <a:lnTo>
                    <a:pt x="822154" y="976002"/>
                  </a:lnTo>
                  <a:cubicBezTo>
                    <a:pt x="795367" y="677566"/>
                    <a:pt x="749528" y="386274"/>
                    <a:pt x="694166" y="85456"/>
                  </a:cubicBezTo>
                  <a:cubicBezTo>
                    <a:pt x="886585" y="246974"/>
                    <a:pt x="1079004" y="544222"/>
                    <a:pt x="1171411" y="784321"/>
                  </a:cubicBezTo>
                  <a:cubicBezTo>
                    <a:pt x="1123869" y="610193"/>
                    <a:pt x="1042989" y="450353"/>
                    <a:pt x="950203" y="302419"/>
                  </a:cubicBezTo>
                  <a:lnTo>
                    <a:pt x="726097" y="57647"/>
                  </a:lnTo>
                  <a:cubicBezTo>
                    <a:pt x="1017734" y="120167"/>
                    <a:pt x="1137920" y="249362"/>
                    <a:pt x="1336689" y="554769"/>
                  </a:cubicBezTo>
                  <a:cubicBezTo>
                    <a:pt x="1254183" y="407842"/>
                    <a:pt x="1180510" y="277406"/>
                    <a:pt x="1040689" y="154782"/>
                  </a:cubicBezTo>
                  <a:cubicBezTo>
                    <a:pt x="922299" y="84545"/>
                    <a:pt x="732196" y="16741"/>
                    <a:pt x="650164" y="0"/>
                  </a:cubicBezTo>
                  <a:lnTo>
                    <a:pt x="610408" y="43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2" name="Freeform 10">
              <a:extLst>
                <a:ext uri="{FF2B5EF4-FFF2-40B4-BE49-F238E27FC236}">
                  <a16:creationId xmlns:a16="http://schemas.microsoft.com/office/drawing/2014/main" id="{4CC196DF-92EE-418D-8AFC-D4BB56E5C24E}"/>
                </a:ext>
              </a:extLst>
            </p:cNvPr>
            <p:cNvSpPr/>
            <p:nvPr/>
          </p:nvSpPr>
          <p:spPr>
            <a:xfrm rot="3110647" flipH="1">
              <a:off x="3717171" y="5218156"/>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3" name="Freeform 80">
              <a:extLst>
                <a:ext uri="{FF2B5EF4-FFF2-40B4-BE49-F238E27FC236}">
                  <a16:creationId xmlns:a16="http://schemas.microsoft.com/office/drawing/2014/main" id="{824F03A5-F847-4918-890F-3F2AEFC0FF37}"/>
                </a:ext>
              </a:extLst>
            </p:cNvPr>
            <p:cNvSpPr/>
            <p:nvPr/>
          </p:nvSpPr>
          <p:spPr>
            <a:xfrm rot="1873218">
              <a:off x="3899211" y="4959482"/>
              <a:ext cx="418104" cy="698519"/>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4" name="Freeform 82">
              <a:extLst>
                <a:ext uri="{FF2B5EF4-FFF2-40B4-BE49-F238E27FC236}">
                  <a16:creationId xmlns:a16="http://schemas.microsoft.com/office/drawing/2014/main" id="{7DE3A9DA-EAA2-44D0-8489-D59E1FA3BE31}"/>
                </a:ext>
              </a:extLst>
            </p:cNvPr>
            <p:cNvSpPr/>
            <p:nvPr/>
          </p:nvSpPr>
          <p:spPr>
            <a:xfrm rot="1318805" flipH="1">
              <a:off x="3985361" y="5642449"/>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5" name="Freeform 83">
              <a:extLst>
                <a:ext uri="{FF2B5EF4-FFF2-40B4-BE49-F238E27FC236}">
                  <a16:creationId xmlns:a16="http://schemas.microsoft.com/office/drawing/2014/main" id="{C2BDE614-B41F-4869-A56C-0C3DF10E6C67}"/>
                </a:ext>
              </a:extLst>
            </p:cNvPr>
            <p:cNvSpPr/>
            <p:nvPr/>
          </p:nvSpPr>
          <p:spPr>
            <a:xfrm rot="256526" flipH="1">
              <a:off x="4263309" y="5368142"/>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6" name="Freeform 84">
              <a:extLst>
                <a:ext uri="{FF2B5EF4-FFF2-40B4-BE49-F238E27FC236}">
                  <a16:creationId xmlns:a16="http://schemas.microsoft.com/office/drawing/2014/main" id="{FB7FDD27-1BBD-422F-898D-323032852FF5}"/>
                </a:ext>
              </a:extLst>
            </p:cNvPr>
            <p:cNvSpPr/>
            <p:nvPr/>
          </p:nvSpPr>
          <p:spPr>
            <a:xfrm rot="1453040">
              <a:off x="4062935" y="5244480"/>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7" name="Freeform 85">
              <a:extLst>
                <a:ext uri="{FF2B5EF4-FFF2-40B4-BE49-F238E27FC236}">
                  <a16:creationId xmlns:a16="http://schemas.microsoft.com/office/drawing/2014/main" id="{C82BE990-A89A-451E-8E82-6496BFC1972C}"/>
                </a:ext>
              </a:extLst>
            </p:cNvPr>
            <p:cNvSpPr/>
            <p:nvPr/>
          </p:nvSpPr>
          <p:spPr>
            <a:xfrm rot="20428859">
              <a:off x="4767467" y="5833485"/>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8" name="Freeform 86">
              <a:extLst>
                <a:ext uri="{FF2B5EF4-FFF2-40B4-BE49-F238E27FC236}">
                  <a16:creationId xmlns:a16="http://schemas.microsoft.com/office/drawing/2014/main" id="{61A915CA-A13E-4904-AE1D-A55456708407}"/>
                </a:ext>
              </a:extLst>
            </p:cNvPr>
            <p:cNvSpPr/>
            <p:nvPr/>
          </p:nvSpPr>
          <p:spPr>
            <a:xfrm rot="17799804" flipH="1">
              <a:off x="5152765" y="5114915"/>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9" name="Freeform 87">
              <a:extLst>
                <a:ext uri="{FF2B5EF4-FFF2-40B4-BE49-F238E27FC236}">
                  <a16:creationId xmlns:a16="http://schemas.microsoft.com/office/drawing/2014/main" id="{28994EF8-0518-434E-BF36-1662882DD252}"/>
                </a:ext>
              </a:extLst>
            </p:cNvPr>
            <p:cNvSpPr/>
            <p:nvPr/>
          </p:nvSpPr>
          <p:spPr>
            <a:xfrm rot="16678242">
              <a:off x="4939097" y="5389893"/>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0" name="Freeform 88">
              <a:extLst>
                <a:ext uri="{FF2B5EF4-FFF2-40B4-BE49-F238E27FC236}">
                  <a16:creationId xmlns:a16="http://schemas.microsoft.com/office/drawing/2014/main" id="{AF1B3789-B078-4F35-B008-F90596FA6F9B}"/>
                </a:ext>
              </a:extLst>
            </p:cNvPr>
            <p:cNvSpPr/>
            <p:nvPr/>
          </p:nvSpPr>
          <p:spPr>
            <a:xfrm rot="1953358" flipH="1">
              <a:off x="4353854" y="5871794"/>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1" name="Freeform 89">
              <a:extLst>
                <a:ext uri="{FF2B5EF4-FFF2-40B4-BE49-F238E27FC236}">
                  <a16:creationId xmlns:a16="http://schemas.microsoft.com/office/drawing/2014/main" id="{63995AE6-0DD7-4C80-97FD-C3BF7E8CDA72}"/>
                </a:ext>
              </a:extLst>
            </p:cNvPr>
            <p:cNvSpPr/>
            <p:nvPr/>
          </p:nvSpPr>
          <p:spPr>
            <a:xfrm rot="1953358" flipH="1">
              <a:off x="4844391" y="5745770"/>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2" name="Freeform 90">
              <a:extLst>
                <a:ext uri="{FF2B5EF4-FFF2-40B4-BE49-F238E27FC236}">
                  <a16:creationId xmlns:a16="http://schemas.microsoft.com/office/drawing/2014/main" id="{C387F408-2237-400B-834E-8E73A059F72A}"/>
                </a:ext>
              </a:extLst>
            </p:cNvPr>
            <p:cNvSpPr/>
            <p:nvPr/>
          </p:nvSpPr>
          <p:spPr>
            <a:xfrm rot="18020636">
              <a:off x="4841110" y="5178289"/>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3" name="Freeform 91">
              <a:extLst>
                <a:ext uri="{FF2B5EF4-FFF2-40B4-BE49-F238E27FC236}">
                  <a16:creationId xmlns:a16="http://schemas.microsoft.com/office/drawing/2014/main" id="{C5070710-0948-4581-A1AC-37BF807E8DA8}"/>
                </a:ext>
              </a:extLst>
            </p:cNvPr>
            <p:cNvSpPr/>
            <p:nvPr/>
          </p:nvSpPr>
          <p:spPr>
            <a:xfrm rot="19439538">
              <a:off x="4676160" y="5405253"/>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4" name="Freeform 92">
              <a:extLst>
                <a:ext uri="{FF2B5EF4-FFF2-40B4-BE49-F238E27FC236}">
                  <a16:creationId xmlns:a16="http://schemas.microsoft.com/office/drawing/2014/main" id="{A47F8C8E-4E36-44FC-A466-267501EEED45}"/>
                </a:ext>
              </a:extLst>
            </p:cNvPr>
            <p:cNvSpPr/>
            <p:nvPr/>
          </p:nvSpPr>
          <p:spPr>
            <a:xfrm rot="19439538">
              <a:off x="4307184" y="5646390"/>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5" name="Freeform 93">
              <a:extLst>
                <a:ext uri="{FF2B5EF4-FFF2-40B4-BE49-F238E27FC236}">
                  <a16:creationId xmlns:a16="http://schemas.microsoft.com/office/drawing/2014/main" id="{CD74DF2D-C721-4DC3-87A1-5A64263FAF7A}"/>
                </a:ext>
              </a:extLst>
            </p:cNvPr>
            <p:cNvSpPr/>
            <p:nvPr/>
          </p:nvSpPr>
          <p:spPr>
            <a:xfrm rot="20887601">
              <a:off x="3764972" y="5637027"/>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6" name="Freeform 94">
              <a:extLst>
                <a:ext uri="{FF2B5EF4-FFF2-40B4-BE49-F238E27FC236}">
                  <a16:creationId xmlns:a16="http://schemas.microsoft.com/office/drawing/2014/main" id="{BC41A6D3-4A95-4C3B-B42D-418213C6B4E4}"/>
                </a:ext>
              </a:extLst>
            </p:cNvPr>
            <p:cNvSpPr/>
            <p:nvPr/>
          </p:nvSpPr>
          <p:spPr>
            <a:xfrm rot="19308419">
              <a:off x="4084919" y="5986007"/>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7" name="Freeform 95">
              <a:extLst>
                <a:ext uri="{FF2B5EF4-FFF2-40B4-BE49-F238E27FC236}">
                  <a16:creationId xmlns:a16="http://schemas.microsoft.com/office/drawing/2014/main" id="{1384E6A3-458C-43A0-9205-869195FD19F2}"/>
                </a:ext>
              </a:extLst>
            </p:cNvPr>
            <p:cNvSpPr/>
            <p:nvPr/>
          </p:nvSpPr>
          <p:spPr>
            <a:xfrm rot="915568">
              <a:off x="4293387" y="5851911"/>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8" name="Freeform 96">
              <a:extLst>
                <a:ext uri="{FF2B5EF4-FFF2-40B4-BE49-F238E27FC236}">
                  <a16:creationId xmlns:a16="http://schemas.microsoft.com/office/drawing/2014/main" id="{176DDC70-B8D3-4B96-B92A-B4EBA03CD5E2}"/>
                </a:ext>
              </a:extLst>
            </p:cNvPr>
            <p:cNvSpPr/>
            <p:nvPr/>
          </p:nvSpPr>
          <p:spPr>
            <a:xfrm rot="900000">
              <a:off x="4521018" y="5337147"/>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9" name="Freeform 97">
              <a:extLst>
                <a:ext uri="{FF2B5EF4-FFF2-40B4-BE49-F238E27FC236}">
                  <a16:creationId xmlns:a16="http://schemas.microsoft.com/office/drawing/2014/main" id="{B5C75698-B193-4FD4-9593-310BF142E57E}"/>
                </a:ext>
              </a:extLst>
            </p:cNvPr>
            <p:cNvSpPr/>
            <p:nvPr/>
          </p:nvSpPr>
          <p:spPr>
            <a:xfrm rot="445708">
              <a:off x="4459130" y="5286022"/>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0" name="Freeform 98">
              <a:extLst>
                <a:ext uri="{FF2B5EF4-FFF2-40B4-BE49-F238E27FC236}">
                  <a16:creationId xmlns:a16="http://schemas.microsoft.com/office/drawing/2014/main" id="{C413C7F5-1758-4D77-B14B-5B74F4C06535}"/>
                </a:ext>
              </a:extLst>
            </p:cNvPr>
            <p:cNvSpPr/>
            <p:nvPr/>
          </p:nvSpPr>
          <p:spPr>
            <a:xfrm rot="20467473" flipH="1">
              <a:off x="5291069" y="5545339"/>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1" name="Freeform 99">
              <a:extLst>
                <a:ext uri="{FF2B5EF4-FFF2-40B4-BE49-F238E27FC236}">
                  <a16:creationId xmlns:a16="http://schemas.microsoft.com/office/drawing/2014/main" id="{EACEB36B-5B48-4439-9E40-54B7175B0278}"/>
                </a:ext>
              </a:extLst>
            </p:cNvPr>
            <p:cNvSpPr/>
            <p:nvPr/>
          </p:nvSpPr>
          <p:spPr>
            <a:xfrm rot="20467473" flipH="1">
              <a:off x="5118257" y="5846033"/>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2" name="Freeform 100">
              <a:extLst>
                <a:ext uri="{FF2B5EF4-FFF2-40B4-BE49-F238E27FC236}">
                  <a16:creationId xmlns:a16="http://schemas.microsoft.com/office/drawing/2014/main" id="{053D3F59-EAB8-41D4-8522-33F0FFCDDF34}"/>
                </a:ext>
              </a:extLst>
            </p:cNvPr>
            <p:cNvSpPr/>
            <p:nvPr/>
          </p:nvSpPr>
          <p:spPr>
            <a:xfrm rot="1132527">
              <a:off x="3832653" y="5882362"/>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4820" y="2638867"/>
            <a:ext cx="1260220" cy="1082335"/>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4820" y="1165868"/>
            <a:ext cx="1260220" cy="1331342"/>
          </a:xfrm>
          <a:prstGeom prst="rect">
            <a:avLst/>
          </a:prstGeom>
          <a:ln>
            <a:noFill/>
          </a:ln>
          <a:effectLst>
            <a:softEdge rad="112500"/>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4820" y="3884048"/>
            <a:ext cx="1215426" cy="1065560"/>
          </a:xfrm>
          <a:prstGeom prst="rect">
            <a:avLst/>
          </a:prstGeom>
          <a:ln>
            <a:noFill/>
          </a:ln>
          <a:effectLst>
            <a:softEdge rad="112500"/>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2435" y="782979"/>
            <a:ext cx="1149805" cy="1154204"/>
          </a:xfrm>
          <a:prstGeom prst="rect">
            <a:avLst/>
          </a:prstGeom>
          <a:ln>
            <a:noFill/>
          </a:ln>
          <a:effectLst>
            <a:softEdge rad="112500"/>
          </a:effectLst>
        </p:spPr>
      </p:pic>
    </p:spTree>
    <p:extLst>
      <p:ext uri="{BB962C8B-B14F-4D97-AF65-F5344CB8AC3E}">
        <p14:creationId xmlns:p14="http://schemas.microsoft.com/office/powerpoint/2010/main" val="62469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C22EC0DF-11B3-4D5A-895B-96E162850620}"/>
              </a:ext>
            </a:extLst>
          </p:cNvPr>
          <p:cNvGrpSpPr/>
          <p:nvPr/>
        </p:nvGrpSpPr>
        <p:grpSpPr>
          <a:xfrm>
            <a:off x="580463" y="2147503"/>
            <a:ext cx="6203651" cy="3640730"/>
            <a:chOff x="2687161" y="3731096"/>
            <a:chExt cx="5158677" cy="3027467"/>
          </a:xfrm>
        </p:grpSpPr>
        <p:sp>
          <p:nvSpPr>
            <p:cNvPr id="38" name="Freeform: Shape 37">
              <a:extLst>
                <a:ext uri="{FF2B5EF4-FFF2-40B4-BE49-F238E27FC236}">
                  <a16:creationId xmlns:a16="http://schemas.microsoft.com/office/drawing/2014/main" id="{0A850CDC-C731-4D96-8B23-08003224A9C3}"/>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solidFill>
              <a:srgbClr val="D9D9D9"/>
            </a:solid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1CADB2F-C99C-46D1-9B61-E31E282CC2B5}"/>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solidFill>
              <a:srgbClr val="D9D9D9"/>
            </a:solid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A0C8F34-326F-4363-8E2E-8D084AED438E}"/>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solidFill>
              <a:srgbClr val="D9D9D9"/>
            </a:solid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1482B90-0BFE-4035-BDB0-EA875427D1EB}"/>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solidFill>
              <a:srgbClr val="D9D9D9"/>
            </a:solid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F7A6DA5-9BEF-460E-9560-3A1025117F2D}"/>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solidFill>
              <a:srgbClr val="D9D9D9"/>
            </a:solid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10F78FC-C796-428A-904C-CE0E030F0D07}"/>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solidFill>
              <a:srgbClr val="D9D9D9"/>
            </a:solid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77F3729-90F9-49E3-AEEC-4526EC8521BC}"/>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solidFill>
              <a:srgbClr val="D9D9D9"/>
            </a:solid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D885161-59BC-4614-91CE-3B75B060B2D4}"/>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solidFill>
              <a:srgbClr val="D9D9D9"/>
            </a:solid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7563D7A-B7A0-48DA-A062-C083CD020E2B}"/>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solidFill>
              <a:srgbClr val="D9D9D9"/>
            </a:solid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63A189A-C50A-4799-AC7A-E9F2C3220846}"/>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solidFill>
              <a:srgbClr val="D9D9D9"/>
            </a:solid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B9E1672-1B64-482E-AD3A-FA8FBC779E66}"/>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solidFill>
              <a:srgbClr val="D9D9D9"/>
            </a:solid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161D4B1-2447-46E6-9D38-2786FCC8C1D2}"/>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solidFill>
              <a:srgbClr val="D9D9D9"/>
            </a:solid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FC7788F-37F1-4940-9E23-A96C4E8BFE2F}"/>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solidFill>
              <a:srgbClr val="D9D9D9"/>
            </a:solid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70A4A0E-0395-4654-83B3-8E97999030B1}"/>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solidFill>
              <a:srgbClr val="D9D9D9"/>
            </a:solid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488AC63-8198-416E-9502-03909969D94F}"/>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solidFill>
              <a:srgbClr val="D9D9D9"/>
            </a:solid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14AA3E0E-5BCA-44ED-893F-4ECA4B056AE9}"/>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solidFill>
              <a:srgbClr val="D9D9D9"/>
            </a:solid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F390446-5047-46DE-9BED-7490D7659994}"/>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solidFill>
              <a:srgbClr val="D9D9D9"/>
            </a:solid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A1345F9-5CB3-45FA-B1A1-16951511A9AF}"/>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solidFill>
              <a:srgbClr val="D9D9D9"/>
            </a:solid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D49B9AA-F4C7-46B1-8530-F8E0828CB7A6}"/>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solidFill>
              <a:srgbClr val="D9D9D9"/>
            </a:solid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9DFC4A7C-B405-4CEE-9FD2-B37BAB99393D}"/>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solidFill>
              <a:srgbClr val="D9D9D9"/>
            </a:solid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78865C0-FFEB-4887-8C40-A1E8C5507C57}"/>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solidFill>
              <a:srgbClr val="D9D9D9"/>
            </a:solid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F672AAF-86BC-45BC-B2DB-4213380D3152}"/>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solidFill>
              <a:srgbClr val="D9D9D9"/>
            </a:solid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20273AD-4109-456C-BC59-B6F67B3A9908}"/>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solidFill>
              <a:srgbClr val="D9D9D9"/>
            </a:solid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FFABCAC-A7A0-4088-B5A9-257DCB22276F}"/>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solidFill>
              <a:srgbClr val="D9D9D9"/>
            </a:solid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D88FDB0A-D097-45BF-9B13-E351154AA5FB}"/>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solidFill>
              <a:srgbClr val="D9D9D9"/>
            </a:solid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88F49C1-9542-48A1-ADAF-BA1078A50569}"/>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solidFill>
              <a:srgbClr val="D9D9D9"/>
            </a:solid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600297A-BA93-41EE-8EC7-E7C8A31AC429}"/>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solidFill>
              <a:srgbClr val="D9D9D9"/>
            </a:solid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15F9132-5359-47D8-B606-B9C6ECC9D35C}"/>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solidFill>
              <a:srgbClr val="D9D9D9"/>
            </a:solid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275384C-F0C6-44F1-BC6B-A95F77DB9FE7}"/>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solidFill>
              <a:srgbClr val="D9D9D9"/>
            </a:solid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8E521EE-C67A-43CC-A318-B18E3323B7F6}"/>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solidFill>
              <a:srgbClr val="D9D9D9"/>
            </a:solid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93120E9-6ADF-4B20-AAA2-3833A39B4610}"/>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solidFill>
              <a:srgbClr val="D9D9D9"/>
            </a:solid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BE298EB-0FAA-40C8-B75C-6070FC8333C6}"/>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solidFill>
              <a:srgbClr val="D9D9D9"/>
            </a:solid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7ECD0D0-C501-4795-8699-2D07D41E9B1C}"/>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solidFill>
              <a:srgbClr val="D9D9D9"/>
            </a:solid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11F3ACB-5070-4F5E-B324-6AB13D617A6D}"/>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solidFill>
              <a:srgbClr val="D9D9D9"/>
            </a:solid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D70BBD6-AFA9-45AF-8470-ABBC3DCC77D2}"/>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solidFill>
              <a:srgbClr val="D9D9D9"/>
            </a:solid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335105D-A4AC-4D74-A65E-891E97687443}"/>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solidFill>
              <a:srgbClr val="D9D9D9"/>
            </a:solid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C8655536-A965-44AD-BCD8-8C764CB8B4BC}"/>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solidFill>
              <a:srgbClr val="D9D9D9"/>
            </a:solid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4207471-9579-48D5-A8D0-EB61E32C9D73}"/>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solidFill>
              <a:srgbClr val="D9D9D9"/>
            </a:solid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5B56F1A7-7F6A-4D30-BB7B-967551F706CB}"/>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solidFill>
              <a:srgbClr val="D9D9D9"/>
            </a:solid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3B7AFD24-F014-493A-83EB-1AE55B197430}"/>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solidFill>
              <a:srgbClr val="D9D9D9"/>
            </a:solid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ED25AE2-9871-4BA6-B0DA-B9BAE80EC670}"/>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solidFill>
              <a:srgbClr val="D9D9D9"/>
            </a:solid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EEA60E66-7E90-4B70-9A33-E5FB4982372B}"/>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solidFill>
              <a:srgbClr val="D9D9D9"/>
            </a:solid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E922DAB-DBF6-4EC9-BB48-74B3BC5D9D60}"/>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solidFill>
              <a:srgbClr val="D9D9D9"/>
            </a:solid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76FAEF9-A895-48D9-B614-5D4E3EE7EDED}"/>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solidFill>
              <a:srgbClr val="D9D9D9"/>
            </a:solid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BB21A92-A51D-4474-B7F5-FEFF4E3D0B62}"/>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solidFill>
              <a:srgbClr val="D9D9D9"/>
            </a:solid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2A7A7E8-A876-4816-98F1-86C70209B63D}"/>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solidFill>
              <a:srgbClr val="D9D9D9"/>
            </a:solid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1E818907-07B7-4D99-81A2-46C3EA11ED05}"/>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solidFill>
              <a:srgbClr val="D9D9D9"/>
            </a:solid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B0A999B-BC7A-4CF6-97A9-981576A5CFB0}"/>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solidFill>
              <a:srgbClr val="D9D9D9"/>
            </a:solid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8FF20084-679E-46CB-AD55-F45D539A9061}"/>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solidFill>
              <a:srgbClr val="D9D9D9"/>
            </a:solid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7B6CF4C-8349-46EE-AE16-96B02C8384FB}"/>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solidFill>
              <a:srgbClr val="D9D9D9"/>
            </a:solid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FE05D788-72E3-44B7-9132-5BDBD60E1CF5}"/>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solidFill>
              <a:srgbClr val="D9D9D9"/>
            </a:solid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A1A2729-C2CA-440B-A409-DDCAE0BE6E4F}"/>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solidFill>
              <a:srgbClr val="D9D9D9"/>
            </a:solid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4E9774E-BF0D-4641-B519-F63D79833407}"/>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solidFill>
              <a:srgbClr val="D9D9D9"/>
            </a:solid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47032DBA-BFDC-422C-BB90-E664FD740CF4}"/>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solidFill>
              <a:srgbClr val="D9D9D9"/>
            </a:solid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0A7682C-2A7A-482D-8DBD-5FA832E3D677}"/>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solidFill>
              <a:srgbClr val="D9D9D9"/>
            </a:solid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F82E856-DCF8-4728-9278-A1AE1BB3D74D}"/>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solidFill>
              <a:srgbClr val="D9D9D9"/>
            </a:solid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2C3DD7C-858F-4D18-8F21-716A0E0132EC}"/>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solidFill>
              <a:srgbClr val="D9D9D9"/>
            </a:solid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88B921D-0DFB-457C-9670-5288CA555B10}"/>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solidFill>
              <a:srgbClr val="D9D9D9"/>
            </a:solid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2F51CE1-CBC7-41A4-AE3B-EA6C72FB8A29}"/>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solidFill>
              <a:srgbClr val="D9D9D9"/>
            </a:solid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19840FC-AF3F-47A5-82E4-1C44D565E63D}"/>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solidFill>
              <a:srgbClr val="D9D9D9"/>
            </a:solid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154A8B3-5A4C-48C4-97C1-32BD9A53F986}"/>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solidFill>
              <a:srgbClr val="D9D9D9"/>
            </a:solid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805F3C37-E5CC-4C43-AA94-5E57FD253496}"/>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solidFill>
              <a:srgbClr val="D9D9D9"/>
            </a:solid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0F2AA85-8C3D-418C-97F0-9778418B7A56}"/>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solidFill>
              <a:srgbClr val="D9D9D9"/>
            </a:solid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84CCFE87-F53F-48F7-926E-77E19A8F55DD}"/>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solidFill>
              <a:srgbClr val="D9D9D9"/>
            </a:solid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98164C2-38AF-45F8-BA46-7DF7FB9D814B}"/>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solidFill>
              <a:srgbClr val="D9D9D9"/>
            </a:solid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C416B0BE-B7A1-498A-8000-D48CB1AA79AC}"/>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solidFill>
              <a:srgbClr val="D9D9D9"/>
            </a:solid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A524F51-5F94-412B-BC02-BB3CA2893C4C}"/>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solidFill>
              <a:srgbClr val="D9D9D9"/>
            </a:solid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E835016-26C2-4F97-9F97-F6671E6C11B0}"/>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solidFill>
              <a:srgbClr val="D9D9D9"/>
            </a:solid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0B22A02-2238-43EE-BB53-2E1FF8527ADF}"/>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solidFill>
              <a:srgbClr val="D9D9D9"/>
            </a:solid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E230176-6798-45EF-BE97-69AE8C7F228A}"/>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solidFill>
              <a:srgbClr val="D9D9D9"/>
            </a:solid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1997A42-730B-486E-A273-B053298E77C8}"/>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solidFill>
              <a:srgbClr val="D9D9D9"/>
            </a:solid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AA7E419-1BA6-4F95-B37F-333E5EE1D92D}"/>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solidFill>
              <a:srgbClr val="D9D9D9"/>
            </a:solid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06473B7-B9F2-4DF6-9DFD-623C7B62D319}"/>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solidFill>
              <a:srgbClr val="D9D9D9"/>
            </a:solid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223C276C-3EF0-4F15-B2AC-46FE5001FBB8}"/>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solidFill>
              <a:srgbClr val="D9D9D9"/>
            </a:solid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426F858-F559-40CE-842D-3BB3D431FD8B}"/>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solidFill>
              <a:srgbClr val="D9D9D9"/>
            </a:solid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13CF012-431E-45A2-A234-4425CB4DCB5A}"/>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solidFill>
              <a:srgbClr val="D9D9D9"/>
            </a:solid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85A7887-677C-4216-BCED-395B362710C5}"/>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solidFill>
              <a:srgbClr val="D9D9D9"/>
            </a:solid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1388903D-8AFC-478A-863D-D1668B1B5A96}"/>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solidFill>
              <a:srgbClr val="D9D9D9"/>
            </a:solid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0917B11-7F62-4795-A3E7-F2DF5CDD7A6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solidFill>
              <a:srgbClr val="D9D9D9"/>
            </a:solidFill>
            <a:ln w="310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5C73AFBD-4A5C-4895-8B42-F38D3A4B5068}"/>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solidFill>
              <a:srgbClr val="D9D9D9"/>
            </a:solidFill>
            <a:ln w="310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2BA22FE-4491-457C-A31B-A1DBD18AE6EF}"/>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solidFill>
              <a:srgbClr val="D9D9D9"/>
            </a:solidFill>
            <a:ln w="310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C76804FC-20B5-41EA-8589-4D94A1D427C6}"/>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solidFill>
              <a:srgbClr val="D9D9D9"/>
            </a:solidFill>
            <a:ln w="310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C9FB5BD-67A2-484C-AC0A-41BB34EA281A}"/>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solidFill>
              <a:srgbClr val="D9D9D9"/>
            </a:solidFill>
            <a:ln w="310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BABC9B9B-01A8-44A0-84BF-87C6932C3D61}"/>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solidFill>
              <a:srgbClr val="D9D9D9"/>
            </a:solidFill>
            <a:ln w="310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1E2932D-47AA-4A9D-A316-BF49AF307A1B}"/>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solidFill>
              <a:srgbClr val="D9D9D9"/>
            </a:solidFill>
            <a:ln w="310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DF66B43-9F6A-43AE-B713-D3CE635E30D5}"/>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noFill/>
            <a:ln w="310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5E9DFC9-A9C0-4BDB-BC22-DAB5DD5061F0}"/>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solidFill>
              <a:srgbClr val="D9D9D9"/>
            </a:solidFill>
            <a:ln w="310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68ABA22-9328-4653-9801-1532F6CBE74A}"/>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solidFill>
              <a:srgbClr val="D9D9D9"/>
            </a:solidFill>
            <a:ln w="310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C1AD84ED-A688-4465-9A44-677FB85E8B1F}"/>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solidFill>
              <a:srgbClr val="D9D9D9"/>
            </a:solidFill>
            <a:ln w="310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423913D8-C785-433B-A659-0C85BBAF8B48}"/>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solidFill>
              <a:srgbClr val="D9D9D9"/>
            </a:solidFill>
            <a:ln w="310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22AD1BC-4132-4656-B3F0-937E0383910A}"/>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solidFill>
              <a:srgbClr val="D9D9D9"/>
            </a:solidFill>
            <a:ln w="31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BFB7B59-FB5E-4298-B37D-0E7D05FE46F8}"/>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solidFill>
              <a:srgbClr val="D9D9D9"/>
            </a:solidFill>
            <a:ln w="31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7911325-DB1B-4400-B8A8-EB908B6D7786}"/>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solidFill>
              <a:srgbClr val="D9D9D9"/>
            </a:solidFill>
            <a:ln w="31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097C0B1-CB92-418B-A48D-44405B1D88F3}"/>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solidFill>
              <a:srgbClr val="D9D9D9"/>
            </a:solidFill>
            <a:ln w="31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5E59F89-97BE-493E-A49C-BC99C83567B7}"/>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solidFill>
              <a:srgbClr val="D9D9D9"/>
            </a:solidFill>
            <a:ln w="31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C08C208-C3A2-44BC-9A10-E479560CAD77}"/>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solidFill>
              <a:srgbClr val="D9D9D9"/>
            </a:solidFill>
            <a:ln w="31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B3E7A673-8E2E-4E95-A895-6725D9DC40CF}"/>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solidFill>
              <a:srgbClr val="D9D9D9"/>
            </a:solidFill>
            <a:ln w="31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0C42157C-8CDD-4A61-86FD-38FEE837E6FB}"/>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solidFill>
              <a:srgbClr val="D9D9D9"/>
            </a:solidFill>
            <a:ln w="31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B94878-EE95-4B29-A067-A189429B4C0D}"/>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solidFill>
              <a:srgbClr val="D9D9D9"/>
            </a:solidFill>
            <a:ln w="310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DF7DED9-F1B8-4B7A-AD92-D2CA9A04C834}"/>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solidFill>
              <a:srgbClr val="D9D9D9"/>
            </a:solidFill>
            <a:ln w="310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E5281ECC-56B0-4706-B032-1385BD5451D0}"/>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solidFill>
              <a:srgbClr val="D9D9D9"/>
            </a:solidFill>
            <a:ln w="310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FA8C5252-6D86-43A6-8311-3B2426EC20B1}"/>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solidFill>
              <a:srgbClr val="D9D9D9"/>
            </a:solidFill>
            <a:ln w="310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1FE4E49-454C-478C-8D08-8504AB4D74D4}"/>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solidFill>
              <a:srgbClr val="D9D9D9"/>
            </a:solidFill>
            <a:ln w="310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6669A5-2963-4DA9-ADF4-31BF6532DD5C}"/>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solidFill>
              <a:srgbClr val="D9D9D9"/>
            </a:solidFill>
            <a:ln w="310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68FE31F0-AA8B-440E-BC11-93A6971DA3D3}"/>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solidFill>
              <a:srgbClr val="D9D9D9"/>
            </a:solidFill>
            <a:ln w="310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257BE582-91CF-4A7E-93E4-BC8A2F4F618D}"/>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solidFill>
              <a:srgbClr val="D9D9D9"/>
            </a:solidFill>
            <a:ln w="310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F353CAB9-B436-4617-B38B-DFAFB80CCDF0}"/>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solidFill>
              <a:srgbClr val="D9D9D9"/>
            </a:solidFill>
            <a:ln w="310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25BCAFD-17F5-4CAF-B390-50A8A30C0DC0}"/>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solidFill>
              <a:srgbClr val="D9D9D9"/>
            </a:solidFill>
            <a:ln w="310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3AA52B9-0728-48B5-92E0-DBF4A2AC70C2}"/>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solidFill>
              <a:srgbClr val="D9D9D9"/>
            </a:solidFill>
            <a:ln w="310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9C6E21B-5041-4D34-A382-13B34D2353A7}"/>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solidFill>
              <a:srgbClr val="D9D9D9"/>
            </a:solidFill>
            <a:ln w="310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3716950-A92E-401B-AE2A-254C09DEE0FF}"/>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solidFill>
              <a:srgbClr val="D9D9D9"/>
            </a:solidFill>
            <a:ln w="310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F0121AC0-0414-4FF7-9996-EC5969926529}"/>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solidFill>
              <a:srgbClr val="D9D9D9"/>
            </a:solidFill>
            <a:ln w="3104"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74798" y="161557"/>
            <a:ext cx="11573197" cy="724247"/>
          </a:xfrm>
        </p:spPr>
        <p:txBody>
          <a:bodyPr>
            <a:normAutofit/>
          </a:bodyPr>
          <a:lstStyle/>
          <a:p>
            <a:r>
              <a:rPr lang="ro-RO" sz="4000" b="1" dirty="0">
                <a:solidFill>
                  <a:schemeClr val="bg1"/>
                </a:solidFill>
                <a:ea typeface="Calibri" panose="020F0502020204030204" pitchFamily="34" charset="0"/>
                <a:cs typeface="Times New Roman" panose="02020603050405020304" pitchFamily="18" charset="0"/>
              </a:rPr>
              <a:t>Originea </a:t>
            </a:r>
            <a:r>
              <a:rPr lang="ro-RO" sz="4000" b="1" dirty="0">
                <a:solidFill>
                  <a:prstClr val="white"/>
                </a:solidFill>
                <a:ea typeface="Calibri" panose="020F0502020204030204" pitchFamily="34" charset="0"/>
                <a:cs typeface="Times New Roman" panose="02020603050405020304" pitchFamily="18" charset="0"/>
              </a:rPr>
              <a:t>probelor din colecția Băncii</a:t>
            </a:r>
          </a:p>
        </p:txBody>
      </p:sp>
      <p:graphicFrame>
        <p:nvGraphicFramePr>
          <p:cNvPr id="3" name="Chart 2">
            <a:extLst>
              <a:ext uri="{FF2B5EF4-FFF2-40B4-BE49-F238E27FC236}">
                <a16:creationId xmlns:a16="http://schemas.microsoft.com/office/drawing/2014/main" id="{FE0CDBD2-96A6-45A8-82F1-D69E148B87A2}"/>
              </a:ext>
            </a:extLst>
          </p:cNvPr>
          <p:cNvGraphicFramePr/>
          <p:nvPr>
            <p:extLst>
              <p:ext uri="{D42A27DB-BD31-4B8C-83A1-F6EECF244321}">
                <p14:modId xmlns:p14="http://schemas.microsoft.com/office/powerpoint/2010/main" val="3852825465"/>
              </p:ext>
            </p:extLst>
          </p:nvPr>
        </p:nvGraphicFramePr>
        <p:xfrm>
          <a:off x="7133543" y="1151860"/>
          <a:ext cx="4977177" cy="4520267"/>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FEBD5B4E-6491-49BD-8428-C138D1CB00AB}"/>
              </a:ext>
            </a:extLst>
          </p:cNvPr>
          <p:cNvGrpSpPr/>
          <p:nvPr/>
        </p:nvGrpSpPr>
        <p:grpSpPr>
          <a:xfrm>
            <a:off x="4256908" y="1096073"/>
            <a:ext cx="1239459" cy="720080"/>
            <a:chOff x="2587459" y="1239237"/>
            <a:chExt cx="1239459" cy="720080"/>
          </a:xfrm>
        </p:grpSpPr>
        <p:sp>
          <p:nvSpPr>
            <p:cNvPr id="8" name="Oval 7">
              <a:extLst>
                <a:ext uri="{FF2B5EF4-FFF2-40B4-BE49-F238E27FC236}">
                  <a16:creationId xmlns:a16="http://schemas.microsoft.com/office/drawing/2014/main" id="{1C91280A-1348-4CB6-AE33-F502A859160E}"/>
                </a:ext>
              </a:extLst>
            </p:cNvPr>
            <p:cNvSpPr/>
            <p:nvPr/>
          </p:nvSpPr>
          <p:spPr>
            <a:xfrm>
              <a:off x="2606073" y="1239237"/>
              <a:ext cx="1109168" cy="720080"/>
            </a:xfrm>
            <a:prstGeom prst="ellipse">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9" name="TextBox 8">
              <a:extLst>
                <a:ext uri="{FF2B5EF4-FFF2-40B4-BE49-F238E27FC236}">
                  <a16:creationId xmlns:a16="http://schemas.microsoft.com/office/drawing/2014/main" id="{8DCB3970-1B93-4B01-89E7-FDD984927658}"/>
                </a:ext>
              </a:extLst>
            </p:cNvPr>
            <p:cNvSpPr txBox="1"/>
            <p:nvPr/>
          </p:nvSpPr>
          <p:spPr>
            <a:xfrm>
              <a:off x="2587459" y="1310943"/>
              <a:ext cx="1239459" cy="584775"/>
            </a:xfrm>
            <a:prstGeom prst="rect">
              <a:avLst/>
            </a:prstGeom>
            <a:noFill/>
          </p:spPr>
          <p:txBody>
            <a:bodyPr wrap="square" rtlCol="0">
              <a:spAutoFit/>
            </a:bodyPr>
            <a:lstStyle/>
            <a:p>
              <a:pPr algn="ctr"/>
              <a:r>
                <a:rPr lang="ro-RO" altLang="ko-KR" sz="1600" b="1" dirty="0">
                  <a:solidFill>
                    <a:schemeClr val="bg1"/>
                  </a:solidFill>
                  <a:cs typeface="Arial" pitchFamily="34" charset="0"/>
                </a:rPr>
                <a:t>România  14.532</a:t>
              </a:r>
              <a:endParaRPr lang="ko-KR" altLang="en-US" sz="1600" b="1" dirty="0">
                <a:solidFill>
                  <a:schemeClr val="bg1"/>
                </a:solidFill>
                <a:cs typeface="Arial" pitchFamily="34" charset="0"/>
              </a:endParaRPr>
            </a:p>
          </p:txBody>
        </p:sp>
      </p:grpSp>
      <p:grpSp>
        <p:nvGrpSpPr>
          <p:cNvPr id="10" name="Group 9">
            <a:extLst>
              <a:ext uri="{FF2B5EF4-FFF2-40B4-BE49-F238E27FC236}">
                <a16:creationId xmlns:a16="http://schemas.microsoft.com/office/drawing/2014/main" id="{EC0D6982-8730-499A-8854-1018A0162F39}"/>
              </a:ext>
            </a:extLst>
          </p:cNvPr>
          <p:cNvGrpSpPr/>
          <p:nvPr/>
        </p:nvGrpSpPr>
        <p:grpSpPr>
          <a:xfrm>
            <a:off x="185285" y="1950489"/>
            <a:ext cx="1323477" cy="729340"/>
            <a:chOff x="1623358" y="2079477"/>
            <a:chExt cx="720080" cy="729340"/>
          </a:xfrm>
        </p:grpSpPr>
        <p:sp>
          <p:nvSpPr>
            <p:cNvPr id="11" name="Oval 10">
              <a:extLst>
                <a:ext uri="{FF2B5EF4-FFF2-40B4-BE49-F238E27FC236}">
                  <a16:creationId xmlns:a16="http://schemas.microsoft.com/office/drawing/2014/main" id="{343D1354-6923-4CCB-A347-598AC4748F61}"/>
                </a:ext>
              </a:extLst>
            </p:cNvPr>
            <p:cNvSpPr/>
            <p:nvPr/>
          </p:nvSpPr>
          <p:spPr>
            <a:xfrm>
              <a:off x="1623358" y="2079477"/>
              <a:ext cx="720080" cy="72008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TextBox 11">
              <a:extLst>
                <a:ext uri="{FF2B5EF4-FFF2-40B4-BE49-F238E27FC236}">
                  <a16:creationId xmlns:a16="http://schemas.microsoft.com/office/drawing/2014/main" id="{09B89524-745A-4D48-B93D-FC0545BB41B0}"/>
                </a:ext>
              </a:extLst>
            </p:cNvPr>
            <p:cNvSpPr txBox="1"/>
            <p:nvPr/>
          </p:nvSpPr>
          <p:spPr>
            <a:xfrm>
              <a:off x="1704260" y="2224042"/>
              <a:ext cx="566806" cy="584775"/>
            </a:xfrm>
            <a:prstGeom prst="rect">
              <a:avLst/>
            </a:prstGeom>
            <a:noFill/>
          </p:spPr>
          <p:txBody>
            <a:bodyPr wrap="square" rtlCol="0">
              <a:spAutoFit/>
            </a:bodyPr>
            <a:lstStyle/>
            <a:p>
              <a:pPr algn="ctr"/>
              <a:r>
                <a:rPr lang="ro-RO" altLang="ko-KR" sz="1600" b="1" dirty="0">
                  <a:solidFill>
                    <a:schemeClr val="bg1"/>
                  </a:solidFill>
                  <a:cs typeface="Arial" pitchFamily="34" charset="0"/>
                </a:rPr>
                <a:t>America</a:t>
              </a:r>
            </a:p>
            <a:p>
              <a:pPr algn="ctr"/>
              <a:r>
                <a:rPr lang="ro-RO" altLang="ko-KR" sz="1600" b="1" dirty="0">
                  <a:solidFill>
                    <a:schemeClr val="bg1"/>
                  </a:solidFill>
                  <a:cs typeface="Arial" pitchFamily="34" charset="0"/>
                </a:rPr>
                <a:t>406  </a:t>
              </a:r>
              <a:endParaRPr lang="ko-KR" altLang="en-US" sz="1600" b="1" dirty="0">
                <a:solidFill>
                  <a:schemeClr val="bg1"/>
                </a:solidFill>
                <a:cs typeface="Arial" pitchFamily="34" charset="0"/>
              </a:endParaRPr>
            </a:p>
          </p:txBody>
        </p:sp>
      </p:grpSp>
      <p:grpSp>
        <p:nvGrpSpPr>
          <p:cNvPr id="13" name="Group 12">
            <a:extLst>
              <a:ext uri="{FF2B5EF4-FFF2-40B4-BE49-F238E27FC236}">
                <a16:creationId xmlns:a16="http://schemas.microsoft.com/office/drawing/2014/main" id="{1B55D314-46A8-48E3-B84E-00C599254686}"/>
              </a:ext>
            </a:extLst>
          </p:cNvPr>
          <p:cNvGrpSpPr/>
          <p:nvPr/>
        </p:nvGrpSpPr>
        <p:grpSpPr>
          <a:xfrm>
            <a:off x="4327299" y="5322650"/>
            <a:ext cx="1590686" cy="726030"/>
            <a:chOff x="3577722" y="4813895"/>
            <a:chExt cx="720080" cy="726030"/>
          </a:xfrm>
        </p:grpSpPr>
        <p:sp>
          <p:nvSpPr>
            <p:cNvPr id="14" name="Oval 13">
              <a:extLst>
                <a:ext uri="{FF2B5EF4-FFF2-40B4-BE49-F238E27FC236}">
                  <a16:creationId xmlns:a16="http://schemas.microsoft.com/office/drawing/2014/main" id="{BE52BD91-59AC-47F1-B2BD-B07FB7BAD7F3}"/>
                </a:ext>
              </a:extLst>
            </p:cNvPr>
            <p:cNvSpPr/>
            <p:nvPr/>
          </p:nvSpPr>
          <p:spPr>
            <a:xfrm>
              <a:off x="3577722" y="4813895"/>
              <a:ext cx="720080" cy="72008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535C1810-61F4-48FD-9F98-2C1AA0936A4D}"/>
                </a:ext>
              </a:extLst>
            </p:cNvPr>
            <p:cNvSpPr txBox="1"/>
            <p:nvPr/>
          </p:nvSpPr>
          <p:spPr>
            <a:xfrm>
              <a:off x="3645650" y="4955150"/>
              <a:ext cx="566806" cy="584775"/>
            </a:xfrm>
            <a:prstGeom prst="rect">
              <a:avLst/>
            </a:prstGeom>
            <a:noFill/>
          </p:spPr>
          <p:txBody>
            <a:bodyPr wrap="square" rtlCol="0">
              <a:spAutoFit/>
            </a:bodyPr>
            <a:lstStyle/>
            <a:p>
              <a:pPr algn="ctr"/>
              <a:r>
                <a:rPr lang="ro-RO" altLang="ko-KR" sz="1600" b="1" dirty="0">
                  <a:solidFill>
                    <a:schemeClr val="bg1"/>
                  </a:solidFill>
                  <a:cs typeface="Arial" pitchFamily="34" charset="0"/>
                </a:rPr>
                <a:t>Australia </a:t>
              </a:r>
            </a:p>
            <a:p>
              <a:pPr algn="ctr"/>
              <a:r>
                <a:rPr lang="ro-RO" altLang="ko-KR" sz="1600" b="1" dirty="0">
                  <a:solidFill>
                    <a:schemeClr val="bg1"/>
                  </a:solidFill>
                  <a:cs typeface="Arial" pitchFamily="34" charset="0"/>
                </a:rPr>
                <a:t>7</a:t>
              </a:r>
              <a:endParaRPr lang="ko-KR" altLang="en-US" sz="1600" b="1" dirty="0">
                <a:solidFill>
                  <a:schemeClr val="bg1"/>
                </a:solidFill>
                <a:cs typeface="Arial" pitchFamily="34" charset="0"/>
              </a:endParaRPr>
            </a:p>
          </p:txBody>
        </p:sp>
      </p:grpSp>
      <p:sp>
        <p:nvSpPr>
          <p:cNvPr id="16" name="TextBox 15">
            <a:extLst>
              <a:ext uri="{FF2B5EF4-FFF2-40B4-BE49-F238E27FC236}">
                <a16:creationId xmlns:a16="http://schemas.microsoft.com/office/drawing/2014/main" id="{7E27FB24-B079-4C40-AFAB-15811CCF171C}"/>
              </a:ext>
            </a:extLst>
          </p:cNvPr>
          <p:cNvSpPr txBox="1"/>
          <p:nvPr/>
        </p:nvSpPr>
        <p:spPr>
          <a:xfrm>
            <a:off x="8267360" y="2631957"/>
            <a:ext cx="1099381" cy="369332"/>
          </a:xfrm>
          <a:prstGeom prst="rect">
            <a:avLst/>
          </a:prstGeom>
          <a:noFill/>
        </p:spPr>
        <p:txBody>
          <a:bodyPr wrap="square" rtlCol="0">
            <a:spAutoFit/>
          </a:bodyPr>
          <a:lstStyle/>
          <a:p>
            <a:pPr algn="ctr"/>
            <a:r>
              <a:rPr lang="ro-RO" altLang="ko-KR" b="1" dirty="0">
                <a:solidFill>
                  <a:schemeClr val="bg1"/>
                </a:solidFill>
                <a:cs typeface="Arial" pitchFamily="34" charset="0"/>
              </a:rPr>
              <a:t>76,3</a:t>
            </a:r>
            <a:r>
              <a:rPr lang="en-US" altLang="ko-KR" b="1" dirty="0">
                <a:solidFill>
                  <a:schemeClr val="bg1"/>
                </a:solidFill>
                <a:cs typeface="Arial" pitchFamily="34" charset="0"/>
              </a:rPr>
              <a:t>%</a:t>
            </a:r>
            <a:endParaRPr lang="ko-KR" altLang="en-US" b="1" dirty="0">
              <a:solidFill>
                <a:schemeClr val="bg1"/>
              </a:solidFill>
              <a:cs typeface="Arial" pitchFamily="34" charset="0"/>
            </a:endParaRPr>
          </a:p>
        </p:txBody>
      </p:sp>
      <p:sp>
        <p:nvSpPr>
          <p:cNvPr id="17" name="TextBox 16">
            <a:extLst>
              <a:ext uri="{FF2B5EF4-FFF2-40B4-BE49-F238E27FC236}">
                <a16:creationId xmlns:a16="http://schemas.microsoft.com/office/drawing/2014/main" id="{19266C57-8492-4875-9FCE-FD59473881AB}"/>
              </a:ext>
            </a:extLst>
          </p:cNvPr>
          <p:cNvSpPr txBox="1"/>
          <p:nvPr/>
        </p:nvSpPr>
        <p:spPr>
          <a:xfrm>
            <a:off x="10361426" y="3169818"/>
            <a:ext cx="917781" cy="369332"/>
          </a:xfrm>
          <a:prstGeom prst="rect">
            <a:avLst/>
          </a:prstGeom>
          <a:noFill/>
        </p:spPr>
        <p:txBody>
          <a:bodyPr wrap="square" rtlCol="0">
            <a:spAutoFit/>
          </a:bodyPr>
          <a:lstStyle/>
          <a:p>
            <a:pPr algn="ctr"/>
            <a:r>
              <a:rPr lang="ro-RO" altLang="ko-KR" b="1" dirty="0">
                <a:solidFill>
                  <a:schemeClr val="bg1"/>
                </a:solidFill>
                <a:cs typeface="Arial" pitchFamily="34" charset="0"/>
              </a:rPr>
              <a:t>11,4</a:t>
            </a:r>
            <a:r>
              <a:rPr lang="en-US" altLang="ko-KR" b="1" dirty="0">
                <a:solidFill>
                  <a:schemeClr val="bg1"/>
                </a:solidFill>
                <a:cs typeface="Arial" pitchFamily="34" charset="0"/>
              </a:rPr>
              <a:t>%</a:t>
            </a:r>
            <a:endParaRPr lang="ko-KR" altLang="en-US" b="1" dirty="0">
              <a:solidFill>
                <a:schemeClr val="bg1"/>
              </a:solidFill>
              <a:cs typeface="Arial" pitchFamily="34" charset="0"/>
            </a:endParaRPr>
          </a:p>
        </p:txBody>
      </p:sp>
      <p:sp>
        <p:nvSpPr>
          <p:cNvPr id="18" name="TextBox 17">
            <a:extLst>
              <a:ext uri="{FF2B5EF4-FFF2-40B4-BE49-F238E27FC236}">
                <a16:creationId xmlns:a16="http://schemas.microsoft.com/office/drawing/2014/main" id="{7FA4EE70-5580-450F-9384-9F1AA7B58DC9}"/>
              </a:ext>
            </a:extLst>
          </p:cNvPr>
          <p:cNvSpPr txBox="1"/>
          <p:nvPr/>
        </p:nvSpPr>
        <p:spPr>
          <a:xfrm>
            <a:off x="11140518" y="3873132"/>
            <a:ext cx="756207" cy="307777"/>
          </a:xfrm>
          <a:prstGeom prst="rect">
            <a:avLst/>
          </a:prstGeom>
          <a:solidFill>
            <a:srgbClr val="CC6600"/>
          </a:solidFill>
        </p:spPr>
        <p:txBody>
          <a:bodyPr wrap="square" rtlCol="0">
            <a:spAutoFit/>
          </a:bodyPr>
          <a:lstStyle/>
          <a:p>
            <a:pPr algn="ctr"/>
            <a:r>
              <a:rPr lang="ro-RO" altLang="ko-KR" sz="1400" b="1" dirty="0">
                <a:solidFill>
                  <a:schemeClr val="bg1"/>
                </a:solidFill>
                <a:cs typeface="Arial" pitchFamily="34" charset="0"/>
              </a:rPr>
              <a:t>2,1</a:t>
            </a:r>
            <a:r>
              <a:rPr lang="en-US" altLang="ko-KR" sz="1400" b="1" dirty="0">
                <a:solidFill>
                  <a:schemeClr val="bg1"/>
                </a:solidFill>
                <a:cs typeface="Arial" pitchFamily="34" charset="0"/>
              </a:rPr>
              <a:t>%</a:t>
            </a:r>
            <a:endParaRPr lang="ko-KR" altLang="en-US" sz="1400" b="1" dirty="0">
              <a:solidFill>
                <a:schemeClr val="bg1"/>
              </a:solidFill>
              <a:cs typeface="Arial" pitchFamily="34" charset="0"/>
            </a:endParaRPr>
          </a:p>
        </p:txBody>
      </p:sp>
      <p:sp>
        <p:nvSpPr>
          <p:cNvPr id="27" name="TextBox 26">
            <a:extLst>
              <a:ext uri="{FF2B5EF4-FFF2-40B4-BE49-F238E27FC236}">
                <a16:creationId xmlns:a16="http://schemas.microsoft.com/office/drawing/2014/main" id="{83CC2A6A-EA6C-49A4-8185-DEF50EB1E03D}"/>
              </a:ext>
            </a:extLst>
          </p:cNvPr>
          <p:cNvSpPr txBox="1"/>
          <p:nvPr/>
        </p:nvSpPr>
        <p:spPr>
          <a:xfrm>
            <a:off x="7555161" y="5457904"/>
            <a:ext cx="4140665" cy="646331"/>
          </a:xfrm>
          <a:prstGeom prst="rect">
            <a:avLst/>
          </a:prstGeom>
          <a:noFill/>
        </p:spPr>
        <p:txBody>
          <a:bodyPr wrap="square" rtlCol="0">
            <a:spAutoFit/>
          </a:bodyPr>
          <a:lstStyle/>
          <a:p>
            <a:pPr algn="ctr"/>
            <a:r>
              <a:rPr lang="ro-RO" altLang="ko-KR" b="1" dirty="0">
                <a:solidFill>
                  <a:schemeClr val="bg1"/>
                </a:solidFill>
                <a:cs typeface="Arial" pitchFamily="34" charset="0"/>
              </a:rPr>
              <a:t>Exprimarea procentuală a zonelor geografice de origine a probelor</a:t>
            </a:r>
            <a:endParaRPr lang="en-US" altLang="ko-KR" b="1" dirty="0">
              <a:solidFill>
                <a:schemeClr val="bg1"/>
              </a:solidFill>
              <a:cs typeface="Arial" pitchFamily="34" charset="0"/>
            </a:endParaRPr>
          </a:p>
        </p:txBody>
      </p:sp>
      <p:cxnSp>
        <p:nvCxnSpPr>
          <p:cNvPr id="31" name="Straight Connector 30">
            <a:extLst>
              <a:ext uri="{FF2B5EF4-FFF2-40B4-BE49-F238E27FC236}">
                <a16:creationId xmlns:a16="http://schemas.microsoft.com/office/drawing/2014/main" id="{D3E2206C-484B-4C8F-BBDF-1592B582C88C}"/>
              </a:ext>
            </a:extLst>
          </p:cNvPr>
          <p:cNvCxnSpPr>
            <a:cxnSpLocks/>
            <a:stCxn id="8" idx="4"/>
          </p:cNvCxnSpPr>
          <p:nvPr/>
        </p:nvCxnSpPr>
        <p:spPr>
          <a:xfrm flipH="1">
            <a:off x="3948661" y="1816153"/>
            <a:ext cx="881445" cy="1913528"/>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5C37FF-AB99-4807-861D-1E20EAB3F60A}"/>
              </a:ext>
            </a:extLst>
          </p:cNvPr>
          <p:cNvCxnSpPr>
            <a:cxnSpLocks/>
          </p:cNvCxnSpPr>
          <p:nvPr/>
        </p:nvCxnSpPr>
        <p:spPr>
          <a:xfrm>
            <a:off x="1018771" y="2692126"/>
            <a:ext cx="631765" cy="80758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6B63A12-4D0A-4860-B552-556D05D5FAD4}"/>
              </a:ext>
            </a:extLst>
          </p:cNvPr>
          <p:cNvCxnSpPr>
            <a:cxnSpLocks/>
          </p:cNvCxnSpPr>
          <p:nvPr/>
        </p:nvCxnSpPr>
        <p:spPr>
          <a:xfrm flipV="1">
            <a:off x="5243224" y="5087118"/>
            <a:ext cx="600341" cy="260211"/>
          </a:xfrm>
          <a:prstGeom prst="line">
            <a:avLst/>
          </a:prstGeom>
          <a:ln>
            <a:solidFill>
              <a:schemeClr val="accent6">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3E2206C-484B-4C8F-BBDF-1592B582C88C}"/>
              </a:ext>
            </a:extLst>
          </p:cNvPr>
          <p:cNvCxnSpPr>
            <a:cxnSpLocks/>
            <a:stCxn id="153" idx="3"/>
          </p:cNvCxnSpPr>
          <p:nvPr/>
        </p:nvCxnSpPr>
        <p:spPr>
          <a:xfrm flipH="1">
            <a:off x="5690010" y="2265078"/>
            <a:ext cx="842886" cy="835353"/>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FEBD5B4E-6491-49BD-8428-C138D1CB00AB}"/>
              </a:ext>
            </a:extLst>
          </p:cNvPr>
          <p:cNvGrpSpPr/>
          <p:nvPr/>
        </p:nvGrpSpPr>
        <p:grpSpPr>
          <a:xfrm>
            <a:off x="6321930" y="1650451"/>
            <a:ext cx="1239459" cy="720080"/>
            <a:chOff x="2090681" y="1937948"/>
            <a:chExt cx="1239459" cy="720080"/>
          </a:xfrm>
        </p:grpSpPr>
        <p:sp>
          <p:nvSpPr>
            <p:cNvPr id="153" name="Oval 152">
              <a:extLst>
                <a:ext uri="{FF2B5EF4-FFF2-40B4-BE49-F238E27FC236}">
                  <a16:creationId xmlns:a16="http://schemas.microsoft.com/office/drawing/2014/main" id="{1C91280A-1348-4CB6-AE33-F502A859160E}"/>
                </a:ext>
              </a:extLst>
            </p:cNvPr>
            <p:cNvSpPr/>
            <p:nvPr/>
          </p:nvSpPr>
          <p:spPr>
            <a:xfrm>
              <a:off x="2139213" y="1937948"/>
              <a:ext cx="1109168" cy="72008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4" name="TextBox 153">
              <a:extLst>
                <a:ext uri="{FF2B5EF4-FFF2-40B4-BE49-F238E27FC236}">
                  <a16:creationId xmlns:a16="http://schemas.microsoft.com/office/drawing/2014/main" id="{8DCB3970-1B93-4B01-89E7-FDD984927658}"/>
                </a:ext>
              </a:extLst>
            </p:cNvPr>
            <p:cNvSpPr txBox="1"/>
            <p:nvPr/>
          </p:nvSpPr>
          <p:spPr>
            <a:xfrm>
              <a:off x="2090681" y="2042700"/>
              <a:ext cx="1239459" cy="553998"/>
            </a:xfrm>
            <a:prstGeom prst="rect">
              <a:avLst/>
            </a:prstGeom>
            <a:noFill/>
          </p:spPr>
          <p:txBody>
            <a:bodyPr wrap="square" rtlCol="0">
              <a:spAutoFit/>
            </a:bodyPr>
            <a:lstStyle/>
            <a:p>
              <a:pPr algn="ctr"/>
              <a:r>
                <a:rPr lang="ro-RO" altLang="ko-KR" sz="1600" b="1" dirty="0">
                  <a:solidFill>
                    <a:srgbClr val="00B050"/>
                  </a:solidFill>
                  <a:cs typeface="Arial" pitchFamily="34" charset="0"/>
                </a:rPr>
                <a:t>Asia</a:t>
              </a:r>
              <a:r>
                <a:rPr lang="ro-RO" altLang="ko-KR" sz="1400" b="1" dirty="0">
                  <a:solidFill>
                    <a:srgbClr val="00B050"/>
                  </a:solidFill>
                  <a:cs typeface="Arial" pitchFamily="34" charset="0"/>
                </a:rPr>
                <a:t> </a:t>
              </a:r>
            </a:p>
            <a:p>
              <a:pPr algn="ctr"/>
              <a:r>
                <a:rPr lang="ro-RO" altLang="ko-KR" sz="1400" b="1" dirty="0">
                  <a:solidFill>
                    <a:srgbClr val="00B050"/>
                  </a:solidFill>
                  <a:cs typeface="Arial" pitchFamily="34" charset="0"/>
                </a:rPr>
                <a:t>201</a:t>
              </a:r>
              <a:endParaRPr lang="ko-KR" altLang="en-US" sz="1400" b="1" dirty="0">
                <a:solidFill>
                  <a:srgbClr val="00B050"/>
                </a:solidFill>
                <a:cs typeface="Arial" pitchFamily="34" charset="0"/>
              </a:endParaRPr>
            </a:p>
          </p:txBody>
        </p:sp>
      </p:grpSp>
      <p:grpSp>
        <p:nvGrpSpPr>
          <p:cNvPr id="158" name="Group 157">
            <a:extLst>
              <a:ext uri="{FF2B5EF4-FFF2-40B4-BE49-F238E27FC236}">
                <a16:creationId xmlns:a16="http://schemas.microsoft.com/office/drawing/2014/main" id="{1B55D314-46A8-48E3-B84E-00C599254686}"/>
              </a:ext>
            </a:extLst>
          </p:cNvPr>
          <p:cNvGrpSpPr/>
          <p:nvPr/>
        </p:nvGrpSpPr>
        <p:grpSpPr>
          <a:xfrm>
            <a:off x="3067225" y="5341213"/>
            <a:ext cx="910343" cy="720080"/>
            <a:chOff x="3751106" y="4911531"/>
            <a:chExt cx="720080" cy="720080"/>
          </a:xfrm>
        </p:grpSpPr>
        <p:sp>
          <p:nvSpPr>
            <p:cNvPr id="159" name="Oval 158">
              <a:extLst>
                <a:ext uri="{FF2B5EF4-FFF2-40B4-BE49-F238E27FC236}">
                  <a16:creationId xmlns:a16="http://schemas.microsoft.com/office/drawing/2014/main" id="{BE52BD91-59AC-47F1-B2BD-B07FB7BAD7F3}"/>
                </a:ext>
              </a:extLst>
            </p:cNvPr>
            <p:cNvSpPr/>
            <p:nvPr/>
          </p:nvSpPr>
          <p:spPr>
            <a:xfrm>
              <a:off x="3751106" y="4911531"/>
              <a:ext cx="720080" cy="720080"/>
            </a:xfrm>
            <a:prstGeom prst="ellipse">
              <a:avLst/>
            </a:prstGeom>
            <a:solidFill>
              <a:schemeClr val="accent6">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0" name="TextBox 159">
              <a:extLst>
                <a:ext uri="{FF2B5EF4-FFF2-40B4-BE49-F238E27FC236}">
                  <a16:creationId xmlns:a16="http://schemas.microsoft.com/office/drawing/2014/main" id="{535C1810-61F4-48FD-9F98-2C1AA0936A4D}"/>
                </a:ext>
              </a:extLst>
            </p:cNvPr>
            <p:cNvSpPr txBox="1"/>
            <p:nvPr/>
          </p:nvSpPr>
          <p:spPr>
            <a:xfrm>
              <a:off x="3830149" y="5002766"/>
              <a:ext cx="618172" cy="584775"/>
            </a:xfrm>
            <a:prstGeom prst="rect">
              <a:avLst/>
            </a:prstGeom>
            <a:noFill/>
          </p:spPr>
          <p:txBody>
            <a:bodyPr wrap="square" rtlCol="0">
              <a:spAutoFit/>
            </a:bodyPr>
            <a:lstStyle/>
            <a:p>
              <a:pPr algn="ctr"/>
              <a:r>
                <a:rPr lang="ro-RO" altLang="ko-KR" sz="1600" b="1" dirty="0">
                  <a:solidFill>
                    <a:schemeClr val="bg1"/>
                  </a:solidFill>
                  <a:cs typeface="Arial" pitchFamily="34" charset="0"/>
                </a:rPr>
                <a:t>Africa</a:t>
              </a:r>
            </a:p>
            <a:p>
              <a:pPr algn="ctr"/>
              <a:r>
                <a:rPr lang="ro-RO" altLang="ko-KR" sz="1600" b="1" dirty="0">
                  <a:solidFill>
                    <a:schemeClr val="bg1"/>
                  </a:solidFill>
                  <a:cs typeface="Arial" pitchFamily="34" charset="0"/>
                </a:rPr>
                <a:t> 30</a:t>
              </a:r>
              <a:endParaRPr lang="ko-KR" altLang="en-US" sz="1600" b="1" dirty="0">
                <a:solidFill>
                  <a:schemeClr val="bg1"/>
                </a:solidFill>
                <a:cs typeface="Arial" pitchFamily="34" charset="0"/>
              </a:endParaRPr>
            </a:p>
          </p:txBody>
        </p:sp>
      </p:grpSp>
      <p:cxnSp>
        <p:nvCxnSpPr>
          <p:cNvPr id="161" name="Straight Connector 160">
            <a:extLst>
              <a:ext uri="{FF2B5EF4-FFF2-40B4-BE49-F238E27FC236}">
                <a16:creationId xmlns:a16="http://schemas.microsoft.com/office/drawing/2014/main" id="{A6B63A12-4D0A-4860-B552-556D05D5FAD4}"/>
              </a:ext>
            </a:extLst>
          </p:cNvPr>
          <p:cNvCxnSpPr>
            <a:cxnSpLocks/>
            <a:stCxn id="159" idx="0"/>
          </p:cNvCxnSpPr>
          <p:nvPr/>
        </p:nvCxnSpPr>
        <p:spPr>
          <a:xfrm flipV="1">
            <a:off x="3522397" y="4570034"/>
            <a:ext cx="443718" cy="771179"/>
          </a:xfrm>
          <a:prstGeom prst="line">
            <a:avLst/>
          </a:prstGeom>
          <a:ln>
            <a:solidFill>
              <a:schemeClr val="accent6">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FEBD5B4E-6491-49BD-8428-C138D1CB00AB}"/>
              </a:ext>
            </a:extLst>
          </p:cNvPr>
          <p:cNvGrpSpPr/>
          <p:nvPr/>
        </p:nvGrpSpPr>
        <p:grpSpPr>
          <a:xfrm>
            <a:off x="2724321" y="1043354"/>
            <a:ext cx="1479139" cy="857587"/>
            <a:chOff x="2856480" y="1946331"/>
            <a:chExt cx="1357432" cy="720080"/>
          </a:xfrm>
        </p:grpSpPr>
        <p:sp>
          <p:nvSpPr>
            <p:cNvPr id="164" name="Oval 163">
              <a:extLst>
                <a:ext uri="{FF2B5EF4-FFF2-40B4-BE49-F238E27FC236}">
                  <a16:creationId xmlns:a16="http://schemas.microsoft.com/office/drawing/2014/main" id="{1C91280A-1348-4CB6-AE33-F502A859160E}"/>
                </a:ext>
              </a:extLst>
            </p:cNvPr>
            <p:cNvSpPr/>
            <p:nvPr/>
          </p:nvSpPr>
          <p:spPr>
            <a:xfrm>
              <a:off x="2970009" y="1946331"/>
              <a:ext cx="1109168" cy="720080"/>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5" name="TextBox 164">
              <a:extLst>
                <a:ext uri="{FF2B5EF4-FFF2-40B4-BE49-F238E27FC236}">
                  <a16:creationId xmlns:a16="http://schemas.microsoft.com/office/drawing/2014/main" id="{8DCB3970-1B93-4B01-89E7-FDD984927658}"/>
                </a:ext>
              </a:extLst>
            </p:cNvPr>
            <p:cNvSpPr txBox="1"/>
            <p:nvPr/>
          </p:nvSpPr>
          <p:spPr>
            <a:xfrm>
              <a:off x="2856480" y="1954163"/>
              <a:ext cx="1357432" cy="697753"/>
            </a:xfrm>
            <a:prstGeom prst="rect">
              <a:avLst/>
            </a:prstGeom>
            <a:noFill/>
          </p:spPr>
          <p:txBody>
            <a:bodyPr wrap="square" rtlCol="0">
              <a:spAutoFit/>
            </a:bodyPr>
            <a:lstStyle/>
            <a:p>
              <a:pPr algn="ctr"/>
              <a:r>
                <a:rPr lang="ro-RO" altLang="ko-KR" sz="1600" b="1" dirty="0">
                  <a:solidFill>
                    <a:schemeClr val="bg1"/>
                  </a:solidFill>
                  <a:cs typeface="Arial" pitchFamily="34" charset="0"/>
                </a:rPr>
                <a:t>Europa (fără România)  2.172</a:t>
              </a:r>
              <a:endParaRPr lang="ko-KR" altLang="en-US" sz="1600" b="1" dirty="0">
                <a:solidFill>
                  <a:schemeClr val="bg1"/>
                </a:solidFill>
                <a:cs typeface="Arial" pitchFamily="34" charset="0"/>
              </a:endParaRPr>
            </a:p>
          </p:txBody>
        </p:sp>
      </p:grpSp>
      <p:sp>
        <p:nvSpPr>
          <p:cNvPr id="162" name="TextBox 161">
            <a:extLst>
              <a:ext uri="{FF2B5EF4-FFF2-40B4-BE49-F238E27FC236}">
                <a16:creationId xmlns:a16="http://schemas.microsoft.com/office/drawing/2014/main" id="{7FA4EE70-5580-450F-9384-9F1AA7B58DC9}"/>
              </a:ext>
            </a:extLst>
          </p:cNvPr>
          <p:cNvSpPr txBox="1"/>
          <p:nvPr/>
        </p:nvSpPr>
        <p:spPr>
          <a:xfrm>
            <a:off x="10895978" y="4288800"/>
            <a:ext cx="838822" cy="307777"/>
          </a:xfrm>
          <a:prstGeom prst="rect">
            <a:avLst/>
          </a:prstGeom>
          <a:solidFill>
            <a:srgbClr val="FFFF00"/>
          </a:solidFill>
        </p:spPr>
        <p:txBody>
          <a:bodyPr wrap="square" rtlCol="0">
            <a:spAutoFit/>
          </a:bodyPr>
          <a:lstStyle/>
          <a:p>
            <a:pPr algn="ctr"/>
            <a:r>
              <a:rPr lang="ro-RO" altLang="ko-KR" sz="1400" b="1" dirty="0">
                <a:solidFill>
                  <a:srgbClr val="00B050"/>
                </a:solidFill>
                <a:cs typeface="Arial" pitchFamily="34" charset="0"/>
              </a:rPr>
              <a:t>1,1</a:t>
            </a:r>
            <a:r>
              <a:rPr lang="en-US" altLang="ko-KR" sz="1400" b="1" dirty="0">
                <a:solidFill>
                  <a:srgbClr val="00B050"/>
                </a:solidFill>
                <a:cs typeface="Arial" pitchFamily="34" charset="0"/>
              </a:rPr>
              <a:t>%</a:t>
            </a:r>
            <a:endParaRPr lang="ko-KR" altLang="en-US" sz="1400" b="1" dirty="0">
              <a:solidFill>
                <a:srgbClr val="00B050"/>
              </a:solidFill>
              <a:cs typeface="Arial" pitchFamily="34" charset="0"/>
            </a:endParaRPr>
          </a:p>
        </p:txBody>
      </p:sp>
      <p:cxnSp>
        <p:nvCxnSpPr>
          <p:cNvPr id="166" name="Straight Connector 165">
            <a:extLst>
              <a:ext uri="{FF2B5EF4-FFF2-40B4-BE49-F238E27FC236}">
                <a16:creationId xmlns:a16="http://schemas.microsoft.com/office/drawing/2014/main" id="{D3E2206C-484B-4C8F-BBDF-1592B582C88C}"/>
              </a:ext>
            </a:extLst>
          </p:cNvPr>
          <p:cNvCxnSpPr>
            <a:cxnSpLocks/>
            <a:endCxn id="63" idx="677"/>
          </p:cNvCxnSpPr>
          <p:nvPr/>
        </p:nvCxnSpPr>
        <p:spPr>
          <a:xfrm>
            <a:off x="3427500" y="1846582"/>
            <a:ext cx="332254" cy="173736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35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932709BC-6A2B-43D8-9212-67DF4B7D173F}"/>
              </a:ext>
            </a:extLst>
          </p:cNvPr>
          <p:cNvSpPr/>
          <p:nvPr/>
        </p:nvSpPr>
        <p:spPr>
          <a:xfrm>
            <a:off x="3469111" y="1163080"/>
            <a:ext cx="731283" cy="6641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2164DC9-14E5-49AB-8C23-F28B04B1C6E8}"/>
              </a:ext>
            </a:extLst>
          </p:cNvPr>
          <p:cNvSpPr/>
          <p:nvPr/>
        </p:nvSpPr>
        <p:spPr>
          <a:xfrm>
            <a:off x="90107" y="5273589"/>
            <a:ext cx="664144" cy="664144"/>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41421" y="228914"/>
            <a:ext cx="11231333" cy="724247"/>
          </a:xfrm>
        </p:spPr>
        <p:txBody>
          <a:bodyPr>
            <a:noAutofit/>
          </a:bodyPr>
          <a:lstStyle/>
          <a:p>
            <a:r>
              <a:rPr lang="ro-RO" sz="4000" b="1" dirty="0">
                <a:solidFill>
                  <a:schemeClr val="bg1"/>
                </a:solidFill>
                <a:latin typeface="+mn-lt"/>
              </a:rPr>
              <a:t>Proveniența probelor din colecția Băncii</a:t>
            </a:r>
            <a:endParaRPr lang="en-US" sz="4000" b="1" dirty="0">
              <a:solidFill>
                <a:schemeClr val="bg1"/>
              </a:solidFill>
              <a:latin typeface="+mn-lt"/>
            </a:endParaRPr>
          </a:p>
        </p:txBody>
      </p:sp>
      <p:sp>
        <p:nvSpPr>
          <p:cNvPr id="10" name="TextBox 9">
            <a:extLst>
              <a:ext uri="{FF2B5EF4-FFF2-40B4-BE49-F238E27FC236}">
                <a16:creationId xmlns:a16="http://schemas.microsoft.com/office/drawing/2014/main" id="{BF763CF1-7F36-4AE9-983F-F786AF12AAD7}"/>
              </a:ext>
            </a:extLst>
          </p:cNvPr>
          <p:cNvSpPr txBox="1"/>
          <p:nvPr/>
        </p:nvSpPr>
        <p:spPr>
          <a:xfrm>
            <a:off x="4369192" y="1163080"/>
            <a:ext cx="7120966" cy="458780"/>
          </a:xfrm>
          <a:prstGeom prst="rect">
            <a:avLst/>
          </a:prstGeom>
          <a:solidFill>
            <a:srgbClr val="00B050"/>
          </a:solidFill>
        </p:spPr>
        <p:txBody>
          <a:bodyPr wrap="square" rtlCol="0">
            <a:spAutoFit/>
          </a:bodyPr>
          <a:lstStyle/>
          <a:p>
            <a:pPr algn="ctr">
              <a:lnSpc>
                <a:spcPct val="107000"/>
              </a:lnSpc>
              <a:spcAft>
                <a:spcPts val="800"/>
              </a:spcAft>
            </a:pPr>
            <a:r>
              <a:rPr lang="ro-RO" sz="2400" b="1" dirty="0">
                <a:solidFill>
                  <a:schemeClr val="bg1"/>
                </a:solidFill>
                <a:effectLst/>
                <a:latin typeface="+mj-lt"/>
                <a:ea typeface="Calibri" panose="020F0502020204030204" pitchFamily="34" charset="0"/>
                <a:cs typeface="Times New Roman" panose="02020603050405020304" pitchFamily="18" charset="0"/>
              </a:rPr>
              <a:t>Material provenit din colecțiile de ameliorare</a:t>
            </a:r>
            <a:endParaRPr lang="en-GB" sz="2400" b="1" dirty="0">
              <a:solidFill>
                <a:schemeClr val="bg1"/>
              </a:solidFill>
              <a:effectLs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775D671-361A-40E9-AE4D-338526D0F548}"/>
              </a:ext>
            </a:extLst>
          </p:cNvPr>
          <p:cNvSpPr txBox="1"/>
          <p:nvPr/>
        </p:nvSpPr>
        <p:spPr>
          <a:xfrm>
            <a:off x="9007835" y="3607602"/>
            <a:ext cx="2725478" cy="1200329"/>
          </a:xfrm>
          <a:prstGeom prst="rect">
            <a:avLst/>
          </a:prstGeom>
          <a:solidFill>
            <a:srgbClr val="9900CC"/>
          </a:solidFill>
        </p:spPr>
        <p:txBody>
          <a:bodyPr wrap="square" rtlCol="0">
            <a:spAutoFit/>
          </a:bodyPr>
          <a:lstStyle/>
          <a:p>
            <a:pPr algn="ctr"/>
            <a:r>
              <a:rPr kumimoji="0" lang="ro-RO" altLang="ko-KR" sz="2400" b="1" i="0" u="none" strike="noStrike" kern="1200" cap="none" spc="0" normalizeH="0" baseline="0" noProof="0" dirty="0">
                <a:ln>
                  <a:noFill/>
                </a:ln>
                <a:solidFill>
                  <a:prstClr val="white"/>
                </a:solidFill>
                <a:effectLst/>
                <a:uLnTx/>
                <a:uFillTx/>
                <a:latin typeface="Arial"/>
                <a:ea typeface="맑은 고딕"/>
                <a:cs typeface="Arial" pitchFamily="34" charset="0"/>
              </a:rPr>
              <a:t>Material din colecțiile de cercetare</a:t>
            </a:r>
            <a:endParaRPr lang="ko-KR" altLang="en-US" sz="2400" b="1" dirty="0">
              <a:solidFill>
                <a:schemeClr val="tx1">
                  <a:lumMod val="65000"/>
                  <a:lumOff val="35000"/>
                </a:schemeClr>
              </a:solidFill>
              <a:cs typeface="Arial" pitchFamily="34" charset="0"/>
            </a:endParaRPr>
          </a:p>
        </p:txBody>
      </p:sp>
      <p:grpSp>
        <p:nvGrpSpPr>
          <p:cNvPr id="15" name="Group 14">
            <a:extLst>
              <a:ext uri="{FF2B5EF4-FFF2-40B4-BE49-F238E27FC236}">
                <a16:creationId xmlns:a16="http://schemas.microsoft.com/office/drawing/2014/main" id="{4DB66B50-845A-4623-9E82-F97902307DCE}"/>
              </a:ext>
            </a:extLst>
          </p:cNvPr>
          <p:cNvGrpSpPr/>
          <p:nvPr/>
        </p:nvGrpSpPr>
        <p:grpSpPr>
          <a:xfrm>
            <a:off x="783015" y="5133801"/>
            <a:ext cx="2908725" cy="995757"/>
            <a:chOff x="6210996" y="1433695"/>
            <a:chExt cx="1712589" cy="394128"/>
          </a:xfrm>
          <a:solidFill>
            <a:srgbClr val="0066FF"/>
          </a:solidFill>
        </p:grpSpPr>
        <p:sp>
          <p:nvSpPr>
            <p:cNvPr id="16" name="TextBox 15">
              <a:extLst>
                <a:ext uri="{FF2B5EF4-FFF2-40B4-BE49-F238E27FC236}">
                  <a16:creationId xmlns:a16="http://schemas.microsoft.com/office/drawing/2014/main" id="{16FA8B43-FDE5-490B-9531-1F3670431E83}"/>
                </a:ext>
              </a:extLst>
            </p:cNvPr>
            <p:cNvSpPr txBox="1"/>
            <p:nvPr/>
          </p:nvSpPr>
          <p:spPr>
            <a:xfrm>
              <a:off x="6210999" y="1433695"/>
              <a:ext cx="1712586" cy="328440"/>
            </a:xfrm>
            <a:prstGeom prst="rect">
              <a:avLst/>
            </a:prstGeom>
            <a:grpFill/>
          </p:spPr>
          <p:txBody>
            <a:bodyPr wrap="square" rtlCol="0">
              <a:spAutoFit/>
            </a:bodyPr>
            <a:lstStyle/>
            <a:p>
              <a:pPr algn="r"/>
              <a:endParaRPr lang="ko-KR" altLang="en-US" sz="2400" b="1" dirty="0">
                <a:solidFill>
                  <a:schemeClr val="bg1"/>
                </a:solidFill>
                <a:cs typeface="Arial" pitchFamily="34" charset="0"/>
              </a:endParaRPr>
            </a:p>
          </p:txBody>
        </p:sp>
        <p:sp>
          <p:nvSpPr>
            <p:cNvPr id="17" name="TextBox 16">
              <a:extLst>
                <a:ext uri="{FF2B5EF4-FFF2-40B4-BE49-F238E27FC236}">
                  <a16:creationId xmlns:a16="http://schemas.microsoft.com/office/drawing/2014/main" id="{E11F637B-CBDF-4490-8DCC-5082FF19A352}"/>
                </a:ext>
              </a:extLst>
            </p:cNvPr>
            <p:cNvSpPr txBox="1"/>
            <p:nvPr/>
          </p:nvSpPr>
          <p:spPr>
            <a:xfrm>
              <a:off x="6210996" y="1630759"/>
              <a:ext cx="1712586" cy="197064"/>
            </a:xfrm>
            <a:prstGeom prst="rect">
              <a:avLst/>
            </a:prstGeom>
            <a:grpFill/>
          </p:spPr>
          <p:txBody>
            <a:bodyPr wrap="square" rtlCol="0">
              <a:spAutoFit/>
            </a:bodyPr>
            <a:lstStyle/>
            <a:p>
              <a:pPr algn="r"/>
              <a:r>
                <a:rPr lang="en-US" altLang="ko-KR" sz="1200" dirty="0">
                  <a:solidFill>
                    <a:schemeClr val="tx1">
                      <a:lumMod val="65000"/>
                      <a:lumOff val="35000"/>
                    </a:schemeClr>
                  </a:solidFill>
                  <a:cs typeface="Arial" pitchFamily="34" charset="0"/>
                </a:rPr>
                <a:t>. </a:t>
              </a:r>
              <a:endParaRPr lang="ko-KR" altLang="en-US" sz="1200" dirty="0">
                <a:solidFill>
                  <a:schemeClr val="tx1">
                    <a:lumMod val="65000"/>
                    <a:lumOff val="35000"/>
                  </a:schemeClr>
                </a:solidFill>
                <a:cs typeface="Arial" pitchFamily="34" charset="0"/>
              </a:endParaRPr>
            </a:p>
          </p:txBody>
        </p:sp>
      </p:grpSp>
      <p:sp>
        <p:nvSpPr>
          <p:cNvPr id="19" name="TextBox 18">
            <a:extLst>
              <a:ext uri="{FF2B5EF4-FFF2-40B4-BE49-F238E27FC236}">
                <a16:creationId xmlns:a16="http://schemas.microsoft.com/office/drawing/2014/main" id="{BC07CB4D-FAEE-4B6E-BE54-6A5AA5219FAB}"/>
              </a:ext>
            </a:extLst>
          </p:cNvPr>
          <p:cNvSpPr txBox="1"/>
          <p:nvPr/>
        </p:nvSpPr>
        <p:spPr>
          <a:xfrm>
            <a:off x="6376096" y="5925758"/>
            <a:ext cx="5032884" cy="461664"/>
          </a:xfrm>
          <a:prstGeom prst="rect">
            <a:avLst/>
          </a:prstGeom>
          <a:solidFill>
            <a:srgbClr val="9999FF"/>
          </a:solidFill>
        </p:spPr>
        <p:txBody>
          <a:bodyPr wrap="square" rtlCol="0">
            <a:spAutoFit/>
          </a:bodyPr>
          <a:lstStyle/>
          <a:p>
            <a:r>
              <a:rPr kumimoji="0" lang="ro-RO" altLang="ko-KR" sz="2400" b="1" i="0" u="none" strike="noStrike" kern="1200" cap="none" spc="0" normalizeH="0" baseline="0" noProof="0" dirty="0">
                <a:ln>
                  <a:noFill/>
                </a:ln>
                <a:solidFill>
                  <a:prstClr val="white"/>
                </a:solidFill>
                <a:effectLst/>
                <a:uLnTx/>
                <a:uFillTx/>
                <a:latin typeface="Arial"/>
                <a:ea typeface="맑은 고딕"/>
                <a:cs typeface="Arial" pitchFamily="34" charset="0"/>
              </a:rPr>
              <a:t>Material din surse internaționale</a:t>
            </a:r>
            <a:endParaRPr lang="ko-KR" altLang="en-US" sz="2400" b="1" dirty="0">
              <a:solidFill>
                <a:schemeClr val="tx1">
                  <a:lumMod val="65000"/>
                  <a:lumOff val="35000"/>
                </a:schemeClr>
              </a:solidFill>
              <a:cs typeface="Arial" pitchFamily="34" charset="0"/>
            </a:endParaRPr>
          </a:p>
        </p:txBody>
      </p:sp>
      <p:grpSp>
        <p:nvGrpSpPr>
          <p:cNvPr id="21" name="그룹 40">
            <a:extLst>
              <a:ext uri="{FF2B5EF4-FFF2-40B4-BE49-F238E27FC236}">
                <a16:creationId xmlns:a16="http://schemas.microsoft.com/office/drawing/2014/main" id="{2B9F1FEF-0DD2-4648-A2EE-7D69416E65BC}"/>
              </a:ext>
            </a:extLst>
          </p:cNvPr>
          <p:cNvGrpSpPr/>
          <p:nvPr/>
        </p:nvGrpSpPr>
        <p:grpSpPr>
          <a:xfrm>
            <a:off x="4200394" y="1752450"/>
            <a:ext cx="1714395" cy="2497333"/>
            <a:chOff x="2889867" y="2581902"/>
            <a:chExt cx="2566660" cy="2090759"/>
          </a:xfrm>
          <a:solidFill>
            <a:srgbClr val="00B050"/>
          </a:solidFill>
        </p:grpSpPr>
        <p:sp>
          <p:nvSpPr>
            <p:cNvPr id="22" name="Rectangle 29">
              <a:extLst>
                <a:ext uri="{FF2B5EF4-FFF2-40B4-BE49-F238E27FC236}">
                  <a16:creationId xmlns:a16="http://schemas.microsoft.com/office/drawing/2014/main" id="{44740EA9-4A97-4A8F-B26E-59878FF563E5}"/>
                </a:ext>
              </a:extLst>
            </p:cNvPr>
            <p:cNvSpPr/>
            <p:nvPr/>
          </p:nvSpPr>
          <p:spPr>
            <a:xfrm>
              <a:off x="2889867" y="2581902"/>
              <a:ext cx="2566660" cy="1789264"/>
            </a:xfrm>
            <a:custGeom>
              <a:avLst/>
              <a:gdLst>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207346 w 2566634"/>
                <a:gd name="connsiteY0" fmla="*/ 0 h 1812297"/>
                <a:gd name="connsiteX1" fmla="*/ 2566634 w 2566634"/>
                <a:gd name="connsiteY1" fmla="*/ 0 h 1812297"/>
                <a:gd name="connsiteX2" fmla="*/ 2566634 w 2566634"/>
                <a:gd name="connsiteY2" fmla="*/ 386082 h 1812297"/>
                <a:gd name="connsiteX3" fmla="*/ 1216436 w 2566634"/>
                <a:gd name="connsiteY3" fmla="*/ 386082 h 1812297"/>
                <a:gd name="connsiteX4" fmla="*/ 313246 w 2566634"/>
                <a:gd name="connsiteY4" fmla="*/ 997020 h 1812297"/>
                <a:gd name="connsiteX5" fmla="*/ 1214847 w 2566634"/>
                <a:gd name="connsiteY5" fmla="*/ 1721379 h 1812297"/>
                <a:gd name="connsiteX6" fmla="*/ 11 w 2566634"/>
                <a:gd name="connsiteY6" fmla="*/ 935873 h 1812297"/>
                <a:gd name="connsiteX7" fmla="*/ 1207346 w 2566634"/>
                <a:gd name="connsiteY7" fmla="*/ 473 h 1812297"/>
                <a:gd name="connsiteX8" fmla="*/ 1207346 w 2566634"/>
                <a:gd name="connsiteY8" fmla="*/ 0 h 1812297"/>
                <a:gd name="connsiteX0" fmla="*/ 1207796 w 2567084"/>
                <a:gd name="connsiteY0" fmla="*/ 0 h 1812297"/>
                <a:gd name="connsiteX1" fmla="*/ 2567084 w 2567084"/>
                <a:gd name="connsiteY1" fmla="*/ 0 h 1812297"/>
                <a:gd name="connsiteX2" fmla="*/ 2567084 w 2567084"/>
                <a:gd name="connsiteY2" fmla="*/ 386082 h 1812297"/>
                <a:gd name="connsiteX3" fmla="*/ 1216886 w 2567084"/>
                <a:gd name="connsiteY3" fmla="*/ 386082 h 1812297"/>
                <a:gd name="connsiteX4" fmla="*/ 313696 w 2567084"/>
                <a:gd name="connsiteY4" fmla="*/ 997020 h 1812297"/>
                <a:gd name="connsiteX5" fmla="*/ 1215297 w 2567084"/>
                <a:gd name="connsiteY5" fmla="*/ 1721379 h 1812297"/>
                <a:gd name="connsiteX6" fmla="*/ 461 w 2567084"/>
                <a:gd name="connsiteY6" fmla="*/ 935873 h 1812297"/>
                <a:gd name="connsiteX7" fmla="*/ 1207796 w 2567084"/>
                <a:gd name="connsiteY7" fmla="*/ 473 h 1812297"/>
                <a:gd name="connsiteX8" fmla="*/ 1207796 w 2567084"/>
                <a:gd name="connsiteY8" fmla="*/ 0 h 1812297"/>
                <a:gd name="connsiteX0" fmla="*/ 1207796 w 2567084"/>
                <a:gd name="connsiteY0" fmla="*/ 0 h 1791348"/>
                <a:gd name="connsiteX1" fmla="*/ 2567084 w 2567084"/>
                <a:gd name="connsiteY1" fmla="*/ 0 h 1791348"/>
                <a:gd name="connsiteX2" fmla="*/ 2567084 w 2567084"/>
                <a:gd name="connsiteY2" fmla="*/ 386082 h 1791348"/>
                <a:gd name="connsiteX3" fmla="*/ 1216886 w 2567084"/>
                <a:gd name="connsiteY3" fmla="*/ 386082 h 1791348"/>
                <a:gd name="connsiteX4" fmla="*/ 313696 w 2567084"/>
                <a:gd name="connsiteY4" fmla="*/ 997020 h 1791348"/>
                <a:gd name="connsiteX5" fmla="*/ 1215297 w 2567084"/>
                <a:gd name="connsiteY5" fmla="*/ 1721379 h 1791348"/>
                <a:gd name="connsiteX6" fmla="*/ 461 w 2567084"/>
                <a:gd name="connsiteY6" fmla="*/ 935873 h 1791348"/>
                <a:gd name="connsiteX7" fmla="*/ 1207796 w 2567084"/>
                <a:gd name="connsiteY7" fmla="*/ 473 h 1791348"/>
                <a:gd name="connsiteX8" fmla="*/ 1207796 w 2567084"/>
                <a:gd name="connsiteY8" fmla="*/ 0 h 1791348"/>
                <a:gd name="connsiteX0" fmla="*/ 1207796 w 2567084"/>
                <a:gd name="connsiteY0" fmla="*/ 0 h 1801236"/>
                <a:gd name="connsiteX1" fmla="*/ 2567084 w 2567084"/>
                <a:gd name="connsiteY1" fmla="*/ 0 h 1801236"/>
                <a:gd name="connsiteX2" fmla="*/ 2567084 w 2567084"/>
                <a:gd name="connsiteY2" fmla="*/ 386082 h 1801236"/>
                <a:gd name="connsiteX3" fmla="*/ 1216886 w 2567084"/>
                <a:gd name="connsiteY3" fmla="*/ 386082 h 1801236"/>
                <a:gd name="connsiteX4" fmla="*/ 313696 w 2567084"/>
                <a:gd name="connsiteY4" fmla="*/ 997020 h 1801236"/>
                <a:gd name="connsiteX5" fmla="*/ 1215297 w 2567084"/>
                <a:gd name="connsiteY5" fmla="*/ 1721379 h 1801236"/>
                <a:gd name="connsiteX6" fmla="*/ 461 w 2567084"/>
                <a:gd name="connsiteY6" fmla="*/ 935873 h 1801236"/>
                <a:gd name="connsiteX7" fmla="*/ 1207796 w 2567084"/>
                <a:gd name="connsiteY7" fmla="*/ 473 h 1801236"/>
                <a:gd name="connsiteX8" fmla="*/ 1207796 w 2567084"/>
                <a:gd name="connsiteY8" fmla="*/ 0 h 1801236"/>
                <a:gd name="connsiteX0" fmla="*/ 1207796 w 2567084"/>
                <a:gd name="connsiteY0" fmla="*/ 0 h 1811853"/>
                <a:gd name="connsiteX1" fmla="*/ 2567084 w 2567084"/>
                <a:gd name="connsiteY1" fmla="*/ 0 h 1811853"/>
                <a:gd name="connsiteX2" fmla="*/ 2567084 w 2567084"/>
                <a:gd name="connsiteY2" fmla="*/ 386082 h 1811853"/>
                <a:gd name="connsiteX3" fmla="*/ 1216886 w 2567084"/>
                <a:gd name="connsiteY3" fmla="*/ 386082 h 1811853"/>
                <a:gd name="connsiteX4" fmla="*/ 313696 w 2567084"/>
                <a:gd name="connsiteY4" fmla="*/ 997020 h 1811853"/>
                <a:gd name="connsiteX5" fmla="*/ 1215297 w 2567084"/>
                <a:gd name="connsiteY5" fmla="*/ 1721379 h 1811853"/>
                <a:gd name="connsiteX6" fmla="*/ 461 w 2567084"/>
                <a:gd name="connsiteY6" fmla="*/ 935873 h 1811853"/>
                <a:gd name="connsiteX7" fmla="*/ 1207796 w 2567084"/>
                <a:gd name="connsiteY7" fmla="*/ 473 h 1811853"/>
                <a:gd name="connsiteX8" fmla="*/ 1207796 w 2567084"/>
                <a:gd name="connsiteY8" fmla="*/ 0 h 1811853"/>
                <a:gd name="connsiteX0" fmla="*/ 1207796 w 2567084"/>
                <a:gd name="connsiteY0" fmla="*/ 0 h 1813194"/>
                <a:gd name="connsiteX1" fmla="*/ 2567084 w 2567084"/>
                <a:gd name="connsiteY1" fmla="*/ 0 h 1813194"/>
                <a:gd name="connsiteX2" fmla="*/ 2567084 w 2567084"/>
                <a:gd name="connsiteY2" fmla="*/ 386082 h 1813194"/>
                <a:gd name="connsiteX3" fmla="*/ 1216886 w 2567084"/>
                <a:gd name="connsiteY3" fmla="*/ 386082 h 1813194"/>
                <a:gd name="connsiteX4" fmla="*/ 313696 w 2567084"/>
                <a:gd name="connsiteY4" fmla="*/ 997020 h 1813194"/>
                <a:gd name="connsiteX5" fmla="*/ 1215297 w 2567084"/>
                <a:gd name="connsiteY5" fmla="*/ 1721379 h 1813194"/>
                <a:gd name="connsiteX6" fmla="*/ 461 w 2567084"/>
                <a:gd name="connsiteY6" fmla="*/ 935873 h 1813194"/>
                <a:gd name="connsiteX7" fmla="*/ 1207796 w 2567084"/>
                <a:gd name="connsiteY7" fmla="*/ 473 h 1813194"/>
                <a:gd name="connsiteX8" fmla="*/ 1207796 w 2567084"/>
                <a:gd name="connsiteY8" fmla="*/ 0 h 1813194"/>
                <a:gd name="connsiteX0" fmla="*/ 1207372 w 2566660"/>
                <a:gd name="connsiteY0" fmla="*/ 0 h 1813194"/>
                <a:gd name="connsiteX1" fmla="*/ 2566660 w 2566660"/>
                <a:gd name="connsiteY1" fmla="*/ 0 h 1813194"/>
                <a:gd name="connsiteX2" fmla="*/ 2566660 w 2566660"/>
                <a:gd name="connsiteY2" fmla="*/ 386082 h 1813194"/>
                <a:gd name="connsiteX3" fmla="*/ 1216462 w 2566660"/>
                <a:gd name="connsiteY3" fmla="*/ 386082 h 1813194"/>
                <a:gd name="connsiteX4" fmla="*/ 313272 w 2566660"/>
                <a:gd name="connsiteY4" fmla="*/ 997020 h 1813194"/>
                <a:gd name="connsiteX5" fmla="*/ 1214873 w 2566660"/>
                <a:gd name="connsiteY5" fmla="*/ 1721379 h 1813194"/>
                <a:gd name="connsiteX6" fmla="*/ 37 w 2566660"/>
                <a:gd name="connsiteY6" fmla="*/ 935873 h 1813194"/>
                <a:gd name="connsiteX7" fmla="*/ 1207372 w 2566660"/>
                <a:gd name="connsiteY7" fmla="*/ 473 h 1813194"/>
                <a:gd name="connsiteX8" fmla="*/ 1207372 w 2566660"/>
                <a:gd name="connsiteY8" fmla="*/ 0 h 1813194"/>
                <a:gd name="connsiteX0" fmla="*/ 1207372 w 2566660"/>
                <a:gd name="connsiteY0" fmla="*/ 0 h 1795638"/>
                <a:gd name="connsiteX1" fmla="*/ 2566660 w 2566660"/>
                <a:gd name="connsiteY1" fmla="*/ 0 h 1795638"/>
                <a:gd name="connsiteX2" fmla="*/ 2566660 w 2566660"/>
                <a:gd name="connsiteY2" fmla="*/ 386082 h 1795638"/>
                <a:gd name="connsiteX3" fmla="*/ 1216462 w 2566660"/>
                <a:gd name="connsiteY3" fmla="*/ 386082 h 1795638"/>
                <a:gd name="connsiteX4" fmla="*/ 313272 w 2566660"/>
                <a:gd name="connsiteY4" fmla="*/ 997020 h 1795638"/>
                <a:gd name="connsiteX5" fmla="*/ 1314886 w 2566660"/>
                <a:gd name="connsiteY5" fmla="*/ 1699948 h 1795638"/>
                <a:gd name="connsiteX6" fmla="*/ 37 w 2566660"/>
                <a:gd name="connsiteY6" fmla="*/ 935873 h 1795638"/>
                <a:gd name="connsiteX7" fmla="*/ 1207372 w 2566660"/>
                <a:gd name="connsiteY7" fmla="*/ 473 h 1795638"/>
                <a:gd name="connsiteX8" fmla="*/ 1207372 w 2566660"/>
                <a:gd name="connsiteY8" fmla="*/ 0 h 1795638"/>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9264"/>
                <a:gd name="connsiteX1" fmla="*/ 2566660 w 2566660"/>
                <a:gd name="connsiteY1" fmla="*/ 0 h 1789264"/>
                <a:gd name="connsiteX2" fmla="*/ 2566660 w 2566660"/>
                <a:gd name="connsiteY2" fmla="*/ 386082 h 1789264"/>
                <a:gd name="connsiteX3" fmla="*/ 1216462 w 2566660"/>
                <a:gd name="connsiteY3" fmla="*/ 386082 h 1789264"/>
                <a:gd name="connsiteX4" fmla="*/ 313272 w 2566660"/>
                <a:gd name="connsiteY4" fmla="*/ 997020 h 1789264"/>
                <a:gd name="connsiteX5" fmla="*/ 1314886 w 2566660"/>
                <a:gd name="connsiteY5" fmla="*/ 1685660 h 1789264"/>
                <a:gd name="connsiteX6" fmla="*/ 37 w 2566660"/>
                <a:gd name="connsiteY6" fmla="*/ 935873 h 1789264"/>
                <a:gd name="connsiteX7" fmla="*/ 1207372 w 2566660"/>
                <a:gd name="connsiteY7" fmla="*/ 473 h 1789264"/>
                <a:gd name="connsiteX8" fmla="*/ 1207372 w 2566660"/>
                <a:gd name="connsiteY8" fmla="*/ 0 h 17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660" h="1789264">
                  <a:moveTo>
                    <a:pt x="1207372" y="0"/>
                  </a:moveTo>
                  <a:lnTo>
                    <a:pt x="2566660" y="0"/>
                  </a:lnTo>
                  <a:lnTo>
                    <a:pt x="2566660" y="386082"/>
                  </a:lnTo>
                  <a:lnTo>
                    <a:pt x="1216462" y="386082"/>
                  </a:lnTo>
                  <a:cubicBezTo>
                    <a:pt x="792910" y="393759"/>
                    <a:pt x="369863" y="541922"/>
                    <a:pt x="313272" y="997020"/>
                  </a:cubicBezTo>
                  <a:cubicBezTo>
                    <a:pt x="270385" y="1456741"/>
                    <a:pt x="724588" y="1931544"/>
                    <a:pt x="1314886" y="1685660"/>
                  </a:cubicBezTo>
                  <a:cubicBezTo>
                    <a:pt x="1005782" y="1919067"/>
                    <a:pt x="4004" y="1794352"/>
                    <a:pt x="37" y="935873"/>
                  </a:cubicBezTo>
                  <a:cubicBezTo>
                    <a:pt x="-6614" y="195373"/>
                    <a:pt x="891136" y="4432"/>
                    <a:pt x="1207372" y="473"/>
                  </a:cubicBezTo>
                  <a:lnTo>
                    <a:pt x="120737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Isosceles Triangle 22">
              <a:extLst>
                <a:ext uri="{FF2B5EF4-FFF2-40B4-BE49-F238E27FC236}">
                  <a16:creationId xmlns:a16="http://schemas.microsoft.com/office/drawing/2014/main" id="{A849EDCD-E8E1-4093-B249-1E23795C6E32}"/>
                </a:ext>
              </a:extLst>
            </p:cNvPr>
            <p:cNvSpPr/>
            <p:nvPr/>
          </p:nvSpPr>
          <p:spPr>
            <a:xfrm rot="6709021">
              <a:off x="3790253" y="4082915"/>
              <a:ext cx="535692" cy="6437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8" name="TextBox 27">
            <a:extLst>
              <a:ext uri="{FF2B5EF4-FFF2-40B4-BE49-F238E27FC236}">
                <a16:creationId xmlns:a16="http://schemas.microsoft.com/office/drawing/2014/main" id="{19DEC2F0-90F9-4582-B9EC-7BC117567106}"/>
              </a:ext>
            </a:extLst>
          </p:cNvPr>
          <p:cNvSpPr txBox="1"/>
          <p:nvPr/>
        </p:nvSpPr>
        <p:spPr>
          <a:xfrm>
            <a:off x="4821522" y="1736074"/>
            <a:ext cx="1102114" cy="461665"/>
          </a:xfrm>
          <a:prstGeom prst="rect">
            <a:avLst/>
          </a:prstGeom>
          <a:noFill/>
        </p:spPr>
        <p:txBody>
          <a:bodyPr wrap="square" rtlCol="0">
            <a:spAutoFit/>
          </a:bodyPr>
          <a:lstStyle/>
          <a:p>
            <a:pPr algn="ctr"/>
            <a:r>
              <a:rPr lang="ro-RO" altLang="ko-KR" sz="2400" b="1" dirty="0">
                <a:solidFill>
                  <a:schemeClr val="bg1"/>
                </a:solidFill>
                <a:cs typeface="Arial" pitchFamily="34" charset="0"/>
              </a:rPr>
              <a:t>9.092</a:t>
            </a:r>
            <a:endParaRPr lang="ko-KR" altLang="en-US" sz="2400" b="1" dirty="0">
              <a:solidFill>
                <a:schemeClr val="bg1"/>
              </a:solidFill>
              <a:cs typeface="Arial" pitchFamily="34" charset="0"/>
            </a:endParaRPr>
          </a:p>
        </p:txBody>
      </p:sp>
      <p:sp>
        <p:nvSpPr>
          <p:cNvPr id="29" name="Oval 10">
            <a:extLst>
              <a:ext uri="{FF2B5EF4-FFF2-40B4-BE49-F238E27FC236}">
                <a16:creationId xmlns:a16="http://schemas.microsoft.com/office/drawing/2014/main" id="{33807081-DA7C-41EA-95FC-9FDFB4C11981}"/>
              </a:ext>
            </a:extLst>
          </p:cNvPr>
          <p:cNvSpPr/>
          <p:nvPr/>
        </p:nvSpPr>
        <p:spPr>
          <a:xfrm>
            <a:off x="5411498" y="3381775"/>
            <a:ext cx="1563879" cy="1271640"/>
          </a:xfrm>
          <a:custGeom>
            <a:avLst/>
            <a:gdLst/>
            <a:ahLst/>
            <a:cxnLst/>
            <a:rect l="l" t="t" r="r" b="b"/>
            <a:pathLst>
              <a:path w="3310915" h="3923570">
                <a:moveTo>
                  <a:pt x="2634572" y="2782060"/>
                </a:moveTo>
                <a:cubicBezTo>
                  <a:pt x="2877724" y="2784696"/>
                  <a:pt x="3073074" y="2923910"/>
                  <a:pt x="3310915" y="3050983"/>
                </a:cubicBezTo>
                <a:lnTo>
                  <a:pt x="3113550" y="3840011"/>
                </a:lnTo>
                <a:lnTo>
                  <a:pt x="2637706" y="3668957"/>
                </a:lnTo>
                <a:cubicBezTo>
                  <a:pt x="2327360" y="3767940"/>
                  <a:pt x="1829375" y="3988492"/>
                  <a:pt x="1579811" y="3905123"/>
                </a:cubicBezTo>
                <a:cubicBezTo>
                  <a:pt x="1320906" y="3775288"/>
                  <a:pt x="642145" y="3366355"/>
                  <a:pt x="472751" y="3203771"/>
                </a:cubicBezTo>
                <a:cubicBezTo>
                  <a:pt x="303357" y="3041187"/>
                  <a:pt x="403652" y="2893777"/>
                  <a:pt x="563448" y="2929619"/>
                </a:cubicBezTo>
                <a:cubicBezTo>
                  <a:pt x="702634" y="2937547"/>
                  <a:pt x="1160012" y="3199482"/>
                  <a:pt x="1284082" y="3253983"/>
                </a:cubicBezTo>
                <a:cubicBezTo>
                  <a:pt x="1127104" y="3587742"/>
                  <a:pt x="1741057" y="3563487"/>
                  <a:pt x="1955231" y="3541261"/>
                </a:cubicBezTo>
                <a:cubicBezTo>
                  <a:pt x="2131253" y="3488686"/>
                  <a:pt x="2214010" y="3505589"/>
                  <a:pt x="2306401" y="3383364"/>
                </a:cubicBezTo>
                <a:cubicBezTo>
                  <a:pt x="2155860" y="3427865"/>
                  <a:pt x="2163213" y="3429679"/>
                  <a:pt x="1912247" y="3471537"/>
                </a:cubicBezTo>
                <a:cubicBezTo>
                  <a:pt x="1482134" y="3531123"/>
                  <a:pt x="1135709" y="3364234"/>
                  <a:pt x="1413085" y="3236383"/>
                </a:cubicBezTo>
                <a:cubicBezTo>
                  <a:pt x="1557848" y="3164554"/>
                  <a:pt x="1721108" y="3222221"/>
                  <a:pt x="1929297" y="3121321"/>
                </a:cubicBezTo>
                <a:cubicBezTo>
                  <a:pt x="2128589" y="3010789"/>
                  <a:pt x="2187815" y="2818332"/>
                  <a:pt x="2527174" y="2789726"/>
                </a:cubicBezTo>
                <a:cubicBezTo>
                  <a:pt x="2564125" y="2784095"/>
                  <a:pt x="2599836" y="2781684"/>
                  <a:pt x="2634572" y="2782060"/>
                </a:cubicBezTo>
                <a:close/>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65000"/>
                  <a:lumOff val="35000"/>
                </a:schemeClr>
              </a:solidFill>
            </a:endParaRPr>
          </a:p>
        </p:txBody>
      </p:sp>
      <p:sp>
        <p:nvSpPr>
          <p:cNvPr id="42" name="Oval 41">
            <a:extLst>
              <a:ext uri="{FF2B5EF4-FFF2-40B4-BE49-F238E27FC236}">
                <a16:creationId xmlns:a16="http://schemas.microsoft.com/office/drawing/2014/main" id="{5E633485-4F7D-4281-A18A-15C8917117E0}"/>
              </a:ext>
            </a:extLst>
          </p:cNvPr>
          <p:cNvSpPr/>
          <p:nvPr/>
        </p:nvSpPr>
        <p:spPr>
          <a:xfrm>
            <a:off x="5589771" y="5505379"/>
            <a:ext cx="664144" cy="664144"/>
          </a:xfrm>
          <a:prstGeom prst="ellipse">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A2C7862-1CA9-450D-8710-569CEB253A9B}"/>
              </a:ext>
            </a:extLst>
          </p:cNvPr>
          <p:cNvSpPr/>
          <p:nvPr/>
        </p:nvSpPr>
        <p:spPr>
          <a:xfrm>
            <a:off x="10251901" y="2855891"/>
            <a:ext cx="664144" cy="664144"/>
          </a:xfrm>
          <a:prstGeom prst="ellipse">
            <a:avLst/>
          </a:prstGeom>
          <a:solidFill>
            <a:srgbClr val="99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그룹 40">
            <a:extLst>
              <a:ext uri="{FF2B5EF4-FFF2-40B4-BE49-F238E27FC236}">
                <a16:creationId xmlns:a16="http://schemas.microsoft.com/office/drawing/2014/main" id="{2B9F1FEF-0DD2-4648-A2EE-7D69416E65BC}"/>
              </a:ext>
            </a:extLst>
          </p:cNvPr>
          <p:cNvGrpSpPr/>
          <p:nvPr/>
        </p:nvGrpSpPr>
        <p:grpSpPr>
          <a:xfrm rot="10800000">
            <a:off x="6383041" y="3712936"/>
            <a:ext cx="1714395" cy="2155649"/>
            <a:chOff x="2889867" y="2581902"/>
            <a:chExt cx="2566660" cy="1989383"/>
          </a:xfrm>
          <a:solidFill>
            <a:srgbClr val="9999FF"/>
          </a:solidFill>
        </p:grpSpPr>
        <p:sp>
          <p:nvSpPr>
            <p:cNvPr id="47" name="Rectangle 29">
              <a:extLst>
                <a:ext uri="{FF2B5EF4-FFF2-40B4-BE49-F238E27FC236}">
                  <a16:creationId xmlns:a16="http://schemas.microsoft.com/office/drawing/2014/main" id="{44740EA9-4A97-4A8F-B26E-59878FF563E5}"/>
                </a:ext>
              </a:extLst>
            </p:cNvPr>
            <p:cNvSpPr/>
            <p:nvPr/>
          </p:nvSpPr>
          <p:spPr>
            <a:xfrm>
              <a:off x="2889867" y="2581902"/>
              <a:ext cx="2566660" cy="1789264"/>
            </a:xfrm>
            <a:custGeom>
              <a:avLst/>
              <a:gdLst>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207346 w 2566634"/>
                <a:gd name="connsiteY0" fmla="*/ 0 h 1812297"/>
                <a:gd name="connsiteX1" fmla="*/ 2566634 w 2566634"/>
                <a:gd name="connsiteY1" fmla="*/ 0 h 1812297"/>
                <a:gd name="connsiteX2" fmla="*/ 2566634 w 2566634"/>
                <a:gd name="connsiteY2" fmla="*/ 386082 h 1812297"/>
                <a:gd name="connsiteX3" fmla="*/ 1216436 w 2566634"/>
                <a:gd name="connsiteY3" fmla="*/ 386082 h 1812297"/>
                <a:gd name="connsiteX4" fmla="*/ 313246 w 2566634"/>
                <a:gd name="connsiteY4" fmla="*/ 997020 h 1812297"/>
                <a:gd name="connsiteX5" fmla="*/ 1214847 w 2566634"/>
                <a:gd name="connsiteY5" fmla="*/ 1721379 h 1812297"/>
                <a:gd name="connsiteX6" fmla="*/ 11 w 2566634"/>
                <a:gd name="connsiteY6" fmla="*/ 935873 h 1812297"/>
                <a:gd name="connsiteX7" fmla="*/ 1207346 w 2566634"/>
                <a:gd name="connsiteY7" fmla="*/ 473 h 1812297"/>
                <a:gd name="connsiteX8" fmla="*/ 1207346 w 2566634"/>
                <a:gd name="connsiteY8" fmla="*/ 0 h 1812297"/>
                <a:gd name="connsiteX0" fmla="*/ 1207796 w 2567084"/>
                <a:gd name="connsiteY0" fmla="*/ 0 h 1812297"/>
                <a:gd name="connsiteX1" fmla="*/ 2567084 w 2567084"/>
                <a:gd name="connsiteY1" fmla="*/ 0 h 1812297"/>
                <a:gd name="connsiteX2" fmla="*/ 2567084 w 2567084"/>
                <a:gd name="connsiteY2" fmla="*/ 386082 h 1812297"/>
                <a:gd name="connsiteX3" fmla="*/ 1216886 w 2567084"/>
                <a:gd name="connsiteY3" fmla="*/ 386082 h 1812297"/>
                <a:gd name="connsiteX4" fmla="*/ 313696 w 2567084"/>
                <a:gd name="connsiteY4" fmla="*/ 997020 h 1812297"/>
                <a:gd name="connsiteX5" fmla="*/ 1215297 w 2567084"/>
                <a:gd name="connsiteY5" fmla="*/ 1721379 h 1812297"/>
                <a:gd name="connsiteX6" fmla="*/ 461 w 2567084"/>
                <a:gd name="connsiteY6" fmla="*/ 935873 h 1812297"/>
                <a:gd name="connsiteX7" fmla="*/ 1207796 w 2567084"/>
                <a:gd name="connsiteY7" fmla="*/ 473 h 1812297"/>
                <a:gd name="connsiteX8" fmla="*/ 1207796 w 2567084"/>
                <a:gd name="connsiteY8" fmla="*/ 0 h 1812297"/>
                <a:gd name="connsiteX0" fmla="*/ 1207796 w 2567084"/>
                <a:gd name="connsiteY0" fmla="*/ 0 h 1791348"/>
                <a:gd name="connsiteX1" fmla="*/ 2567084 w 2567084"/>
                <a:gd name="connsiteY1" fmla="*/ 0 h 1791348"/>
                <a:gd name="connsiteX2" fmla="*/ 2567084 w 2567084"/>
                <a:gd name="connsiteY2" fmla="*/ 386082 h 1791348"/>
                <a:gd name="connsiteX3" fmla="*/ 1216886 w 2567084"/>
                <a:gd name="connsiteY3" fmla="*/ 386082 h 1791348"/>
                <a:gd name="connsiteX4" fmla="*/ 313696 w 2567084"/>
                <a:gd name="connsiteY4" fmla="*/ 997020 h 1791348"/>
                <a:gd name="connsiteX5" fmla="*/ 1215297 w 2567084"/>
                <a:gd name="connsiteY5" fmla="*/ 1721379 h 1791348"/>
                <a:gd name="connsiteX6" fmla="*/ 461 w 2567084"/>
                <a:gd name="connsiteY6" fmla="*/ 935873 h 1791348"/>
                <a:gd name="connsiteX7" fmla="*/ 1207796 w 2567084"/>
                <a:gd name="connsiteY7" fmla="*/ 473 h 1791348"/>
                <a:gd name="connsiteX8" fmla="*/ 1207796 w 2567084"/>
                <a:gd name="connsiteY8" fmla="*/ 0 h 1791348"/>
                <a:gd name="connsiteX0" fmla="*/ 1207796 w 2567084"/>
                <a:gd name="connsiteY0" fmla="*/ 0 h 1801236"/>
                <a:gd name="connsiteX1" fmla="*/ 2567084 w 2567084"/>
                <a:gd name="connsiteY1" fmla="*/ 0 h 1801236"/>
                <a:gd name="connsiteX2" fmla="*/ 2567084 w 2567084"/>
                <a:gd name="connsiteY2" fmla="*/ 386082 h 1801236"/>
                <a:gd name="connsiteX3" fmla="*/ 1216886 w 2567084"/>
                <a:gd name="connsiteY3" fmla="*/ 386082 h 1801236"/>
                <a:gd name="connsiteX4" fmla="*/ 313696 w 2567084"/>
                <a:gd name="connsiteY4" fmla="*/ 997020 h 1801236"/>
                <a:gd name="connsiteX5" fmla="*/ 1215297 w 2567084"/>
                <a:gd name="connsiteY5" fmla="*/ 1721379 h 1801236"/>
                <a:gd name="connsiteX6" fmla="*/ 461 w 2567084"/>
                <a:gd name="connsiteY6" fmla="*/ 935873 h 1801236"/>
                <a:gd name="connsiteX7" fmla="*/ 1207796 w 2567084"/>
                <a:gd name="connsiteY7" fmla="*/ 473 h 1801236"/>
                <a:gd name="connsiteX8" fmla="*/ 1207796 w 2567084"/>
                <a:gd name="connsiteY8" fmla="*/ 0 h 1801236"/>
                <a:gd name="connsiteX0" fmla="*/ 1207796 w 2567084"/>
                <a:gd name="connsiteY0" fmla="*/ 0 h 1811853"/>
                <a:gd name="connsiteX1" fmla="*/ 2567084 w 2567084"/>
                <a:gd name="connsiteY1" fmla="*/ 0 h 1811853"/>
                <a:gd name="connsiteX2" fmla="*/ 2567084 w 2567084"/>
                <a:gd name="connsiteY2" fmla="*/ 386082 h 1811853"/>
                <a:gd name="connsiteX3" fmla="*/ 1216886 w 2567084"/>
                <a:gd name="connsiteY3" fmla="*/ 386082 h 1811853"/>
                <a:gd name="connsiteX4" fmla="*/ 313696 w 2567084"/>
                <a:gd name="connsiteY4" fmla="*/ 997020 h 1811853"/>
                <a:gd name="connsiteX5" fmla="*/ 1215297 w 2567084"/>
                <a:gd name="connsiteY5" fmla="*/ 1721379 h 1811853"/>
                <a:gd name="connsiteX6" fmla="*/ 461 w 2567084"/>
                <a:gd name="connsiteY6" fmla="*/ 935873 h 1811853"/>
                <a:gd name="connsiteX7" fmla="*/ 1207796 w 2567084"/>
                <a:gd name="connsiteY7" fmla="*/ 473 h 1811853"/>
                <a:gd name="connsiteX8" fmla="*/ 1207796 w 2567084"/>
                <a:gd name="connsiteY8" fmla="*/ 0 h 1811853"/>
                <a:gd name="connsiteX0" fmla="*/ 1207796 w 2567084"/>
                <a:gd name="connsiteY0" fmla="*/ 0 h 1813194"/>
                <a:gd name="connsiteX1" fmla="*/ 2567084 w 2567084"/>
                <a:gd name="connsiteY1" fmla="*/ 0 h 1813194"/>
                <a:gd name="connsiteX2" fmla="*/ 2567084 w 2567084"/>
                <a:gd name="connsiteY2" fmla="*/ 386082 h 1813194"/>
                <a:gd name="connsiteX3" fmla="*/ 1216886 w 2567084"/>
                <a:gd name="connsiteY3" fmla="*/ 386082 h 1813194"/>
                <a:gd name="connsiteX4" fmla="*/ 313696 w 2567084"/>
                <a:gd name="connsiteY4" fmla="*/ 997020 h 1813194"/>
                <a:gd name="connsiteX5" fmla="*/ 1215297 w 2567084"/>
                <a:gd name="connsiteY5" fmla="*/ 1721379 h 1813194"/>
                <a:gd name="connsiteX6" fmla="*/ 461 w 2567084"/>
                <a:gd name="connsiteY6" fmla="*/ 935873 h 1813194"/>
                <a:gd name="connsiteX7" fmla="*/ 1207796 w 2567084"/>
                <a:gd name="connsiteY7" fmla="*/ 473 h 1813194"/>
                <a:gd name="connsiteX8" fmla="*/ 1207796 w 2567084"/>
                <a:gd name="connsiteY8" fmla="*/ 0 h 1813194"/>
                <a:gd name="connsiteX0" fmla="*/ 1207372 w 2566660"/>
                <a:gd name="connsiteY0" fmla="*/ 0 h 1813194"/>
                <a:gd name="connsiteX1" fmla="*/ 2566660 w 2566660"/>
                <a:gd name="connsiteY1" fmla="*/ 0 h 1813194"/>
                <a:gd name="connsiteX2" fmla="*/ 2566660 w 2566660"/>
                <a:gd name="connsiteY2" fmla="*/ 386082 h 1813194"/>
                <a:gd name="connsiteX3" fmla="*/ 1216462 w 2566660"/>
                <a:gd name="connsiteY3" fmla="*/ 386082 h 1813194"/>
                <a:gd name="connsiteX4" fmla="*/ 313272 w 2566660"/>
                <a:gd name="connsiteY4" fmla="*/ 997020 h 1813194"/>
                <a:gd name="connsiteX5" fmla="*/ 1214873 w 2566660"/>
                <a:gd name="connsiteY5" fmla="*/ 1721379 h 1813194"/>
                <a:gd name="connsiteX6" fmla="*/ 37 w 2566660"/>
                <a:gd name="connsiteY6" fmla="*/ 935873 h 1813194"/>
                <a:gd name="connsiteX7" fmla="*/ 1207372 w 2566660"/>
                <a:gd name="connsiteY7" fmla="*/ 473 h 1813194"/>
                <a:gd name="connsiteX8" fmla="*/ 1207372 w 2566660"/>
                <a:gd name="connsiteY8" fmla="*/ 0 h 1813194"/>
                <a:gd name="connsiteX0" fmla="*/ 1207372 w 2566660"/>
                <a:gd name="connsiteY0" fmla="*/ 0 h 1795638"/>
                <a:gd name="connsiteX1" fmla="*/ 2566660 w 2566660"/>
                <a:gd name="connsiteY1" fmla="*/ 0 h 1795638"/>
                <a:gd name="connsiteX2" fmla="*/ 2566660 w 2566660"/>
                <a:gd name="connsiteY2" fmla="*/ 386082 h 1795638"/>
                <a:gd name="connsiteX3" fmla="*/ 1216462 w 2566660"/>
                <a:gd name="connsiteY3" fmla="*/ 386082 h 1795638"/>
                <a:gd name="connsiteX4" fmla="*/ 313272 w 2566660"/>
                <a:gd name="connsiteY4" fmla="*/ 997020 h 1795638"/>
                <a:gd name="connsiteX5" fmla="*/ 1314886 w 2566660"/>
                <a:gd name="connsiteY5" fmla="*/ 1699948 h 1795638"/>
                <a:gd name="connsiteX6" fmla="*/ 37 w 2566660"/>
                <a:gd name="connsiteY6" fmla="*/ 935873 h 1795638"/>
                <a:gd name="connsiteX7" fmla="*/ 1207372 w 2566660"/>
                <a:gd name="connsiteY7" fmla="*/ 473 h 1795638"/>
                <a:gd name="connsiteX8" fmla="*/ 1207372 w 2566660"/>
                <a:gd name="connsiteY8" fmla="*/ 0 h 1795638"/>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9264"/>
                <a:gd name="connsiteX1" fmla="*/ 2566660 w 2566660"/>
                <a:gd name="connsiteY1" fmla="*/ 0 h 1789264"/>
                <a:gd name="connsiteX2" fmla="*/ 2566660 w 2566660"/>
                <a:gd name="connsiteY2" fmla="*/ 386082 h 1789264"/>
                <a:gd name="connsiteX3" fmla="*/ 1216462 w 2566660"/>
                <a:gd name="connsiteY3" fmla="*/ 386082 h 1789264"/>
                <a:gd name="connsiteX4" fmla="*/ 313272 w 2566660"/>
                <a:gd name="connsiteY4" fmla="*/ 997020 h 1789264"/>
                <a:gd name="connsiteX5" fmla="*/ 1314886 w 2566660"/>
                <a:gd name="connsiteY5" fmla="*/ 1685660 h 1789264"/>
                <a:gd name="connsiteX6" fmla="*/ 37 w 2566660"/>
                <a:gd name="connsiteY6" fmla="*/ 935873 h 1789264"/>
                <a:gd name="connsiteX7" fmla="*/ 1207372 w 2566660"/>
                <a:gd name="connsiteY7" fmla="*/ 473 h 1789264"/>
                <a:gd name="connsiteX8" fmla="*/ 1207372 w 2566660"/>
                <a:gd name="connsiteY8" fmla="*/ 0 h 17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660" h="1789264">
                  <a:moveTo>
                    <a:pt x="1207372" y="0"/>
                  </a:moveTo>
                  <a:lnTo>
                    <a:pt x="2566660" y="0"/>
                  </a:lnTo>
                  <a:lnTo>
                    <a:pt x="2566660" y="386082"/>
                  </a:lnTo>
                  <a:lnTo>
                    <a:pt x="1216462" y="386082"/>
                  </a:lnTo>
                  <a:cubicBezTo>
                    <a:pt x="792910" y="393759"/>
                    <a:pt x="369863" y="541922"/>
                    <a:pt x="313272" y="997020"/>
                  </a:cubicBezTo>
                  <a:cubicBezTo>
                    <a:pt x="270385" y="1456741"/>
                    <a:pt x="724588" y="1931544"/>
                    <a:pt x="1314886" y="1685660"/>
                  </a:cubicBezTo>
                  <a:cubicBezTo>
                    <a:pt x="1005782" y="1919067"/>
                    <a:pt x="4004" y="1794352"/>
                    <a:pt x="37" y="935873"/>
                  </a:cubicBezTo>
                  <a:cubicBezTo>
                    <a:pt x="-6614" y="195373"/>
                    <a:pt x="891136" y="4432"/>
                    <a:pt x="1207372" y="473"/>
                  </a:cubicBezTo>
                  <a:lnTo>
                    <a:pt x="120737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Isosceles Triangle 47">
              <a:extLst>
                <a:ext uri="{FF2B5EF4-FFF2-40B4-BE49-F238E27FC236}">
                  <a16:creationId xmlns:a16="http://schemas.microsoft.com/office/drawing/2014/main" id="{A849EDCD-E8E1-4093-B249-1E23795C6E32}"/>
                </a:ext>
              </a:extLst>
            </p:cNvPr>
            <p:cNvSpPr/>
            <p:nvPr/>
          </p:nvSpPr>
          <p:spPr>
            <a:xfrm rot="5428218">
              <a:off x="3856969" y="3981539"/>
              <a:ext cx="535692" cy="6437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9" name="그룹 40">
            <a:extLst>
              <a:ext uri="{FF2B5EF4-FFF2-40B4-BE49-F238E27FC236}">
                <a16:creationId xmlns:a16="http://schemas.microsoft.com/office/drawing/2014/main" id="{2B9F1FEF-0DD2-4648-A2EE-7D69416E65BC}"/>
              </a:ext>
            </a:extLst>
          </p:cNvPr>
          <p:cNvGrpSpPr/>
          <p:nvPr/>
        </p:nvGrpSpPr>
        <p:grpSpPr>
          <a:xfrm rot="5400000">
            <a:off x="6876976" y="1950253"/>
            <a:ext cx="1714395" cy="2423933"/>
            <a:chOff x="2889867" y="2581902"/>
            <a:chExt cx="2566660" cy="2110047"/>
          </a:xfrm>
          <a:solidFill>
            <a:srgbClr val="9900CC"/>
          </a:solidFill>
        </p:grpSpPr>
        <p:sp>
          <p:nvSpPr>
            <p:cNvPr id="50" name="Rectangle 29">
              <a:extLst>
                <a:ext uri="{FF2B5EF4-FFF2-40B4-BE49-F238E27FC236}">
                  <a16:creationId xmlns:a16="http://schemas.microsoft.com/office/drawing/2014/main" id="{44740EA9-4A97-4A8F-B26E-59878FF563E5}"/>
                </a:ext>
              </a:extLst>
            </p:cNvPr>
            <p:cNvSpPr/>
            <p:nvPr/>
          </p:nvSpPr>
          <p:spPr>
            <a:xfrm>
              <a:off x="2889867" y="2581902"/>
              <a:ext cx="2566660" cy="1789264"/>
            </a:xfrm>
            <a:custGeom>
              <a:avLst/>
              <a:gdLst>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207346 w 2566634"/>
                <a:gd name="connsiteY0" fmla="*/ 0 h 1812297"/>
                <a:gd name="connsiteX1" fmla="*/ 2566634 w 2566634"/>
                <a:gd name="connsiteY1" fmla="*/ 0 h 1812297"/>
                <a:gd name="connsiteX2" fmla="*/ 2566634 w 2566634"/>
                <a:gd name="connsiteY2" fmla="*/ 386082 h 1812297"/>
                <a:gd name="connsiteX3" fmla="*/ 1216436 w 2566634"/>
                <a:gd name="connsiteY3" fmla="*/ 386082 h 1812297"/>
                <a:gd name="connsiteX4" fmla="*/ 313246 w 2566634"/>
                <a:gd name="connsiteY4" fmla="*/ 997020 h 1812297"/>
                <a:gd name="connsiteX5" fmla="*/ 1214847 w 2566634"/>
                <a:gd name="connsiteY5" fmla="*/ 1721379 h 1812297"/>
                <a:gd name="connsiteX6" fmla="*/ 11 w 2566634"/>
                <a:gd name="connsiteY6" fmla="*/ 935873 h 1812297"/>
                <a:gd name="connsiteX7" fmla="*/ 1207346 w 2566634"/>
                <a:gd name="connsiteY7" fmla="*/ 473 h 1812297"/>
                <a:gd name="connsiteX8" fmla="*/ 1207346 w 2566634"/>
                <a:gd name="connsiteY8" fmla="*/ 0 h 1812297"/>
                <a:gd name="connsiteX0" fmla="*/ 1207796 w 2567084"/>
                <a:gd name="connsiteY0" fmla="*/ 0 h 1812297"/>
                <a:gd name="connsiteX1" fmla="*/ 2567084 w 2567084"/>
                <a:gd name="connsiteY1" fmla="*/ 0 h 1812297"/>
                <a:gd name="connsiteX2" fmla="*/ 2567084 w 2567084"/>
                <a:gd name="connsiteY2" fmla="*/ 386082 h 1812297"/>
                <a:gd name="connsiteX3" fmla="*/ 1216886 w 2567084"/>
                <a:gd name="connsiteY3" fmla="*/ 386082 h 1812297"/>
                <a:gd name="connsiteX4" fmla="*/ 313696 w 2567084"/>
                <a:gd name="connsiteY4" fmla="*/ 997020 h 1812297"/>
                <a:gd name="connsiteX5" fmla="*/ 1215297 w 2567084"/>
                <a:gd name="connsiteY5" fmla="*/ 1721379 h 1812297"/>
                <a:gd name="connsiteX6" fmla="*/ 461 w 2567084"/>
                <a:gd name="connsiteY6" fmla="*/ 935873 h 1812297"/>
                <a:gd name="connsiteX7" fmla="*/ 1207796 w 2567084"/>
                <a:gd name="connsiteY7" fmla="*/ 473 h 1812297"/>
                <a:gd name="connsiteX8" fmla="*/ 1207796 w 2567084"/>
                <a:gd name="connsiteY8" fmla="*/ 0 h 1812297"/>
                <a:gd name="connsiteX0" fmla="*/ 1207796 w 2567084"/>
                <a:gd name="connsiteY0" fmla="*/ 0 h 1791348"/>
                <a:gd name="connsiteX1" fmla="*/ 2567084 w 2567084"/>
                <a:gd name="connsiteY1" fmla="*/ 0 h 1791348"/>
                <a:gd name="connsiteX2" fmla="*/ 2567084 w 2567084"/>
                <a:gd name="connsiteY2" fmla="*/ 386082 h 1791348"/>
                <a:gd name="connsiteX3" fmla="*/ 1216886 w 2567084"/>
                <a:gd name="connsiteY3" fmla="*/ 386082 h 1791348"/>
                <a:gd name="connsiteX4" fmla="*/ 313696 w 2567084"/>
                <a:gd name="connsiteY4" fmla="*/ 997020 h 1791348"/>
                <a:gd name="connsiteX5" fmla="*/ 1215297 w 2567084"/>
                <a:gd name="connsiteY5" fmla="*/ 1721379 h 1791348"/>
                <a:gd name="connsiteX6" fmla="*/ 461 w 2567084"/>
                <a:gd name="connsiteY6" fmla="*/ 935873 h 1791348"/>
                <a:gd name="connsiteX7" fmla="*/ 1207796 w 2567084"/>
                <a:gd name="connsiteY7" fmla="*/ 473 h 1791348"/>
                <a:gd name="connsiteX8" fmla="*/ 1207796 w 2567084"/>
                <a:gd name="connsiteY8" fmla="*/ 0 h 1791348"/>
                <a:gd name="connsiteX0" fmla="*/ 1207796 w 2567084"/>
                <a:gd name="connsiteY0" fmla="*/ 0 h 1801236"/>
                <a:gd name="connsiteX1" fmla="*/ 2567084 w 2567084"/>
                <a:gd name="connsiteY1" fmla="*/ 0 h 1801236"/>
                <a:gd name="connsiteX2" fmla="*/ 2567084 w 2567084"/>
                <a:gd name="connsiteY2" fmla="*/ 386082 h 1801236"/>
                <a:gd name="connsiteX3" fmla="*/ 1216886 w 2567084"/>
                <a:gd name="connsiteY3" fmla="*/ 386082 h 1801236"/>
                <a:gd name="connsiteX4" fmla="*/ 313696 w 2567084"/>
                <a:gd name="connsiteY4" fmla="*/ 997020 h 1801236"/>
                <a:gd name="connsiteX5" fmla="*/ 1215297 w 2567084"/>
                <a:gd name="connsiteY5" fmla="*/ 1721379 h 1801236"/>
                <a:gd name="connsiteX6" fmla="*/ 461 w 2567084"/>
                <a:gd name="connsiteY6" fmla="*/ 935873 h 1801236"/>
                <a:gd name="connsiteX7" fmla="*/ 1207796 w 2567084"/>
                <a:gd name="connsiteY7" fmla="*/ 473 h 1801236"/>
                <a:gd name="connsiteX8" fmla="*/ 1207796 w 2567084"/>
                <a:gd name="connsiteY8" fmla="*/ 0 h 1801236"/>
                <a:gd name="connsiteX0" fmla="*/ 1207796 w 2567084"/>
                <a:gd name="connsiteY0" fmla="*/ 0 h 1811853"/>
                <a:gd name="connsiteX1" fmla="*/ 2567084 w 2567084"/>
                <a:gd name="connsiteY1" fmla="*/ 0 h 1811853"/>
                <a:gd name="connsiteX2" fmla="*/ 2567084 w 2567084"/>
                <a:gd name="connsiteY2" fmla="*/ 386082 h 1811853"/>
                <a:gd name="connsiteX3" fmla="*/ 1216886 w 2567084"/>
                <a:gd name="connsiteY3" fmla="*/ 386082 h 1811853"/>
                <a:gd name="connsiteX4" fmla="*/ 313696 w 2567084"/>
                <a:gd name="connsiteY4" fmla="*/ 997020 h 1811853"/>
                <a:gd name="connsiteX5" fmla="*/ 1215297 w 2567084"/>
                <a:gd name="connsiteY5" fmla="*/ 1721379 h 1811853"/>
                <a:gd name="connsiteX6" fmla="*/ 461 w 2567084"/>
                <a:gd name="connsiteY6" fmla="*/ 935873 h 1811853"/>
                <a:gd name="connsiteX7" fmla="*/ 1207796 w 2567084"/>
                <a:gd name="connsiteY7" fmla="*/ 473 h 1811853"/>
                <a:gd name="connsiteX8" fmla="*/ 1207796 w 2567084"/>
                <a:gd name="connsiteY8" fmla="*/ 0 h 1811853"/>
                <a:gd name="connsiteX0" fmla="*/ 1207796 w 2567084"/>
                <a:gd name="connsiteY0" fmla="*/ 0 h 1813194"/>
                <a:gd name="connsiteX1" fmla="*/ 2567084 w 2567084"/>
                <a:gd name="connsiteY1" fmla="*/ 0 h 1813194"/>
                <a:gd name="connsiteX2" fmla="*/ 2567084 w 2567084"/>
                <a:gd name="connsiteY2" fmla="*/ 386082 h 1813194"/>
                <a:gd name="connsiteX3" fmla="*/ 1216886 w 2567084"/>
                <a:gd name="connsiteY3" fmla="*/ 386082 h 1813194"/>
                <a:gd name="connsiteX4" fmla="*/ 313696 w 2567084"/>
                <a:gd name="connsiteY4" fmla="*/ 997020 h 1813194"/>
                <a:gd name="connsiteX5" fmla="*/ 1215297 w 2567084"/>
                <a:gd name="connsiteY5" fmla="*/ 1721379 h 1813194"/>
                <a:gd name="connsiteX6" fmla="*/ 461 w 2567084"/>
                <a:gd name="connsiteY6" fmla="*/ 935873 h 1813194"/>
                <a:gd name="connsiteX7" fmla="*/ 1207796 w 2567084"/>
                <a:gd name="connsiteY7" fmla="*/ 473 h 1813194"/>
                <a:gd name="connsiteX8" fmla="*/ 1207796 w 2567084"/>
                <a:gd name="connsiteY8" fmla="*/ 0 h 1813194"/>
                <a:gd name="connsiteX0" fmla="*/ 1207372 w 2566660"/>
                <a:gd name="connsiteY0" fmla="*/ 0 h 1813194"/>
                <a:gd name="connsiteX1" fmla="*/ 2566660 w 2566660"/>
                <a:gd name="connsiteY1" fmla="*/ 0 h 1813194"/>
                <a:gd name="connsiteX2" fmla="*/ 2566660 w 2566660"/>
                <a:gd name="connsiteY2" fmla="*/ 386082 h 1813194"/>
                <a:gd name="connsiteX3" fmla="*/ 1216462 w 2566660"/>
                <a:gd name="connsiteY3" fmla="*/ 386082 h 1813194"/>
                <a:gd name="connsiteX4" fmla="*/ 313272 w 2566660"/>
                <a:gd name="connsiteY4" fmla="*/ 997020 h 1813194"/>
                <a:gd name="connsiteX5" fmla="*/ 1214873 w 2566660"/>
                <a:gd name="connsiteY5" fmla="*/ 1721379 h 1813194"/>
                <a:gd name="connsiteX6" fmla="*/ 37 w 2566660"/>
                <a:gd name="connsiteY6" fmla="*/ 935873 h 1813194"/>
                <a:gd name="connsiteX7" fmla="*/ 1207372 w 2566660"/>
                <a:gd name="connsiteY7" fmla="*/ 473 h 1813194"/>
                <a:gd name="connsiteX8" fmla="*/ 1207372 w 2566660"/>
                <a:gd name="connsiteY8" fmla="*/ 0 h 1813194"/>
                <a:gd name="connsiteX0" fmla="*/ 1207372 w 2566660"/>
                <a:gd name="connsiteY0" fmla="*/ 0 h 1795638"/>
                <a:gd name="connsiteX1" fmla="*/ 2566660 w 2566660"/>
                <a:gd name="connsiteY1" fmla="*/ 0 h 1795638"/>
                <a:gd name="connsiteX2" fmla="*/ 2566660 w 2566660"/>
                <a:gd name="connsiteY2" fmla="*/ 386082 h 1795638"/>
                <a:gd name="connsiteX3" fmla="*/ 1216462 w 2566660"/>
                <a:gd name="connsiteY3" fmla="*/ 386082 h 1795638"/>
                <a:gd name="connsiteX4" fmla="*/ 313272 w 2566660"/>
                <a:gd name="connsiteY4" fmla="*/ 997020 h 1795638"/>
                <a:gd name="connsiteX5" fmla="*/ 1314886 w 2566660"/>
                <a:gd name="connsiteY5" fmla="*/ 1699948 h 1795638"/>
                <a:gd name="connsiteX6" fmla="*/ 37 w 2566660"/>
                <a:gd name="connsiteY6" fmla="*/ 935873 h 1795638"/>
                <a:gd name="connsiteX7" fmla="*/ 1207372 w 2566660"/>
                <a:gd name="connsiteY7" fmla="*/ 473 h 1795638"/>
                <a:gd name="connsiteX8" fmla="*/ 1207372 w 2566660"/>
                <a:gd name="connsiteY8" fmla="*/ 0 h 1795638"/>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9264"/>
                <a:gd name="connsiteX1" fmla="*/ 2566660 w 2566660"/>
                <a:gd name="connsiteY1" fmla="*/ 0 h 1789264"/>
                <a:gd name="connsiteX2" fmla="*/ 2566660 w 2566660"/>
                <a:gd name="connsiteY2" fmla="*/ 386082 h 1789264"/>
                <a:gd name="connsiteX3" fmla="*/ 1216462 w 2566660"/>
                <a:gd name="connsiteY3" fmla="*/ 386082 h 1789264"/>
                <a:gd name="connsiteX4" fmla="*/ 313272 w 2566660"/>
                <a:gd name="connsiteY4" fmla="*/ 997020 h 1789264"/>
                <a:gd name="connsiteX5" fmla="*/ 1314886 w 2566660"/>
                <a:gd name="connsiteY5" fmla="*/ 1685660 h 1789264"/>
                <a:gd name="connsiteX6" fmla="*/ 37 w 2566660"/>
                <a:gd name="connsiteY6" fmla="*/ 935873 h 1789264"/>
                <a:gd name="connsiteX7" fmla="*/ 1207372 w 2566660"/>
                <a:gd name="connsiteY7" fmla="*/ 473 h 1789264"/>
                <a:gd name="connsiteX8" fmla="*/ 1207372 w 2566660"/>
                <a:gd name="connsiteY8" fmla="*/ 0 h 17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660" h="1789264">
                  <a:moveTo>
                    <a:pt x="1207372" y="0"/>
                  </a:moveTo>
                  <a:lnTo>
                    <a:pt x="2566660" y="0"/>
                  </a:lnTo>
                  <a:lnTo>
                    <a:pt x="2566660" y="386082"/>
                  </a:lnTo>
                  <a:lnTo>
                    <a:pt x="1216462" y="386082"/>
                  </a:lnTo>
                  <a:cubicBezTo>
                    <a:pt x="792910" y="393759"/>
                    <a:pt x="369863" y="541922"/>
                    <a:pt x="313272" y="997020"/>
                  </a:cubicBezTo>
                  <a:cubicBezTo>
                    <a:pt x="270385" y="1456741"/>
                    <a:pt x="724588" y="1931544"/>
                    <a:pt x="1314886" y="1685660"/>
                  </a:cubicBezTo>
                  <a:cubicBezTo>
                    <a:pt x="1005782" y="1919067"/>
                    <a:pt x="4004" y="1794352"/>
                    <a:pt x="37" y="935873"/>
                  </a:cubicBezTo>
                  <a:cubicBezTo>
                    <a:pt x="-6614" y="195373"/>
                    <a:pt x="891136" y="4432"/>
                    <a:pt x="1207372" y="473"/>
                  </a:cubicBezTo>
                  <a:lnTo>
                    <a:pt x="120737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Isosceles Triangle 50">
              <a:extLst>
                <a:ext uri="{FF2B5EF4-FFF2-40B4-BE49-F238E27FC236}">
                  <a16:creationId xmlns:a16="http://schemas.microsoft.com/office/drawing/2014/main" id="{A849EDCD-E8E1-4093-B249-1E23795C6E32}"/>
                </a:ext>
              </a:extLst>
            </p:cNvPr>
            <p:cNvSpPr/>
            <p:nvPr/>
          </p:nvSpPr>
          <p:spPr>
            <a:xfrm rot="7405470">
              <a:off x="3877564" y="4102203"/>
              <a:ext cx="535692" cy="6437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2" name="그룹 40">
            <a:extLst>
              <a:ext uri="{FF2B5EF4-FFF2-40B4-BE49-F238E27FC236}">
                <a16:creationId xmlns:a16="http://schemas.microsoft.com/office/drawing/2014/main" id="{2B9F1FEF-0DD2-4648-A2EE-7D69416E65BC}"/>
              </a:ext>
            </a:extLst>
          </p:cNvPr>
          <p:cNvGrpSpPr/>
          <p:nvPr/>
        </p:nvGrpSpPr>
        <p:grpSpPr>
          <a:xfrm rot="16200000">
            <a:off x="3652925" y="3284222"/>
            <a:ext cx="1714395" cy="2787882"/>
            <a:chOff x="2875786" y="2434972"/>
            <a:chExt cx="2566660" cy="2080407"/>
          </a:xfrm>
          <a:solidFill>
            <a:srgbClr val="0066FF"/>
          </a:solidFill>
        </p:grpSpPr>
        <p:sp>
          <p:nvSpPr>
            <p:cNvPr id="53" name="Rectangle 29">
              <a:extLst>
                <a:ext uri="{FF2B5EF4-FFF2-40B4-BE49-F238E27FC236}">
                  <a16:creationId xmlns:a16="http://schemas.microsoft.com/office/drawing/2014/main" id="{44740EA9-4A97-4A8F-B26E-59878FF563E5}"/>
                </a:ext>
              </a:extLst>
            </p:cNvPr>
            <p:cNvSpPr/>
            <p:nvPr/>
          </p:nvSpPr>
          <p:spPr>
            <a:xfrm>
              <a:off x="2875786" y="2434972"/>
              <a:ext cx="2566660" cy="1789264"/>
            </a:xfrm>
            <a:custGeom>
              <a:avLst/>
              <a:gdLst>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175617 w 2534905"/>
                <a:gd name="connsiteY0" fmla="*/ 0 h 1809852"/>
                <a:gd name="connsiteX1" fmla="*/ 2534905 w 2534905"/>
                <a:gd name="connsiteY1" fmla="*/ 0 h 1809852"/>
                <a:gd name="connsiteX2" fmla="*/ 2534905 w 2534905"/>
                <a:gd name="connsiteY2" fmla="*/ 386082 h 1809852"/>
                <a:gd name="connsiteX3" fmla="*/ 1184707 w 2534905"/>
                <a:gd name="connsiteY3" fmla="*/ 386082 h 1809852"/>
                <a:gd name="connsiteX4" fmla="*/ 281517 w 2534905"/>
                <a:gd name="connsiteY4" fmla="*/ 997020 h 1809852"/>
                <a:gd name="connsiteX5" fmla="*/ 1183118 w 2534905"/>
                <a:gd name="connsiteY5" fmla="*/ 1721379 h 1809852"/>
                <a:gd name="connsiteX6" fmla="*/ 12 w 2534905"/>
                <a:gd name="connsiteY6" fmla="*/ 921450 h 1809852"/>
                <a:gd name="connsiteX7" fmla="*/ 1175617 w 2534905"/>
                <a:gd name="connsiteY7" fmla="*/ 473 h 1809852"/>
                <a:gd name="connsiteX8" fmla="*/ 1175617 w 2534905"/>
                <a:gd name="connsiteY8" fmla="*/ 0 h 1809852"/>
                <a:gd name="connsiteX0" fmla="*/ 1207346 w 2566634"/>
                <a:gd name="connsiteY0" fmla="*/ 0 h 1812297"/>
                <a:gd name="connsiteX1" fmla="*/ 2566634 w 2566634"/>
                <a:gd name="connsiteY1" fmla="*/ 0 h 1812297"/>
                <a:gd name="connsiteX2" fmla="*/ 2566634 w 2566634"/>
                <a:gd name="connsiteY2" fmla="*/ 386082 h 1812297"/>
                <a:gd name="connsiteX3" fmla="*/ 1216436 w 2566634"/>
                <a:gd name="connsiteY3" fmla="*/ 386082 h 1812297"/>
                <a:gd name="connsiteX4" fmla="*/ 313246 w 2566634"/>
                <a:gd name="connsiteY4" fmla="*/ 997020 h 1812297"/>
                <a:gd name="connsiteX5" fmla="*/ 1214847 w 2566634"/>
                <a:gd name="connsiteY5" fmla="*/ 1721379 h 1812297"/>
                <a:gd name="connsiteX6" fmla="*/ 11 w 2566634"/>
                <a:gd name="connsiteY6" fmla="*/ 935873 h 1812297"/>
                <a:gd name="connsiteX7" fmla="*/ 1207346 w 2566634"/>
                <a:gd name="connsiteY7" fmla="*/ 473 h 1812297"/>
                <a:gd name="connsiteX8" fmla="*/ 1207346 w 2566634"/>
                <a:gd name="connsiteY8" fmla="*/ 0 h 1812297"/>
                <a:gd name="connsiteX0" fmla="*/ 1207796 w 2567084"/>
                <a:gd name="connsiteY0" fmla="*/ 0 h 1812297"/>
                <a:gd name="connsiteX1" fmla="*/ 2567084 w 2567084"/>
                <a:gd name="connsiteY1" fmla="*/ 0 h 1812297"/>
                <a:gd name="connsiteX2" fmla="*/ 2567084 w 2567084"/>
                <a:gd name="connsiteY2" fmla="*/ 386082 h 1812297"/>
                <a:gd name="connsiteX3" fmla="*/ 1216886 w 2567084"/>
                <a:gd name="connsiteY3" fmla="*/ 386082 h 1812297"/>
                <a:gd name="connsiteX4" fmla="*/ 313696 w 2567084"/>
                <a:gd name="connsiteY4" fmla="*/ 997020 h 1812297"/>
                <a:gd name="connsiteX5" fmla="*/ 1215297 w 2567084"/>
                <a:gd name="connsiteY5" fmla="*/ 1721379 h 1812297"/>
                <a:gd name="connsiteX6" fmla="*/ 461 w 2567084"/>
                <a:gd name="connsiteY6" fmla="*/ 935873 h 1812297"/>
                <a:gd name="connsiteX7" fmla="*/ 1207796 w 2567084"/>
                <a:gd name="connsiteY7" fmla="*/ 473 h 1812297"/>
                <a:gd name="connsiteX8" fmla="*/ 1207796 w 2567084"/>
                <a:gd name="connsiteY8" fmla="*/ 0 h 1812297"/>
                <a:gd name="connsiteX0" fmla="*/ 1207796 w 2567084"/>
                <a:gd name="connsiteY0" fmla="*/ 0 h 1791348"/>
                <a:gd name="connsiteX1" fmla="*/ 2567084 w 2567084"/>
                <a:gd name="connsiteY1" fmla="*/ 0 h 1791348"/>
                <a:gd name="connsiteX2" fmla="*/ 2567084 w 2567084"/>
                <a:gd name="connsiteY2" fmla="*/ 386082 h 1791348"/>
                <a:gd name="connsiteX3" fmla="*/ 1216886 w 2567084"/>
                <a:gd name="connsiteY3" fmla="*/ 386082 h 1791348"/>
                <a:gd name="connsiteX4" fmla="*/ 313696 w 2567084"/>
                <a:gd name="connsiteY4" fmla="*/ 997020 h 1791348"/>
                <a:gd name="connsiteX5" fmla="*/ 1215297 w 2567084"/>
                <a:gd name="connsiteY5" fmla="*/ 1721379 h 1791348"/>
                <a:gd name="connsiteX6" fmla="*/ 461 w 2567084"/>
                <a:gd name="connsiteY6" fmla="*/ 935873 h 1791348"/>
                <a:gd name="connsiteX7" fmla="*/ 1207796 w 2567084"/>
                <a:gd name="connsiteY7" fmla="*/ 473 h 1791348"/>
                <a:gd name="connsiteX8" fmla="*/ 1207796 w 2567084"/>
                <a:gd name="connsiteY8" fmla="*/ 0 h 1791348"/>
                <a:gd name="connsiteX0" fmla="*/ 1207796 w 2567084"/>
                <a:gd name="connsiteY0" fmla="*/ 0 h 1801236"/>
                <a:gd name="connsiteX1" fmla="*/ 2567084 w 2567084"/>
                <a:gd name="connsiteY1" fmla="*/ 0 h 1801236"/>
                <a:gd name="connsiteX2" fmla="*/ 2567084 w 2567084"/>
                <a:gd name="connsiteY2" fmla="*/ 386082 h 1801236"/>
                <a:gd name="connsiteX3" fmla="*/ 1216886 w 2567084"/>
                <a:gd name="connsiteY3" fmla="*/ 386082 h 1801236"/>
                <a:gd name="connsiteX4" fmla="*/ 313696 w 2567084"/>
                <a:gd name="connsiteY4" fmla="*/ 997020 h 1801236"/>
                <a:gd name="connsiteX5" fmla="*/ 1215297 w 2567084"/>
                <a:gd name="connsiteY5" fmla="*/ 1721379 h 1801236"/>
                <a:gd name="connsiteX6" fmla="*/ 461 w 2567084"/>
                <a:gd name="connsiteY6" fmla="*/ 935873 h 1801236"/>
                <a:gd name="connsiteX7" fmla="*/ 1207796 w 2567084"/>
                <a:gd name="connsiteY7" fmla="*/ 473 h 1801236"/>
                <a:gd name="connsiteX8" fmla="*/ 1207796 w 2567084"/>
                <a:gd name="connsiteY8" fmla="*/ 0 h 1801236"/>
                <a:gd name="connsiteX0" fmla="*/ 1207796 w 2567084"/>
                <a:gd name="connsiteY0" fmla="*/ 0 h 1811853"/>
                <a:gd name="connsiteX1" fmla="*/ 2567084 w 2567084"/>
                <a:gd name="connsiteY1" fmla="*/ 0 h 1811853"/>
                <a:gd name="connsiteX2" fmla="*/ 2567084 w 2567084"/>
                <a:gd name="connsiteY2" fmla="*/ 386082 h 1811853"/>
                <a:gd name="connsiteX3" fmla="*/ 1216886 w 2567084"/>
                <a:gd name="connsiteY3" fmla="*/ 386082 h 1811853"/>
                <a:gd name="connsiteX4" fmla="*/ 313696 w 2567084"/>
                <a:gd name="connsiteY4" fmla="*/ 997020 h 1811853"/>
                <a:gd name="connsiteX5" fmla="*/ 1215297 w 2567084"/>
                <a:gd name="connsiteY5" fmla="*/ 1721379 h 1811853"/>
                <a:gd name="connsiteX6" fmla="*/ 461 w 2567084"/>
                <a:gd name="connsiteY6" fmla="*/ 935873 h 1811853"/>
                <a:gd name="connsiteX7" fmla="*/ 1207796 w 2567084"/>
                <a:gd name="connsiteY7" fmla="*/ 473 h 1811853"/>
                <a:gd name="connsiteX8" fmla="*/ 1207796 w 2567084"/>
                <a:gd name="connsiteY8" fmla="*/ 0 h 1811853"/>
                <a:gd name="connsiteX0" fmla="*/ 1207796 w 2567084"/>
                <a:gd name="connsiteY0" fmla="*/ 0 h 1813194"/>
                <a:gd name="connsiteX1" fmla="*/ 2567084 w 2567084"/>
                <a:gd name="connsiteY1" fmla="*/ 0 h 1813194"/>
                <a:gd name="connsiteX2" fmla="*/ 2567084 w 2567084"/>
                <a:gd name="connsiteY2" fmla="*/ 386082 h 1813194"/>
                <a:gd name="connsiteX3" fmla="*/ 1216886 w 2567084"/>
                <a:gd name="connsiteY3" fmla="*/ 386082 h 1813194"/>
                <a:gd name="connsiteX4" fmla="*/ 313696 w 2567084"/>
                <a:gd name="connsiteY4" fmla="*/ 997020 h 1813194"/>
                <a:gd name="connsiteX5" fmla="*/ 1215297 w 2567084"/>
                <a:gd name="connsiteY5" fmla="*/ 1721379 h 1813194"/>
                <a:gd name="connsiteX6" fmla="*/ 461 w 2567084"/>
                <a:gd name="connsiteY6" fmla="*/ 935873 h 1813194"/>
                <a:gd name="connsiteX7" fmla="*/ 1207796 w 2567084"/>
                <a:gd name="connsiteY7" fmla="*/ 473 h 1813194"/>
                <a:gd name="connsiteX8" fmla="*/ 1207796 w 2567084"/>
                <a:gd name="connsiteY8" fmla="*/ 0 h 1813194"/>
                <a:gd name="connsiteX0" fmla="*/ 1207372 w 2566660"/>
                <a:gd name="connsiteY0" fmla="*/ 0 h 1813194"/>
                <a:gd name="connsiteX1" fmla="*/ 2566660 w 2566660"/>
                <a:gd name="connsiteY1" fmla="*/ 0 h 1813194"/>
                <a:gd name="connsiteX2" fmla="*/ 2566660 w 2566660"/>
                <a:gd name="connsiteY2" fmla="*/ 386082 h 1813194"/>
                <a:gd name="connsiteX3" fmla="*/ 1216462 w 2566660"/>
                <a:gd name="connsiteY3" fmla="*/ 386082 h 1813194"/>
                <a:gd name="connsiteX4" fmla="*/ 313272 w 2566660"/>
                <a:gd name="connsiteY4" fmla="*/ 997020 h 1813194"/>
                <a:gd name="connsiteX5" fmla="*/ 1214873 w 2566660"/>
                <a:gd name="connsiteY5" fmla="*/ 1721379 h 1813194"/>
                <a:gd name="connsiteX6" fmla="*/ 37 w 2566660"/>
                <a:gd name="connsiteY6" fmla="*/ 935873 h 1813194"/>
                <a:gd name="connsiteX7" fmla="*/ 1207372 w 2566660"/>
                <a:gd name="connsiteY7" fmla="*/ 473 h 1813194"/>
                <a:gd name="connsiteX8" fmla="*/ 1207372 w 2566660"/>
                <a:gd name="connsiteY8" fmla="*/ 0 h 1813194"/>
                <a:gd name="connsiteX0" fmla="*/ 1207372 w 2566660"/>
                <a:gd name="connsiteY0" fmla="*/ 0 h 1795638"/>
                <a:gd name="connsiteX1" fmla="*/ 2566660 w 2566660"/>
                <a:gd name="connsiteY1" fmla="*/ 0 h 1795638"/>
                <a:gd name="connsiteX2" fmla="*/ 2566660 w 2566660"/>
                <a:gd name="connsiteY2" fmla="*/ 386082 h 1795638"/>
                <a:gd name="connsiteX3" fmla="*/ 1216462 w 2566660"/>
                <a:gd name="connsiteY3" fmla="*/ 386082 h 1795638"/>
                <a:gd name="connsiteX4" fmla="*/ 313272 w 2566660"/>
                <a:gd name="connsiteY4" fmla="*/ 997020 h 1795638"/>
                <a:gd name="connsiteX5" fmla="*/ 1314886 w 2566660"/>
                <a:gd name="connsiteY5" fmla="*/ 1699948 h 1795638"/>
                <a:gd name="connsiteX6" fmla="*/ 37 w 2566660"/>
                <a:gd name="connsiteY6" fmla="*/ 935873 h 1795638"/>
                <a:gd name="connsiteX7" fmla="*/ 1207372 w 2566660"/>
                <a:gd name="connsiteY7" fmla="*/ 473 h 1795638"/>
                <a:gd name="connsiteX8" fmla="*/ 1207372 w 2566660"/>
                <a:gd name="connsiteY8" fmla="*/ 0 h 1795638"/>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4067"/>
                <a:gd name="connsiteX1" fmla="*/ 2566660 w 2566660"/>
                <a:gd name="connsiteY1" fmla="*/ 0 h 1784067"/>
                <a:gd name="connsiteX2" fmla="*/ 2566660 w 2566660"/>
                <a:gd name="connsiteY2" fmla="*/ 386082 h 1784067"/>
                <a:gd name="connsiteX3" fmla="*/ 1216462 w 2566660"/>
                <a:gd name="connsiteY3" fmla="*/ 386082 h 1784067"/>
                <a:gd name="connsiteX4" fmla="*/ 313272 w 2566660"/>
                <a:gd name="connsiteY4" fmla="*/ 997020 h 1784067"/>
                <a:gd name="connsiteX5" fmla="*/ 1314886 w 2566660"/>
                <a:gd name="connsiteY5" fmla="*/ 1685660 h 1784067"/>
                <a:gd name="connsiteX6" fmla="*/ 37 w 2566660"/>
                <a:gd name="connsiteY6" fmla="*/ 935873 h 1784067"/>
                <a:gd name="connsiteX7" fmla="*/ 1207372 w 2566660"/>
                <a:gd name="connsiteY7" fmla="*/ 473 h 1784067"/>
                <a:gd name="connsiteX8" fmla="*/ 1207372 w 2566660"/>
                <a:gd name="connsiteY8" fmla="*/ 0 h 1784067"/>
                <a:gd name="connsiteX0" fmla="*/ 1207372 w 2566660"/>
                <a:gd name="connsiteY0" fmla="*/ 0 h 1789264"/>
                <a:gd name="connsiteX1" fmla="*/ 2566660 w 2566660"/>
                <a:gd name="connsiteY1" fmla="*/ 0 h 1789264"/>
                <a:gd name="connsiteX2" fmla="*/ 2566660 w 2566660"/>
                <a:gd name="connsiteY2" fmla="*/ 386082 h 1789264"/>
                <a:gd name="connsiteX3" fmla="*/ 1216462 w 2566660"/>
                <a:gd name="connsiteY3" fmla="*/ 386082 h 1789264"/>
                <a:gd name="connsiteX4" fmla="*/ 313272 w 2566660"/>
                <a:gd name="connsiteY4" fmla="*/ 997020 h 1789264"/>
                <a:gd name="connsiteX5" fmla="*/ 1314886 w 2566660"/>
                <a:gd name="connsiteY5" fmla="*/ 1685660 h 1789264"/>
                <a:gd name="connsiteX6" fmla="*/ 37 w 2566660"/>
                <a:gd name="connsiteY6" fmla="*/ 935873 h 1789264"/>
                <a:gd name="connsiteX7" fmla="*/ 1207372 w 2566660"/>
                <a:gd name="connsiteY7" fmla="*/ 473 h 1789264"/>
                <a:gd name="connsiteX8" fmla="*/ 1207372 w 2566660"/>
                <a:gd name="connsiteY8" fmla="*/ 0 h 178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660" h="1789264">
                  <a:moveTo>
                    <a:pt x="1207372" y="0"/>
                  </a:moveTo>
                  <a:lnTo>
                    <a:pt x="2566660" y="0"/>
                  </a:lnTo>
                  <a:lnTo>
                    <a:pt x="2566660" y="386082"/>
                  </a:lnTo>
                  <a:lnTo>
                    <a:pt x="1216462" y="386082"/>
                  </a:lnTo>
                  <a:cubicBezTo>
                    <a:pt x="792910" y="393759"/>
                    <a:pt x="369863" y="541922"/>
                    <a:pt x="313272" y="997020"/>
                  </a:cubicBezTo>
                  <a:cubicBezTo>
                    <a:pt x="270385" y="1456741"/>
                    <a:pt x="724588" y="1931544"/>
                    <a:pt x="1314886" y="1685660"/>
                  </a:cubicBezTo>
                  <a:cubicBezTo>
                    <a:pt x="1005782" y="1919067"/>
                    <a:pt x="4004" y="1794352"/>
                    <a:pt x="37" y="935873"/>
                  </a:cubicBezTo>
                  <a:cubicBezTo>
                    <a:pt x="-6614" y="195373"/>
                    <a:pt x="891136" y="4432"/>
                    <a:pt x="1207372" y="473"/>
                  </a:cubicBezTo>
                  <a:lnTo>
                    <a:pt x="120737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Isosceles Triangle 53">
              <a:extLst>
                <a:ext uri="{FF2B5EF4-FFF2-40B4-BE49-F238E27FC236}">
                  <a16:creationId xmlns:a16="http://schemas.microsoft.com/office/drawing/2014/main" id="{A849EDCD-E8E1-4093-B249-1E23795C6E32}"/>
                </a:ext>
              </a:extLst>
            </p:cNvPr>
            <p:cNvSpPr/>
            <p:nvPr/>
          </p:nvSpPr>
          <p:spPr>
            <a:xfrm rot="7564919">
              <a:off x="3785751" y="3925633"/>
              <a:ext cx="535692" cy="64379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5" name="TextBox 54">
            <a:extLst>
              <a:ext uri="{FF2B5EF4-FFF2-40B4-BE49-F238E27FC236}">
                <a16:creationId xmlns:a16="http://schemas.microsoft.com/office/drawing/2014/main" id="{5EEB95C3-5DC7-4F34-A254-952F746A3EB9}"/>
              </a:ext>
            </a:extLst>
          </p:cNvPr>
          <p:cNvSpPr txBox="1"/>
          <p:nvPr/>
        </p:nvSpPr>
        <p:spPr>
          <a:xfrm>
            <a:off x="269801" y="1636860"/>
            <a:ext cx="2532409" cy="830997"/>
          </a:xfrm>
          <a:prstGeom prst="rect">
            <a:avLst/>
          </a:prstGeom>
          <a:solidFill>
            <a:srgbClr val="33CCCC"/>
          </a:solidFill>
        </p:spPr>
        <p:txBody>
          <a:bodyPr wrap="square" rtlCol="0">
            <a:spAutoFit/>
          </a:bodyPr>
          <a:lstStyle/>
          <a:p>
            <a:pPr algn="ctr"/>
            <a:r>
              <a:rPr lang="ro-RO" altLang="ko-KR" sz="2400" b="1" dirty="0">
                <a:solidFill>
                  <a:schemeClr val="bg1"/>
                </a:solidFill>
                <a:cs typeface="Arial" pitchFamily="34" charset="0"/>
              </a:rPr>
              <a:t>Număr total de probe</a:t>
            </a:r>
            <a:endParaRPr lang="ko-KR" altLang="en-US" sz="2400" b="1" dirty="0">
              <a:solidFill>
                <a:schemeClr val="bg1"/>
              </a:solidFill>
              <a:cs typeface="Arial" pitchFamily="34" charset="0"/>
            </a:endParaRPr>
          </a:p>
        </p:txBody>
      </p:sp>
      <p:sp>
        <p:nvSpPr>
          <p:cNvPr id="56" name="TextBox 55">
            <a:extLst>
              <a:ext uri="{FF2B5EF4-FFF2-40B4-BE49-F238E27FC236}">
                <a16:creationId xmlns:a16="http://schemas.microsoft.com/office/drawing/2014/main" id="{19DEC2F0-90F9-4582-B9EC-7BC117567106}"/>
              </a:ext>
            </a:extLst>
          </p:cNvPr>
          <p:cNvSpPr txBox="1"/>
          <p:nvPr/>
        </p:nvSpPr>
        <p:spPr>
          <a:xfrm>
            <a:off x="3469111" y="1257533"/>
            <a:ext cx="731284" cy="461665"/>
          </a:xfrm>
          <a:prstGeom prst="rect">
            <a:avLst/>
          </a:prstGeom>
          <a:noFill/>
        </p:spPr>
        <p:txBody>
          <a:bodyPr wrap="square" rtlCol="0">
            <a:spAutoFit/>
          </a:bodyPr>
          <a:lstStyle/>
          <a:p>
            <a:pPr algn="ctr"/>
            <a:r>
              <a:rPr lang="ro-RO"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57" name="TextBox 56">
            <a:extLst>
              <a:ext uri="{FF2B5EF4-FFF2-40B4-BE49-F238E27FC236}">
                <a16:creationId xmlns:a16="http://schemas.microsoft.com/office/drawing/2014/main" id="{28B2547A-AF29-4B7F-90EE-D369FD250BA6}"/>
              </a:ext>
            </a:extLst>
          </p:cNvPr>
          <p:cNvSpPr txBox="1"/>
          <p:nvPr/>
        </p:nvSpPr>
        <p:spPr>
          <a:xfrm>
            <a:off x="2829104" y="3778336"/>
            <a:ext cx="1172481" cy="461665"/>
          </a:xfrm>
          <a:prstGeom prst="rect">
            <a:avLst/>
          </a:prstGeom>
          <a:solidFill>
            <a:srgbClr val="0066FF"/>
          </a:solidFill>
        </p:spPr>
        <p:txBody>
          <a:bodyPr wrap="square" rtlCol="0">
            <a:spAutoFit/>
          </a:bodyPr>
          <a:lstStyle/>
          <a:p>
            <a:pPr algn="ctr"/>
            <a:r>
              <a:rPr lang="ro-RO" altLang="ko-KR" sz="2400" b="1" dirty="0">
                <a:solidFill>
                  <a:schemeClr val="bg1"/>
                </a:solidFill>
                <a:cs typeface="Arial" pitchFamily="34" charset="0"/>
              </a:rPr>
              <a:t>7.688</a:t>
            </a:r>
            <a:endParaRPr lang="ko-KR" altLang="en-US" sz="2400" b="1" dirty="0">
              <a:solidFill>
                <a:schemeClr val="bg1"/>
              </a:solidFill>
              <a:cs typeface="Arial" pitchFamily="34" charset="0"/>
            </a:endParaRPr>
          </a:p>
        </p:txBody>
      </p:sp>
      <p:sp>
        <p:nvSpPr>
          <p:cNvPr id="58" name="TextBox 57">
            <a:extLst>
              <a:ext uri="{FF2B5EF4-FFF2-40B4-BE49-F238E27FC236}">
                <a16:creationId xmlns:a16="http://schemas.microsoft.com/office/drawing/2014/main" id="{1ABC2147-C006-437A-829E-B71C4FB08426}"/>
              </a:ext>
            </a:extLst>
          </p:cNvPr>
          <p:cNvSpPr txBox="1"/>
          <p:nvPr/>
        </p:nvSpPr>
        <p:spPr>
          <a:xfrm>
            <a:off x="8352173" y="3207492"/>
            <a:ext cx="765296" cy="461665"/>
          </a:xfrm>
          <a:prstGeom prst="rect">
            <a:avLst/>
          </a:prstGeom>
          <a:noFill/>
        </p:spPr>
        <p:txBody>
          <a:bodyPr wrap="square" rtlCol="0">
            <a:spAutoFit/>
          </a:bodyPr>
          <a:lstStyle/>
          <a:p>
            <a:pPr algn="ctr"/>
            <a:r>
              <a:rPr lang="ro-RO" altLang="ko-KR" sz="2400" b="1" dirty="0">
                <a:solidFill>
                  <a:schemeClr val="bg1"/>
                </a:solidFill>
                <a:cs typeface="Arial" pitchFamily="34" charset="0"/>
              </a:rPr>
              <a:t>343</a:t>
            </a:r>
            <a:endParaRPr lang="ko-KR" altLang="en-US" sz="2400" b="1" dirty="0">
              <a:solidFill>
                <a:schemeClr val="bg1"/>
              </a:solidFill>
              <a:cs typeface="Arial" pitchFamily="34" charset="0"/>
            </a:endParaRPr>
          </a:p>
        </p:txBody>
      </p:sp>
      <p:sp>
        <p:nvSpPr>
          <p:cNvPr id="59" name="TextBox 58">
            <a:extLst>
              <a:ext uri="{FF2B5EF4-FFF2-40B4-BE49-F238E27FC236}">
                <a16:creationId xmlns:a16="http://schemas.microsoft.com/office/drawing/2014/main" id="{1ABC2147-C006-437A-829E-B71C4FB08426}"/>
              </a:ext>
            </a:extLst>
          </p:cNvPr>
          <p:cNvSpPr txBox="1"/>
          <p:nvPr/>
        </p:nvSpPr>
        <p:spPr>
          <a:xfrm>
            <a:off x="6353770" y="5435507"/>
            <a:ext cx="1004641" cy="461665"/>
          </a:xfrm>
          <a:prstGeom prst="rect">
            <a:avLst/>
          </a:prstGeom>
          <a:noFill/>
        </p:spPr>
        <p:txBody>
          <a:bodyPr wrap="square" rtlCol="0">
            <a:spAutoFit/>
          </a:bodyPr>
          <a:lstStyle/>
          <a:p>
            <a:pPr algn="ctr"/>
            <a:r>
              <a:rPr lang="ro-RO" altLang="ko-KR" sz="2400" b="1" dirty="0">
                <a:solidFill>
                  <a:schemeClr val="bg1"/>
                </a:solidFill>
                <a:cs typeface="Arial" pitchFamily="34" charset="0"/>
              </a:rPr>
              <a:t>1.914</a:t>
            </a:r>
            <a:endParaRPr lang="ko-KR" altLang="en-US" sz="2400" b="1" dirty="0">
              <a:solidFill>
                <a:schemeClr val="bg1"/>
              </a:solidFill>
              <a:cs typeface="Arial" pitchFamily="34" charset="0"/>
            </a:endParaRPr>
          </a:p>
        </p:txBody>
      </p:sp>
      <p:sp>
        <p:nvSpPr>
          <p:cNvPr id="60" name="TextBox 59">
            <a:extLst>
              <a:ext uri="{FF2B5EF4-FFF2-40B4-BE49-F238E27FC236}">
                <a16:creationId xmlns:a16="http://schemas.microsoft.com/office/drawing/2014/main" id="{28B2547A-AF29-4B7F-90EE-D369FD250BA6}"/>
              </a:ext>
            </a:extLst>
          </p:cNvPr>
          <p:cNvSpPr txBox="1"/>
          <p:nvPr/>
        </p:nvSpPr>
        <p:spPr>
          <a:xfrm>
            <a:off x="44024" y="5400960"/>
            <a:ext cx="756309"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61" name="TextBox 60">
            <a:extLst>
              <a:ext uri="{FF2B5EF4-FFF2-40B4-BE49-F238E27FC236}">
                <a16:creationId xmlns:a16="http://schemas.microsoft.com/office/drawing/2014/main" id="{1ABC2147-C006-437A-829E-B71C4FB08426}"/>
              </a:ext>
            </a:extLst>
          </p:cNvPr>
          <p:cNvSpPr txBox="1"/>
          <p:nvPr/>
        </p:nvSpPr>
        <p:spPr>
          <a:xfrm>
            <a:off x="5526767" y="5606957"/>
            <a:ext cx="765296"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04</a:t>
            </a:r>
            <a:endParaRPr lang="ko-KR" altLang="en-US" sz="2400" b="1" dirty="0">
              <a:solidFill>
                <a:schemeClr val="bg1"/>
              </a:solidFill>
              <a:cs typeface="Arial" pitchFamily="34" charset="0"/>
            </a:endParaRPr>
          </a:p>
        </p:txBody>
      </p:sp>
      <p:sp>
        <p:nvSpPr>
          <p:cNvPr id="62" name="TextBox 61">
            <a:extLst>
              <a:ext uri="{FF2B5EF4-FFF2-40B4-BE49-F238E27FC236}">
                <a16:creationId xmlns:a16="http://schemas.microsoft.com/office/drawing/2014/main" id="{1ABC2147-C006-437A-829E-B71C4FB08426}"/>
              </a:ext>
            </a:extLst>
          </p:cNvPr>
          <p:cNvSpPr txBox="1"/>
          <p:nvPr/>
        </p:nvSpPr>
        <p:spPr>
          <a:xfrm>
            <a:off x="10201325" y="2938903"/>
            <a:ext cx="765296"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a:t>
            </a:r>
            <a:r>
              <a:rPr lang="ro-RO" altLang="ko-KR" sz="2400" b="1" dirty="0">
                <a:solidFill>
                  <a:schemeClr val="bg1"/>
                </a:solidFill>
                <a:cs typeface="Arial" pitchFamily="34" charset="0"/>
              </a:rPr>
              <a:t>5</a:t>
            </a:r>
            <a:endParaRPr lang="ko-KR" altLang="en-US" sz="2400" b="1" dirty="0">
              <a:solidFill>
                <a:schemeClr val="bg1"/>
              </a:solidFill>
              <a:cs typeface="Arial" pitchFamily="34" charset="0"/>
            </a:endParaRPr>
          </a:p>
        </p:txBody>
      </p:sp>
      <p:sp>
        <p:nvSpPr>
          <p:cNvPr id="63" name="TextBox 62">
            <a:extLst>
              <a:ext uri="{FF2B5EF4-FFF2-40B4-BE49-F238E27FC236}">
                <a16:creationId xmlns:a16="http://schemas.microsoft.com/office/drawing/2014/main" id="{12E7E2D3-D761-4370-FF7D-757A1C633507}"/>
              </a:ext>
            </a:extLst>
          </p:cNvPr>
          <p:cNvSpPr txBox="1"/>
          <p:nvPr/>
        </p:nvSpPr>
        <p:spPr>
          <a:xfrm>
            <a:off x="5359947" y="3468567"/>
            <a:ext cx="1644644" cy="769441"/>
          </a:xfrm>
          <a:prstGeom prst="rect">
            <a:avLst/>
          </a:prstGeom>
          <a:noFill/>
        </p:spPr>
        <p:txBody>
          <a:bodyPr wrap="square" rtlCol="0">
            <a:spAutoFit/>
          </a:bodyPr>
          <a:lstStyle/>
          <a:p>
            <a:pPr algn="ctr"/>
            <a:r>
              <a:rPr lang="ro-RO" altLang="ko-KR" sz="2400" b="1" dirty="0">
                <a:solidFill>
                  <a:srgbClr val="00FFFF"/>
                </a:solidFill>
                <a:cs typeface="Arial" pitchFamily="34" charset="0"/>
              </a:rPr>
              <a:t>19.037</a:t>
            </a:r>
            <a:r>
              <a:rPr lang="ro-RO" altLang="ko-KR" sz="2000" b="1" dirty="0">
                <a:solidFill>
                  <a:srgbClr val="00FFFF"/>
                </a:solidFill>
                <a:cs typeface="Arial" pitchFamily="34" charset="0"/>
              </a:rPr>
              <a:t>    de probe</a:t>
            </a:r>
            <a:endParaRPr lang="ko-KR" altLang="en-US" sz="2000" b="1" dirty="0">
              <a:solidFill>
                <a:srgbClr val="00FFFF"/>
              </a:solidFill>
              <a:cs typeface="Arial" pitchFamily="34" charset="0"/>
            </a:endParaRPr>
          </a:p>
        </p:txBody>
      </p:sp>
      <p:sp>
        <p:nvSpPr>
          <p:cNvPr id="64" name="TextBox 63">
            <a:extLst>
              <a:ext uri="{FF2B5EF4-FFF2-40B4-BE49-F238E27FC236}">
                <a16:creationId xmlns:a16="http://schemas.microsoft.com/office/drawing/2014/main" id="{C2DF1287-87F9-AFD0-9DE4-0FF27E5FA01B}"/>
              </a:ext>
            </a:extLst>
          </p:cNvPr>
          <p:cNvSpPr txBox="1"/>
          <p:nvPr/>
        </p:nvSpPr>
        <p:spPr>
          <a:xfrm>
            <a:off x="713069" y="5212703"/>
            <a:ext cx="2926898"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altLang="ko-KR" sz="2400" b="1" i="0" u="none" strike="noStrike" kern="1200" cap="none" spc="0" normalizeH="0" baseline="0" noProof="0" dirty="0">
                <a:ln>
                  <a:noFill/>
                </a:ln>
                <a:solidFill>
                  <a:prstClr val="white"/>
                </a:solidFill>
                <a:effectLst/>
                <a:uLnTx/>
                <a:uFillTx/>
                <a:latin typeface="Arial"/>
                <a:ea typeface="맑은 고딕"/>
                <a:cs typeface="Arial" pitchFamily="34" charset="0"/>
              </a:rPr>
              <a:t>Material din colectare proprie</a:t>
            </a:r>
            <a:endParaRPr kumimoji="0" lang="ko-KR" altLang="en-US" sz="2400" b="1" i="0" u="none" strike="noStrike" kern="1200" cap="none" spc="0" normalizeH="0" baseline="0" noProof="0" dirty="0">
              <a:ln>
                <a:noFill/>
              </a:ln>
              <a:solidFill>
                <a:prstClr val="white"/>
              </a:solidFill>
              <a:effectLst/>
              <a:uLnTx/>
              <a:uFillTx/>
              <a:latin typeface="Arial"/>
              <a:ea typeface="맑은 고딕"/>
              <a:cs typeface="Arial" pitchFamily="34" charset="0"/>
            </a:endParaRPr>
          </a:p>
        </p:txBody>
      </p:sp>
      <p:sp>
        <p:nvSpPr>
          <p:cNvPr id="38" name="Oval 37">
            <a:extLst>
              <a:ext uri="{FF2B5EF4-FFF2-40B4-BE49-F238E27FC236}">
                <a16:creationId xmlns:a16="http://schemas.microsoft.com/office/drawing/2014/main" id="{DA2C7862-1CA9-450D-8710-569CEB253A9B}"/>
              </a:ext>
            </a:extLst>
          </p:cNvPr>
          <p:cNvSpPr/>
          <p:nvPr/>
        </p:nvSpPr>
        <p:spPr>
          <a:xfrm>
            <a:off x="5802076" y="2703435"/>
            <a:ext cx="664144" cy="664144"/>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ABC2147-C006-437A-829E-B71C4FB08426}"/>
              </a:ext>
            </a:extLst>
          </p:cNvPr>
          <p:cNvSpPr txBox="1"/>
          <p:nvPr/>
        </p:nvSpPr>
        <p:spPr>
          <a:xfrm>
            <a:off x="5756315" y="2810709"/>
            <a:ext cx="765296"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a:t>
            </a:r>
            <a:r>
              <a:rPr lang="ro-RO" altLang="ko-KR" sz="2400" b="1" dirty="0">
                <a:solidFill>
                  <a:schemeClr val="bg1"/>
                </a:solidFill>
                <a:cs typeface="Arial" pitchFamily="34" charset="0"/>
              </a:rPr>
              <a:t>1</a:t>
            </a:r>
            <a:endParaRPr lang="ko-KR" altLang="en-US" sz="2400" b="1" dirty="0">
              <a:solidFill>
                <a:schemeClr val="bg1"/>
              </a:solidFill>
              <a:cs typeface="Arial" pitchFamily="34" charset="0"/>
            </a:endParaRPr>
          </a:p>
        </p:txBody>
      </p:sp>
      <p:sp>
        <p:nvSpPr>
          <p:cNvPr id="40" name="Oval 39">
            <a:extLst>
              <a:ext uri="{FF2B5EF4-FFF2-40B4-BE49-F238E27FC236}">
                <a16:creationId xmlns:a16="http://schemas.microsoft.com/office/drawing/2014/main" id="{DA2C7862-1CA9-450D-8710-569CEB253A9B}"/>
              </a:ext>
            </a:extLst>
          </p:cNvPr>
          <p:cNvSpPr/>
          <p:nvPr/>
        </p:nvSpPr>
        <p:spPr>
          <a:xfrm>
            <a:off x="209349" y="946502"/>
            <a:ext cx="664144" cy="664144"/>
          </a:xfrm>
          <a:prstGeom prst="ellipse">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ABC2147-C006-437A-829E-B71C4FB08426}"/>
              </a:ext>
            </a:extLst>
          </p:cNvPr>
          <p:cNvSpPr txBox="1"/>
          <p:nvPr/>
        </p:nvSpPr>
        <p:spPr>
          <a:xfrm>
            <a:off x="211218" y="1049481"/>
            <a:ext cx="664144"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0</a:t>
            </a:r>
            <a:r>
              <a:rPr lang="ro-RO" altLang="ko-KR" sz="2400" b="1" dirty="0">
                <a:solidFill>
                  <a:schemeClr val="bg1"/>
                </a:solidFill>
                <a:cs typeface="Arial" pitchFamily="34" charset="0"/>
              </a:rPr>
              <a:t>1</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1557309788"/>
      </p:ext>
    </p:extLst>
  </p:cSld>
  <p:clrMapOvr>
    <a:masterClrMapping/>
  </p:clrMapOvr>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00">
      <a:dk1>
        <a:sysClr val="windowText" lastClr="000000"/>
      </a:dk1>
      <a:lt1>
        <a:sysClr val="window" lastClr="FFFFFF"/>
      </a:lt1>
      <a:dk2>
        <a:srgbClr val="1F497D"/>
      </a:dk2>
      <a:lt2>
        <a:srgbClr val="EEECE1"/>
      </a:lt2>
      <a:accent1>
        <a:srgbClr val="3A876B"/>
      </a:accent1>
      <a:accent2>
        <a:srgbClr val="4D9724"/>
      </a:accent2>
      <a:accent3>
        <a:srgbClr val="90B141"/>
      </a:accent3>
      <a:accent4>
        <a:srgbClr val="CEDD46"/>
      </a:accent4>
      <a:accent5>
        <a:srgbClr val="1C4335"/>
      </a:accent5>
      <a:accent6>
        <a:srgbClr val="2E5B1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5022</TotalTime>
  <Words>1344</Words>
  <Application>Microsoft Office PowerPoint</Application>
  <PresentationFormat>Widescreen</PresentationFormat>
  <Paragraphs>374</Paragraphs>
  <Slides>21</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맑은 고딕</vt:lpstr>
      <vt:lpstr>Arial</vt:lpstr>
      <vt:lpstr>Arial Unicode MS</vt:lpstr>
      <vt:lpstr>Calibri</vt:lpstr>
      <vt:lpstr>Comic Sans MS</vt:lpstr>
      <vt:lpstr>FZShuTi</vt:lpstr>
      <vt:lpstr>Marlett</vt:lpstr>
      <vt:lpstr>Times New Roman</vt:lpstr>
      <vt:lpstr>Trebuchet MS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BAF</cp:lastModifiedBy>
  <cp:revision>237</cp:revision>
  <dcterms:created xsi:type="dcterms:W3CDTF">2020-01-20T05:08:25Z</dcterms:created>
  <dcterms:modified xsi:type="dcterms:W3CDTF">2022-05-19T12:05:30Z</dcterms:modified>
</cp:coreProperties>
</file>