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0" r:id="rId5"/>
  </p:sldMasterIdLst>
  <p:notesMasterIdLst>
    <p:notesMasterId r:id="rId20"/>
  </p:notesMasterIdLst>
  <p:handoutMasterIdLst>
    <p:handoutMasterId r:id="rId21"/>
  </p:handoutMasterIdLst>
  <p:sldIdLst>
    <p:sldId id="294" r:id="rId6"/>
    <p:sldId id="276" r:id="rId7"/>
    <p:sldId id="286" r:id="rId8"/>
    <p:sldId id="287" r:id="rId9"/>
    <p:sldId id="277" r:id="rId10"/>
    <p:sldId id="288" r:id="rId11"/>
    <p:sldId id="289" r:id="rId12"/>
    <p:sldId id="290" r:id="rId13"/>
    <p:sldId id="283" r:id="rId14"/>
    <p:sldId id="291" r:id="rId15"/>
    <p:sldId id="292" r:id="rId16"/>
    <p:sldId id="293" r:id="rId17"/>
    <p:sldId id="282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7512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7A09"/>
    <a:srgbClr val="095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52" autoAdjust="0"/>
  </p:normalViewPr>
  <p:slideViewPr>
    <p:cSldViewPr snapToGrid="0" showGuides="1">
      <p:cViewPr varScale="1">
        <p:scale>
          <a:sx n="77" d="100"/>
          <a:sy n="77" d="100"/>
        </p:scale>
        <p:origin x="600" y="78"/>
      </p:cViewPr>
      <p:guideLst>
        <p:guide orient="horz" pos="2328"/>
        <p:guide pos="3864"/>
        <p:guide pos="7512"/>
        <p:guide pos="144"/>
        <p:guide orient="horz" pos="624"/>
        <p:guide orient="horz" pos="40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5D3EB-CBDD-4100-83B7-3BFE0A8F4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B4595-A79D-4567-9FE1-DCF31A42B3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C0719-993D-42E1-80ED-8F01056F36C2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E452F-E862-4273-987C-980229E53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E394C-9AD7-48EA-AB0F-18032A3E09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421AD-3AC0-48CB-8727-BB447FD226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59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3BC9C-6C58-464F-B94E-FD73C5FB016E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0DC36-8EFA-4378-9855-E019C55AC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5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54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8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50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25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7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61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71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30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09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07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31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6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F864C-44C4-4000-952D-01F31BFB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92E06-C914-467E-9D4F-BD763EDA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EFBAF-82E9-49AD-B2CF-7D154E02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8006A-94B1-44F7-972D-56767EDE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7BFAB-D84B-45E1-A0BD-2516AC14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B869-BFB2-4C20-8AB1-46704BB3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007DB-4F12-4428-9C48-5120DF070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A8DA-0E31-4CA6-BBFC-2467AAD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974BD-9845-459A-9AAA-12731E25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71B0A-FDFB-4B2C-A9EC-2334C59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0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B5D73-1652-4A8E-B5A3-101523D72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7FB99-7425-444D-B602-01B672BC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EA9C5-552A-48A1-AB54-ED54209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3AAA3-4155-48FB-8F00-16DBE0C9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94EAE-CB3C-4DEF-A66D-583C7AA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04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0B36-FE36-4937-ACF7-DAF2B16E9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D63C-B4F9-470E-8E34-191C9ECC1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33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0B36-FE36-4937-ACF7-DAF2B16E9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D63C-B4F9-470E-8E34-191C9ECC1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78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0B36-FE36-4937-ACF7-DAF2B16E9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D63C-B4F9-470E-8E34-191C9ECC1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92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0B36-FE36-4937-ACF7-DAF2B16E9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D63C-B4F9-470E-8E34-191C9ECC1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40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0B36-FE36-4937-ACF7-DAF2B16E9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D63C-B4F9-470E-8E34-191C9ECC1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01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0B36-FE36-4937-ACF7-DAF2B16E9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D63C-B4F9-470E-8E34-191C9ECC1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76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0B36-FE36-4937-ACF7-DAF2B16E9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D63C-B4F9-470E-8E34-191C9ECC1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58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0B36-FE36-4937-ACF7-DAF2B16E9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D63C-B4F9-470E-8E34-191C9ECC1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8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07FBE-061D-452C-A8A6-213063CF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A3535-1708-499D-B5D2-7D8F9FD1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06063-A112-49AB-80C8-504D99E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4C8D5-F898-4318-A76D-1FBD873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6EC76-E8E8-4FFA-B671-7FA2F3E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87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0B36-FE36-4937-ACF7-DAF2B16E9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D63C-B4F9-470E-8E34-191C9ECC1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32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0B36-FE36-4937-ACF7-DAF2B16E9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D63C-B4F9-470E-8E34-191C9ECC1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38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0B36-FE36-4937-ACF7-DAF2B16E9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D63C-B4F9-470E-8E34-191C9ECC1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5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CABF-E3C1-431A-A69C-D4881CC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4226-69DA-4211-B2C8-C29FD05A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F82DB-B518-40FD-8A66-44B874C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1CCEE-725F-4745-837B-87EFB70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1522A-E0E6-406B-BF30-A7C7A572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4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9BDC-6F21-4EF5-A8DD-E35E27EA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8D5F-2AB6-42D3-A54E-AB3E60325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AB07F-D5F7-402A-AE4E-027BF1C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08EDC-3863-43B9-93C7-37465DC7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7D452-958D-4159-A9A4-16DD296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654B6-1460-48B9-AC7E-592F68B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8C848-926A-4FD3-A311-A100A266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ECD90-B4F0-4DFB-BB3D-F2310207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6C3A-033E-474B-AB97-D8291A04E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32B928-3A23-4FCA-AD1F-E45A467B5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C8376-6FC6-4A11-B0DB-9A148E9C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0206F-8846-425C-A56E-16FFBA44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5E89F-12CF-4561-A5F2-1E05783A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4DFE4-927C-43B1-A061-5CB97FFB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5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367-8DA0-4655-BCBC-F4280D86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EF9592-AA3C-4CF8-A5DB-4D01019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C9377-F93E-4515-852A-26470775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D076D-476B-42BA-8795-14FE6C1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5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A599B4-6AB2-4190-82B5-7667EE1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FBFB3-AD86-4E39-B8AE-B4EC1452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4AF55-C114-4B60-9A20-56B00A1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0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83DA1-5CB8-405D-9613-8A9B7BC5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2BB15-A24D-42E9-9CAE-BB827226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0849D-D3C3-462A-9751-4EAB0B914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0DD20-7A20-4574-98A4-42779587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0ED2B-71C4-421A-9DB0-676E00C1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4572A-ADFC-4C53-BCA2-42BDF693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5C67-EEEC-4AB0-9653-0F80D6B1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D50D6D-5277-4324-AF23-5FAF0078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75657-2BF9-4761-96B6-50EE3CFC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C3F7B-A4C8-4F9D-8165-BC5186EA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96EA5-2FA2-464D-982F-C53E642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1B398-191B-4AB1-86ED-00D0046E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0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3445CA-54C1-4DDE-A216-DD2414E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395A-6879-4E93-B24E-067F88AC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0FF5B-A6A6-4F0F-AA5D-3F0F69A4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1498-92C7-4E4B-8045-C9195F453964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8FAA-76CC-42EF-8BE0-466A41BB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9FF02-6890-4E10-B958-1097AD32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50B36-FE36-4937-ACF7-DAF2B16E9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FD63C-B4F9-470E-8E34-191C9ECC1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9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tiff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6.pn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726" y="358275"/>
            <a:ext cx="10659291" cy="1731782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SESIUN</a:t>
            </a:r>
            <a:r>
              <a:rPr lang="ro-RO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ANIVERSAR</a:t>
            </a:r>
            <a:r>
              <a:rPr lang="ro-RO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95 DE ANI DE LA </a:t>
            </a:r>
            <a:r>
              <a:rPr lang="ro-RO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NFIINȚAREA ICAR„</a:t>
            </a:r>
            <a:r>
              <a:rPr lang="ro-RO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București 31 mai 2022</a:t>
            </a:r>
            <a:r>
              <a:rPr lang="ro-RO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1" y="334079"/>
            <a:ext cx="1270605" cy="1319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458" y="2271876"/>
            <a:ext cx="5679084" cy="3890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95" y="4216910"/>
            <a:ext cx="768627" cy="7301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7175" y="435357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err="1">
                <a:solidFill>
                  <a:schemeClr val="accent5"/>
                </a:solidFill>
              </a:rPr>
              <a:t>Coordonator</a:t>
            </a:r>
            <a:r>
              <a:rPr lang="en-GB" sz="1200" dirty="0">
                <a:solidFill>
                  <a:schemeClr val="accent5"/>
                </a:solidFill>
              </a:rPr>
              <a:t> </a:t>
            </a:r>
            <a:r>
              <a:rPr lang="en-GB" sz="1200" dirty="0" err="1">
                <a:solidFill>
                  <a:schemeClr val="accent5"/>
                </a:solidFill>
              </a:rPr>
              <a:t>proiect</a:t>
            </a:r>
            <a:r>
              <a:rPr lang="en-GB" sz="1200" dirty="0">
                <a:solidFill>
                  <a:schemeClr val="accent5"/>
                </a:solidFill>
              </a:rPr>
              <a:t>: </a:t>
            </a:r>
            <a:endParaRPr lang="ro-RO" sz="1200" dirty="0" smtClean="0">
              <a:solidFill>
                <a:schemeClr val="accent5"/>
              </a:solidFill>
            </a:endParaRPr>
          </a:p>
          <a:p>
            <a:r>
              <a:rPr lang="en-GB" sz="800" dirty="0" smtClean="0">
                <a:solidFill>
                  <a:schemeClr val="accent5"/>
                </a:solidFill>
              </a:rPr>
              <a:t>STAȚIUNEA DE CERCETARE-DEZVOLTARE PENTRU CREȘTEREA BOVINELOR ARAD</a:t>
            </a:r>
            <a:endParaRPr lang="en-GB" sz="800" dirty="0">
              <a:solidFill>
                <a:schemeClr val="accent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3633" y="4112774"/>
            <a:ext cx="3119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59F26"/>
                </a:solidFill>
                <a:latin typeface="Century Gothic"/>
                <a:ea typeface="+mj-ea"/>
                <a:cs typeface="+mj-cs"/>
              </a:rPr>
              <a:t>Proiect ADER 9.1.3/2019</a:t>
            </a:r>
            <a:endParaRPr lang="en-GB" sz="20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 txBox="1">
            <a:spLocks/>
          </p:cNvSpPr>
          <p:nvPr/>
        </p:nvSpPr>
        <p:spPr>
          <a:xfrm>
            <a:off x="1148105" y="4725443"/>
            <a:ext cx="10940716" cy="38779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dirty="0" smtClean="0">
                <a:solidFill>
                  <a:schemeClr val="accent5"/>
                </a:solidFill>
              </a:rPr>
              <a:t>CERCETĂRI PRIVIND ÎMBUNĂTĂȚIREA SISTEMULUI FURAJER</a:t>
            </a:r>
            <a:r>
              <a:rPr lang="ro-RO" sz="1000" dirty="0" smtClean="0">
                <a:solidFill>
                  <a:schemeClr val="accent5"/>
                </a:solidFill>
              </a:rPr>
              <a:t> </a:t>
            </a:r>
            <a:r>
              <a:rPr lang="en-US" sz="1000" dirty="0" smtClean="0">
                <a:solidFill>
                  <a:schemeClr val="accent5"/>
                </a:solidFill>
              </a:rPr>
              <a:t>LA BOVINE, </a:t>
            </a:r>
            <a:endParaRPr lang="ro-RO" sz="1000" dirty="0" smtClean="0">
              <a:solidFill>
                <a:schemeClr val="accent5"/>
              </a:solidFill>
            </a:endParaRPr>
          </a:p>
          <a:p>
            <a:pPr algn="l"/>
            <a:r>
              <a:rPr lang="en-US" sz="1000" dirty="0" smtClean="0">
                <a:solidFill>
                  <a:schemeClr val="accent5"/>
                </a:solidFill>
              </a:rPr>
              <a:t>PRIN DIVERSIFICAREA STRUCTURILOR</a:t>
            </a:r>
            <a:r>
              <a:rPr lang="ro-RO" sz="1000" dirty="0" smtClean="0">
                <a:solidFill>
                  <a:schemeClr val="accent5"/>
                </a:solidFill>
              </a:rPr>
              <a:t> </a:t>
            </a:r>
            <a:r>
              <a:rPr lang="en-US" sz="1000" dirty="0" smtClean="0">
                <a:solidFill>
                  <a:schemeClr val="accent5"/>
                </a:solidFill>
              </a:rPr>
              <a:t>DE SPECII FURAJERE ȘI AL NOILOR CULTIVARE AMELIORATE</a:t>
            </a:r>
            <a:r>
              <a:rPr lang="ro-RO" sz="800" dirty="0" smtClean="0">
                <a:solidFill>
                  <a:schemeClr val="accent5"/>
                </a:solidFill>
              </a:rPr>
              <a:t/>
            </a:r>
            <a:br>
              <a:rPr lang="ro-RO" sz="800" dirty="0" smtClean="0">
                <a:solidFill>
                  <a:schemeClr val="accent5"/>
                </a:solidFill>
              </a:rPr>
            </a:br>
            <a:endParaRPr lang="en-US" sz="800" dirty="0">
              <a:solidFill>
                <a:schemeClr val="accent5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692" y="6093805"/>
            <a:ext cx="4480948" cy="4999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7692" y="494122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o-RO" sz="1200" dirty="0" smtClean="0">
              <a:solidFill>
                <a:schemeClr val="bg1"/>
              </a:solidFill>
            </a:endParaRPr>
          </a:p>
          <a:p>
            <a:r>
              <a:rPr lang="ro-RO" sz="1200" dirty="0" smtClean="0">
                <a:solidFill>
                  <a:srgbClr val="0070C0"/>
                </a:solidFill>
              </a:rPr>
              <a:t>Colectiv proiect</a:t>
            </a:r>
            <a:br>
              <a:rPr lang="ro-RO" sz="1200" dirty="0" smtClean="0">
                <a:solidFill>
                  <a:srgbClr val="0070C0"/>
                </a:solidFill>
              </a:rPr>
            </a:br>
            <a:r>
              <a:rPr lang="en-GB" sz="1200" dirty="0" smtClean="0">
                <a:solidFill>
                  <a:srgbClr val="0070C0"/>
                </a:solidFill>
              </a:rPr>
              <a:t>Dr</a:t>
            </a:r>
            <a:r>
              <a:rPr lang="en-GB" sz="1200" dirty="0">
                <a:solidFill>
                  <a:srgbClr val="0070C0"/>
                </a:solidFill>
              </a:rPr>
              <a:t>. CS III – Florin </a:t>
            </a:r>
            <a:r>
              <a:rPr lang="en-GB" sz="1200" dirty="0" smtClean="0">
                <a:solidFill>
                  <a:srgbClr val="0070C0"/>
                </a:solidFill>
              </a:rPr>
              <a:t>NECIU</a:t>
            </a:r>
            <a:r>
              <a:rPr lang="ro-RO" sz="1200" dirty="0" smtClean="0">
                <a:solidFill>
                  <a:srgbClr val="0070C0"/>
                </a:solidFill>
              </a:rPr>
              <a:t>/director proiect</a:t>
            </a:r>
          </a:p>
          <a:p>
            <a:r>
              <a:rPr lang="ro-RO" sz="1200" dirty="0" smtClean="0">
                <a:solidFill>
                  <a:srgbClr val="0070C0"/>
                </a:solidFill>
              </a:rPr>
              <a:t>Dr. Ec. – Gheorghe SĂPLĂCAN</a:t>
            </a:r>
            <a:endParaRPr lang="en-GB" sz="1200" dirty="0">
              <a:solidFill>
                <a:srgbClr val="0070C0"/>
              </a:solidFill>
            </a:endParaRPr>
          </a:p>
          <a:p>
            <a:r>
              <a:rPr lang="ro-RO" sz="1200" dirty="0" smtClean="0">
                <a:solidFill>
                  <a:srgbClr val="0070C0"/>
                </a:solidFill>
              </a:rPr>
              <a:t>Prof. Dr. - Neculai DRAGOMIR</a:t>
            </a:r>
          </a:p>
          <a:p>
            <a:r>
              <a:rPr lang="en-GB" sz="1200" dirty="0">
                <a:solidFill>
                  <a:srgbClr val="0070C0"/>
                </a:solidFill>
              </a:rPr>
              <a:t>Dr. </a:t>
            </a:r>
            <a:r>
              <a:rPr lang="en-GB" sz="1200" dirty="0" err="1">
                <a:solidFill>
                  <a:srgbClr val="0070C0"/>
                </a:solidFill>
              </a:rPr>
              <a:t>Prof.</a:t>
            </a:r>
            <a:r>
              <a:rPr lang="en-GB" sz="1200" dirty="0">
                <a:solidFill>
                  <a:srgbClr val="0070C0"/>
                </a:solidFill>
              </a:rPr>
              <a:t> –  </a:t>
            </a:r>
            <a:r>
              <a:rPr lang="en-GB" sz="1200" dirty="0" err="1">
                <a:solidFill>
                  <a:srgbClr val="0070C0"/>
                </a:solidFill>
              </a:rPr>
              <a:t>Endre</a:t>
            </a:r>
            <a:r>
              <a:rPr lang="en-GB" sz="1200" dirty="0">
                <a:solidFill>
                  <a:srgbClr val="0070C0"/>
                </a:solidFill>
              </a:rPr>
              <a:t> MATHE </a:t>
            </a:r>
            <a:r>
              <a:rPr lang="ro-RO" sz="1200" dirty="0" smtClean="0">
                <a:solidFill>
                  <a:srgbClr val="0070C0"/>
                </a:solidFill>
              </a:rPr>
              <a:t>/colaborator</a:t>
            </a:r>
            <a:r>
              <a:rPr lang="en-GB" sz="1200" dirty="0" smtClean="0">
                <a:solidFill>
                  <a:srgbClr val="0070C0"/>
                </a:solidFill>
              </a:rPr>
              <a:t>          </a:t>
            </a:r>
            <a:endParaRPr lang="en-GB" sz="1200" dirty="0">
              <a:solidFill>
                <a:srgbClr val="0070C0"/>
              </a:solidFill>
            </a:endParaRPr>
          </a:p>
          <a:p>
            <a:r>
              <a:rPr lang="en-GB" sz="1200" dirty="0" smtClean="0">
                <a:solidFill>
                  <a:srgbClr val="0070C0"/>
                </a:solidFill>
              </a:rPr>
              <a:t>Dr</a:t>
            </a:r>
            <a:r>
              <a:rPr lang="en-GB" sz="1200" dirty="0">
                <a:solidFill>
                  <a:srgbClr val="0070C0"/>
                </a:solidFill>
              </a:rPr>
              <a:t>. CS I </a:t>
            </a:r>
            <a:r>
              <a:rPr lang="en-GB" sz="1200" dirty="0" smtClean="0">
                <a:solidFill>
                  <a:srgbClr val="0070C0"/>
                </a:solidFill>
              </a:rPr>
              <a:t>– </a:t>
            </a:r>
            <a:r>
              <a:rPr lang="ro-RO" sz="1200" dirty="0" smtClean="0">
                <a:solidFill>
                  <a:srgbClr val="0070C0"/>
                </a:solidFill>
              </a:rPr>
              <a:t>Daniela Elena ILIE</a:t>
            </a:r>
          </a:p>
          <a:p>
            <a:r>
              <a:rPr lang="ro-RO" sz="1200" dirty="0" smtClean="0">
                <a:solidFill>
                  <a:srgbClr val="0070C0"/>
                </a:solidFill>
              </a:rPr>
              <a:t>Dr. CS II – Radu Ionel NEAMȚ</a:t>
            </a:r>
          </a:p>
          <a:p>
            <a:r>
              <a:rPr lang="ro-RO" sz="1200" dirty="0" smtClean="0">
                <a:solidFill>
                  <a:srgbClr val="0070C0"/>
                </a:solidFill>
              </a:rPr>
              <a:t>Dr. CS III – Alexandru Eugeniu MIZERANSCHI</a:t>
            </a:r>
          </a:p>
          <a:p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0" y="209823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o-R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Biodiversitatea populațiilor locale </a:t>
            </a:r>
            <a:r>
              <a:rPr lang="ro-R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specia </a:t>
            </a:r>
            <a:r>
              <a:rPr lang="en-GB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Cichorium</a:t>
            </a:r>
            <a:r>
              <a:rPr lang="en-GB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intybus</a:t>
            </a:r>
            <a:endParaRPr lang="ro-RO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importanța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acestora</a:t>
            </a:r>
            <a:endParaRPr lang="ro-R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rumegătoarelor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89998" y="2114253"/>
            <a:ext cx="45719" cy="370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77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A588A72A-976E-478A-9DD3-765AB3ED4C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8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-48950" y="-10763"/>
            <a:ext cx="12161121" cy="1337805"/>
            <a:chOff x="-80745" y="-3508130"/>
            <a:chExt cx="12161121" cy="1337805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4E3F5479-058B-4FA8-92E9-18CAB8CDC5C5}"/>
                </a:ext>
              </a:extLst>
            </p:cNvPr>
            <p:cNvSpPr txBox="1">
              <a:spLocks/>
            </p:cNvSpPr>
            <p:nvPr/>
          </p:nvSpPr>
          <p:spPr>
            <a:xfrm>
              <a:off x="265747" y="-3001322"/>
              <a:ext cx="11734800" cy="83099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o-RO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Rezultate preliminare</a:t>
              </a:r>
            </a:p>
            <a:p>
              <a:pPr algn="ctr"/>
              <a:r>
                <a:rPr lang="ro-RO" sz="2000" b="1" dirty="0" smtClean="0">
                  <a:solidFill>
                    <a:srgbClr val="FFC000"/>
                  </a:solidFill>
                </a:rPr>
                <a:t>Analize electronomicroscopice </a:t>
              </a:r>
              <a:r>
                <a:rPr lang="ro-RO" sz="2000" b="1" dirty="0" smtClean="0">
                  <a:solidFill>
                    <a:srgbClr val="000000"/>
                  </a:solidFill>
                </a:rPr>
                <a:t>-</a:t>
              </a:r>
              <a:r>
                <a:rPr lang="ro-RO" sz="2000" b="1" dirty="0" smtClean="0">
                  <a:solidFill>
                    <a:srgbClr val="FFC000"/>
                  </a:solidFill>
                </a:rPr>
                <a:t> </a:t>
              </a:r>
              <a:r>
                <a:rPr lang="ro-RO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populații flora spontană/variețăți cultivate</a:t>
              </a:r>
            </a:p>
            <a:p>
              <a:pPr algn="ctr"/>
              <a:r>
                <a:rPr lang="ro-RO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l</a:t>
              </a:r>
              <a:r>
                <a:rPr lang="ro-RO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a sp.</a:t>
              </a:r>
              <a:r>
                <a:rPr lang="en-GB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GB" sz="2000" b="1" i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Cichorium</a:t>
              </a:r>
              <a:r>
                <a:rPr lang="en-GB" sz="2000" b="1" i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GB" sz="2000" b="1" i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intybus</a:t>
              </a:r>
              <a:r>
                <a:rPr lang="en-GB" sz="2000" b="1" i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GB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(</a:t>
              </a:r>
              <a:r>
                <a:rPr lang="ro-RO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cicoare</a:t>
              </a:r>
              <a:r>
                <a:rPr lang="en-GB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)</a:t>
              </a:r>
              <a:r>
                <a:rPr lang="ro-RO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endParaRPr lang="en-US" sz="20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80745" y="-3508130"/>
              <a:ext cx="12161121" cy="1245334"/>
              <a:chOff x="-58720" y="-3483588"/>
              <a:chExt cx="12161121" cy="1245334"/>
            </a:xfrm>
          </p:grpSpPr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4E3F5479-058B-4FA8-92E9-18CAB8CDC5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7601" y="-3401649"/>
                <a:ext cx="11734800" cy="116339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Cercetări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privind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îmbunătățirea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sistemului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furajer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la bovine, </a:t>
                </a:r>
                <a:endParaRPr lang="ro-RO" sz="1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algn="r"/>
                <a:r>
                  <a:rPr lang="en-US" sz="1400" b="1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prin</a:t>
                </a:r>
                <a:r>
                  <a:rPr lang="en-US" sz="1400" b="1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diversificarea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structurilor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de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specii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furajere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și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al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noilor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cultivare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ameliorate</a:t>
                </a:r>
                <a:b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</a:br>
                <a: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/>
                </a:r>
                <a:b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</a:br>
                <a:r>
                  <a:rPr lang="ro-RO" sz="28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endParaRPr lang="en-US" sz="2800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719326">
                <a:off x="-59627" y="-3482681"/>
                <a:ext cx="533309" cy="531495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359285" y="-3355433"/>
                <a:ext cx="1129364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 err="1" smtClean="0">
                    <a:solidFill>
                      <a:srgbClr val="000000"/>
                    </a:solidFill>
                  </a:rPr>
                  <a:t>Stațiunea</a:t>
                </a:r>
                <a:r>
                  <a:rPr lang="en-GB" sz="12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GB" sz="1200" dirty="0">
                    <a:solidFill>
                      <a:srgbClr val="000000"/>
                    </a:solidFill>
                  </a:rPr>
                  <a:t>de </a:t>
                </a:r>
                <a:r>
                  <a:rPr lang="en-GB" sz="1200" dirty="0" err="1">
                    <a:solidFill>
                      <a:srgbClr val="000000"/>
                    </a:solidFill>
                  </a:rPr>
                  <a:t>Cercetare-Dezvoltare</a:t>
                </a:r>
                <a:r>
                  <a:rPr lang="en-GB" sz="1200" dirty="0">
                    <a:solidFill>
                      <a:srgbClr val="000000"/>
                    </a:solidFill>
                  </a:rPr>
                  <a:t> </a:t>
                </a:r>
                <a:r>
                  <a:rPr lang="en-GB" sz="1200" dirty="0" err="1">
                    <a:solidFill>
                      <a:srgbClr val="000000"/>
                    </a:solidFill>
                  </a:rPr>
                  <a:t>pentru</a:t>
                </a:r>
                <a:r>
                  <a:rPr lang="en-GB" sz="1200" dirty="0">
                    <a:solidFill>
                      <a:srgbClr val="000000"/>
                    </a:solidFill>
                  </a:rPr>
                  <a:t> </a:t>
                </a:r>
                <a:r>
                  <a:rPr lang="en-GB" sz="1200" dirty="0" err="1">
                    <a:solidFill>
                      <a:srgbClr val="000000"/>
                    </a:solidFill>
                  </a:rPr>
                  <a:t>Creșterea</a:t>
                </a:r>
                <a:r>
                  <a:rPr lang="en-GB" sz="1200" dirty="0">
                    <a:solidFill>
                      <a:srgbClr val="000000"/>
                    </a:solidFill>
                  </a:rPr>
                  <a:t> </a:t>
                </a:r>
                <a:r>
                  <a:rPr lang="en-GB" sz="1200" dirty="0" err="1">
                    <a:solidFill>
                      <a:srgbClr val="000000"/>
                    </a:solidFill>
                  </a:rPr>
                  <a:t>Bovinelor</a:t>
                </a:r>
                <a:r>
                  <a:rPr lang="en-GB" sz="1200" dirty="0">
                    <a:solidFill>
                      <a:srgbClr val="000000"/>
                    </a:solidFill>
                  </a:rPr>
                  <a:t> Arad</a:t>
                </a: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451602" y="1339397"/>
            <a:ext cx="11128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Caracteristicile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morfologice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suprafață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ale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limbului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foliar la sp. </a:t>
            </a:r>
            <a:r>
              <a:rPr lang="en-GB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Cichorium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intybus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cicoarea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comună</a:t>
            </a: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respectiv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varietățile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cultivate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Spadona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ep_sup_100x_0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63" y="1719604"/>
            <a:ext cx="1819904" cy="168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76629" y="3340880"/>
            <a:ext cx="12631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Probă </a:t>
            </a:r>
            <a:r>
              <a:rPr lang="en-GB" sz="1400" dirty="0" err="1"/>
              <a:t>jud</a:t>
            </a:r>
            <a:r>
              <a:rPr lang="en-GB" sz="1400" dirty="0"/>
              <a:t>. AR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30" y="1719063"/>
            <a:ext cx="1827996" cy="168251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97723" y="3340880"/>
            <a:ext cx="1171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Probă </a:t>
            </a:r>
            <a:r>
              <a:rPr lang="en-GB" sz="1400" dirty="0" err="1"/>
              <a:t>jud</a:t>
            </a:r>
            <a:r>
              <a:rPr lang="en-GB" sz="1400" dirty="0"/>
              <a:t>. CJ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2827" y="1713359"/>
            <a:ext cx="1820498" cy="168143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388615" y="3319197"/>
            <a:ext cx="12037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Probă </a:t>
            </a:r>
            <a:r>
              <a:rPr lang="en-GB" sz="1400" dirty="0" err="1"/>
              <a:t>jud</a:t>
            </a:r>
            <a:r>
              <a:rPr lang="en-GB" sz="1400" dirty="0"/>
              <a:t>. CS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4485" y="1716424"/>
            <a:ext cx="1825223" cy="168709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327176" y="32804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Probă </a:t>
            </a:r>
            <a:r>
              <a:rPr lang="en-GB" sz="1400" dirty="0" err="1"/>
              <a:t>jud</a:t>
            </a:r>
            <a:r>
              <a:rPr lang="en-GB" sz="1400" dirty="0"/>
              <a:t>. CT</a:t>
            </a:r>
            <a:r>
              <a:rPr lang="en-GB" dirty="0"/>
              <a:t>	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6426" y="1713133"/>
            <a:ext cx="1841229" cy="170189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176737" y="3340639"/>
            <a:ext cx="12999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Probă </a:t>
            </a:r>
            <a:r>
              <a:rPr lang="en-GB" sz="1400" dirty="0" err="1"/>
              <a:t>jud</a:t>
            </a:r>
            <a:r>
              <a:rPr lang="en-GB" sz="1400" dirty="0"/>
              <a:t>. MM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8857" y="1720021"/>
            <a:ext cx="1820129" cy="167477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0154286" y="3332600"/>
            <a:ext cx="17164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Probă </a:t>
            </a:r>
            <a:r>
              <a:rPr lang="en-GB" sz="1400" dirty="0" err="1"/>
              <a:t>jud</a:t>
            </a:r>
            <a:r>
              <a:rPr lang="en-GB" sz="1400" dirty="0"/>
              <a:t>. </a:t>
            </a:r>
            <a:r>
              <a:rPr lang="en-GB" sz="1400" dirty="0" smtClean="0"/>
              <a:t>MS</a:t>
            </a:r>
            <a:endParaRPr lang="en-GB" sz="14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983" y="3627355"/>
            <a:ext cx="1822355" cy="167682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543743" y="5240868"/>
            <a:ext cx="1219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Probă </a:t>
            </a:r>
            <a:r>
              <a:rPr lang="en-GB" sz="1400" dirty="0" err="1"/>
              <a:t>jud</a:t>
            </a:r>
            <a:r>
              <a:rPr lang="en-GB" sz="1400" dirty="0"/>
              <a:t>. NȚ</a:t>
            </a:r>
          </a:p>
        </p:txBody>
      </p:sp>
      <p:pic>
        <p:nvPicPr>
          <p:cNvPr id="36" name="Picture 35" descr="C:\Users\User\AppData\Local\Microsoft\Windows\INetCache\Content.Word\ep sup 200x_001.tif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76" y="3638322"/>
            <a:ext cx="1819904" cy="166585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34"/>
          <p:cNvSpPr/>
          <p:nvPr/>
        </p:nvSpPr>
        <p:spPr>
          <a:xfrm>
            <a:off x="3379685" y="5240868"/>
            <a:ext cx="1217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Probă </a:t>
            </a:r>
            <a:r>
              <a:rPr lang="en-GB" sz="1400" dirty="0" err="1"/>
              <a:t>jud</a:t>
            </a:r>
            <a:r>
              <a:rPr lang="en-GB" sz="1400" dirty="0"/>
              <a:t>. OT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5439" y="3638322"/>
            <a:ext cx="1820498" cy="167511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291627" y="5223576"/>
            <a:ext cx="1189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Probă </a:t>
            </a:r>
            <a:r>
              <a:rPr lang="en-GB" sz="1400" dirty="0" err="1"/>
              <a:t>jud</a:t>
            </a:r>
            <a:r>
              <a:rPr lang="en-GB" sz="1400" dirty="0"/>
              <a:t>. SB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27096" y="3640905"/>
            <a:ext cx="1825224" cy="167946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6984449" y="5240868"/>
            <a:ext cx="1636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/>
              <a:t>Varietatea</a:t>
            </a:r>
            <a:r>
              <a:rPr lang="en-GB" sz="1400" dirty="0"/>
              <a:t> </a:t>
            </a:r>
            <a:r>
              <a:rPr lang="en-GB" sz="1400" dirty="0" err="1"/>
              <a:t>cultivată</a:t>
            </a:r>
            <a:r>
              <a:rPr lang="en-GB" sz="1400" dirty="0"/>
              <a:t> </a:t>
            </a:r>
            <a:endParaRPr lang="ro-RO" sz="1400" dirty="0" smtClean="0"/>
          </a:p>
          <a:p>
            <a:pPr algn="ctr"/>
            <a:r>
              <a:rPr lang="en-GB" sz="1400" dirty="0" smtClean="0"/>
              <a:t>- </a:t>
            </a:r>
            <a:r>
              <a:rPr lang="en-GB" sz="1400" dirty="0" err="1"/>
              <a:t>Puna</a:t>
            </a:r>
            <a:endParaRPr lang="en-GB" sz="14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49635" y="3631414"/>
            <a:ext cx="1830632" cy="1692097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8901601" y="5259985"/>
            <a:ext cx="1590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/>
              <a:t>Varietatea</a:t>
            </a:r>
            <a:r>
              <a:rPr lang="en-GB" sz="1400" dirty="0"/>
              <a:t> </a:t>
            </a:r>
            <a:r>
              <a:rPr lang="en-GB" sz="1400" dirty="0" smtClean="0"/>
              <a:t>cultivate</a:t>
            </a:r>
            <a:endParaRPr lang="ro-RO" sz="1400" dirty="0" smtClean="0"/>
          </a:p>
          <a:p>
            <a:pPr algn="ctr"/>
            <a:r>
              <a:rPr lang="en-GB" sz="1400" dirty="0" smtClean="0"/>
              <a:t> </a:t>
            </a:r>
            <a:r>
              <a:rPr lang="en-GB" sz="1400" dirty="0"/>
              <a:t>- </a:t>
            </a:r>
            <a:r>
              <a:rPr lang="en-GB" sz="1400" dirty="0" err="1"/>
              <a:t>Spadona</a:t>
            </a:r>
            <a:endParaRPr lang="en-GB" sz="1400" dirty="0"/>
          </a:p>
        </p:txBody>
      </p:sp>
      <p:sp>
        <p:nvSpPr>
          <p:cNvPr id="43" name="Rectangle 42"/>
          <p:cNvSpPr/>
          <p:nvPr/>
        </p:nvSpPr>
        <p:spPr>
          <a:xfrm>
            <a:off x="-91479" y="5783205"/>
            <a:ext cx="125128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-o </a:t>
            </a:r>
            <a:r>
              <a:rPr lang="en-GB" sz="1400" dirty="0" err="1"/>
              <a:t>bună</a:t>
            </a:r>
            <a:r>
              <a:rPr lang="en-GB" sz="1400" dirty="0"/>
              <a:t> </a:t>
            </a:r>
            <a:r>
              <a:rPr lang="en-GB" sz="1400" dirty="0" err="1"/>
              <a:t>reprezentare</a:t>
            </a:r>
            <a:r>
              <a:rPr lang="en-GB" sz="1400" dirty="0"/>
              <a:t> a </a:t>
            </a:r>
            <a:r>
              <a:rPr lang="en-GB" sz="1400" dirty="0" err="1"/>
              <a:t>prezenței</a:t>
            </a:r>
            <a:r>
              <a:rPr lang="en-GB" sz="1400" dirty="0"/>
              <a:t> </a:t>
            </a:r>
            <a:r>
              <a:rPr lang="en-GB" sz="1400" dirty="0" err="1"/>
              <a:t>trichomilor</a:t>
            </a:r>
            <a:r>
              <a:rPr lang="en-GB" sz="1400" dirty="0"/>
              <a:t> la </a:t>
            </a:r>
            <a:r>
              <a:rPr lang="en-GB" sz="1400" dirty="0" err="1"/>
              <a:t>indivizii</a:t>
            </a:r>
            <a:r>
              <a:rPr lang="en-GB" sz="1400" dirty="0"/>
              <a:t> din </a:t>
            </a:r>
            <a:r>
              <a:rPr lang="en-GB" sz="1400" dirty="0" err="1"/>
              <a:t>populațiile</a:t>
            </a:r>
            <a:r>
              <a:rPr lang="en-GB" sz="1400" dirty="0"/>
              <a:t> AR, NȚ, OT </a:t>
            </a:r>
            <a:r>
              <a:rPr lang="en-GB" sz="1400" dirty="0" err="1"/>
              <a:t>și</a:t>
            </a:r>
            <a:r>
              <a:rPr lang="en-GB" sz="1400" dirty="0"/>
              <a:t> </a:t>
            </a:r>
            <a:r>
              <a:rPr lang="en-GB" sz="1400" dirty="0" err="1"/>
              <a:t>Cj</a:t>
            </a:r>
            <a:r>
              <a:rPr lang="en-GB" sz="1400" dirty="0"/>
              <a:t>;</a:t>
            </a:r>
          </a:p>
          <a:p>
            <a:r>
              <a:rPr lang="en-GB" sz="1400" dirty="0" smtClean="0"/>
              <a:t>-</a:t>
            </a:r>
            <a:r>
              <a:rPr lang="en-GB" sz="1400" dirty="0" err="1" smtClean="0"/>
              <a:t>stomatele</a:t>
            </a:r>
            <a:r>
              <a:rPr lang="en-GB" sz="1400" dirty="0" smtClean="0"/>
              <a:t> </a:t>
            </a:r>
            <a:r>
              <a:rPr lang="en-GB" sz="1400" dirty="0"/>
              <a:t>bine </a:t>
            </a:r>
            <a:r>
              <a:rPr lang="en-GB" sz="1400" dirty="0" err="1"/>
              <a:t>evidențiate</a:t>
            </a:r>
            <a:r>
              <a:rPr lang="en-GB" sz="1400" dirty="0"/>
              <a:t> </a:t>
            </a:r>
            <a:r>
              <a:rPr lang="en-GB" sz="1400" dirty="0" err="1"/>
              <a:t>morfologic</a:t>
            </a:r>
            <a:r>
              <a:rPr lang="en-GB" sz="1400" dirty="0"/>
              <a:t> </a:t>
            </a:r>
            <a:r>
              <a:rPr lang="en-GB" sz="1400" dirty="0" err="1"/>
              <a:t>și</a:t>
            </a:r>
            <a:r>
              <a:rPr lang="en-GB" sz="1400" dirty="0"/>
              <a:t> numeric la </a:t>
            </a:r>
            <a:r>
              <a:rPr lang="en-GB" sz="1400" dirty="0" err="1"/>
              <a:t>indivizii</a:t>
            </a:r>
            <a:r>
              <a:rPr lang="en-GB" sz="1400" dirty="0"/>
              <a:t> din </a:t>
            </a:r>
            <a:r>
              <a:rPr lang="en-GB" sz="1400" dirty="0" err="1"/>
              <a:t>cadrul</a:t>
            </a:r>
            <a:r>
              <a:rPr lang="en-GB" sz="1400" dirty="0"/>
              <a:t> </a:t>
            </a:r>
            <a:r>
              <a:rPr lang="en-GB" sz="1400" dirty="0" err="1"/>
              <a:t>populațiilor</a:t>
            </a:r>
            <a:r>
              <a:rPr lang="en-GB" sz="1400" dirty="0"/>
              <a:t> AR, CT </a:t>
            </a:r>
            <a:r>
              <a:rPr lang="en-GB" sz="1400" dirty="0" err="1"/>
              <a:t>respectiv</a:t>
            </a:r>
            <a:r>
              <a:rPr lang="en-GB" sz="1400" dirty="0"/>
              <a:t> la </a:t>
            </a:r>
            <a:r>
              <a:rPr lang="en-GB" sz="1400" dirty="0" err="1"/>
              <a:t>varietățile</a:t>
            </a:r>
            <a:r>
              <a:rPr lang="en-GB" sz="1400" dirty="0"/>
              <a:t> cultivate;</a:t>
            </a:r>
          </a:p>
          <a:p>
            <a:r>
              <a:rPr lang="en-GB" sz="1400" dirty="0" smtClean="0"/>
              <a:t>-</a:t>
            </a:r>
            <a:r>
              <a:rPr lang="en-GB" sz="1400" dirty="0" err="1" smtClean="0"/>
              <a:t>stomatele</a:t>
            </a:r>
            <a:r>
              <a:rPr lang="en-GB" sz="1400" dirty="0" smtClean="0"/>
              <a:t> </a:t>
            </a:r>
            <a:r>
              <a:rPr lang="en-GB" sz="1400" dirty="0"/>
              <a:t>la </a:t>
            </a:r>
            <a:r>
              <a:rPr lang="en-GB" sz="1400" dirty="0" err="1"/>
              <a:t>indivizii</a:t>
            </a:r>
            <a:r>
              <a:rPr lang="en-GB" sz="1400" dirty="0"/>
              <a:t> </a:t>
            </a:r>
            <a:r>
              <a:rPr lang="en-GB" sz="1400" dirty="0" err="1"/>
              <a:t>populației</a:t>
            </a:r>
            <a:r>
              <a:rPr lang="en-GB" sz="1400" dirty="0"/>
              <a:t> din CT </a:t>
            </a:r>
            <a:r>
              <a:rPr lang="en-GB" sz="1400" dirty="0" err="1"/>
              <a:t>prezinta</a:t>
            </a:r>
            <a:r>
              <a:rPr lang="en-GB" sz="1400" dirty="0"/>
              <a:t> </a:t>
            </a:r>
            <a:r>
              <a:rPr lang="en-GB" sz="1400" dirty="0" err="1"/>
              <a:t>deschiderea</a:t>
            </a:r>
            <a:r>
              <a:rPr lang="en-GB" sz="1400" dirty="0"/>
              <a:t> </a:t>
            </a:r>
            <a:r>
              <a:rPr lang="en-GB" sz="1400" dirty="0" err="1"/>
              <a:t>ostiolică</a:t>
            </a:r>
            <a:r>
              <a:rPr lang="en-GB" sz="1400" dirty="0"/>
              <a:t> </a:t>
            </a:r>
            <a:r>
              <a:rPr lang="en-GB" sz="1400" dirty="0" err="1"/>
              <a:t>evidentă</a:t>
            </a:r>
            <a:r>
              <a:rPr lang="en-GB" sz="1400" dirty="0"/>
              <a:t>;</a:t>
            </a:r>
          </a:p>
          <a:p>
            <a:r>
              <a:rPr lang="en-GB" sz="1400" dirty="0" smtClean="0"/>
              <a:t>-la </a:t>
            </a:r>
            <a:r>
              <a:rPr lang="en-GB" sz="1400" dirty="0" err="1"/>
              <a:t>suprafața</a:t>
            </a:r>
            <a:r>
              <a:rPr lang="en-GB" sz="1400" dirty="0"/>
              <a:t> </a:t>
            </a:r>
            <a:r>
              <a:rPr lang="en-GB" sz="1400" dirty="0" err="1"/>
              <a:t>limbului</a:t>
            </a:r>
            <a:r>
              <a:rPr lang="en-GB" sz="1400" dirty="0"/>
              <a:t> foliar, cu </a:t>
            </a:r>
            <a:r>
              <a:rPr lang="en-GB" sz="1400" dirty="0" err="1"/>
              <a:t>referire</a:t>
            </a:r>
            <a:r>
              <a:rPr lang="en-GB" sz="1400" dirty="0"/>
              <a:t> la </a:t>
            </a:r>
            <a:r>
              <a:rPr lang="en-GB" sz="1400" dirty="0" err="1"/>
              <a:t>varietățile</a:t>
            </a:r>
            <a:r>
              <a:rPr lang="en-GB" sz="1400" dirty="0"/>
              <a:t> cultivate </a:t>
            </a:r>
            <a:r>
              <a:rPr lang="en-GB" sz="1400" dirty="0" err="1"/>
              <a:t>acestea</a:t>
            </a:r>
            <a:r>
              <a:rPr lang="en-GB" sz="1400" dirty="0"/>
              <a:t> </a:t>
            </a:r>
            <a:r>
              <a:rPr lang="en-GB" sz="1400" dirty="0" err="1"/>
              <a:t>prezintă</a:t>
            </a:r>
            <a:r>
              <a:rPr lang="en-GB" sz="1400" dirty="0"/>
              <a:t> </a:t>
            </a:r>
            <a:r>
              <a:rPr lang="en-GB" sz="1400" dirty="0" err="1"/>
              <a:t>suprafața</a:t>
            </a:r>
            <a:r>
              <a:rPr lang="en-GB" sz="1400" dirty="0"/>
              <a:t> </a:t>
            </a:r>
            <a:r>
              <a:rPr lang="en-GB" sz="1400" dirty="0" err="1"/>
              <a:t>netedă</a:t>
            </a:r>
            <a:r>
              <a:rPr lang="en-GB" sz="1400" dirty="0"/>
              <a:t> </a:t>
            </a:r>
            <a:r>
              <a:rPr lang="en-GB" sz="1400" dirty="0" err="1"/>
              <a:t>puternic</a:t>
            </a:r>
            <a:r>
              <a:rPr lang="en-GB" sz="1400" dirty="0"/>
              <a:t> </a:t>
            </a:r>
            <a:r>
              <a:rPr lang="en-GB" sz="1400" dirty="0" err="1"/>
              <a:t>vascularizată</a:t>
            </a:r>
            <a:r>
              <a:rPr lang="en-GB" sz="1400" dirty="0"/>
              <a:t> </a:t>
            </a:r>
            <a:r>
              <a:rPr lang="en-GB" sz="1400" dirty="0" err="1"/>
              <a:t>spre</a:t>
            </a:r>
            <a:r>
              <a:rPr lang="en-GB" sz="1400" dirty="0"/>
              <a:t> </a:t>
            </a:r>
            <a:r>
              <a:rPr lang="en-GB" sz="1400" dirty="0" err="1"/>
              <a:t>deosebire</a:t>
            </a:r>
            <a:r>
              <a:rPr lang="en-GB" sz="1400" dirty="0"/>
              <a:t> de </a:t>
            </a:r>
            <a:r>
              <a:rPr lang="en-GB" sz="1400" dirty="0" err="1"/>
              <a:t>indivizii</a:t>
            </a:r>
            <a:r>
              <a:rPr lang="en-GB" sz="1400" dirty="0"/>
              <a:t> </a:t>
            </a:r>
            <a:r>
              <a:rPr lang="en-GB" sz="1400" dirty="0" err="1"/>
              <a:t>populațiilor</a:t>
            </a:r>
            <a:r>
              <a:rPr lang="en-GB" sz="1400" dirty="0"/>
              <a:t> NȚ </a:t>
            </a:r>
            <a:r>
              <a:rPr lang="en-GB" sz="1400" dirty="0" err="1"/>
              <a:t>și</a:t>
            </a:r>
            <a:r>
              <a:rPr lang="en-GB" sz="1400" dirty="0"/>
              <a:t> MM;</a:t>
            </a:r>
          </a:p>
        </p:txBody>
      </p:sp>
    </p:spTree>
    <p:extLst>
      <p:ext uri="{BB962C8B-B14F-4D97-AF65-F5344CB8AC3E}">
        <p14:creationId xmlns:p14="http://schemas.microsoft.com/office/powerpoint/2010/main" val="325711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4" grpId="0"/>
      <p:bldP spid="27" grpId="0"/>
      <p:bldP spid="29" grpId="0"/>
      <p:bldP spid="31" grpId="0"/>
      <p:bldP spid="34" grpId="0"/>
      <p:bldP spid="35" grpId="0"/>
      <p:bldP spid="38" grpId="0"/>
      <p:bldP spid="40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A588A72A-976E-478A-9DD3-765AB3ED4C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8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-48950" y="-10763"/>
            <a:ext cx="12161121" cy="1337805"/>
            <a:chOff x="-80745" y="-3508130"/>
            <a:chExt cx="12161121" cy="1337805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4E3F5479-058B-4FA8-92E9-18CAB8CDC5C5}"/>
                </a:ext>
              </a:extLst>
            </p:cNvPr>
            <p:cNvSpPr txBox="1">
              <a:spLocks/>
            </p:cNvSpPr>
            <p:nvPr/>
          </p:nvSpPr>
          <p:spPr>
            <a:xfrm>
              <a:off x="265747" y="-3001322"/>
              <a:ext cx="11734800" cy="83099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o-RO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Rezultate preliminare</a:t>
              </a:r>
            </a:p>
            <a:p>
              <a:pPr algn="ctr"/>
              <a:r>
                <a:rPr lang="ro-RO" sz="2000" b="1" dirty="0" smtClean="0">
                  <a:solidFill>
                    <a:srgbClr val="FFC000"/>
                  </a:solidFill>
                </a:rPr>
                <a:t>Analize chimice </a:t>
              </a:r>
              <a:r>
                <a:rPr lang="ro-RO" sz="2000" b="1" dirty="0" smtClean="0">
                  <a:solidFill>
                    <a:srgbClr val="000000"/>
                  </a:solidFill>
                </a:rPr>
                <a:t>-</a:t>
              </a:r>
              <a:r>
                <a:rPr lang="ro-RO" sz="2000" b="1" dirty="0" smtClean="0">
                  <a:solidFill>
                    <a:srgbClr val="FFC000"/>
                  </a:solidFill>
                </a:rPr>
                <a:t> </a:t>
              </a:r>
              <a:r>
                <a:rPr lang="ro-RO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populații flora spontană/variețăți cultivate</a:t>
              </a:r>
            </a:p>
            <a:p>
              <a:pPr algn="ctr"/>
              <a:r>
                <a:rPr lang="ro-RO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l</a:t>
              </a:r>
              <a:r>
                <a:rPr lang="ro-RO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a sp.</a:t>
              </a:r>
              <a:r>
                <a:rPr lang="en-GB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GB" sz="2000" b="1" i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Cichorium</a:t>
              </a:r>
              <a:r>
                <a:rPr lang="en-GB" sz="2000" b="1" i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GB" sz="2000" b="1" i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intybus</a:t>
              </a:r>
              <a:r>
                <a:rPr lang="en-GB" sz="2000" b="1" i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GB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(</a:t>
              </a:r>
              <a:r>
                <a:rPr lang="ro-RO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cicoare</a:t>
              </a:r>
              <a:r>
                <a:rPr lang="en-GB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)</a:t>
              </a:r>
              <a:r>
                <a:rPr lang="ro-RO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endParaRPr lang="en-US" sz="20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80745" y="-3508130"/>
              <a:ext cx="12161121" cy="1245334"/>
              <a:chOff x="-58720" y="-3483588"/>
              <a:chExt cx="12161121" cy="1245334"/>
            </a:xfrm>
          </p:grpSpPr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4E3F5479-058B-4FA8-92E9-18CAB8CDC5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7601" y="-3401649"/>
                <a:ext cx="11734800" cy="116339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Cercetări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privind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îmbunătățirea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sistemului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furajer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la bovine, </a:t>
                </a:r>
                <a:endParaRPr lang="ro-RO" sz="1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algn="r"/>
                <a:r>
                  <a:rPr lang="en-US" sz="1400" b="1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prin</a:t>
                </a:r>
                <a:r>
                  <a:rPr lang="en-US" sz="1400" b="1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diversificarea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structurilor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de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specii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furajere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și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al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noilor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cultivare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ameliorate</a:t>
                </a:r>
                <a:b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</a:br>
                <a: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/>
                </a:r>
                <a:b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</a:br>
                <a:r>
                  <a:rPr lang="ro-RO" sz="28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endParaRPr lang="en-US" sz="2800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719326">
                <a:off x="-59627" y="-3482681"/>
                <a:ext cx="533309" cy="531495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359285" y="-3355433"/>
                <a:ext cx="1129364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 err="1" smtClean="0">
                    <a:solidFill>
                      <a:srgbClr val="000000"/>
                    </a:solidFill>
                  </a:rPr>
                  <a:t>Stațiunea</a:t>
                </a:r>
                <a:r>
                  <a:rPr lang="en-GB" sz="12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GB" sz="1200" dirty="0">
                    <a:solidFill>
                      <a:srgbClr val="000000"/>
                    </a:solidFill>
                  </a:rPr>
                  <a:t>de </a:t>
                </a:r>
                <a:r>
                  <a:rPr lang="en-GB" sz="1200" dirty="0" err="1">
                    <a:solidFill>
                      <a:srgbClr val="000000"/>
                    </a:solidFill>
                  </a:rPr>
                  <a:t>Cercetare-Dezvoltare</a:t>
                </a:r>
                <a:r>
                  <a:rPr lang="en-GB" sz="1200" dirty="0">
                    <a:solidFill>
                      <a:srgbClr val="000000"/>
                    </a:solidFill>
                  </a:rPr>
                  <a:t> </a:t>
                </a:r>
                <a:r>
                  <a:rPr lang="en-GB" sz="1200" dirty="0" err="1">
                    <a:solidFill>
                      <a:srgbClr val="000000"/>
                    </a:solidFill>
                  </a:rPr>
                  <a:t>pentru</a:t>
                </a:r>
                <a:r>
                  <a:rPr lang="en-GB" sz="1200" dirty="0">
                    <a:solidFill>
                      <a:srgbClr val="000000"/>
                    </a:solidFill>
                  </a:rPr>
                  <a:t> </a:t>
                </a:r>
                <a:r>
                  <a:rPr lang="en-GB" sz="1200" dirty="0" err="1">
                    <a:solidFill>
                      <a:srgbClr val="000000"/>
                    </a:solidFill>
                  </a:rPr>
                  <a:t>Creșterea</a:t>
                </a:r>
                <a:r>
                  <a:rPr lang="en-GB" sz="1200" dirty="0">
                    <a:solidFill>
                      <a:srgbClr val="000000"/>
                    </a:solidFill>
                  </a:rPr>
                  <a:t> </a:t>
                </a:r>
                <a:r>
                  <a:rPr lang="en-GB" sz="1200" dirty="0" err="1">
                    <a:solidFill>
                      <a:srgbClr val="000000"/>
                    </a:solidFill>
                  </a:rPr>
                  <a:t>Bovinelor</a:t>
                </a:r>
                <a:r>
                  <a:rPr lang="en-GB" sz="1200" dirty="0">
                    <a:solidFill>
                      <a:srgbClr val="000000"/>
                    </a:solidFill>
                  </a:rPr>
                  <a:t> Arad</a:t>
                </a: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1558" y="1686293"/>
            <a:ext cx="401140" cy="433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698" y="2218776"/>
            <a:ext cx="5732371" cy="3719858"/>
          </a:xfrm>
          <a:prstGeom prst="rect">
            <a:avLst/>
          </a:prstGeom>
          <a:ln>
            <a:solidFill>
              <a:srgbClr val="CB7A09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10772274" y="4796589"/>
            <a:ext cx="4010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0788316" y="3344779"/>
            <a:ext cx="385010" cy="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88695" y="3418657"/>
            <a:ext cx="3192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Analiza</a:t>
            </a:r>
            <a:r>
              <a:rPr lang="en-GB" dirty="0"/>
              <a:t> </a:t>
            </a:r>
            <a:r>
              <a:rPr lang="en-GB" dirty="0" err="1"/>
              <a:t>biochimică</a:t>
            </a:r>
            <a:r>
              <a:rPr lang="en-GB" dirty="0"/>
              <a:t> a </a:t>
            </a:r>
            <a:r>
              <a:rPr lang="en-GB" dirty="0" err="1"/>
              <a:t>probelor</a:t>
            </a:r>
            <a:r>
              <a:rPr lang="en-GB" dirty="0"/>
              <a:t> </a:t>
            </a:r>
            <a:r>
              <a:rPr lang="en-GB" dirty="0" err="1"/>
              <a:t>vegetale</a:t>
            </a:r>
            <a:r>
              <a:rPr lang="en-GB" dirty="0"/>
              <a:t> </a:t>
            </a:r>
            <a:r>
              <a:rPr lang="en-GB" dirty="0" err="1"/>
              <a:t>recoltate</a:t>
            </a:r>
            <a:r>
              <a:rPr lang="en-GB" dirty="0"/>
              <a:t> </a:t>
            </a:r>
            <a:r>
              <a:rPr lang="en-GB" dirty="0" err="1"/>
              <a:t>aparținând</a:t>
            </a:r>
            <a:r>
              <a:rPr lang="en-GB" dirty="0"/>
              <a:t> </a:t>
            </a:r>
            <a:r>
              <a:rPr lang="en-GB" dirty="0" err="1"/>
              <a:t>speciei</a:t>
            </a:r>
            <a:r>
              <a:rPr lang="en-GB" dirty="0"/>
              <a:t> </a:t>
            </a:r>
            <a:r>
              <a:rPr lang="en-GB" dirty="0" err="1"/>
              <a:t>Cichorium</a:t>
            </a:r>
            <a:r>
              <a:rPr lang="en-GB" dirty="0"/>
              <a:t> </a:t>
            </a:r>
            <a:r>
              <a:rPr lang="en-GB" dirty="0" err="1"/>
              <a:t>intybus</a:t>
            </a:r>
            <a:r>
              <a:rPr lang="en-GB" dirty="0"/>
              <a:t> </a:t>
            </a:r>
            <a:r>
              <a:rPr lang="en-GB" dirty="0" err="1"/>
              <a:t>rerspectiv</a:t>
            </a:r>
            <a:r>
              <a:rPr lang="en-GB" dirty="0"/>
              <a:t> </a:t>
            </a:r>
            <a:r>
              <a:rPr lang="en-GB" dirty="0" err="1"/>
              <a:t>var.Spadona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977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A588A72A-976E-478A-9DD3-765AB3ED4C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8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-48950" y="-10763"/>
            <a:ext cx="12161121" cy="1337805"/>
            <a:chOff x="-80745" y="-3508130"/>
            <a:chExt cx="12161121" cy="1337805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4E3F5479-058B-4FA8-92E9-18CAB8CDC5C5}"/>
                </a:ext>
              </a:extLst>
            </p:cNvPr>
            <p:cNvSpPr txBox="1">
              <a:spLocks/>
            </p:cNvSpPr>
            <p:nvPr/>
          </p:nvSpPr>
          <p:spPr>
            <a:xfrm>
              <a:off x="265747" y="-3001322"/>
              <a:ext cx="11734800" cy="83099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o-RO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Rezultate preliminare</a:t>
              </a:r>
            </a:p>
            <a:p>
              <a:pPr algn="ctr"/>
              <a:r>
                <a:rPr lang="ro-RO" sz="2000" b="1" dirty="0" smtClean="0">
                  <a:solidFill>
                    <a:srgbClr val="FFC000"/>
                  </a:solidFill>
                </a:rPr>
                <a:t>Analize chimice </a:t>
              </a:r>
              <a:r>
                <a:rPr lang="ro-RO" sz="2000" b="1" dirty="0" smtClean="0">
                  <a:solidFill>
                    <a:srgbClr val="000000"/>
                  </a:solidFill>
                </a:rPr>
                <a:t>-</a:t>
              </a:r>
              <a:r>
                <a:rPr lang="ro-RO" sz="2000" b="1" dirty="0" smtClean="0">
                  <a:solidFill>
                    <a:srgbClr val="FFC000"/>
                  </a:solidFill>
                </a:rPr>
                <a:t> </a:t>
              </a:r>
              <a:r>
                <a:rPr lang="ro-RO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populații flora spontană/variețăți cultivate</a:t>
              </a:r>
            </a:p>
            <a:p>
              <a:pPr algn="ctr"/>
              <a:r>
                <a:rPr lang="ro-RO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l</a:t>
              </a:r>
              <a:r>
                <a:rPr lang="ro-RO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a sp.</a:t>
              </a:r>
              <a:r>
                <a:rPr lang="en-GB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GB" sz="2000" b="1" i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Cichorium</a:t>
              </a:r>
              <a:r>
                <a:rPr lang="en-GB" sz="2000" b="1" i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GB" sz="2000" b="1" i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intybus</a:t>
              </a:r>
              <a:r>
                <a:rPr lang="en-GB" sz="2000" b="1" i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GB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(</a:t>
              </a:r>
              <a:r>
                <a:rPr lang="ro-RO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cicoare</a:t>
              </a:r>
              <a:r>
                <a:rPr lang="en-GB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)</a:t>
              </a:r>
              <a:r>
                <a:rPr lang="ro-RO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endParaRPr lang="en-US" sz="20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80745" y="-3508130"/>
              <a:ext cx="12161121" cy="1245334"/>
              <a:chOff x="-58720" y="-3483588"/>
              <a:chExt cx="12161121" cy="1245334"/>
            </a:xfrm>
          </p:grpSpPr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4E3F5479-058B-4FA8-92E9-18CAB8CDC5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7601" y="-3401649"/>
                <a:ext cx="11734800" cy="116339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Cercetări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privind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îmbunătățirea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sistemului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furajer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la bovine, </a:t>
                </a:r>
                <a:endParaRPr lang="ro-RO" sz="1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algn="r"/>
                <a:r>
                  <a:rPr lang="en-US" sz="1400" b="1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prin</a:t>
                </a:r>
                <a:r>
                  <a:rPr lang="en-US" sz="1400" b="1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diversificarea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structurilor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de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specii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furajere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și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al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noilor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cultivare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ameliorate</a:t>
                </a:r>
                <a:b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</a:br>
                <a: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/>
                </a:r>
                <a:b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</a:br>
                <a:r>
                  <a:rPr lang="ro-RO" sz="28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endParaRPr lang="en-US" sz="2800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719326">
                <a:off x="-59627" y="-3482681"/>
                <a:ext cx="533309" cy="531495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359285" y="-3355433"/>
                <a:ext cx="1129364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 err="1" smtClean="0">
                    <a:solidFill>
                      <a:srgbClr val="000000"/>
                    </a:solidFill>
                  </a:rPr>
                  <a:t>Stațiunea</a:t>
                </a:r>
                <a:r>
                  <a:rPr lang="en-GB" sz="12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GB" sz="1200" dirty="0">
                    <a:solidFill>
                      <a:srgbClr val="000000"/>
                    </a:solidFill>
                  </a:rPr>
                  <a:t>de </a:t>
                </a:r>
                <a:r>
                  <a:rPr lang="en-GB" sz="1200" dirty="0" err="1">
                    <a:solidFill>
                      <a:srgbClr val="000000"/>
                    </a:solidFill>
                  </a:rPr>
                  <a:t>Cercetare-Dezvoltare</a:t>
                </a:r>
                <a:r>
                  <a:rPr lang="en-GB" sz="1200" dirty="0">
                    <a:solidFill>
                      <a:srgbClr val="000000"/>
                    </a:solidFill>
                  </a:rPr>
                  <a:t> </a:t>
                </a:r>
                <a:r>
                  <a:rPr lang="en-GB" sz="1200" dirty="0" err="1">
                    <a:solidFill>
                      <a:srgbClr val="000000"/>
                    </a:solidFill>
                  </a:rPr>
                  <a:t>pentru</a:t>
                </a:r>
                <a:r>
                  <a:rPr lang="en-GB" sz="1200" dirty="0">
                    <a:solidFill>
                      <a:srgbClr val="000000"/>
                    </a:solidFill>
                  </a:rPr>
                  <a:t> </a:t>
                </a:r>
                <a:r>
                  <a:rPr lang="en-GB" sz="1200" dirty="0" err="1">
                    <a:solidFill>
                      <a:srgbClr val="000000"/>
                    </a:solidFill>
                  </a:rPr>
                  <a:t>Creșterea</a:t>
                </a:r>
                <a:r>
                  <a:rPr lang="en-GB" sz="1200" dirty="0">
                    <a:solidFill>
                      <a:srgbClr val="000000"/>
                    </a:solidFill>
                  </a:rPr>
                  <a:t> </a:t>
                </a:r>
                <a:r>
                  <a:rPr lang="en-GB" sz="1200" dirty="0" err="1">
                    <a:solidFill>
                      <a:srgbClr val="000000"/>
                    </a:solidFill>
                  </a:rPr>
                  <a:t>Bovinelor</a:t>
                </a:r>
                <a:r>
                  <a:rPr lang="en-GB" sz="1200" dirty="0">
                    <a:solidFill>
                      <a:srgbClr val="000000"/>
                    </a:solidFill>
                  </a:rPr>
                  <a:t> Arad</a:t>
                </a: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674" y="1686293"/>
            <a:ext cx="3024024" cy="43346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94821" y="2327794"/>
            <a:ext cx="3192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Analiza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biochimică</a:t>
            </a:r>
            <a:r>
              <a:rPr lang="en-GB" dirty="0">
                <a:solidFill>
                  <a:schemeClr val="bg1"/>
                </a:solidFill>
              </a:rPr>
              <a:t> a </a:t>
            </a:r>
            <a:r>
              <a:rPr lang="en-GB" dirty="0" err="1">
                <a:solidFill>
                  <a:schemeClr val="bg1"/>
                </a:solidFill>
              </a:rPr>
              <a:t>probelor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vegetale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recoltate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aparținând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speciei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Cichorium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intybus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rerspectiv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var.Spadona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54" y="1659440"/>
            <a:ext cx="3693042" cy="22197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2733" y="1659440"/>
            <a:ext cx="3693042" cy="22197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6507" y="3973035"/>
            <a:ext cx="1160250" cy="26978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2570" y="3973035"/>
            <a:ext cx="1160250" cy="269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3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7C70995F-D8C5-410A-AA8B-1EE172A294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10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172452" y="522898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Concluzii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997C66-4ED4-4017-9439-1D07ED31D783}"/>
              </a:ext>
            </a:extLst>
          </p:cNvPr>
          <p:cNvSpPr/>
          <p:nvPr/>
        </p:nvSpPr>
        <p:spPr>
          <a:xfrm>
            <a:off x="1016167" y="1982613"/>
            <a:ext cx="9996738" cy="73096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just">
              <a:lnSpc>
                <a:spcPts val="1900"/>
              </a:lnSpc>
            </a:pPr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	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Rezultatele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studiilor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secvențiere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ADN (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prin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matricele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similaritate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procentuală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)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corelate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cu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rezultatele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biochimice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orientează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populația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din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județul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Constanța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ca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fiind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cea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mai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apropiată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varietatea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cultivată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–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Spadona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această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populație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reprezintă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cel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mai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bun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candidat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într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-un eventual program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amelioare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urmată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fiind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populația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cicoare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comună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din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județul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Sibiu.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0C1A7A-78BB-48B4-B5CE-2B9C34E5E67B}"/>
              </a:ext>
            </a:extLst>
          </p:cNvPr>
          <p:cNvSpPr/>
          <p:nvPr/>
        </p:nvSpPr>
        <p:spPr>
          <a:xfrm>
            <a:off x="1016167" y="3502625"/>
            <a:ext cx="9996738" cy="9543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just">
              <a:lnSpc>
                <a:spcPts val="1900"/>
              </a:lnSpc>
            </a:pPr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	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Prin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analiza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biochimică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s-au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evidențiat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valorile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cele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mai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mari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ale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azotului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corelate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cu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proteina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(%)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mai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mari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decât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la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varietatea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cultivată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(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Spadona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– 2,13 N2/13,31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proteină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%) la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populațiile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din CT(2,74 N2/17,13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proteină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%)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și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SB(– 2,72 N2/17,00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proteină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%)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ceea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orientează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aceste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populații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locale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posibil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”candidate”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într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-un program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ameliorare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în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vederea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utilizării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acestora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în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dieta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rumegătoarelor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mari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și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mici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CF038C-66AF-4E81-9068-703EC0088620}"/>
              </a:ext>
            </a:extLst>
          </p:cNvPr>
          <p:cNvSpPr/>
          <p:nvPr/>
        </p:nvSpPr>
        <p:spPr>
          <a:xfrm>
            <a:off x="1016167" y="5022638"/>
            <a:ext cx="9996738" cy="71070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	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Prin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utilizarea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markerilor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moleculari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și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studii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secvențiere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urmate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mai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apoi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interpretare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statistică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s-a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putut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realiza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un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cadru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caracterizare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și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corelare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între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populațiile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spontane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luate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în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studiu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și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varietățile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cultivate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Spadona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respectiv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Puna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la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specia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Cichorium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intybus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/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cicoarea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comună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în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România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5" name="Freeform 931" descr="Icon of line chart.">
            <a:extLst>
              <a:ext uri="{FF2B5EF4-FFF2-40B4-BE49-F238E27FC236}">
                <a16:creationId xmlns:a16="http://schemas.microsoft.com/office/drawing/2014/main" id="{D6E99607-03B7-41E5-AD6F-79DCFC17E713}"/>
              </a:ext>
            </a:extLst>
          </p:cNvPr>
          <p:cNvSpPr>
            <a:spLocks noEditPoints="1"/>
          </p:cNvSpPr>
          <p:nvPr/>
        </p:nvSpPr>
        <p:spPr bwMode="auto">
          <a:xfrm>
            <a:off x="3040779" y="1570391"/>
            <a:ext cx="219075" cy="285750"/>
          </a:xfrm>
          <a:custGeom>
            <a:avLst/>
            <a:gdLst>
              <a:gd name="T0" fmla="*/ 348 w 553"/>
              <a:gd name="T1" fmla="*/ 11 h 722"/>
              <a:gd name="T2" fmla="*/ 348 w 553"/>
              <a:gd name="T3" fmla="*/ 204 h 722"/>
              <a:gd name="T4" fmla="*/ 108 w 553"/>
              <a:gd name="T5" fmla="*/ 602 h 722"/>
              <a:gd name="T6" fmla="*/ 99 w 553"/>
              <a:gd name="T7" fmla="*/ 599 h 722"/>
              <a:gd name="T8" fmla="*/ 95 w 553"/>
              <a:gd name="T9" fmla="*/ 590 h 722"/>
              <a:gd name="T10" fmla="*/ 96 w 553"/>
              <a:gd name="T11" fmla="*/ 236 h 722"/>
              <a:gd name="T12" fmla="*/ 104 w 553"/>
              <a:gd name="T13" fmla="*/ 230 h 722"/>
              <a:gd name="T14" fmla="*/ 113 w 553"/>
              <a:gd name="T15" fmla="*/ 230 h 722"/>
              <a:gd name="T16" fmla="*/ 119 w 553"/>
              <a:gd name="T17" fmla="*/ 236 h 722"/>
              <a:gd name="T18" fmla="*/ 120 w 553"/>
              <a:gd name="T19" fmla="*/ 467 h 722"/>
              <a:gd name="T20" fmla="*/ 233 w 553"/>
              <a:gd name="T21" fmla="*/ 365 h 722"/>
              <a:gd name="T22" fmla="*/ 241 w 553"/>
              <a:gd name="T23" fmla="*/ 365 h 722"/>
              <a:gd name="T24" fmla="*/ 327 w 553"/>
              <a:gd name="T25" fmla="*/ 421 h 722"/>
              <a:gd name="T26" fmla="*/ 440 w 553"/>
              <a:gd name="T27" fmla="*/ 303 h 722"/>
              <a:gd name="T28" fmla="*/ 447 w 553"/>
              <a:gd name="T29" fmla="*/ 301 h 722"/>
              <a:gd name="T30" fmla="*/ 451 w 553"/>
              <a:gd name="T31" fmla="*/ 303 h 722"/>
              <a:gd name="T32" fmla="*/ 456 w 553"/>
              <a:gd name="T33" fmla="*/ 308 h 722"/>
              <a:gd name="T34" fmla="*/ 456 w 553"/>
              <a:gd name="T35" fmla="*/ 317 h 722"/>
              <a:gd name="T36" fmla="*/ 338 w 553"/>
              <a:gd name="T37" fmla="*/ 446 h 722"/>
              <a:gd name="T38" fmla="*/ 330 w 553"/>
              <a:gd name="T39" fmla="*/ 449 h 722"/>
              <a:gd name="T40" fmla="*/ 322 w 553"/>
              <a:gd name="T41" fmla="*/ 448 h 722"/>
              <a:gd name="T42" fmla="*/ 120 w 553"/>
              <a:gd name="T43" fmla="*/ 500 h 722"/>
              <a:gd name="T44" fmla="*/ 450 w 553"/>
              <a:gd name="T45" fmla="*/ 577 h 722"/>
              <a:gd name="T46" fmla="*/ 458 w 553"/>
              <a:gd name="T47" fmla="*/ 581 h 722"/>
              <a:gd name="T48" fmla="*/ 462 w 553"/>
              <a:gd name="T49" fmla="*/ 590 h 722"/>
              <a:gd name="T50" fmla="*/ 458 w 553"/>
              <a:gd name="T51" fmla="*/ 599 h 722"/>
              <a:gd name="T52" fmla="*/ 450 w 553"/>
              <a:gd name="T53" fmla="*/ 602 h 722"/>
              <a:gd name="T54" fmla="*/ 357 w 553"/>
              <a:gd name="T55" fmla="*/ 3 h 722"/>
              <a:gd name="T56" fmla="*/ 348 w 553"/>
              <a:gd name="T57" fmla="*/ 0 h 722"/>
              <a:gd name="T58" fmla="*/ 7 w 553"/>
              <a:gd name="T59" fmla="*/ 1 h 722"/>
              <a:gd name="T60" fmla="*/ 1 w 553"/>
              <a:gd name="T61" fmla="*/ 7 h 722"/>
              <a:gd name="T62" fmla="*/ 0 w 553"/>
              <a:gd name="T63" fmla="*/ 710 h 722"/>
              <a:gd name="T64" fmla="*/ 3 w 553"/>
              <a:gd name="T65" fmla="*/ 719 h 722"/>
              <a:gd name="T66" fmla="*/ 12 w 553"/>
              <a:gd name="T67" fmla="*/ 722 h 722"/>
              <a:gd name="T68" fmla="*/ 546 w 553"/>
              <a:gd name="T69" fmla="*/ 721 h 722"/>
              <a:gd name="T70" fmla="*/ 552 w 553"/>
              <a:gd name="T71" fmla="*/ 715 h 722"/>
              <a:gd name="T72" fmla="*/ 553 w 553"/>
              <a:gd name="T73" fmla="*/ 204 h 722"/>
              <a:gd name="T74" fmla="*/ 550 w 553"/>
              <a:gd name="T75" fmla="*/ 196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3" h="722">
                <a:moveTo>
                  <a:pt x="348" y="204"/>
                </a:moveTo>
                <a:lnTo>
                  <a:pt x="348" y="11"/>
                </a:lnTo>
                <a:lnTo>
                  <a:pt x="541" y="204"/>
                </a:lnTo>
                <a:lnTo>
                  <a:pt x="348" y="204"/>
                </a:lnTo>
                <a:close/>
                <a:moveTo>
                  <a:pt x="450" y="602"/>
                </a:moveTo>
                <a:lnTo>
                  <a:pt x="108" y="602"/>
                </a:lnTo>
                <a:lnTo>
                  <a:pt x="104" y="601"/>
                </a:lnTo>
                <a:lnTo>
                  <a:pt x="99" y="599"/>
                </a:lnTo>
                <a:lnTo>
                  <a:pt x="96" y="595"/>
                </a:lnTo>
                <a:lnTo>
                  <a:pt x="95" y="590"/>
                </a:lnTo>
                <a:lnTo>
                  <a:pt x="95" y="241"/>
                </a:lnTo>
                <a:lnTo>
                  <a:pt x="96" y="236"/>
                </a:lnTo>
                <a:lnTo>
                  <a:pt x="99" y="232"/>
                </a:lnTo>
                <a:lnTo>
                  <a:pt x="104" y="230"/>
                </a:lnTo>
                <a:lnTo>
                  <a:pt x="108" y="229"/>
                </a:lnTo>
                <a:lnTo>
                  <a:pt x="113" y="230"/>
                </a:lnTo>
                <a:lnTo>
                  <a:pt x="117" y="232"/>
                </a:lnTo>
                <a:lnTo>
                  <a:pt x="119" y="236"/>
                </a:lnTo>
                <a:lnTo>
                  <a:pt x="120" y="241"/>
                </a:lnTo>
                <a:lnTo>
                  <a:pt x="120" y="467"/>
                </a:lnTo>
                <a:lnTo>
                  <a:pt x="230" y="368"/>
                </a:lnTo>
                <a:lnTo>
                  <a:pt x="233" y="365"/>
                </a:lnTo>
                <a:lnTo>
                  <a:pt x="237" y="364"/>
                </a:lnTo>
                <a:lnTo>
                  <a:pt x="241" y="365"/>
                </a:lnTo>
                <a:lnTo>
                  <a:pt x="244" y="367"/>
                </a:lnTo>
                <a:lnTo>
                  <a:pt x="327" y="421"/>
                </a:lnTo>
                <a:lnTo>
                  <a:pt x="436" y="306"/>
                </a:lnTo>
                <a:lnTo>
                  <a:pt x="440" y="303"/>
                </a:lnTo>
                <a:lnTo>
                  <a:pt x="445" y="301"/>
                </a:lnTo>
                <a:lnTo>
                  <a:pt x="447" y="301"/>
                </a:lnTo>
                <a:lnTo>
                  <a:pt x="449" y="302"/>
                </a:lnTo>
                <a:lnTo>
                  <a:pt x="451" y="303"/>
                </a:lnTo>
                <a:lnTo>
                  <a:pt x="453" y="304"/>
                </a:lnTo>
                <a:lnTo>
                  <a:pt x="456" y="308"/>
                </a:lnTo>
                <a:lnTo>
                  <a:pt x="457" y="313"/>
                </a:lnTo>
                <a:lnTo>
                  <a:pt x="456" y="317"/>
                </a:lnTo>
                <a:lnTo>
                  <a:pt x="454" y="321"/>
                </a:lnTo>
                <a:lnTo>
                  <a:pt x="338" y="446"/>
                </a:lnTo>
                <a:lnTo>
                  <a:pt x="334" y="448"/>
                </a:lnTo>
                <a:lnTo>
                  <a:pt x="330" y="449"/>
                </a:lnTo>
                <a:lnTo>
                  <a:pt x="326" y="449"/>
                </a:lnTo>
                <a:lnTo>
                  <a:pt x="322" y="448"/>
                </a:lnTo>
                <a:lnTo>
                  <a:pt x="239" y="393"/>
                </a:lnTo>
                <a:lnTo>
                  <a:pt x="120" y="500"/>
                </a:lnTo>
                <a:lnTo>
                  <a:pt x="120" y="577"/>
                </a:lnTo>
                <a:lnTo>
                  <a:pt x="450" y="577"/>
                </a:lnTo>
                <a:lnTo>
                  <a:pt x="455" y="578"/>
                </a:lnTo>
                <a:lnTo>
                  <a:pt x="458" y="581"/>
                </a:lnTo>
                <a:lnTo>
                  <a:pt x="461" y="585"/>
                </a:lnTo>
                <a:lnTo>
                  <a:pt x="462" y="590"/>
                </a:lnTo>
                <a:lnTo>
                  <a:pt x="461" y="595"/>
                </a:lnTo>
                <a:lnTo>
                  <a:pt x="458" y="599"/>
                </a:lnTo>
                <a:lnTo>
                  <a:pt x="455" y="601"/>
                </a:lnTo>
                <a:lnTo>
                  <a:pt x="450" y="60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0"/>
                </a:lnTo>
                <a:lnTo>
                  <a:pt x="348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0" y="710"/>
                </a:lnTo>
                <a:lnTo>
                  <a:pt x="1" y="715"/>
                </a:lnTo>
                <a:lnTo>
                  <a:pt x="3" y="719"/>
                </a:lnTo>
                <a:lnTo>
                  <a:pt x="7" y="721"/>
                </a:lnTo>
                <a:lnTo>
                  <a:pt x="12" y="722"/>
                </a:lnTo>
                <a:lnTo>
                  <a:pt x="541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0"/>
                </a:lnTo>
                <a:lnTo>
                  <a:pt x="553" y="204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6" name="Group 15" descr="This image is an icon of four sheets of paper. ">
            <a:extLst>
              <a:ext uri="{FF2B5EF4-FFF2-40B4-BE49-F238E27FC236}">
                <a16:creationId xmlns:a16="http://schemas.microsoft.com/office/drawing/2014/main" id="{6071F41E-4B08-43F7-BBE7-4A555CA73C1B}"/>
              </a:ext>
            </a:extLst>
          </p:cNvPr>
          <p:cNvGrpSpPr/>
          <p:nvPr/>
        </p:nvGrpSpPr>
        <p:grpSpPr>
          <a:xfrm>
            <a:off x="3030460" y="4608867"/>
            <a:ext cx="239712" cy="285750"/>
            <a:chOff x="5494338" y="1370013"/>
            <a:chExt cx="239712" cy="285750"/>
          </a:xfrm>
          <a:solidFill>
            <a:schemeClr val="accent4">
              <a:lumMod val="75000"/>
            </a:schemeClr>
          </a:solidFill>
        </p:grpSpPr>
        <p:sp>
          <p:nvSpPr>
            <p:cNvPr id="17" name="Freeform 961">
              <a:extLst>
                <a:ext uri="{FF2B5EF4-FFF2-40B4-BE49-F238E27FC236}">
                  <a16:creationId xmlns:a16="http://schemas.microsoft.com/office/drawing/2014/main" id="{A4A2E5CB-F1CB-4509-8FE7-B24010CB57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9275" y="1370013"/>
              <a:ext cx="104775" cy="133350"/>
            </a:xfrm>
            <a:custGeom>
              <a:avLst/>
              <a:gdLst>
                <a:gd name="T0" fmla="*/ 156 w 265"/>
                <a:gd name="T1" fmla="*/ 108 h 337"/>
                <a:gd name="T2" fmla="*/ 156 w 265"/>
                <a:gd name="T3" fmla="*/ 12 h 337"/>
                <a:gd name="T4" fmla="*/ 252 w 265"/>
                <a:gd name="T5" fmla="*/ 108 h 337"/>
                <a:gd name="T6" fmla="*/ 156 w 265"/>
                <a:gd name="T7" fmla="*/ 108 h 337"/>
                <a:gd name="T8" fmla="*/ 261 w 265"/>
                <a:gd name="T9" fmla="*/ 100 h 337"/>
                <a:gd name="T10" fmla="*/ 165 w 265"/>
                <a:gd name="T11" fmla="*/ 3 h 337"/>
                <a:gd name="T12" fmla="*/ 161 w 265"/>
                <a:gd name="T13" fmla="*/ 1 h 337"/>
                <a:gd name="T14" fmla="*/ 156 w 265"/>
                <a:gd name="T15" fmla="*/ 0 h 337"/>
                <a:gd name="T16" fmla="*/ 12 w 265"/>
                <a:gd name="T17" fmla="*/ 0 h 337"/>
                <a:gd name="T18" fmla="*/ 7 w 265"/>
                <a:gd name="T19" fmla="*/ 1 h 337"/>
                <a:gd name="T20" fmla="*/ 3 w 265"/>
                <a:gd name="T21" fmla="*/ 3 h 337"/>
                <a:gd name="T22" fmla="*/ 1 w 265"/>
                <a:gd name="T23" fmla="*/ 7 h 337"/>
                <a:gd name="T24" fmla="*/ 0 w 265"/>
                <a:gd name="T25" fmla="*/ 12 h 337"/>
                <a:gd name="T26" fmla="*/ 0 w 265"/>
                <a:gd name="T27" fmla="*/ 325 h 337"/>
                <a:gd name="T28" fmla="*/ 1 w 265"/>
                <a:gd name="T29" fmla="*/ 329 h 337"/>
                <a:gd name="T30" fmla="*/ 3 w 265"/>
                <a:gd name="T31" fmla="*/ 334 h 337"/>
                <a:gd name="T32" fmla="*/ 7 w 265"/>
                <a:gd name="T33" fmla="*/ 337 h 337"/>
                <a:gd name="T34" fmla="*/ 12 w 265"/>
                <a:gd name="T35" fmla="*/ 337 h 337"/>
                <a:gd name="T36" fmla="*/ 253 w 265"/>
                <a:gd name="T37" fmla="*/ 337 h 337"/>
                <a:gd name="T38" fmla="*/ 258 w 265"/>
                <a:gd name="T39" fmla="*/ 337 h 337"/>
                <a:gd name="T40" fmla="*/ 261 w 265"/>
                <a:gd name="T41" fmla="*/ 334 h 337"/>
                <a:gd name="T42" fmla="*/ 264 w 265"/>
                <a:gd name="T43" fmla="*/ 329 h 337"/>
                <a:gd name="T44" fmla="*/ 265 w 265"/>
                <a:gd name="T45" fmla="*/ 325 h 337"/>
                <a:gd name="T46" fmla="*/ 265 w 265"/>
                <a:gd name="T47" fmla="*/ 108 h 337"/>
                <a:gd name="T48" fmla="*/ 264 w 265"/>
                <a:gd name="T49" fmla="*/ 104 h 337"/>
                <a:gd name="T50" fmla="*/ 261 w 265"/>
                <a:gd name="T51" fmla="*/ 10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5" h="337">
                  <a:moveTo>
                    <a:pt x="156" y="108"/>
                  </a:moveTo>
                  <a:lnTo>
                    <a:pt x="156" y="12"/>
                  </a:lnTo>
                  <a:lnTo>
                    <a:pt x="252" y="108"/>
                  </a:lnTo>
                  <a:lnTo>
                    <a:pt x="156" y="108"/>
                  </a:lnTo>
                  <a:close/>
                  <a:moveTo>
                    <a:pt x="261" y="100"/>
                  </a:moveTo>
                  <a:lnTo>
                    <a:pt x="165" y="3"/>
                  </a:lnTo>
                  <a:lnTo>
                    <a:pt x="161" y="1"/>
                  </a:lnTo>
                  <a:lnTo>
                    <a:pt x="156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325"/>
                  </a:lnTo>
                  <a:lnTo>
                    <a:pt x="1" y="329"/>
                  </a:lnTo>
                  <a:lnTo>
                    <a:pt x="3" y="334"/>
                  </a:lnTo>
                  <a:lnTo>
                    <a:pt x="7" y="337"/>
                  </a:lnTo>
                  <a:lnTo>
                    <a:pt x="12" y="337"/>
                  </a:lnTo>
                  <a:lnTo>
                    <a:pt x="253" y="337"/>
                  </a:lnTo>
                  <a:lnTo>
                    <a:pt x="258" y="337"/>
                  </a:lnTo>
                  <a:lnTo>
                    <a:pt x="261" y="334"/>
                  </a:lnTo>
                  <a:lnTo>
                    <a:pt x="264" y="329"/>
                  </a:lnTo>
                  <a:lnTo>
                    <a:pt x="265" y="325"/>
                  </a:lnTo>
                  <a:lnTo>
                    <a:pt x="265" y="108"/>
                  </a:lnTo>
                  <a:lnTo>
                    <a:pt x="264" y="104"/>
                  </a:lnTo>
                  <a:lnTo>
                    <a:pt x="261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962">
              <a:extLst>
                <a:ext uri="{FF2B5EF4-FFF2-40B4-BE49-F238E27FC236}">
                  <a16:creationId xmlns:a16="http://schemas.microsoft.com/office/drawing/2014/main" id="{644A9833-5FFF-4479-A665-0AEDD8C25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4338" y="1370013"/>
              <a:ext cx="106363" cy="133350"/>
            </a:xfrm>
            <a:custGeom>
              <a:avLst/>
              <a:gdLst>
                <a:gd name="T0" fmla="*/ 157 w 266"/>
                <a:gd name="T1" fmla="*/ 108 h 337"/>
                <a:gd name="T2" fmla="*/ 157 w 266"/>
                <a:gd name="T3" fmla="*/ 12 h 337"/>
                <a:gd name="T4" fmla="*/ 252 w 266"/>
                <a:gd name="T5" fmla="*/ 108 h 337"/>
                <a:gd name="T6" fmla="*/ 157 w 266"/>
                <a:gd name="T7" fmla="*/ 108 h 337"/>
                <a:gd name="T8" fmla="*/ 166 w 266"/>
                <a:gd name="T9" fmla="*/ 3 h 337"/>
                <a:gd name="T10" fmla="*/ 162 w 266"/>
                <a:gd name="T11" fmla="*/ 1 h 337"/>
                <a:gd name="T12" fmla="*/ 157 w 266"/>
                <a:gd name="T13" fmla="*/ 0 h 337"/>
                <a:gd name="T14" fmla="*/ 13 w 266"/>
                <a:gd name="T15" fmla="*/ 0 h 337"/>
                <a:gd name="T16" fmla="*/ 8 w 266"/>
                <a:gd name="T17" fmla="*/ 1 h 337"/>
                <a:gd name="T18" fmla="*/ 5 w 266"/>
                <a:gd name="T19" fmla="*/ 3 h 337"/>
                <a:gd name="T20" fmla="*/ 1 w 266"/>
                <a:gd name="T21" fmla="*/ 7 h 337"/>
                <a:gd name="T22" fmla="*/ 0 w 266"/>
                <a:gd name="T23" fmla="*/ 12 h 337"/>
                <a:gd name="T24" fmla="*/ 0 w 266"/>
                <a:gd name="T25" fmla="*/ 325 h 337"/>
                <a:gd name="T26" fmla="*/ 1 w 266"/>
                <a:gd name="T27" fmla="*/ 329 h 337"/>
                <a:gd name="T28" fmla="*/ 5 w 266"/>
                <a:gd name="T29" fmla="*/ 334 h 337"/>
                <a:gd name="T30" fmla="*/ 8 w 266"/>
                <a:gd name="T31" fmla="*/ 337 h 337"/>
                <a:gd name="T32" fmla="*/ 13 w 266"/>
                <a:gd name="T33" fmla="*/ 337 h 337"/>
                <a:gd name="T34" fmla="*/ 253 w 266"/>
                <a:gd name="T35" fmla="*/ 337 h 337"/>
                <a:gd name="T36" fmla="*/ 258 w 266"/>
                <a:gd name="T37" fmla="*/ 337 h 337"/>
                <a:gd name="T38" fmla="*/ 263 w 266"/>
                <a:gd name="T39" fmla="*/ 334 h 337"/>
                <a:gd name="T40" fmla="*/ 265 w 266"/>
                <a:gd name="T41" fmla="*/ 329 h 337"/>
                <a:gd name="T42" fmla="*/ 266 w 266"/>
                <a:gd name="T43" fmla="*/ 325 h 337"/>
                <a:gd name="T44" fmla="*/ 266 w 266"/>
                <a:gd name="T45" fmla="*/ 108 h 337"/>
                <a:gd name="T46" fmla="*/ 265 w 266"/>
                <a:gd name="T47" fmla="*/ 104 h 337"/>
                <a:gd name="T48" fmla="*/ 263 w 266"/>
                <a:gd name="T49" fmla="*/ 100 h 337"/>
                <a:gd name="T50" fmla="*/ 166 w 266"/>
                <a:gd name="T51" fmla="*/ 3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6" h="337">
                  <a:moveTo>
                    <a:pt x="157" y="108"/>
                  </a:moveTo>
                  <a:lnTo>
                    <a:pt x="157" y="12"/>
                  </a:lnTo>
                  <a:lnTo>
                    <a:pt x="252" y="108"/>
                  </a:lnTo>
                  <a:lnTo>
                    <a:pt x="157" y="108"/>
                  </a:lnTo>
                  <a:close/>
                  <a:moveTo>
                    <a:pt x="166" y="3"/>
                  </a:moveTo>
                  <a:lnTo>
                    <a:pt x="162" y="1"/>
                  </a:lnTo>
                  <a:lnTo>
                    <a:pt x="157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325"/>
                  </a:lnTo>
                  <a:lnTo>
                    <a:pt x="1" y="329"/>
                  </a:lnTo>
                  <a:lnTo>
                    <a:pt x="5" y="334"/>
                  </a:lnTo>
                  <a:lnTo>
                    <a:pt x="8" y="337"/>
                  </a:lnTo>
                  <a:lnTo>
                    <a:pt x="13" y="337"/>
                  </a:lnTo>
                  <a:lnTo>
                    <a:pt x="253" y="337"/>
                  </a:lnTo>
                  <a:lnTo>
                    <a:pt x="258" y="337"/>
                  </a:lnTo>
                  <a:lnTo>
                    <a:pt x="263" y="334"/>
                  </a:lnTo>
                  <a:lnTo>
                    <a:pt x="265" y="329"/>
                  </a:lnTo>
                  <a:lnTo>
                    <a:pt x="266" y="325"/>
                  </a:lnTo>
                  <a:lnTo>
                    <a:pt x="266" y="108"/>
                  </a:lnTo>
                  <a:lnTo>
                    <a:pt x="265" y="104"/>
                  </a:lnTo>
                  <a:lnTo>
                    <a:pt x="263" y="100"/>
                  </a:lnTo>
                  <a:lnTo>
                    <a:pt x="16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963">
              <a:extLst>
                <a:ext uri="{FF2B5EF4-FFF2-40B4-BE49-F238E27FC236}">
                  <a16:creationId xmlns:a16="http://schemas.microsoft.com/office/drawing/2014/main" id="{A6452485-9CCD-4979-A80D-5838A64ED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9275" y="1522413"/>
              <a:ext cx="104775" cy="133350"/>
            </a:xfrm>
            <a:custGeom>
              <a:avLst/>
              <a:gdLst>
                <a:gd name="T0" fmla="*/ 156 w 265"/>
                <a:gd name="T1" fmla="*/ 108 h 336"/>
                <a:gd name="T2" fmla="*/ 156 w 265"/>
                <a:gd name="T3" fmla="*/ 11 h 336"/>
                <a:gd name="T4" fmla="*/ 252 w 265"/>
                <a:gd name="T5" fmla="*/ 108 h 336"/>
                <a:gd name="T6" fmla="*/ 156 w 265"/>
                <a:gd name="T7" fmla="*/ 108 h 336"/>
                <a:gd name="T8" fmla="*/ 165 w 265"/>
                <a:gd name="T9" fmla="*/ 3 h 336"/>
                <a:gd name="T10" fmla="*/ 161 w 265"/>
                <a:gd name="T11" fmla="*/ 1 h 336"/>
                <a:gd name="T12" fmla="*/ 156 w 265"/>
                <a:gd name="T13" fmla="*/ 0 h 336"/>
                <a:gd name="T14" fmla="*/ 12 w 265"/>
                <a:gd name="T15" fmla="*/ 0 h 336"/>
                <a:gd name="T16" fmla="*/ 7 w 265"/>
                <a:gd name="T17" fmla="*/ 1 h 336"/>
                <a:gd name="T18" fmla="*/ 3 w 265"/>
                <a:gd name="T19" fmla="*/ 3 h 336"/>
                <a:gd name="T20" fmla="*/ 1 w 265"/>
                <a:gd name="T21" fmla="*/ 7 h 336"/>
                <a:gd name="T22" fmla="*/ 0 w 265"/>
                <a:gd name="T23" fmla="*/ 11 h 336"/>
                <a:gd name="T24" fmla="*/ 0 w 265"/>
                <a:gd name="T25" fmla="*/ 325 h 336"/>
                <a:gd name="T26" fmla="*/ 1 w 265"/>
                <a:gd name="T27" fmla="*/ 329 h 336"/>
                <a:gd name="T28" fmla="*/ 3 w 265"/>
                <a:gd name="T29" fmla="*/ 333 h 336"/>
                <a:gd name="T30" fmla="*/ 7 w 265"/>
                <a:gd name="T31" fmla="*/ 335 h 336"/>
                <a:gd name="T32" fmla="*/ 12 w 265"/>
                <a:gd name="T33" fmla="*/ 336 h 336"/>
                <a:gd name="T34" fmla="*/ 253 w 265"/>
                <a:gd name="T35" fmla="*/ 336 h 336"/>
                <a:gd name="T36" fmla="*/ 258 w 265"/>
                <a:gd name="T37" fmla="*/ 335 h 336"/>
                <a:gd name="T38" fmla="*/ 261 w 265"/>
                <a:gd name="T39" fmla="*/ 333 h 336"/>
                <a:gd name="T40" fmla="*/ 264 w 265"/>
                <a:gd name="T41" fmla="*/ 329 h 336"/>
                <a:gd name="T42" fmla="*/ 265 w 265"/>
                <a:gd name="T43" fmla="*/ 325 h 336"/>
                <a:gd name="T44" fmla="*/ 265 w 265"/>
                <a:gd name="T45" fmla="*/ 108 h 336"/>
                <a:gd name="T46" fmla="*/ 264 w 265"/>
                <a:gd name="T47" fmla="*/ 104 h 336"/>
                <a:gd name="T48" fmla="*/ 261 w 265"/>
                <a:gd name="T49" fmla="*/ 100 h 336"/>
                <a:gd name="T50" fmla="*/ 165 w 265"/>
                <a:gd name="T51" fmla="*/ 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5" h="336">
                  <a:moveTo>
                    <a:pt x="156" y="108"/>
                  </a:moveTo>
                  <a:lnTo>
                    <a:pt x="156" y="11"/>
                  </a:lnTo>
                  <a:lnTo>
                    <a:pt x="252" y="108"/>
                  </a:lnTo>
                  <a:lnTo>
                    <a:pt x="156" y="108"/>
                  </a:lnTo>
                  <a:close/>
                  <a:moveTo>
                    <a:pt x="165" y="3"/>
                  </a:moveTo>
                  <a:lnTo>
                    <a:pt x="161" y="1"/>
                  </a:lnTo>
                  <a:lnTo>
                    <a:pt x="156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325"/>
                  </a:lnTo>
                  <a:lnTo>
                    <a:pt x="1" y="329"/>
                  </a:lnTo>
                  <a:lnTo>
                    <a:pt x="3" y="333"/>
                  </a:lnTo>
                  <a:lnTo>
                    <a:pt x="7" y="335"/>
                  </a:lnTo>
                  <a:lnTo>
                    <a:pt x="12" y="336"/>
                  </a:lnTo>
                  <a:lnTo>
                    <a:pt x="253" y="336"/>
                  </a:lnTo>
                  <a:lnTo>
                    <a:pt x="258" y="335"/>
                  </a:lnTo>
                  <a:lnTo>
                    <a:pt x="261" y="333"/>
                  </a:lnTo>
                  <a:lnTo>
                    <a:pt x="264" y="329"/>
                  </a:lnTo>
                  <a:lnTo>
                    <a:pt x="265" y="325"/>
                  </a:lnTo>
                  <a:lnTo>
                    <a:pt x="265" y="108"/>
                  </a:lnTo>
                  <a:lnTo>
                    <a:pt x="264" y="104"/>
                  </a:lnTo>
                  <a:lnTo>
                    <a:pt x="261" y="100"/>
                  </a:lnTo>
                  <a:lnTo>
                    <a:pt x="16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964">
              <a:extLst>
                <a:ext uri="{FF2B5EF4-FFF2-40B4-BE49-F238E27FC236}">
                  <a16:creationId xmlns:a16="http://schemas.microsoft.com/office/drawing/2014/main" id="{5FFD2F41-7C2C-45FD-8108-197BFC996F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4338" y="1522413"/>
              <a:ext cx="106363" cy="133350"/>
            </a:xfrm>
            <a:custGeom>
              <a:avLst/>
              <a:gdLst>
                <a:gd name="T0" fmla="*/ 157 w 266"/>
                <a:gd name="T1" fmla="*/ 108 h 336"/>
                <a:gd name="T2" fmla="*/ 157 w 266"/>
                <a:gd name="T3" fmla="*/ 11 h 336"/>
                <a:gd name="T4" fmla="*/ 252 w 266"/>
                <a:gd name="T5" fmla="*/ 108 h 336"/>
                <a:gd name="T6" fmla="*/ 157 w 266"/>
                <a:gd name="T7" fmla="*/ 108 h 336"/>
                <a:gd name="T8" fmla="*/ 166 w 266"/>
                <a:gd name="T9" fmla="*/ 3 h 336"/>
                <a:gd name="T10" fmla="*/ 162 w 266"/>
                <a:gd name="T11" fmla="*/ 1 h 336"/>
                <a:gd name="T12" fmla="*/ 157 w 266"/>
                <a:gd name="T13" fmla="*/ 0 h 336"/>
                <a:gd name="T14" fmla="*/ 13 w 266"/>
                <a:gd name="T15" fmla="*/ 0 h 336"/>
                <a:gd name="T16" fmla="*/ 8 w 266"/>
                <a:gd name="T17" fmla="*/ 1 h 336"/>
                <a:gd name="T18" fmla="*/ 5 w 266"/>
                <a:gd name="T19" fmla="*/ 3 h 336"/>
                <a:gd name="T20" fmla="*/ 1 w 266"/>
                <a:gd name="T21" fmla="*/ 7 h 336"/>
                <a:gd name="T22" fmla="*/ 0 w 266"/>
                <a:gd name="T23" fmla="*/ 11 h 336"/>
                <a:gd name="T24" fmla="*/ 0 w 266"/>
                <a:gd name="T25" fmla="*/ 325 h 336"/>
                <a:gd name="T26" fmla="*/ 1 w 266"/>
                <a:gd name="T27" fmla="*/ 329 h 336"/>
                <a:gd name="T28" fmla="*/ 5 w 266"/>
                <a:gd name="T29" fmla="*/ 333 h 336"/>
                <a:gd name="T30" fmla="*/ 8 w 266"/>
                <a:gd name="T31" fmla="*/ 335 h 336"/>
                <a:gd name="T32" fmla="*/ 13 w 266"/>
                <a:gd name="T33" fmla="*/ 336 h 336"/>
                <a:gd name="T34" fmla="*/ 253 w 266"/>
                <a:gd name="T35" fmla="*/ 336 h 336"/>
                <a:gd name="T36" fmla="*/ 258 w 266"/>
                <a:gd name="T37" fmla="*/ 335 h 336"/>
                <a:gd name="T38" fmla="*/ 263 w 266"/>
                <a:gd name="T39" fmla="*/ 333 h 336"/>
                <a:gd name="T40" fmla="*/ 265 w 266"/>
                <a:gd name="T41" fmla="*/ 329 h 336"/>
                <a:gd name="T42" fmla="*/ 266 w 266"/>
                <a:gd name="T43" fmla="*/ 325 h 336"/>
                <a:gd name="T44" fmla="*/ 266 w 266"/>
                <a:gd name="T45" fmla="*/ 108 h 336"/>
                <a:gd name="T46" fmla="*/ 265 w 266"/>
                <a:gd name="T47" fmla="*/ 104 h 336"/>
                <a:gd name="T48" fmla="*/ 263 w 266"/>
                <a:gd name="T49" fmla="*/ 100 h 336"/>
                <a:gd name="T50" fmla="*/ 166 w 266"/>
                <a:gd name="T51" fmla="*/ 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6" h="336">
                  <a:moveTo>
                    <a:pt x="157" y="108"/>
                  </a:moveTo>
                  <a:lnTo>
                    <a:pt x="157" y="11"/>
                  </a:lnTo>
                  <a:lnTo>
                    <a:pt x="252" y="108"/>
                  </a:lnTo>
                  <a:lnTo>
                    <a:pt x="157" y="108"/>
                  </a:lnTo>
                  <a:close/>
                  <a:moveTo>
                    <a:pt x="166" y="3"/>
                  </a:moveTo>
                  <a:lnTo>
                    <a:pt x="162" y="1"/>
                  </a:lnTo>
                  <a:lnTo>
                    <a:pt x="157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325"/>
                  </a:lnTo>
                  <a:lnTo>
                    <a:pt x="1" y="329"/>
                  </a:lnTo>
                  <a:lnTo>
                    <a:pt x="5" y="333"/>
                  </a:lnTo>
                  <a:lnTo>
                    <a:pt x="8" y="335"/>
                  </a:lnTo>
                  <a:lnTo>
                    <a:pt x="13" y="336"/>
                  </a:lnTo>
                  <a:lnTo>
                    <a:pt x="253" y="336"/>
                  </a:lnTo>
                  <a:lnTo>
                    <a:pt x="258" y="335"/>
                  </a:lnTo>
                  <a:lnTo>
                    <a:pt x="263" y="333"/>
                  </a:lnTo>
                  <a:lnTo>
                    <a:pt x="265" y="329"/>
                  </a:lnTo>
                  <a:lnTo>
                    <a:pt x="266" y="325"/>
                  </a:lnTo>
                  <a:lnTo>
                    <a:pt x="266" y="108"/>
                  </a:lnTo>
                  <a:lnTo>
                    <a:pt x="265" y="104"/>
                  </a:lnTo>
                  <a:lnTo>
                    <a:pt x="263" y="100"/>
                  </a:lnTo>
                  <a:lnTo>
                    <a:pt x="16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1" name="Group 20" descr="This image is an icon of two sheets of paper. ">
            <a:extLst>
              <a:ext uri="{FF2B5EF4-FFF2-40B4-BE49-F238E27FC236}">
                <a16:creationId xmlns:a16="http://schemas.microsoft.com/office/drawing/2014/main" id="{411839F8-FB7F-4D1C-9734-BE03FFF894B2}"/>
              </a:ext>
            </a:extLst>
          </p:cNvPr>
          <p:cNvGrpSpPr/>
          <p:nvPr/>
        </p:nvGrpSpPr>
        <p:grpSpPr>
          <a:xfrm>
            <a:off x="3006647" y="3096016"/>
            <a:ext cx="287338" cy="285750"/>
            <a:chOff x="4319588" y="1370013"/>
            <a:chExt cx="287338" cy="285750"/>
          </a:xfrm>
          <a:solidFill>
            <a:schemeClr val="accent3">
              <a:lumMod val="75000"/>
            </a:schemeClr>
          </a:solidFill>
        </p:grpSpPr>
        <p:sp>
          <p:nvSpPr>
            <p:cNvPr id="22" name="Freeform 1084">
              <a:extLst>
                <a:ext uri="{FF2B5EF4-FFF2-40B4-BE49-F238E27FC236}">
                  <a16:creationId xmlns:a16="http://schemas.microsoft.com/office/drawing/2014/main" id="{07EEFD79-9F4F-4E94-94F0-8CD35D7877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9588" y="1370013"/>
              <a:ext cx="161925" cy="209550"/>
            </a:xfrm>
            <a:custGeom>
              <a:avLst/>
              <a:gdLst>
                <a:gd name="T0" fmla="*/ 278 w 410"/>
                <a:gd name="T1" fmla="*/ 133 h 529"/>
                <a:gd name="T2" fmla="*/ 278 w 410"/>
                <a:gd name="T3" fmla="*/ 12 h 529"/>
                <a:gd name="T4" fmla="*/ 398 w 410"/>
                <a:gd name="T5" fmla="*/ 133 h 529"/>
                <a:gd name="T6" fmla="*/ 278 w 410"/>
                <a:gd name="T7" fmla="*/ 133 h 529"/>
                <a:gd name="T8" fmla="*/ 410 w 410"/>
                <a:gd name="T9" fmla="*/ 133 h 529"/>
                <a:gd name="T10" fmla="*/ 409 w 410"/>
                <a:gd name="T11" fmla="*/ 129 h 529"/>
                <a:gd name="T12" fmla="*/ 406 w 410"/>
                <a:gd name="T13" fmla="*/ 123 h 529"/>
                <a:gd name="T14" fmla="*/ 286 w 410"/>
                <a:gd name="T15" fmla="*/ 3 h 529"/>
                <a:gd name="T16" fmla="*/ 282 w 410"/>
                <a:gd name="T17" fmla="*/ 1 h 529"/>
                <a:gd name="T18" fmla="*/ 278 w 410"/>
                <a:gd name="T19" fmla="*/ 0 h 529"/>
                <a:gd name="T20" fmla="*/ 12 w 410"/>
                <a:gd name="T21" fmla="*/ 0 h 529"/>
                <a:gd name="T22" fmla="*/ 7 w 410"/>
                <a:gd name="T23" fmla="*/ 1 h 529"/>
                <a:gd name="T24" fmla="*/ 4 w 410"/>
                <a:gd name="T25" fmla="*/ 3 h 529"/>
                <a:gd name="T26" fmla="*/ 1 w 410"/>
                <a:gd name="T27" fmla="*/ 7 h 529"/>
                <a:gd name="T28" fmla="*/ 0 w 410"/>
                <a:gd name="T29" fmla="*/ 12 h 529"/>
                <a:gd name="T30" fmla="*/ 0 w 410"/>
                <a:gd name="T31" fmla="*/ 518 h 529"/>
                <a:gd name="T32" fmla="*/ 1 w 410"/>
                <a:gd name="T33" fmla="*/ 522 h 529"/>
                <a:gd name="T34" fmla="*/ 4 w 410"/>
                <a:gd name="T35" fmla="*/ 526 h 529"/>
                <a:gd name="T36" fmla="*/ 7 w 410"/>
                <a:gd name="T37" fmla="*/ 529 h 529"/>
                <a:gd name="T38" fmla="*/ 12 w 410"/>
                <a:gd name="T39" fmla="*/ 529 h 529"/>
                <a:gd name="T40" fmla="*/ 290 w 410"/>
                <a:gd name="T41" fmla="*/ 529 h 529"/>
                <a:gd name="T42" fmla="*/ 290 w 410"/>
                <a:gd name="T43" fmla="*/ 181 h 529"/>
                <a:gd name="T44" fmla="*/ 290 w 410"/>
                <a:gd name="T45" fmla="*/ 177 h 529"/>
                <a:gd name="T46" fmla="*/ 293 w 410"/>
                <a:gd name="T47" fmla="*/ 172 h 529"/>
                <a:gd name="T48" fmla="*/ 297 w 410"/>
                <a:gd name="T49" fmla="*/ 169 h 529"/>
                <a:gd name="T50" fmla="*/ 301 w 410"/>
                <a:gd name="T51" fmla="*/ 168 h 529"/>
                <a:gd name="T52" fmla="*/ 410 w 410"/>
                <a:gd name="T53" fmla="*/ 168 h 529"/>
                <a:gd name="T54" fmla="*/ 410 w 410"/>
                <a:gd name="T55" fmla="*/ 133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0" h="529">
                  <a:moveTo>
                    <a:pt x="278" y="133"/>
                  </a:moveTo>
                  <a:lnTo>
                    <a:pt x="278" y="12"/>
                  </a:lnTo>
                  <a:lnTo>
                    <a:pt x="398" y="133"/>
                  </a:lnTo>
                  <a:lnTo>
                    <a:pt x="278" y="133"/>
                  </a:lnTo>
                  <a:close/>
                  <a:moveTo>
                    <a:pt x="410" y="133"/>
                  </a:moveTo>
                  <a:lnTo>
                    <a:pt x="409" y="129"/>
                  </a:lnTo>
                  <a:lnTo>
                    <a:pt x="406" y="123"/>
                  </a:lnTo>
                  <a:lnTo>
                    <a:pt x="286" y="3"/>
                  </a:lnTo>
                  <a:lnTo>
                    <a:pt x="282" y="1"/>
                  </a:lnTo>
                  <a:lnTo>
                    <a:pt x="278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518"/>
                  </a:lnTo>
                  <a:lnTo>
                    <a:pt x="1" y="522"/>
                  </a:lnTo>
                  <a:lnTo>
                    <a:pt x="4" y="526"/>
                  </a:lnTo>
                  <a:lnTo>
                    <a:pt x="7" y="529"/>
                  </a:lnTo>
                  <a:lnTo>
                    <a:pt x="12" y="529"/>
                  </a:lnTo>
                  <a:lnTo>
                    <a:pt x="290" y="529"/>
                  </a:lnTo>
                  <a:lnTo>
                    <a:pt x="290" y="181"/>
                  </a:lnTo>
                  <a:lnTo>
                    <a:pt x="290" y="177"/>
                  </a:lnTo>
                  <a:lnTo>
                    <a:pt x="293" y="172"/>
                  </a:lnTo>
                  <a:lnTo>
                    <a:pt x="297" y="169"/>
                  </a:lnTo>
                  <a:lnTo>
                    <a:pt x="301" y="168"/>
                  </a:lnTo>
                  <a:lnTo>
                    <a:pt x="410" y="168"/>
                  </a:lnTo>
                  <a:lnTo>
                    <a:pt x="410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085">
              <a:extLst>
                <a:ext uri="{FF2B5EF4-FFF2-40B4-BE49-F238E27FC236}">
                  <a16:creationId xmlns:a16="http://schemas.microsoft.com/office/drawing/2014/main" id="{1EA0DC39-43EE-4E75-8303-A6AAAF344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1374775"/>
              <a:ext cx="90488" cy="66675"/>
            </a:xfrm>
            <a:custGeom>
              <a:avLst/>
              <a:gdLst>
                <a:gd name="T0" fmla="*/ 2 w 229"/>
                <a:gd name="T1" fmla="*/ 80 h 169"/>
                <a:gd name="T2" fmla="*/ 3 w 229"/>
                <a:gd name="T3" fmla="*/ 82 h 169"/>
                <a:gd name="T4" fmla="*/ 64 w 229"/>
                <a:gd name="T5" fmla="*/ 141 h 169"/>
                <a:gd name="T6" fmla="*/ 73 w 229"/>
                <a:gd name="T7" fmla="*/ 144 h 169"/>
                <a:gd name="T8" fmla="*/ 81 w 229"/>
                <a:gd name="T9" fmla="*/ 141 h 169"/>
                <a:gd name="T10" fmla="*/ 84 w 229"/>
                <a:gd name="T11" fmla="*/ 132 h 169"/>
                <a:gd name="T12" fmla="*/ 81 w 229"/>
                <a:gd name="T13" fmla="*/ 124 h 169"/>
                <a:gd name="T14" fmla="*/ 163 w 229"/>
                <a:gd name="T15" fmla="*/ 85 h 169"/>
                <a:gd name="T16" fmla="*/ 179 w 229"/>
                <a:gd name="T17" fmla="*/ 88 h 169"/>
                <a:gd name="T18" fmla="*/ 192 w 229"/>
                <a:gd name="T19" fmla="*/ 96 h 169"/>
                <a:gd name="T20" fmla="*/ 201 w 229"/>
                <a:gd name="T21" fmla="*/ 107 h 169"/>
                <a:gd name="T22" fmla="*/ 204 w 229"/>
                <a:gd name="T23" fmla="*/ 121 h 169"/>
                <a:gd name="T24" fmla="*/ 205 w 229"/>
                <a:gd name="T25" fmla="*/ 161 h 169"/>
                <a:gd name="T26" fmla="*/ 212 w 229"/>
                <a:gd name="T27" fmla="*/ 168 h 169"/>
                <a:gd name="T28" fmla="*/ 222 w 229"/>
                <a:gd name="T29" fmla="*/ 168 h 169"/>
                <a:gd name="T30" fmla="*/ 228 w 229"/>
                <a:gd name="T31" fmla="*/ 161 h 169"/>
                <a:gd name="T32" fmla="*/ 229 w 229"/>
                <a:gd name="T33" fmla="*/ 121 h 169"/>
                <a:gd name="T34" fmla="*/ 228 w 229"/>
                <a:gd name="T35" fmla="*/ 108 h 169"/>
                <a:gd name="T36" fmla="*/ 223 w 229"/>
                <a:gd name="T37" fmla="*/ 97 h 169"/>
                <a:gd name="T38" fmla="*/ 217 w 229"/>
                <a:gd name="T39" fmla="*/ 87 h 169"/>
                <a:gd name="T40" fmla="*/ 207 w 229"/>
                <a:gd name="T41" fmla="*/ 78 h 169"/>
                <a:gd name="T42" fmla="*/ 187 w 229"/>
                <a:gd name="T43" fmla="*/ 66 h 169"/>
                <a:gd name="T44" fmla="*/ 176 w 229"/>
                <a:gd name="T45" fmla="*/ 63 h 169"/>
                <a:gd name="T46" fmla="*/ 163 w 229"/>
                <a:gd name="T47" fmla="*/ 62 h 169"/>
                <a:gd name="T48" fmla="*/ 81 w 229"/>
                <a:gd name="T49" fmla="*/ 21 h 169"/>
                <a:gd name="T50" fmla="*/ 85 w 229"/>
                <a:gd name="T51" fmla="*/ 13 h 169"/>
                <a:gd name="T52" fmla="*/ 81 w 229"/>
                <a:gd name="T53" fmla="*/ 3 h 169"/>
                <a:gd name="T54" fmla="*/ 73 w 229"/>
                <a:gd name="T55" fmla="*/ 0 h 169"/>
                <a:gd name="T56" fmla="*/ 65 w 229"/>
                <a:gd name="T57" fmla="*/ 3 h 169"/>
                <a:gd name="T58" fmla="*/ 2 w 229"/>
                <a:gd name="T59" fmla="*/ 67 h 169"/>
                <a:gd name="T60" fmla="*/ 0 w 229"/>
                <a:gd name="T61" fmla="*/ 71 h 169"/>
                <a:gd name="T62" fmla="*/ 0 w 229"/>
                <a:gd name="T63" fmla="*/ 73 h 169"/>
                <a:gd name="T64" fmla="*/ 0 w 229"/>
                <a:gd name="T65" fmla="*/ 74 h 169"/>
                <a:gd name="T66" fmla="*/ 1 w 229"/>
                <a:gd name="T67" fmla="*/ 7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9" h="169">
                  <a:moveTo>
                    <a:pt x="1" y="78"/>
                  </a:moveTo>
                  <a:lnTo>
                    <a:pt x="2" y="80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64" y="141"/>
                  </a:lnTo>
                  <a:lnTo>
                    <a:pt x="68" y="143"/>
                  </a:lnTo>
                  <a:lnTo>
                    <a:pt x="73" y="144"/>
                  </a:lnTo>
                  <a:lnTo>
                    <a:pt x="77" y="143"/>
                  </a:lnTo>
                  <a:lnTo>
                    <a:pt x="81" y="141"/>
                  </a:lnTo>
                  <a:lnTo>
                    <a:pt x="83" y="137"/>
                  </a:lnTo>
                  <a:lnTo>
                    <a:pt x="84" y="132"/>
                  </a:lnTo>
                  <a:lnTo>
                    <a:pt x="83" y="128"/>
                  </a:lnTo>
                  <a:lnTo>
                    <a:pt x="81" y="124"/>
                  </a:lnTo>
                  <a:lnTo>
                    <a:pt x="41" y="85"/>
                  </a:lnTo>
                  <a:lnTo>
                    <a:pt x="163" y="85"/>
                  </a:lnTo>
                  <a:lnTo>
                    <a:pt x="172" y="86"/>
                  </a:lnTo>
                  <a:lnTo>
                    <a:pt x="179" y="88"/>
                  </a:lnTo>
                  <a:lnTo>
                    <a:pt x="186" y="92"/>
                  </a:lnTo>
                  <a:lnTo>
                    <a:pt x="192" y="96"/>
                  </a:lnTo>
                  <a:lnTo>
                    <a:pt x="197" y="102"/>
                  </a:lnTo>
                  <a:lnTo>
                    <a:pt x="201" y="107"/>
                  </a:lnTo>
                  <a:lnTo>
                    <a:pt x="203" y="114"/>
                  </a:lnTo>
                  <a:lnTo>
                    <a:pt x="204" y="121"/>
                  </a:lnTo>
                  <a:lnTo>
                    <a:pt x="204" y="156"/>
                  </a:lnTo>
                  <a:lnTo>
                    <a:pt x="205" y="161"/>
                  </a:lnTo>
                  <a:lnTo>
                    <a:pt x="208" y="166"/>
                  </a:lnTo>
                  <a:lnTo>
                    <a:pt x="212" y="168"/>
                  </a:lnTo>
                  <a:lnTo>
                    <a:pt x="217" y="169"/>
                  </a:lnTo>
                  <a:lnTo>
                    <a:pt x="222" y="168"/>
                  </a:lnTo>
                  <a:lnTo>
                    <a:pt x="226" y="166"/>
                  </a:lnTo>
                  <a:lnTo>
                    <a:pt x="228" y="161"/>
                  </a:lnTo>
                  <a:lnTo>
                    <a:pt x="229" y="156"/>
                  </a:lnTo>
                  <a:lnTo>
                    <a:pt x="229" y="121"/>
                  </a:lnTo>
                  <a:lnTo>
                    <a:pt x="229" y="115"/>
                  </a:lnTo>
                  <a:lnTo>
                    <a:pt x="228" y="108"/>
                  </a:lnTo>
                  <a:lnTo>
                    <a:pt x="226" y="102"/>
                  </a:lnTo>
                  <a:lnTo>
                    <a:pt x="223" y="97"/>
                  </a:lnTo>
                  <a:lnTo>
                    <a:pt x="220" y="92"/>
                  </a:lnTo>
                  <a:lnTo>
                    <a:pt x="217" y="87"/>
                  </a:lnTo>
                  <a:lnTo>
                    <a:pt x="212" y="82"/>
                  </a:lnTo>
                  <a:lnTo>
                    <a:pt x="207" y="78"/>
                  </a:lnTo>
                  <a:lnTo>
                    <a:pt x="197" y="71"/>
                  </a:lnTo>
                  <a:lnTo>
                    <a:pt x="187" y="66"/>
                  </a:lnTo>
                  <a:lnTo>
                    <a:pt x="181" y="64"/>
                  </a:lnTo>
                  <a:lnTo>
                    <a:pt x="176" y="63"/>
                  </a:lnTo>
                  <a:lnTo>
                    <a:pt x="170" y="62"/>
                  </a:lnTo>
                  <a:lnTo>
                    <a:pt x="163" y="62"/>
                  </a:lnTo>
                  <a:lnTo>
                    <a:pt x="41" y="62"/>
                  </a:lnTo>
                  <a:lnTo>
                    <a:pt x="81" y="21"/>
                  </a:lnTo>
                  <a:lnTo>
                    <a:pt x="84" y="17"/>
                  </a:lnTo>
                  <a:lnTo>
                    <a:pt x="85" y="13"/>
                  </a:lnTo>
                  <a:lnTo>
                    <a:pt x="84" y="7"/>
                  </a:lnTo>
                  <a:lnTo>
                    <a:pt x="81" y="3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5" y="3"/>
                  </a:lnTo>
                  <a:lnTo>
                    <a:pt x="3" y="65"/>
                  </a:lnTo>
                  <a:lnTo>
                    <a:pt x="2" y="67"/>
                  </a:lnTo>
                  <a:lnTo>
                    <a:pt x="1" y="69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086">
              <a:extLst>
                <a:ext uri="{FF2B5EF4-FFF2-40B4-BE49-F238E27FC236}">
                  <a16:creationId xmlns:a16="http://schemas.microsoft.com/office/drawing/2014/main" id="{D8023874-1D0B-4F45-BAF8-7FD883B21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113" y="1593850"/>
              <a:ext cx="90488" cy="58738"/>
            </a:xfrm>
            <a:custGeom>
              <a:avLst/>
              <a:gdLst>
                <a:gd name="T0" fmla="*/ 225 w 228"/>
                <a:gd name="T1" fmla="*/ 65 h 146"/>
                <a:gd name="T2" fmla="*/ 165 w 228"/>
                <a:gd name="T3" fmla="*/ 5 h 146"/>
                <a:gd name="T4" fmla="*/ 161 w 228"/>
                <a:gd name="T5" fmla="*/ 2 h 146"/>
                <a:gd name="T6" fmla="*/ 156 w 228"/>
                <a:gd name="T7" fmla="*/ 1 h 146"/>
                <a:gd name="T8" fmla="*/ 152 w 228"/>
                <a:gd name="T9" fmla="*/ 2 h 146"/>
                <a:gd name="T10" fmla="*/ 148 w 228"/>
                <a:gd name="T11" fmla="*/ 5 h 146"/>
                <a:gd name="T12" fmla="*/ 145 w 228"/>
                <a:gd name="T13" fmla="*/ 8 h 146"/>
                <a:gd name="T14" fmla="*/ 144 w 228"/>
                <a:gd name="T15" fmla="*/ 13 h 146"/>
                <a:gd name="T16" fmla="*/ 145 w 228"/>
                <a:gd name="T17" fmla="*/ 17 h 146"/>
                <a:gd name="T18" fmla="*/ 148 w 228"/>
                <a:gd name="T19" fmla="*/ 21 h 146"/>
                <a:gd name="T20" fmla="*/ 187 w 228"/>
                <a:gd name="T21" fmla="*/ 61 h 146"/>
                <a:gd name="T22" fmla="*/ 64 w 228"/>
                <a:gd name="T23" fmla="*/ 61 h 146"/>
                <a:gd name="T24" fmla="*/ 58 w 228"/>
                <a:gd name="T25" fmla="*/ 61 h 146"/>
                <a:gd name="T26" fmla="*/ 51 w 228"/>
                <a:gd name="T27" fmla="*/ 60 h 146"/>
                <a:gd name="T28" fmla="*/ 45 w 228"/>
                <a:gd name="T29" fmla="*/ 58 h 146"/>
                <a:gd name="T30" fmla="*/ 37 w 228"/>
                <a:gd name="T31" fmla="*/ 55 h 146"/>
                <a:gd name="T32" fmla="*/ 32 w 228"/>
                <a:gd name="T33" fmla="*/ 52 h 146"/>
                <a:gd name="T34" fmla="*/ 27 w 228"/>
                <a:gd name="T35" fmla="*/ 48 h 146"/>
                <a:gd name="T36" fmla="*/ 26 w 228"/>
                <a:gd name="T37" fmla="*/ 45 h 146"/>
                <a:gd name="T38" fmla="*/ 24 w 228"/>
                <a:gd name="T39" fmla="*/ 42 h 146"/>
                <a:gd name="T40" fmla="*/ 24 w 228"/>
                <a:gd name="T41" fmla="*/ 39 h 146"/>
                <a:gd name="T42" fmla="*/ 23 w 228"/>
                <a:gd name="T43" fmla="*/ 36 h 146"/>
                <a:gd name="T44" fmla="*/ 23 w 228"/>
                <a:gd name="T45" fmla="*/ 12 h 146"/>
                <a:gd name="T46" fmla="*/ 22 w 228"/>
                <a:gd name="T47" fmla="*/ 7 h 146"/>
                <a:gd name="T48" fmla="*/ 20 w 228"/>
                <a:gd name="T49" fmla="*/ 4 h 146"/>
                <a:gd name="T50" fmla="*/ 16 w 228"/>
                <a:gd name="T51" fmla="*/ 1 h 146"/>
                <a:gd name="T52" fmla="*/ 12 w 228"/>
                <a:gd name="T53" fmla="*/ 0 h 146"/>
                <a:gd name="T54" fmla="*/ 7 w 228"/>
                <a:gd name="T55" fmla="*/ 1 h 146"/>
                <a:gd name="T56" fmla="*/ 3 w 228"/>
                <a:gd name="T57" fmla="*/ 4 h 146"/>
                <a:gd name="T58" fmla="*/ 1 w 228"/>
                <a:gd name="T59" fmla="*/ 7 h 146"/>
                <a:gd name="T60" fmla="*/ 0 w 228"/>
                <a:gd name="T61" fmla="*/ 12 h 146"/>
                <a:gd name="T62" fmla="*/ 0 w 228"/>
                <a:gd name="T63" fmla="*/ 36 h 146"/>
                <a:gd name="T64" fmla="*/ 0 w 228"/>
                <a:gd name="T65" fmla="*/ 42 h 146"/>
                <a:gd name="T66" fmla="*/ 1 w 228"/>
                <a:gd name="T67" fmla="*/ 48 h 146"/>
                <a:gd name="T68" fmla="*/ 3 w 228"/>
                <a:gd name="T69" fmla="*/ 53 h 146"/>
                <a:gd name="T70" fmla="*/ 5 w 228"/>
                <a:gd name="T71" fmla="*/ 58 h 146"/>
                <a:gd name="T72" fmla="*/ 8 w 228"/>
                <a:gd name="T73" fmla="*/ 62 h 146"/>
                <a:gd name="T74" fmla="*/ 12 w 228"/>
                <a:gd name="T75" fmla="*/ 66 h 146"/>
                <a:gd name="T76" fmla="*/ 16 w 228"/>
                <a:gd name="T77" fmla="*/ 70 h 146"/>
                <a:gd name="T78" fmla="*/ 20 w 228"/>
                <a:gd name="T79" fmla="*/ 73 h 146"/>
                <a:gd name="T80" fmla="*/ 30 w 228"/>
                <a:gd name="T81" fmla="*/ 79 h 146"/>
                <a:gd name="T82" fmla="*/ 41 w 228"/>
                <a:gd name="T83" fmla="*/ 83 h 146"/>
                <a:gd name="T84" fmla="*/ 53 w 228"/>
                <a:gd name="T85" fmla="*/ 85 h 146"/>
                <a:gd name="T86" fmla="*/ 64 w 228"/>
                <a:gd name="T87" fmla="*/ 86 h 146"/>
                <a:gd name="T88" fmla="*/ 187 w 228"/>
                <a:gd name="T89" fmla="*/ 86 h 146"/>
                <a:gd name="T90" fmla="*/ 148 w 228"/>
                <a:gd name="T91" fmla="*/ 125 h 146"/>
                <a:gd name="T92" fmla="*/ 145 w 228"/>
                <a:gd name="T93" fmla="*/ 130 h 146"/>
                <a:gd name="T94" fmla="*/ 144 w 228"/>
                <a:gd name="T95" fmla="*/ 134 h 146"/>
                <a:gd name="T96" fmla="*/ 145 w 228"/>
                <a:gd name="T97" fmla="*/ 138 h 146"/>
                <a:gd name="T98" fmla="*/ 148 w 228"/>
                <a:gd name="T99" fmla="*/ 142 h 146"/>
                <a:gd name="T100" fmla="*/ 152 w 228"/>
                <a:gd name="T101" fmla="*/ 145 h 146"/>
                <a:gd name="T102" fmla="*/ 156 w 228"/>
                <a:gd name="T103" fmla="*/ 146 h 146"/>
                <a:gd name="T104" fmla="*/ 161 w 228"/>
                <a:gd name="T105" fmla="*/ 145 h 146"/>
                <a:gd name="T106" fmla="*/ 165 w 228"/>
                <a:gd name="T107" fmla="*/ 142 h 146"/>
                <a:gd name="T108" fmla="*/ 225 w 228"/>
                <a:gd name="T109" fmla="*/ 82 h 146"/>
                <a:gd name="T110" fmla="*/ 226 w 228"/>
                <a:gd name="T111" fmla="*/ 80 h 146"/>
                <a:gd name="T112" fmla="*/ 227 w 228"/>
                <a:gd name="T113" fmla="*/ 79 h 146"/>
                <a:gd name="T114" fmla="*/ 228 w 228"/>
                <a:gd name="T115" fmla="*/ 72 h 146"/>
                <a:gd name="T116" fmla="*/ 227 w 228"/>
                <a:gd name="T117" fmla="*/ 68 h 146"/>
                <a:gd name="T118" fmla="*/ 226 w 228"/>
                <a:gd name="T119" fmla="*/ 66 h 146"/>
                <a:gd name="T120" fmla="*/ 225 w 228"/>
                <a:gd name="T121" fmla="*/ 6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8" h="146">
                  <a:moveTo>
                    <a:pt x="225" y="65"/>
                  </a:moveTo>
                  <a:lnTo>
                    <a:pt x="165" y="5"/>
                  </a:lnTo>
                  <a:lnTo>
                    <a:pt x="161" y="2"/>
                  </a:lnTo>
                  <a:lnTo>
                    <a:pt x="156" y="1"/>
                  </a:lnTo>
                  <a:lnTo>
                    <a:pt x="152" y="2"/>
                  </a:lnTo>
                  <a:lnTo>
                    <a:pt x="148" y="5"/>
                  </a:lnTo>
                  <a:lnTo>
                    <a:pt x="145" y="8"/>
                  </a:lnTo>
                  <a:lnTo>
                    <a:pt x="144" y="13"/>
                  </a:lnTo>
                  <a:lnTo>
                    <a:pt x="145" y="17"/>
                  </a:lnTo>
                  <a:lnTo>
                    <a:pt x="148" y="21"/>
                  </a:lnTo>
                  <a:lnTo>
                    <a:pt x="187" y="61"/>
                  </a:lnTo>
                  <a:lnTo>
                    <a:pt x="64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5" y="58"/>
                  </a:lnTo>
                  <a:lnTo>
                    <a:pt x="37" y="55"/>
                  </a:lnTo>
                  <a:lnTo>
                    <a:pt x="32" y="52"/>
                  </a:lnTo>
                  <a:lnTo>
                    <a:pt x="27" y="48"/>
                  </a:lnTo>
                  <a:lnTo>
                    <a:pt x="26" y="45"/>
                  </a:lnTo>
                  <a:lnTo>
                    <a:pt x="24" y="42"/>
                  </a:lnTo>
                  <a:lnTo>
                    <a:pt x="24" y="39"/>
                  </a:lnTo>
                  <a:lnTo>
                    <a:pt x="23" y="36"/>
                  </a:lnTo>
                  <a:lnTo>
                    <a:pt x="23" y="12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8"/>
                  </a:lnTo>
                  <a:lnTo>
                    <a:pt x="3" y="53"/>
                  </a:lnTo>
                  <a:lnTo>
                    <a:pt x="5" y="58"/>
                  </a:lnTo>
                  <a:lnTo>
                    <a:pt x="8" y="62"/>
                  </a:lnTo>
                  <a:lnTo>
                    <a:pt x="12" y="66"/>
                  </a:lnTo>
                  <a:lnTo>
                    <a:pt x="16" y="70"/>
                  </a:lnTo>
                  <a:lnTo>
                    <a:pt x="20" y="73"/>
                  </a:lnTo>
                  <a:lnTo>
                    <a:pt x="30" y="79"/>
                  </a:lnTo>
                  <a:lnTo>
                    <a:pt x="41" y="83"/>
                  </a:lnTo>
                  <a:lnTo>
                    <a:pt x="53" y="85"/>
                  </a:lnTo>
                  <a:lnTo>
                    <a:pt x="64" y="86"/>
                  </a:lnTo>
                  <a:lnTo>
                    <a:pt x="187" y="86"/>
                  </a:lnTo>
                  <a:lnTo>
                    <a:pt x="148" y="125"/>
                  </a:lnTo>
                  <a:lnTo>
                    <a:pt x="145" y="130"/>
                  </a:lnTo>
                  <a:lnTo>
                    <a:pt x="144" y="134"/>
                  </a:lnTo>
                  <a:lnTo>
                    <a:pt x="145" y="138"/>
                  </a:lnTo>
                  <a:lnTo>
                    <a:pt x="148" y="142"/>
                  </a:lnTo>
                  <a:lnTo>
                    <a:pt x="152" y="145"/>
                  </a:lnTo>
                  <a:lnTo>
                    <a:pt x="156" y="146"/>
                  </a:lnTo>
                  <a:lnTo>
                    <a:pt x="161" y="145"/>
                  </a:lnTo>
                  <a:lnTo>
                    <a:pt x="165" y="142"/>
                  </a:lnTo>
                  <a:lnTo>
                    <a:pt x="225" y="82"/>
                  </a:lnTo>
                  <a:lnTo>
                    <a:pt x="226" y="80"/>
                  </a:lnTo>
                  <a:lnTo>
                    <a:pt x="227" y="79"/>
                  </a:lnTo>
                  <a:lnTo>
                    <a:pt x="228" y="72"/>
                  </a:lnTo>
                  <a:lnTo>
                    <a:pt x="227" y="68"/>
                  </a:lnTo>
                  <a:lnTo>
                    <a:pt x="226" y="66"/>
                  </a:lnTo>
                  <a:lnTo>
                    <a:pt x="225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087">
              <a:extLst>
                <a:ext uri="{FF2B5EF4-FFF2-40B4-BE49-F238E27FC236}">
                  <a16:creationId xmlns:a16="http://schemas.microsoft.com/office/drawing/2014/main" id="{CA85A1E3-5078-4027-BAFF-0C6D14C74A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3413" y="1446213"/>
              <a:ext cx="163513" cy="209550"/>
            </a:xfrm>
            <a:custGeom>
              <a:avLst/>
              <a:gdLst>
                <a:gd name="T0" fmla="*/ 278 w 410"/>
                <a:gd name="T1" fmla="*/ 132 h 529"/>
                <a:gd name="T2" fmla="*/ 278 w 410"/>
                <a:gd name="T3" fmla="*/ 12 h 529"/>
                <a:gd name="T4" fmla="*/ 398 w 410"/>
                <a:gd name="T5" fmla="*/ 132 h 529"/>
                <a:gd name="T6" fmla="*/ 278 w 410"/>
                <a:gd name="T7" fmla="*/ 132 h 529"/>
                <a:gd name="T8" fmla="*/ 406 w 410"/>
                <a:gd name="T9" fmla="*/ 123 h 529"/>
                <a:gd name="T10" fmla="*/ 286 w 410"/>
                <a:gd name="T11" fmla="*/ 3 h 529"/>
                <a:gd name="T12" fmla="*/ 282 w 410"/>
                <a:gd name="T13" fmla="*/ 1 h 529"/>
                <a:gd name="T14" fmla="*/ 278 w 410"/>
                <a:gd name="T15" fmla="*/ 0 h 529"/>
                <a:gd name="T16" fmla="*/ 13 w 410"/>
                <a:gd name="T17" fmla="*/ 0 h 529"/>
                <a:gd name="T18" fmla="*/ 0 w 410"/>
                <a:gd name="T19" fmla="*/ 0 h 529"/>
                <a:gd name="T20" fmla="*/ 0 w 410"/>
                <a:gd name="T21" fmla="*/ 12 h 529"/>
                <a:gd name="T22" fmla="*/ 0 w 410"/>
                <a:gd name="T23" fmla="*/ 518 h 529"/>
                <a:gd name="T24" fmla="*/ 1 w 410"/>
                <a:gd name="T25" fmla="*/ 522 h 529"/>
                <a:gd name="T26" fmla="*/ 4 w 410"/>
                <a:gd name="T27" fmla="*/ 526 h 529"/>
                <a:gd name="T28" fmla="*/ 7 w 410"/>
                <a:gd name="T29" fmla="*/ 528 h 529"/>
                <a:gd name="T30" fmla="*/ 13 w 410"/>
                <a:gd name="T31" fmla="*/ 529 h 529"/>
                <a:gd name="T32" fmla="*/ 398 w 410"/>
                <a:gd name="T33" fmla="*/ 529 h 529"/>
                <a:gd name="T34" fmla="*/ 402 w 410"/>
                <a:gd name="T35" fmla="*/ 528 h 529"/>
                <a:gd name="T36" fmla="*/ 406 w 410"/>
                <a:gd name="T37" fmla="*/ 526 h 529"/>
                <a:gd name="T38" fmla="*/ 409 w 410"/>
                <a:gd name="T39" fmla="*/ 522 h 529"/>
                <a:gd name="T40" fmla="*/ 410 w 410"/>
                <a:gd name="T41" fmla="*/ 518 h 529"/>
                <a:gd name="T42" fmla="*/ 410 w 410"/>
                <a:gd name="T43" fmla="*/ 132 h 529"/>
                <a:gd name="T44" fmla="*/ 409 w 410"/>
                <a:gd name="T45" fmla="*/ 127 h 529"/>
                <a:gd name="T46" fmla="*/ 406 w 410"/>
                <a:gd name="T47" fmla="*/ 123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0" h="529">
                  <a:moveTo>
                    <a:pt x="278" y="132"/>
                  </a:moveTo>
                  <a:lnTo>
                    <a:pt x="278" y="12"/>
                  </a:lnTo>
                  <a:lnTo>
                    <a:pt x="398" y="132"/>
                  </a:lnTo>
                  <a:lnTo>
                    <a:pt x="278" y="132"/>
                  </a:lnTo>
                  <a:close/>
                  <a:moveTo>
                    <a:pt x="406" y="123"/>
                  </a:moveTo>
                  <a:lnTo>
                    <a:pt x="286" y="3"/>
                  </a:lnTo>
                  <a:lnTo>
                    <a:pt x="282" y="1"/>
                  </a:lnTo>
                  <a:lnTo>
                    <a:pt x="278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518"/>
                  </a:lnTo>
                  <a:lnTo>
                    <a:pt x="1" y="522"/>
                  </a:lnTo>
                  <a:lnTo>
                    <a:pt x="4" y="526"/>
                  </a:lnTo>
                  <a:lnTo>
                    <a:pt x="7" y="528"/>
                  </a:lnTo>
                  <a:lnTo>
                    <a:pt x="13" y="529"/>
                  </a:lnTo>
                  <a:lnTo>
                    <a:pt x="398" y="529"/>
                  </a:lnTo>
                  <a:lnTo>
                    <a:pt x="402" y="528"/>
                  </a:lnTo>
                  <a:lnTo>
                    <a:pt x="406" y="526"/>
                  </a:lnTo>
                  <a:lnTo>
                    <a:pt x="409" y="522"/>
                  </a:lnTo>
                  <a:lnTo>
                    <a:pt x="410" y="518"/>
                  </a:lnTo>
                  <a:lnTo>
                    <a:pt x="410" y="132"/>
                  </a:lnTo>
                  <a:lnTo>
                    <a:pt x="409" y="127"/>
                  </a:lnTo>
                  <a:lnTo>
                    <a:pt x="406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346" y="-26988"/>
            <a:ext cx="12063721" cy="1262916"/>
            <a:chOff x="-58720" y="-3483588"/>
            <a:chExt cx="12063721" cy="1262916"/>
          </a:xfrm>
        </p:grpSpPr>
        <p:sp>
          <p:nvSpPr>
            <p:cNvPr id="29" name="Title 1">
              <a:extLst>
                <a:ext uri="{FF2B5EF4-FFF2-40B4-BE49-F238E27FC236}">
                  <a16:creationId xmlns:a16="http://schemas.microsoft.com/office/drawing/2014/main" id="{4E3F5479-058B-4FA8-92E9-18CAB8CDC5C5}"/>
                </a:ext>
              </a:extLst>
            </p:cNvPr>
            <p:cNvSpPr txBox="1">
              <a:spLocks/>
            </p:cNvSpPr>
            <p:nvPr/>
          </p:nvSpPr>
          <p:spPr>
            <a:xfrm>
              <a:off x="270201" y="-3384067"/>
              <a:ext cx="11734800" cy="116339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Cercetări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privind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îmbunătățirea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sistemului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furajer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la bovine, </a:t>
              </a:r>
              <a:endParaRPr lang="ro-RO" sz="1400" b="1" dirty="0" smtClean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r"/>
              <a:r>
                <a:rPr lang="en-US" sz="14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prin</a:t>
              </a:r>
              <a:r>
                <a:rPr lang="en-US" sz="1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diversificarea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structurilor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de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specii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furajere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și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al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noilor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cultivare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ameliorate</a:t>
              </a:r>
              <a:b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</a:br>
              <a:r>
                <a:rPr lang="en-US" sz="28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/>
              </a:r>
              <a:br>
                <a:rPr lang="en-US" sz="28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</a:br>
              <a:r>
                <a:rPr lang="ro-RO" sz="28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endParaRPr lang="en-US" sz="28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719326">
              <a:off x="-59627" y="-3482681"/>
              <a:ext cx="533309" cy="531495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59285" y="-3355433"/>
              <a:ext cx="11293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 err="1" smtClean="0">
                  <a:solidFill>
                    <a:srgbClr val="000000"/>
                  </a:solidFill>
                </a:rPr>
                <a:t>Stațiunea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en-GB" sz="1200" dirty="0">
                  <a:solidFill>
                    <a:srgbClr val="000000"/>
                  </a:solidFill>
                </a:rPr>
                <a:t>de </a:t>
              </a:r>
              <a:r>
                <a:rPr lang="en-GB" sz="1200" dirty="0" err="1">
                  <a:solidFill>
                    <a:srgbClr val="000000"/>
                  </a:solidFill>
                </a:rPr>
                <a:t>Cercetare-Dezvoltare</a:t>
              </a:r>
              <a:r>
                <a:rPr lang="en-GB" sz="1200" dirty="0">
                  <a:solidFill>
                    <a:srgbClr val="000000"/>
                  </a:solidFill>
                </a:rPr>
                <a:t> </a:t>
              </a:r>
              <a:r>
                <a:rPr lang="en-GB" sz="1200" dirty="0" err="1">
                  <a:solidFill>
                    <a:srgbClr val="000000"/>
                  </a:solidFill>
                </a:rPr>
                <a:t>pentru</a:t>
              </a:r>
              <a:r>
                <a:rPr lang="en-GB" sz="1200" dirty="0">
                  <a:solidFill>
                    <a:srgbClr val="000000"/>
                  </a:solidFill>
                </a:rPr>
                <a:t> </a:t>
              </a:r>
              <a:r>
                <a:rPr lang="en-GB" sz="1200" dirty="0" err="1">
                  <a:solidFill>
                    <a:srgbClr val="000000"/>
                  </a:solidFill>
                </a:rPr>
                <a:t>Creșterea</a:t>
              </a:r>
              <a:r>
                <a:rPr lang="en-GB" sz="1200" dirty="0">
                  <a:solidFill>
                    <a:srgbClr val="000000"/>
                  </a:solidFill>
                </a:rPr>
                <a:t> </a:t>
              </a:r>
              <a:r>
                <a:rPr lang="en-GB" sz="1200" dirty="0" err="1">
                  <a:solidFill>
                    <a:srgbClr val="000000"/>
                  </a:solidFill>
                </a:rPr>
                <a:t>Bovinelor</a:t>
              </a:r>
              <a:r>
                <a:rPr lang="en-GB" sz="1200" dirty="0">
                  <a:solidFill>
                    <a:srgbClr val="000000"/>
                  </a:solidFill>
                </a:rPr>
                <a:t> Arad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171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1665-C64F-4BDA-B2DE-442D706057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25258" y="1544068"/>
            <a:ext cx="3541486" cy="3769865"/>
            <a:chOff x="4325258" y="1229517"/>
            <a:chExt cx="3541486" cy="3769865"/>
          </a:xfrm>
        </p:grpSpPr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7DC8B409-5FAC-4539-B25A-26BE925A48AF}"/>
                </a:ext>
              </a:extLst>
            </p:cNvPr>
            <p:cNvSpPr/>
            <p:nvPr/>
          </p:nvSpPr>
          <p:spPr>
            <a:xfrm>
              <a:off x="4792319" y="2392018"/>
              <a:ext cx="2607364" cy="2607364"/>
            </a:xfrm>
            <a:prstGeom prst="diamond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91498E2F-539C-46D3-AF7C-BB1DAE76B114}"/>
                </a:ext>
              </a:extLst>
            </p:cNvPr>
            <p:cNvSpPr/>
            <p:nvPr/>
          </p:nvSpPr>
          <p:spPr>
            <a:xfrm>
              <a:off x="4325258" y="1229517"/>
              <a:ext cx="3541486" cy="3541486"/>
            </a:xfrm>
            <a:prstGeom prst="diamond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FA061601-468D-486D-B8EE-42BD1BE3A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96602"/>
            <a:ext cx="9144000" cy="664797"/>
          </a:xfrm>
        </p:spPr>
        <p:txBody>
          <a:bodyPr lIns="0" tIns="0" rIns="0" bIns="0" anchor="ctr">
            <a:spAutoFit/>
          </a:bodyPr>
          <a:lstStyle/>
          <a:p>
            <a:r>
              <a:rPr lang="ro-RO" sz="4800" b="1" dirty="0" smtClean="0">
                <a:solidFill>
                  <a:schemeClr val="bg1"/>
                </a:solidFill>
              </a:rPr>
              <a:t>Mulțumesc pentru atenție.</a:t>
            </a:r>
            <a:endParaRPr lang="en-US" sz="4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3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101" y="5849352"/>
            <a:ext cx="4810188" cy="903082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364CFD90-D0E1-4BC3-9D8B-7503E2632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111626" y="2145394"/>
            <a:ext cx="3968750" cy="39687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3ECCC05-FF78-40FA-84FF-172821D8B5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136960" y="3156748"/>
            <a:ext cx="1898175" cy="189817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Proiect ADER 9.1.3/2019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6178536-4D8A-4FF2-BBDC-4B3E7E0FCF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599676" y="1863753"/>
            <a:ext cx="5133192" cy="103129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6F1356-9015-4B5C-9C64-3C1D963E5F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312876" y="1764351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B7F2E37-0ACF-4E8A-9C1D-EC5B65BA29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693025" y="3193213"/>
            <a:ext cx="4377900" cy="91377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8F812F5-70AF-4FBD-80D9-D59B3C456D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490264" y="3093811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52C5002-7E64-4069-ACA0-6876E54A9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475379" y="4592829"/>
            <a:ext cx="4441894" cy="96370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49C5F3A-6F0D-4A0F-AE6E-92F342C22A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364254" y="4493426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A75A79-A67A-4A23-8588-7FC5EB9A51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038421"/>
            <a:ext cx="5248275" cy="10898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600" dirty="0" err="1"/>
              <a:t>R</a:t>
            </a:r>
            <a:r>
              <a:rPr lang="en-US" sz="1600" dirty="0" err="1" smtClean="0"/>
              <a:t>ealiza</a:t>
            </a:r>
            <a:r>
              <a:rPr lang="ro-RO" sz="1600" dirty="0" smtClean="0"/>
              <a:t>rea</a:t>
            </a:r>
            <a:r>
              <a:rPr lang="en-US" sz="1600" dirty="0" smtClean="0"/>
              <a:t> </a:t>
            </a:r>
            <a:r>
              <a:rPr lang="ro-RO" sz="1600" dirty="0" smtClean="0"/>
              <a:t>unor </a:t>
            </a:r>
            <a:r>
              <a:rPr lang="en-US" sz="1600" dirty="0" err="1" smtClean="0"/>
              <a:t>amestecuri</a:t>
            </a:r>
            <a:r>
              <a:rPr lang="en-US" sz="1600" dirty="0" smtClean="0"/>
              <a:t> </a:t>
            </a:r>
            <a:r>
              <a:rPr lang="en-US" sz="1600" dirty="0"/>
              <a:t>de </a:t>
            </a:r>
            <a:r>
              <a:rPr lang="en-US" sz="1600" dirty="0" err="1"/>
              <a:t>soiuri</a:t>
            </a:r>
            <a:r>
              <a:rPr lang="en-US" sz="1600" dirty="0"/>
              <a:t> ameliorate </a:t>
            </a:r>
            <a:endParaRPr lang="ro-RO" sz="1600" dirty="0" smtClean="0"/>
          </a:p>
          <a:p>
            <a:r>
              <a:rPr lang="en-US" sz="1600" dirty="0" err="1" smtClean="0"/>
              <a:t>autohtone</a:t>
            </a:r>
            <a:r>
              <a:rPr lang="en-US" sz="1600" dirty="0" smtClean="0"/>
              <a:t> de</a:t>
            </a:r>
            <a:r>
              <a:rPr lang="ro-RO" sz="1600" dirty="0" smtClean="0"/>
              <a:t> </a:t>
            </a:r>
            <a:r>
              <a:rPr lang="en-US" sz="1600" dirty="0" err="1" smtClean="0"/>
              <a:t>graminee</a:t>
            </a:r>
            <a:r>
              <a:rPr lang="en-US" sz="1600" dirty="0" smtClean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leguminoase</a:t>
            </a:r>
            <a:r>
              <a:rPr lang="en-US" sz="1600" dirty="0"/>
              <a:t> de </a:t>
            </a:r>
            <a:r>
              <a:rPr lang="en-US" sz="1600" dirty="0" err="1"/>
              <a:t>pajiști</a:t>
            </a:r>
            <a:r>
              <a:rPr lang="en-US" sz="1600" dirty="0" smtClean="0"/>
              <a:t>,</a:t>
            </a:r>
            <a:endParaRPr lang="ro-RO" sz="1600" dirty="0" smtClean="0"/>
          </a:p>
          <a:p>
            <a:r>
              <a:rPr lang="en-US" sz="1600" dirty="0" err="1" smtClean="0"/>
              <a:t>netestate</a:t>
            </a:r>
            <a:r>
              <a:rPr lang="en-US" sz="1600" dirty="0" smtClean="0"/>
              <a:t> </a:t>
            </a:r>
            <a:r>
              <a:rPr lang="en-US" sz="1600" dirty="0" err="1"/>
              <a:t>încă</a:t>
            </a:r>
            <a:r>
              <a:rPr lang="en-US" sz="1600" dirty="0"/>
              <a:t> </a:t>
            </a:r>
            <a:r>
              <a:rPr lang="en-US" sz="1600" dirty="0" err="1"/>
              <a:t>pe</a:t>
            </a:r>
            <a:r>
              <a:rPr lang="en-US" sz="1600" dirty="0"/>
              <a:t> </a:t>
            </a:r>
            <a:r>
              <a:rPr lang="en-US" sz="1600" dirty="0" err="1"/>
              <a:t>animale</a:t>
            </a:r>
            <a:endParaRPr lang="en-US" sz="16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BC62739-FA35-49F8-8929-743B31F55A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514517" y="2117547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1BB375D-5EE6-4428-9817-2C7DB6B943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68784" y="3955214"/>
            <a:ext cx="4162850" cy="74099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err="1"/>
              <a:t>Valorificarea</a:t>
            </a:r>
            <a:r>
              <a:rPr lang="es-ES" sz="1600" dirty="0"/>
              <a:t> </a:t>
            </a:r>
            <a:r>
              <a:rPr lang="es-ES" sz="1600" dirty="0" err="1"/>
              <a:t>eficientă</a:t>
            </a:r>
            <a:r>
              <a:rPr lang="es-ES" sz="1600" dirty="0"/>
              <a:t> </a:t>
            </a:r>
            <a:r>
              <a:rPr lang="es-ES" sz="1600" dirty="0" err="1"/>
              <a:t>în</a:t>
            </a:r>
            <a:r>
              <a:rPr lang="es-ES" sz="1600" dirty="0"/>
              <a:t> </a:t>
            </a:r>
            <a:endParaRPr lang="ro-RO" sz="1600" dirty="0" smtClean="0"/>
          </a:p>
          <a:p>
            <a:r>
              <a:rPr lang="es-ES" sz="1600" dirty="0" err="1" smtClean="0"/>
              <a:t>hrana</a:t>
            </a:r>
            <a:r>
              <a:rPr lang="es-ES" sz="1600" dirty="0" smtClean="0"/>
              <a:t> </a:t>
            </a:r>
            <a:r>
              <a:rPr lang="es-ES" sz="1600" dirty="0" err="1"/>
              <a:t>animalelor</a:t>
            </a:r>
            <a:r>
              <a:rPr lang="es-ES" sz="1600" dirty="0"/>
              <a:t> de </a:t>
            </a:r>
            <a:r>
              <a:rPr lang="es-ES" sz="1600" dirty="0" err="1"/>
              <a:t>fermă</a:t>
            </a:r>
            <a:r>
              <a:rPr lang="es-ES" sz="1600" dirty="0"/>
              <a:t> a </a:t>
            </a:r>
            <a:r>
              <a:rPr lang="es-ES" sz="1600" dirty="0" err="1" smtClean="0"/>
              <a:t>noi</a:t>
            </a:r>
            <a:endParaRPr lang="ro-RO" sz="1600" dirty="0" smtClean="0"/>
          </a:p>
          <a:p>
            <a:r>
              <a:rPr lang="es-ES" sz="1600" dirty="0" smtClean="0"/>
              <a:t> </a:t>
            </a:r>
            <a:r>
              <a:rPr lang="es-ES" sz="1600" dirty="0" err="1"/>
              <a:t>resurse</a:t>
            </a:r>
            <a:r>
              <a:rPr lang="es-ES" sz="1600" dirty="0"/>
              <a:t> </a:t>
            </a:r>
            <a:r>
              <a:rPr lang="es-ES" sz="1600" dirty="0" err="1"/>
              <a:t>furajere</a:t>
            </a:r>
            <a:endParaRPr lang="en-US" sz="16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3A511B7-C7F3-4107-9962-1E10D2E087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670300" y="3855812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4D7D4B6-62C2-45AB-89A5-3A41DA021F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9226" y="5579522"/>
            <a:ext cx="4809050" cy="74099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600" dirty="0" smtClean="0"/>
              <a:t>T</a:t>
            </a:r>
            <a:r>
              <a:rPr lang="it-IT" sz="1600" dirty="0" smtClean="0"/>
              <a:t>estarea </a:t>
            </a:r>
            <a:r>
              <a:rPr lang="it-IT" sz="1600" dirty="0"/>
              <a:t>unor noi </a:t>
            </a:r>
            <a:r>
              <a:rPr lang="it-IT" sz="1600" dirty="0" smtClean="0"/>
              <a:t>structuri </a:t>
            </a:r>
            <a:r>
              <a:rPr lang="it-IT" sz="1600" dirty="0"/>
              <a:t>de </a:t>
            </a:r>
            <a:endParaRPr lang="ro-RO" sz="1600" dirty="0" smtClean="0"/>
          </a:p>
          <a:p>
            <a:r>
              <a:rPr lang="it-IT" sz="1600" dirty="0" smtClean="0"/>
              <a:t>specii </a:t>
            </a:r>
            <a:r>
              <a:rPr lang="it-IT" sz="1600" dirty="0"/>
              <a:t>furajere și a noi cultivare ameliorate</a:t>
            </a:r>
            <a:endParaRPr lang="en-US" sz="16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3902602-D4BC-4D44-AC14-BB55A86C5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419600" y="5480120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 descr="Icons of bar chart and line graph.">
            <a:extLst>
              <a:ext uri="{FF2B5EF4-FFF2-40B4-BE49-F238E27FC236}">
                <a16:creationId xmlns:a16="http://schemas.microsoft.com/office/drawing/2014/main" id="{044C3643-8A0E-47C1-BEB8-C73203B5E58D}"/>
              </a:ext>
            </a:extLst>
          </p:cNvPr>
          <p:cNvGrpSpPr/>
          <p:nvPr/>
        </p:nvGrpSpPr>
        <p:grpSpPr>
          <a:xfrm>
            <a:off x="4799389" y="2365698"/>
            <a:ext cx="347679" cy="347679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32" name="Freeform 372">
              <a:extLst>
                <a:ext uri="{FF2B5EF4-FFF2-40B4-BE49-F238E27FC236}">
                  <a16:creationId xmlns:a16="http://schemas.microsoft.com/office/drawing/2014/main" id="{56E8F5A5-5318-470B-8F42-337C2640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73">
              <a:extLst>
                <a:ext uri="{FF2B5EF4-FFF2-40B4-BE49-F238E27FC236}">
                  <a16:creationId xmlns:a16="http://schemas.microsoft.com/office/drawing/2014/main" id="{6AA1356D-8F1B-4281-BEC5-5B4EBF74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9" name="Group 38" descr="Icon of gears. ">
            <a:extLst>
              <a:ext uri="{FF2B5EF4-FFF2-40B4-BE49-F238E27FC236}">
                <a16:creationId xmlns:a16="http://schemas.microsoft.com/office/drawing/2014/main" id="{5BC0E3F0-447D-4721-AB1F-C8243BA36671}"/>
              </a:ext>
            </a:extLst>
          </p:cNvPr>
          <p:cNvGrpSpPr/>
          <p:nvPr/>
        </p:nvGrpSpPr>
        <p:grpSpPr>
          <a:xfrm>
            <a:off x="4717582" y="5778102"/>
            <a:ext cx="343837" cy="343837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40" name="Freeform 4359">
              <a:extLst>
                <a:ext uri="{FF2B5EF4-FFF2-40B4-BE49-F238E27FC236}">
                  <a16:creationId xmlns:a16="http://schemas.microsoft.com/office/drawing/2014/main" id="{351831F3-9830-4A23-8B34-11A3FCCA0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360">
              <a:extLst>
                <a:ext uri="{FF2B5EF4-FFF2-40B4-BE49-F238E27FC236}">
                  <a16:creationId xmlns:a16="http://schemas.microsoft.com/office/drawing/2014/main" id="{CDB8F87B-81A2-480F-ADA8-BFB5FD890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2" name="Freeform 4346" descr="Icon of box and whisker chart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/>
        </p:nvSpPr>
        <p:spPr bwMode="auto">
          <a:xfrm>
            <a:off x="3967321" y="4152833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22025" y="8174"/>
            <a:ext cx="12048900" cy="1256894"/>
            <a:chOff x="22025" y="8174"/>
            <a:chExt cx="12048900" cy="1256894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4E3F5479-058B-4FA8-92E9-18CAB8CDC5C5}"/>
                </a:ext>
              </a:extLst>
            </p:cNvPr>
            <p:cNvSpPr txBox="1">
              <a:spLocks/>
            </p:cNvSpPr>
            <p:nvPr/>
          </p:nvSpPr>
          <p:spPr>
            <a:xfrm>
              <a:off x="336125" y="101673"/>
              <a:ext cx="11734800" cy="116339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Cercetări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privind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îmbunătățirea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sistemului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furajer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la bovine, </a:t>
              </a:r>
              <a:endParaRPr lang="ro-RO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/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prin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diversificarea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structurilor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specii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furajere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și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al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noilor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cultivare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ameliorate</a:t>
              </a:r>
              <a:b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/>
              </a:r>
              <a:b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719326">
              <a:off x="21118" y="9081"/>
              <a:ext cx="533309" cy="53149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39225" y="142711"/>
              <a:ext cx="11293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 err="1" smtClean="0"/>
                <a:t>Stațiunea</a:t>
              </a:r>
              <a:r>
                <a:rPr lang="en-GB" sz="1200" dirty="0" smtClean="0"/>
                <a:t> </a:t>
              </a:r>
              <a:r>
                <a:rPr lang="en-GB" sz="1200" dirty="0"/>
                <a:t>de </a:t>
              </a:r>
              <a:r>
                <a:rPr lang="en-GB" sz="1200" dirty="0" err="1"/>
                <a:t>Cercetare-Dezvoltare</a:t>
              </a:r>
              <a:r>
                <a:rPr lang="en-GB" sz="1200" dirty="0"/>
                <a:t> </a:t>
              </a:r>
              <a:r>
                <a:rPr lang="en-GB" sz="1200" dirty="0" err="1"/>
                <a:t>pentru</a:t>
              </a:r>
              <a:r>
                <a:rPr lang="en-GB" sz="1200" dirty="0"/>
                <a:t> </a:t>
              </a:r>
              <a:r>
                <a:rPr lang="en-GB" sz="1200" dirty="0" err="1"/>
                <a:t>Creșterea</a:t>
              </a:r>
              <a:r>
                <a:rPr lang="en-GB" sz="1200" dirty="0"/>
                <a:t> </a:t>
              </a:r>
              <a:r>
                <a:rPr lang="en-GB" sz="1200" dirty="0" err="1"/>
                <a:t>Bovinelor</a:t>
              </a:r>
              <a:r>
                <a:rPr lang="en-GB" sz="1200" dirty="0"/>
                <a:t> Arad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23890" y="1045013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OBIECTIVE</a:t>
            </a:r>
            <a:endParaRPr lang="en-GB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2600" y="729274"/>
            <a:ext cx="43974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PREZENTAREA </a:t>
            </a:r>
            <a:r>
              <a:rPr lang="en-GB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ŞTIINŢIFICĂ</a:t>
            </a:r>
            <a:endParaRPr lang="ro-RO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en-GB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TEHNICĂ A PROIECTULUI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60747" y="203842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chemeClr val="bg1"/>
                </a:solidFill>
              </a:rPr>
              <a:t>2019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30586" y="336894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chemeClr val="bg1"/>
                </a:solidFill>
              </a:rPr>
              <a:t>2020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3011" y="478372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chemeClr val="bg1"/>
                </a:solidFill>
              </a:rPr>
              <a:t>2021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8F812F5-70AF-4FBD-80D9-D59B3C456D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49988" y="5751217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375900" y="603645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chemeClr val="bg1"/>
                </a:solidFill>
              </a:rPr>
              <a:t>2022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64254" y="1837682"/>
            <a:ext cx="45530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dirty="0" smtClean="0">
                <a:solidFill>
                  <a:schemeClr val="bg1"/>
                </a:solidFill>
              </a:rPr>
              <a:t>L</a:t>
            </a:r>
            <a:r>
              <a:rPr lang="en-GB" sz="1600" dirty="0" err="1" smtClean="0">
                <a:solidFill>
                  <a:schemeClr val="bg1"/>
                </a:solidFill>
              </a:rPr>
              <a:t>ucrări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specifice</a:t>
            </a:r>
            <a:r>
              <a:rPr lang="en-GB" sz="1600" dirty="0">
                <a:solidFill>
                  <a:schemeClr val="bg1"/>
                </a:solidFill>
              </a:rPr>
              <a:t> (</a:t>
            </a:r>
            <a:r>
              <a:rPr lang="en-GB" sz="1600" dirty="0" err="1">
                <a:solidFill>
                  <a:schemeClr val="bg1"/>
                </a:solidFill>
              </a:rPr>
              <a:t>scarificat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discuire</a:t>
            </a:r>
            <a:r>
              <a:rPr lang="en-GB" sz="1600" dirty="0">
                <a:solidFill>
                  <a:schemeClr val="bg1"/>
                </a:solidFill>
              </a:rPr>
              <a:t>) </a:t>
            </a:r>
            <a:r>
              <a:rPr lang="en-GB" sz="1600" dirty="0" err="1">
                <a:solidFill>
                  <a:schemeClr val="bg1"/>
                </a:solidFill>
              </a:rPr>
              <a:t>pregătirii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patului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germinativ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pe</a:t>
            </a:r>
            <a:r>
              <a:rPr lang="en-GB" sz="1600" dirty="0">
                <a:solidFill>
                  <a:schemeClr val="bg1"/>
                </a:solidFill>
              </a:rPr>
              <a:t> o </a:t>
            </a:r>
            <a:r>
              <a:rPr lang="en-GB" sz="1600" dirty="0" err="1">
                <a:solidFill>
                  <a:schemeClr val="bg1"/>
                </a:solidFill>
              </a:rPr>
              <a:t>suprafață</a:t>
            </a:r>
            <a:r>
              <a:rPr lang="en-GB" sz="1600" dirty="0">
                <a:solidFill>
                  <a:schemeClr val="bg1"/>
                </a:solidFill>
              </a:rPr>
              <a:t> de 20 ha </a:t>
            </a:r>
            <a:r>
              <a:rPr lang="en-GB" sz="1600" dirty="0" err="1">
                <a:solidFill>
                  <a:schemeClr val="bg1"/>
                </a:solidFill>
              </a:rPr>
              <a:t>în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vederea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înființării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variantelor</a:t>
            </a:r>
            <a:r>
              <a:rPr lang="en-GB" sz="1600" dirty="0">
                <a:solidFill>
                  <a:schemeClr val="bg1"/>
                </a:solidFill>
              </a:rPr>
              <a:t> de </a:t>
            </a:r>
            <a:r>
              <a:rPr lang="en-GB" sz="1600" dirty="0" err="1">
                <a:solidFill>
                  <a:schemeClr val="bg1"/>
                </a:solidFill>
              </a:rPr>
              <a:t>cultură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experimentale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440944" y="3195126"/>
            <a:ext cx="5001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solidFill>
                  <a:schemeClr val="bg1"/>
                </a:solidFill>
              </a:rPr>
              <a:t>5 </a:t>
            </a:r>
            <a:r>
              <a:rPr lang="en-GB" sz="1600" dirty="0" err="1">
                <a:solidFill>
                  <a:schemeClr val="bg1"/>
                </a:solidFill>
              </a:rPr>
              <a:t>structuri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floristice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endParaRPr lang="ro-RO" sz="1600" dirty="0" smtClean="0">
              <a:solidFill>
                <a:schemeClr val="bg1"/>
              </a:solidFill>
            </a:endParaRPr>
          </a:p>
          <a:p>
            <a:pPr algn="just"/>
            <a:r>
              <a:rPr lang="en-GB" sz="1600" dirty="0" err="1" smtClean="0">
                <a:solidFill>
                  <a:schemeClr val="bg1"/>
                </a:solidFill>
              </a:rPr>
              <a:t>anume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i="1" dirty="0" err="1">
                <a:solidFill>
                  <a:schemeClr val="bg1"/>
                </a:solidFill>
              </a:rPr>
              <a:t>Cichorium</a:t>
            </a:r>
            <a:r>
              <a:rPr lang="en-GB" sz="1600" i="1" dirty="0">
                <a:solidFill>
                  <a:schemeClr val="bg1"/>
                </a:solidFill>
              </a:rPr>
              <a:t> </a:t>
            </a:r>
            <a:r>
              <a:rPr lang="en-GB" sz="1600" i="1" dirty="0" err="1">
                <a:solidFill>
                  <a:schemeClr val="bg1"/>
                </a:solidFill>
              </a:rPr>
              <a:t>intybus</a:t>
            </a:r>
            <a:r>
              <a:rPr lang="en-GB" sz="1600" i="1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cultură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pură</a:t>
            </a:r>
            <a:r>
              <a:rPr lang="ro-RO" sz="1600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o-RO" sz="1600" dirty="0" smtClean="0">
                <a:solidFill>
                  <a:schemeClr val="bg1"/>
                </a:solidFill>
              </a:rPr>
              <a:t>/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amestec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998704" y="4592828"/>
            <a:ext cx="37341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/>
              <a:t> </a:t>
            </a:r>
            <a:r>
              <a:rPr lang="ro-RO" sz="1600" dirty="0" err="1" smtClean="0">
                <a:solidFill>
                  <a:schemeClr val="bg1"/>
                </a:solidFill>
              </a:rPr>
              <a:t>P</a:t>
            </a:r>
            <a:r>
              <a:rPr lang="en-GB" sz="1600" dirty="0" err="1" smtClean="0">
                <a:solidFill>
                  <a:schemeClr val="bg1"/>
                </a:solidFill>
              </a:rPr>
              <a:t>olimorfismul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genotipic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smtClean="0">
                <a:solidFill>
                  <a:schemeClr val="bg1"/>
                </a:solidFill>
              </a:rPr>
              <a:t>la</a:t>
            </a:r>
            <a:r>
              <a:rPr lang="ro-RO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indivizii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</a:rPr>
              <a:t>din </a:t>
            </a:r>
            <a:r>
              <a:rPr lang="en-GB" sz="1600" dirty="0" err="1">
                <a:solidFill>
                  <a:schemeClr val="bg1"/>
                </a:solidFill>
              </a:rPr>
              <a:t>cultură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comparativ</a:t>
            </a:r>
            <a:r>
              <a:rPr lang="en-GB" sz="1600" dirty="0">
                <a:solidFill>
                  <a:schemeClr val="bg1"/>
                </a:solidFill>
              </a:rPr>
              <a:t> cu </a:t>
            </a:r>
            <a:r>
              <a:rPr lang="en-GB" sz="1600" dirty="0" err="1">
                <a:solidFill>
                  <a:schemeClr val="bg1"/>
                </a:solidFill>
              </a:rPr>
              <a:t>cei</a:t>
            </a:r>
            <a:r>
              <a:rPr lang="en-GB" sz="1600" dirty="0">
                <a:solidFill>
                  <a:schemeClr val="bg1"/>
                </a:solidFill>
              </a:rPr>
              <a:t> din </a:t>
            </a:r>
            <a:r>
              <a:rPr lang="en-GB" sz="1600" dirty="0" smtClean="0">
                <a:solidFill>
                  <a:schemeClr val="bg1"/>
                </a:solidFill>
              </a:rPr>
              <a:t>flora</a:t>
            </a:r>
            <a:r>
              <a:rPr lang="ro-RO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spontană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334348" y="5893701"/>
            <a:ext cx="50859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>
                <a:solidFill>
                  <a:schemeClr val="bg1"/>
                </a:solidFill>
              </a:rPr>
              <a:t>Studiu comparativ privind eficiența nutrițională a variantelor experimentale în efectivul de </a:t>
            </a:r>
            <a:r>
              <a:rPr lang="pt-BR" sz="1600" dirty="0" smtClean="0">
                <a:solidFill>
                  <a:schemeClr val="bg1"/>
                </a:solidFill>
              </a:rPr>
              <a:t>bovine</a:t>
            </a:r>
            <a:r>
              <a:rPr lang="ro-RO" sz="1600" dirty="0" smtClean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it-IT" sz="1600" dirty="0">
                <a:solidFill>
                  <a:schemeClr val="bg1"/>
                </a:solidFill>
              </a:rPr>
              <a:t>Modelare matematică şi interpretarea datelor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1" grpId="0" animBg="1"/>
      <p:bldP spid="25" grpId="0" animBg="1"/>
      <p:bldP spid="27" grpId="0" animBg="1"/>
      <p:bldP spid="29" grpId="0" animBg="1"/>
      <p:bldP spid="5" grpId="0"/>
      <p:bldP spid="6" grpId="0"/>
      <p:bldP spid="49" grpId="0"/>
      <p:bldP spid="50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170628" y="561119"/>
            <a:ext cx="11734800" cy="8309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2000" b="1" dirty="0" smtClean="0">
                <a:solidFill>
                  <a:srgbClr val="FFC000"/>
                </a:solidFill>
              </a:rPr>
              <a:t>Analize moleculare </a:t>
            </a:r>
            <a:r>
              <a:rPr lang="ro-RO" sz="2000" b="1" dirty="0" smtClean="0">
                <a:solidFill>
                  <a:srgbClr val="000000"/>
                </a:solidFill>
              </a:rPr>
              <a:t>-</a:t>
            </a:r>
            <a:r>
              <a:rPr lang="ro-RO" sz="2000" b="1" dirty="0" smtClean="0">
                <a:solidFill>
                  <a:srgbClr val="FFC000"/>
                </a:solidFill>
              </a:rPr>
              <a:t> </a:t>
            </a:r>
            <a:r>
              <a:rPr lang="ro-RO" sz="2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populații flora spontană/variețăți cultivate</a:t>
            </a:r>
          </a:p>
          <a:p>
            <a:pPr algn="ctr"/>
            <a:r>
              <a:rPr lang="ro-RO" sz="2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l</a:t>
            </a:r>
            <a:r>
              <a:rPr lang="ro-RO" sz="2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 sp.</a:t>
            </a:r>
            <a:r>
              <a:rPr lang="en-GB" sz="2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GB" sz="2000" b="1" i="1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Cichorium</a:t>
            </a:r>
            <a:r>
              <a:rPr lang="en-GB" sz="2000" b="1" i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GB" sz="2000" b="1" i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intybus</a:t>
            </a:r>
            <a:r>
              <a:rPr lang="en-GB" sz="2000" b="1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GB" sz="2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(</a:t>
            </a:r>
            <a:r>
              <a:rPr lang="ro-RO" sz="2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cicoare</a:t>
            </a:r>
            <a:r>
              <a:rPr lang="en-GB" sz="2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)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0" y="-16368"/>
            <a:ext cx="12048900" cy="1256894"/>
            <a:chOff x="22025" y="8174"/>
            <a:chExt cx="12048900" cy="1256894"/>
          </a:xfrm>
        </p:grpSpPr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4E3F5479-058B-4FA8-92E9-18CAB8CDC5C5}"/>
                </a:ext>
              </a:extLst>
            </p:cNvPr>
            <p:cNvSpPr txBox="1">
              <a:spLocks/>
            </p:cNvSpPr>
            <p:nvPr/>
          </p:nvSpPr>
          <p:spPr>
            <a:xfrm>
              <a:off x="336125" y="101673"/>
              <a:ext cx="11734800" cy="116339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Cercetări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privind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îmbunătățirea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sistemului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furajer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la bovine, </a:t>
              </a:r>
              <a:endParaRPr lang="ro-RO" sz="1400" b="1" dirty="0" smtClean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r"/>
              <a:r>
                <a:rPr lang="en-US" sz="14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prin</a:t>
              </a:r>
              <a:r>
                <a:rPr lang="en-US" sz="1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diversificarea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structurilor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de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specii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furajere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și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al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noilor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cultivare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ameliorate</a:t>
              </a:r>
              <a:b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</a:br>
              <a:r>
                <a:rPr lang="en-US" sz="28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/>
              </a:r>
              <a:br>
                <a:rPr lang="en-US" sz="28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</a:br>
              <a:endParaRPr lang="en-US" sz="28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719326">
              <a:off x="21118" y="9081"/>
              <a:ext cx="533309" cy="531495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439225" y="142711"/>
              <a:ext cx="11293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 err="1" smtClean="0">
                  <a:solidFill>
                    <a:srgbClr val="000000"/>
                  </a:solidFill>
                </a:rPr>
                <a:t>Stațiunea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en-GB" sz="1200" dirty="0">
                  <a:solidFill>
                    <a:srgbClr val="000000"/>
                  </a:solidFill>
                </a:rPr>
                <a:t>de </a:t>
              </a:r>
              <a:r>
                <a:rPr lang="en-GB" sz="1200" dirty="0" err="1">
                  <a:solidFill>
                    <a:srgbClr val="000000"/>
                  </a:solidFill>
                </a:rPr>
                <a:t>Cercetare-Dezvoltare</a:t>
              </a:r>
              <a:r>
                <a:rPr lang="en-GB" sz="1200" dirty="0">
                  <a:solidFill>
                    <a:srgbClr val="000000"/>
                  </a:solidFill>
                </a:rPr>
                <a:t> </a:t>
              </a:r>
              <a:r>
                <a:rPr lang="en-GB" sz="1200" dirty="0" err="1">
                  <a:solidFill>
                    <a:srgbClr val="000000"/>
                  </a:solidFill>
                </a:rPr>
                <a:t>pentru</a:t>
              </a:r>
              <a:r>
                <a:rPr lang="en-GB" sz="1200" dirty="0">
                  <a:solidFill>
                    <a:srgbClr val="000000"/>
                  </a:solidFill>
                </a:rPr>
                <a:t> </a:t>
              </a:r>
              <a:r>
                <a:rPr lang="en-GB" sz="1200" dirty="0" err="1">
                  <a:solidFill>
                    <a:srgbClr val="000000"/>
                  </a:solidFill>
                </a:rPr>
                <a:t>Creșterea</a:t>
              </a:r>
              <a:r>
                <a:rPr lang="en-GB" sz="1200" dirty="0">
                  <a:solidFill>
                    <a:srgbClr val="000000"/>
                  </a:solidFill>
                </a:rPr>
                <a:t> </a:t>
              </a:r>
              <a:r>
                <a:rPr lang="en-GB" sz="1200" dirty="0" err="1">
                  <a:solidFill>
                    <a:srgbClr val="000000"/>
                  </a:solidFill>
                </a:rPr>
                <a:t>Bovinelor</a:t>
              </a:r>
              <a:r>
                <a:rPr lang="en-GB" sz="1200" dirty="0">
                  <a:solidFill>
                    <a:srgbClr val="000000"/>
                  </a:solidFill>
                </a:rPr>
                <a:t> Arad</a:t>
              </a: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9F23A462-D581-4451-A275-D8FA412E14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445589" y="2546169"/>
            <a:ext cx="1263067" cy="126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FAD125B-9A3B-49A4-B9EC-C8A6D3CF9C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429318" y="4831192"/>
            <a:ext cx="1263067" cy="126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33E4AB5-6FC1-4454-9421-850EF5A4AD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585661" y="3731932"/>
            <a:ext cx="1035652" cy="10356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0123448-0B37-4226-B26C-A3081E6142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412240" y="3751001"/>
            <a:ext cx="1036490" cy="102195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55211EE-8286-42CD-A4AF-EDD1186B28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975226" y="3619244"/>
            <a:ext cx="1194595" cy="11553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3287700-63E7-4098-B825-B123C11134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975226" y="1798263"/>
            <a:ext cx="1155361" cy="11553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9943F00-C6CB-4F10-A02B-801F37984D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975226" y="5440225"/>
            <a:ext cx="1155361" cy="11553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9" name="Connector: Elbow 9">
            <a:extLst>
              <a:ext uri="{FF2B5EF4-FFF2-40B4-BE49-F238E27FC236}">
                <a16:creationId xmlns:a16="http://schemas.microsoft.com/office/drawing/2014/main" id="{78C71AAC-D0D2-4BBF-B302-54163A284E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stCxn id="42" idx="6"/>
            <a:endCxn id="73" idx="6"/>
          </p:cNvCxnSpPr>
          <p:nvPr/>
        </p:nvCxnSpPr>
        <p:spPr>
          <a:xfrm flipH="1">
            <a:off x="2692385" y="3177703"/>
            <a:ext cx="16271" cy="2285023"/>
          </a:xfrm>
          <a:prstGeom prst="bentConnector3">
            <a:avLst>
              <a:gd name="adj1" fmla="val -1404954"/>
            </a:avLst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6BEBF752-C33D-4EC4-8210-F7B1D3A10097}"/>
              </a:ext>
            </a:extLst>
          </p:cNvPr>
          <p:cNvSpPr/>
          <p:nvPr/>
        </p:nvSpPr>
        <p:spPr>
          <a:xfrm>
            <a:off x="1364911" y="3036919"/>
            <a:ext cx="1371600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o-RO" sz="1600" dirty="0" smtClean="0">
                <a:solidFill>
                  <a:schemeClr val="bg1"/>
                </a:solidFill>
              </a:rPr>
              <a:t>15 populații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4EC02E4-F054-4111-9038-AE0BDA4C8060}"/>
              </a:ext>
            </a:extLst>
          </p:cNvPr>
          <p:cNvSpPr/>
          <p:nvPr/>
        </p:nvSpPr>
        <p:spPr>
          <a:xfrm>
            <a:off x="1388905" y="5286049"/>
            <a:ext cx="13716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o-RO" sz="1600" dirty="0" smtClean="0">
                <a:solidFill>
                  <a:schemeClr val="bg1"/>
                </a:solidFill>
              </a:rPr>
              <a:t>Ssp. Spadona</a:t>
            </a:r>
          </a:p>
          <a:p>
            <a:pPr algn="ctr"/>
            <a:r>
              <a:rPr lang="ro-RO" sz="1600" dirty="0" smtClean="0">
                <a:solidFill>
                  <a:schemeClr val="bg1"/>
                </a:solidFill>
              </a:rPr>
              <a:t>  Puna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771041D-83B6-4693-BC25-25AABB3CE3BF}"/>
              </a:ext>
            </a:extLst>
          </p:cNvPr>
          <p:cNvSpPr/>
          <p:nvPr/>
        </p:nvSpPr>
        <p:spPr>
          <a:xfrm>
            <a:off x="3399840" y="3998390"/>
            <a:ext cx="13716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o-RO" sz="1600" dirty="0" smtClean="0">
                <a:solidFill>
                  <a:schemeClr val="bg1"/>
                </a:solidFill>
              </a:rPr>
              <a:t>Extracție</a:t>
            </a:r>
          </a:p>
          <a:p>
            <a:pPr algn="ctr"/>
            <a:r>
              <a:rPr lang="ro-RO" sz="1600" dirty="0" smtClean="0">
                <a:solidFill>
                  <a:schemeClr val="bg1"/>
                </a:solidFill>
              </a:rPr>
              <a:t> ADN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F6EE26A-3174-49AD-900E-08C045755F3C}"/>
              </a:ext>
            </a:extLst>
          </p:cNvPr>
          <p:cNvSpPr/>
          <p:nvPr/>
        </p:nvSpPr>
        <p:spPr>
          <a:xfrm>
            <a:off x="5244363" y="3880950"/>
            <a:ext cx="1371600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o-RO" sz="1600" dirty="0" smtClean="0">
                <a:solidFill>
                  <a:schemeClr val="bg1"/>
                </a:solidFill>
              </a:rPr>
              <a:t>PCR urmat</a:t>
            </a:r>
          </a:p>
          <a:p>
            <a:pPr algn="ctr"/>
            <a:r>
              <a:rPr lang="ro-RO" sz="1600" dirty="0" smtClean="0">
                <a:solidFill>
                  <a:schemeClr val="bg1"/>
                </a:solidFill>
              </a:rPr>
              <a:t> de </a:t>
            </a:r>
          </a:p>
          <a:p>
            <a:pPr algn="ctr"/>
            <a:r>
              <a:rPr lang="ro-RO" sz="1600" dirty="0">
                <a:solidFill>
                  <a:schemeClr val="bg1"/>
                </a:solidFill>
              </a:rPr>
              <a:t>s</a:t>
            </a:r>
            <a:r>
              <a:rPr lang="ro-RO" sz="1600" dirty="0" smtClean="0">
                <a:solidFill>
                  <a:schemeClr val="bg1"/>
                </a:solidFill>
              </a:rPr>
              <a:t>ecvențiere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7CFAFBF-6B2A-49A8-ADCE-FD94A08C87B3}"/>
              </a:ext>
            </a:extLst>
          </p:cNvPr>
          <p:cNvSpPr/>
          <p:nvPr/>
        </p:nvSpPr>
        <p:spPr>
          <a:xfrm>
            <a:off x="8989218" y="4024001"/>
            <a:ext cx="1371600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o-RO" sz="1600" dirty="0" smtClean="0">
                <a:solidFill>
                  <a:schemeClr val="bg1"/>
                </a:solidFill>
              </a:rPr>
              <a:t>Secvențe brute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9B46693-ED1F-429F-9B11-2794939E3B99}"/>
              </a:ext>
            </a:extLst>
          </p:cNvPr>
          <p:cNvSpPr/>
          <p:nvPr/>
        </p:nvSpPr>
        <p:spPr>
          <a:xfrm>
            <a:off x="5220987" y="4863112"/>
            <a:ext cx="1348582" cy="4873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1900"/>
              </a:lnSpc>
            </a:pPr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Metodologia Sanger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F8D1DEA-0363-4C10-925D-1D68E14CCEF4}"/>
              </a:ext>
            </a:extLst>
          </p:cNvPr>
          <p:cNvSpPr/>
          <p:nvPr/>
        </p:nvSpPr>
        <p:spPr>
          <a:xfrm>
            <a:off x="3429196" y="4779355"/>
            <a:ext cx="1348582" cy="7309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1900"/>
              </a:lnSpc>
            </a:pPr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Protocol Promega</a:t>
            </a:r>
          </a:p>
          <a:p>
            <a:pPr algn="ctr">
              <a:lnSpc>
                <a:spcPts val="1900"/>
              </a:lnSpc>
            </a:pPr>
            <a:r>
              <a:rPr lang="ro-RO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</a:t>
            </a:r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entru țesut vegetal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927301F-4FAD-47A6-987B-1D9C411B7CC1}"/>
              </a:ext>
            </a:extLst>
          </p:cNvPr>
          <p:cNvSpPr/>
          <p:nvPr/>
        </p:nvSpPr>
        <p:spPr>
          <a:xfrm>
            <a:off x="5667470" y="2251934"/>
            <a:ext cx="1348582" cy="22339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1900"/>
              </a:lnSpc>
            </a:pPr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Analiza secvențe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81D58D3-87D7-4D40-B59F-7F751F117F96}"/>
              </a:ext>
            </a:extLst>
          </p:cNvPr>
          <p:cNvSpPr/>
          <p:nvPr/>
        </p:nvSpPr>
        <p:spPr>
          <a:xfrm>
            <a:off x="8176766" y="4035629"/>
            <a:ext cx="1348582" cy="24365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1900"/>
              </a:lnSpc>
            </a:pPr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Gene de interes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AC2972F-490F-4F2F-8A08-930B8C850374}"/>
              </a:ext>
            </a:extLst>
          </p:cNvPr>
          <p:cNvSpPr/>
          <p:nvPr/>
        </p:nvSpPr>
        <p:spPr>
          <a:xfrm>
            <a:off x="5657507" y="5794474"/>
            <a:ext cx="1348582" cy="7309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1900"/>
              </a:lnSpc>
            </a:pPr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Aliniere multiplă</a:t>
            </a:r>
          </a:p>
          <a:p>
            <a:pPr algn="ctr">
              <a:lnSpc>
                <a:spcPts val="1900"/>
              </a:lnSpc>
            </a:pPr>
            <a:r>
              <a:rPr lang="ro-RO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s</a:t>
            </a:r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ecvențe de interes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69BDC62-882D-49FD-B60A-05F493B04723}"/>
              </a:ext>
            </a:extLst>
          </p:cNvPr>
          <p:cNvSpPr/>
          <p:nvPr/>
        </p:nvSpPr>
        <p:spPr>
          <a:xfrm>
            <a:off x="67465" y="2876935"/>
            <a:ext cx="1348582" cy="4873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ts val="1900"/>
              </a:lnSpc>
            </a:pPr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Recoltare probe flora spontană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C109BEC-95E0-4EA0-B65C-A8353481F394}"/>
              </a:ext>
            </a:extLst>
          </p:cNvPr>
          <p:cNvSpPr/>
          <p:nvPr/>
        </p:nvSpPr>
        <p:spPr>
          <a:xfrm>
            <a:off x="16329" y="5231030"/>
            <a:ext cx="1348582" cy="4873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ts val="1900"/>
              </a:lnSpc>
            </a:pPr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Recoltare probe varietăți cultivate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1213" y="1318662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 smtClean="0">
                <a:solidFill>
                  <a:srgbClr val="FFC000"/>
                </a:solidFill>
                <a:latin typeface="+mj-lt"/>
              </a:rPr>
              <a:t>Protocol de lucru</a:t>
            </a:r>
            <a:endParaRPr lang="en-GB" sz="20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095666" y="3091797"/>
            <a:ext cx="914479" cy="231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09540" y="2005469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dirty="0" smtClean="0"/>
              <a:t>Program</a:t>
            </a:r>
          </a:p>
          <a:p>
            <a:pPr algn="ctr"/>
            <a:r>
              <a:rPr lang="ro-RO" dirty="0" smtClean="0"/>
              <a:t> BioEdit 7.3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7407140" y="4624977"/>
            <a:ext cx="291532" cy="1150784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endCxn id="74" idx="2"/>
          </p:cNvCxnSpPr>
          <p:nvPr/>
        </p:nvCxnSpPr>
        <p:spPr>
          <a:xfrm flipV="1">
            <a:off x="2943870" y="4249758"/>
            <a:ext cx="641791" cy="6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21313" y="4270222"/>
            <a:ext cx="7917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5" idx="6"/>
          </p:cNvCxnSpPr>
          <p:nvPr/>
        </p:nvCxnSpPr>
        <p:spPr>
          <a:xfrm flipV="1">
            <a:off x="6448730" y="4258284"/>
            <a:ext cx="526496" cy="3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971256" y="5568163"/>
            <a:ext cx="1189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EMBL</a:t>
            </a:r>
            <a:endParaRPr lang="ro-RO" dirty="0" smtClean="0"/>
          </a:p>
          <a:p>
            <a:pPr algn="ctr"/>
            <a:r>
              <a:rPr lang="ro-RO" dirty="0" smtClean="0"/>
              <a:t>On-line</a:t>
            </a:r>
          </a:p>
          <a:p>
            <a:pPr algn="ctr"/>
            <a:r>
              <a:rPr lang="en-GB" dirty="0" err="1" smtClean="0"/>
              <a:t>Clustal</a:t>
            </a:r>
            <a:r>
              <a:rPr lang="ro-RO" dirty="0" smtClean="0"/>
              <a:t>2.12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7047379" y="3913730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dirty="0" smtClean="0">
                <a:solidFill>
                  <a:schemeClr val="bg1"/>
                </a:solidFill>
              </a:rPr>
              <a:t>Secvențe</a:t>
            </a:r>
          </a:p>
          <a:p>
            <a:pPr algn="ctr"/>
            <a:r>
              <a:rPr lang="ro-RO" dirty="0" smtClean="0">
                <a:solidFill>
                  <a:schemeClr val="bg1"/>
                </a:solidFill>
              </a:rPr>
              <a:t>brute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434846" y="4172332"/>
            <a:ext cx="5724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595724" y="2878330"/>
            <a:ext cx="231668" cy="914479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24" idx="3"/>
          </p:cNvCxnSpPr>
          <p:nvPr/>
        </p:nvCxnSpPr>
        <p:spPr>
          <a:xfrm flipV="1">
            <a:off x="8161005" y="4196924"/>
            <a:ext cx="1308919" cy="1832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18330460">
            <a:off x="8120897" y="5141998"/>
            <a:ext cx="1905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Percent Identity  </a:t>
            </a:r>
            <a:r>
              <a:rPr lang="en-GB" sz="1400" dirty="0" smtClean="0"/>
              <a:t>Matrix</a:t>
            </a:r>
            <a:endParaRPr lang="ro-RO" sz="1400" dirty="0" smtClean="0"/>
          </a:p>
          <a:p>
            <a:r>
              <a:rPr lang="en-GB" sz="1400" dirty="0" smtClean="0"/>
              <a:t> </a:t>
            </a:r>
            <a:r>
              <a:rPr lang="en-GB" sz="1400" dirty="0" err="1"/>
              <a:t>utilzând</a:t>
            </a:r>
            <a:r>
              <a:rPr lang="en-GB" sz="1400" dirty="0"/>
              <a:t> Clustal2.12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932257" y="3567633"/>
            <a:ext cx="19008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err="1" smtClean="0"/>
              <a:t>matrici</a:t>
            </a:r>
            <a:r>
              <a:rPr lang="en-GB" sz="1400" dirty="0" smtClean="0"/>
              <a:t> </a:t>
            </a:r>
            <a:r>
              <a:rPr lang="en-GB" sz="1400" dirty="0"/>
              <a:t>de </a:t>
            </a:r>
            <a:r>
              <a:rPr lang="en-GB" sz="1400" dirty="0" err="1"/>
              <a:t>corelare</a:t>
            </a:r>
            <a:r>
              <a:rPr lang="en-GB" sz="1400" dirty="0"/>
              <a:t> </a:t>
            </a:r>
            <a:endParaRPr lang="ro-RO" sz="1400" dirty="0" smtClean="0"/>
          </a:p>
          <a:p>
            <a:pPr algn="ctr"/>
            <a:r>
              <a:rPr lang="ro-RO" sz="1400" dirty="0" smtClean="0"/>
              <a:t>Intre populațiile spontane </a:t>
            </a:r>
          </a:p>
          <a:p>
            <a:pPr algn="ctr"/>
            <a:r>
              <a:rPr lang="ro-RO" sz="1400" dirty="0" smtClean="0"/>
              <a:t>respectiv ssp. cu cele anterioare</a:t>
            </a:r>
          </a:p>
          <a:p>
            <a:pPr algn="ctr"/>
            <a:r>
              <a:rPr lang="ro-RO" sz="1400" dirty="0" smtClean="0"/>
              <a:t>Program-Excel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8632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4" grpId="0"/>
      <p:bldP spid="85" grpId="0"/>
      <p:bldP spid="86" grpId="0"/>
      <p:bldP spid="87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7" grpId="0"/>
      <p:bldP spid="24" grpId="0"/>
      <p:bldP spid="2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170628" y="561119"/>
            <a:ext cx="11734800" cy="8309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2000" b="1" dirty="0" smtClean="0">
                <a:solidFill>
                  <a:srgbClr val="FFC000"/>
                </a:solidFill>
              </a:rPr>
              <a:t>Analize electronomicroscopice / chimice </a:t>
            </a:r>
            <a:r>
              <a:rPr lang="ro-RO" sz="2000" b="1" dirty="0" smtClean="0">
                <a:solidFill>
                  <a:srgbClr val="000000"/>
                </a:solidFill>
              </a:rPr>
              <a:t>-</a:t>
            </a:r>
            <a:r>
              <a:rPr lang="ro-RO" sz="2000" b="1" dirty="0" smtClean="0">
                <a:solidFill>
                  <a:srgbClr val="FFC000"/>
                </a:solidFill>
              </a:rPr>
              <a:t> </a:t>
            </a:r>
            <a:r>
              <a:rPr lang="ro-RO" sz="2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populații flora spontană/variețăți cultivate</a:t>
            </a:r>
          </a:p>
          <a:p>
            <a:pPr algn="ctr"/>
            <a:r>
              <a:rPr lang="ro-RO" sz="2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l</a:t>
            </a:r>
            <a:r>
              <a:rPr lang="ro-RO" sz="2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 </a:t>
            </a:r>
            <a:r>
              <a:rPr lang="en-GB" sz="2000" b="1" i="1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Cichorium</a:t>
            </a:r>
            <a:r>
              <a:rPr lang="en-GB" sz="2000" b="1" i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GB" sz="2000" b="1" i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intybus</a:t>
            </a:r>
            <a:r>
              <a:rPr lang="en-GB" sz="2000" b="1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GB" sz="2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(</a:t>
            </a:r>
            <a:r>
              <a:rPr lang="ro-RO" sz="2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cicoare</a:t>
            </a:r>
            <a:r>
              <a:rPr lang="en-GB" sz="2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)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0" y="-16368"/>
            <a:ext cx="12048900" cy="1256894"/>
            <a:chOff x="22025" y="8174"/>
            <a:chExt cx="12048900" cy="1256894"/>
          </a:xfrm>
        </p:grpSpPr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4E3F5479-058B-4FA8-92E9-18CAB8CDC5C5}"/>
                </a:ext>
              </a:extLst>
            </p:cNvPr>
            <p:cNvSpPr txBox="1">
              <a:spLocks/>
            </p:cNvSpPr>
            <p:nvPr/>
          </p:nvSpPr>
          <p:spPr>
            <a:xfrm>
              <a:off x="336125" y="101673"/>
              <a:ext cx="11734800" cy="116339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Cercetări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privind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îmbunătățirea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sistemului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furajer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la bovine, </a:t>
              </a:r>
              <a:endParaRPr lang="ro-RO" sz="1400" b="1" dirty="0" smtClean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r"/>
              <a:r>
                <a:rPr lang="en-US" sz="14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prin</a:t>
              </a:r>
              <a:r>
                <a:rPr lang="en-US" sz="1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diversificarea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structurilor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de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specii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furajere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și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al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noilor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cultivare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ameliorate</a:t>
              </a:r>
              <a:b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</a:br>
              <a:r>
                <a:rPr lang="en-US" sz="28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/>
              </a:r>
              <a:br>
                <a:rPr lang="en-US" sz="28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</a:br>
              <a:endParaRPr lang="en-US" sz="28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719326">
              <a:off x="21118" y="9081"/>
              <a:ext cx="533309" cy="531495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439225" y="142711"/>
              <a:ext cx="11293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 err="1" smtClean="0">
                  <a:solidFill>
                    <a:srgbClr val="000000"/>
                  </a:solidFill>
                </a:rPr>
                <a:t>Stațiunea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en-GB" sz="1200" dirty="0">
                  <a:solidFill>
                    <a:srgbClr val="000000"/>
                  </a:solidFill>
                </a:rPr>
                <a:t>de </a:t>
              </a:r>
              <a:r>
                <a:rPr lang="en-GB" sz="1200" dirty="0" err="1">
                  <a:solidFill>
                    <a:srgbClr val="000000"/>
                  </a:solidFill>
                </a:rPr>
                <a:t>Cercetare-Dezvoltare</a:t>
              </a:r>
              <a:r>
                <a:rPr lang="en-GB" sz="1200" dirty="0">
                  <a:solidFill>
                    <a:srgbClr val="000000"/>
                  </a:solidFill>
                </a:rPr>
                <a:t> </a:t>
              </a:r>
              <a:r>
                <a:rPr lang="en-GB" sz="1200" dirty="0" err="1">
                  <a:solidFill>
                    <a:srgbClr val="000000"/>
                  </a:solidFill>
                </a:rPr>
                <a:t>pentru</a:t>
              </a:r>
              <a:r>
                <a:rPr lang="en-GB" sz="1200" dirty="0">
                  <a:solidFill>
                    <a:srgbClr val="000000"/>
                  </a:solidFill>
                </a:rPr>
                <a:t> </a:t>
              </a:r>
              <a:r>
                <a:rPr lang="en-GB" sz="1200" dirty="0" err="1">
                  <a:solidFill>
                    <a:srgbClr val="000000"/>
                  </a:solidFill>
                </a:rPr>
                <a:t>Creșterea</a:t>
              </a:r>
              <a:r>
                <a:rPr lang="en-GB" sz="1200" dirty="0">
                  <a:solidFill>
                    <a:srgbClr val="000000"/>
                  </a:solidFill>
                </a:rPr>
                <a:t> </a:t>
              </a:r>
              <a:r>
                <a:rPr lang="en-GB" sz="1200" dirty="0" err="1">
                  <a:solidFill>
                    <a:srgbClr val="000000"/>
                  </a:solidFill>
                </a:rPr>
                <a:t>Bovinelor</a:t>
              </a:r>
              <a:r>
                <a:rPr lang="en-GB" sz="1200" dirty="0">
                  <a:solidFill>
                    <a:srgbClr val="000000"/>
                  </a:solidFill>
                </a:rPr>
                <a:t> Arad</a:t>
              </a: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9F23A462-D581-4451-A275-D8FA412E14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823158" y="2216600"/>
            <a:ext cx="1263067" cy="126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FAD125B-9A3B-49A4-B9EC-C8A6D3CF9C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806887" y="4501623"/>
            <a:ext cx="1263067" cy="126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33E4AB5-6FC1-4454-9421-850EF5A4AD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979374" y="2817476"/>
            <a:ext cx="1035652" cy="10356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0123448-0B37-4226-B26C-A3081E6142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967096" y="4040171"/>
            <a:ext cx="1036490" cy="102195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9" name="Connector: Elbow 9">
            <a:extLst>
              <a:ext uri="{FF2B5EF4-FFF2-40B4-BE49-F238E27FC236}">
                <a16:creationId xmlns:a16="http://schemas.microsoft.com/office/drawing/2014/main" id="{78C71AAC-D0D2-4BBF-B302-54163A284E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stCxn id="42" idx="6"/>
            <a:endCxn id="73" idx="6"/>
          </p:cNvCxnSpPr>
          <p:nvPr/>
        </p:nvCxnSpPr>
        <p:spPr>
          <a:xfrm flipH="1">
            <a:off x="4069954" y="2848134"/>
            <a:ext cx="16271" cy="2285023"/>
          </a:xfrm>
          <a:prstGeom prst="bentConnector3">
            <a:avLst>
              <a:gd name="adj1" fmla="val -1404954"/>
            </a:avLst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6BEBF752-C33D-4EC4-8210-F7B1D3A10097}"/>
              </a:ext>
            </a:extLst>
          </p:cNvPr>
          <p:cNvSpPr/>
          <p:nvPr/>
        </p:nvSpPr>
        <p:spPr>
          <a:xfrm>
            <a:off x="2742480" y="2707350"/>
            <a:ext cx="1371600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o-RO" sz="1600" dirty="0" smtClean="0">
                <a:solidFill>
                  <a:prstClr val="white"/>
                </a:solidFill>
              </a:rPr>
              <a:t>15 populații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4EC02E4-F054-4111-9038-AE0BDA4C8060}"/>
              </a:ext>
            </a:extLst>
          </p:cNvPr>
          <p:cNvSpPr/>
          <p:nvPr/>
        </p:nvSpPr>
        <p:spPr>
          <a:xfrm>
            <a:off x="2766474" y="4956480"/>
            <a:ext cx="13716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o-RO" sz="1600" dirty="0" smtClean="0">
                <a:solidFill>
                  <a:prstClr val="white"/>
                </a:solidFill>
              </a:rPr>
              <a:t>Ssp. Spadona</a:t>
            </a:r>
          </a:p>
          <a:p>
            <a:pPr algn="ctr"/>
            <a:r>
              <a:rPr lang="ro-RO" sz="1600" dirty="0" smtClean="0">
                <a:solidFill>
                  <a:prstClr val="white"/>
                </a:solidFill>
              </a:rPr>
              <a:t>  Puna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771041D-83B6-4693-BC25-25AABB3CE3BF}"/>
              </a:ext>
            </a:extLst>
          </p:cNvPr>
          <p:cNvSpPr/>
          <p:nvPr/>
        </p:nvSpPr>
        <p:spPr>
          <a:xfrm>
            <a:off x="4793553" y="2960824"/>
            <a:ext cx="1371600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o-RO" sz="1600" dirty="0" smtClean="0">
                <a:solidFill>
                  <a:prstClr val="white"/>
                </a:solidFill>
              </a:rPr>
              <a:t>Analiza imagistică</a:t>
            </a:r>
          </a:p>
          <a:p>
            <a:pPr algn="ctr"/>
            <a:r>
              <a:rPr lang="ro-RO" sz="1600" dirty="0" smtClean="0">
                <a:solidFill>
                  <a:prstClr val="white"/>
                </a:solidFill>
              </a:rPr>
              <a:t>SEM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F8D1DEA-0363-4C10-925D-1D68E14CCEF4}"/>
              </a:ext>
            </a:extLst>
          </p:cNvPr>
          <p:cNvSpPr/>
          <p:nvPr/>
        </p:nvSpPr>
        <p:spPr>
          <a:xfrm>
            <a:off x="4836518" y="3799205"/>
            <a:ext cx="1348582" cy="24365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1900"/>
              </a:lnSpc>
            </a:pPr>
            <a:r>
              <a:rPr lang="ro-RO" sz="14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Protocol HV</a:t>
            </a:r>
            <a:endParaRPr lang="en-US" sz="1400" dirty="0">
              <a:solidFill>
                <a:srgbClr val="000000">
                  <a:lumMod val="75000"/>
                  <a:lumOff val="25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927301F-4FAD-47A6-987B-1D9C411B7CC1}"/>
              </a:ext>
            </a:extLst>
          </p:cNvPr>
          <p:cNvSpPr/>
          <p:nvPr/>
        </p:nvSpPr>
        <p:spPr>
          <a:xfrm>
            <a:off x="6963533" y="2130106"/>
            <a:ext cx="1348582" cy="46705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1900"/>
              </a:lnSpc>
            </a:pPr>
            <a:endParaRPr lang="ro-RO" sz="1400" dirty="0" smtClean="0">
              <a:solidFill>
                <a:srgbClr val="000000">
                  <a:lumMod val="75000"/>
                  <a:lumOff val="25000"/>
                </a:srgbClr>
              </a:solidFill>
              <a:cs typeface="Segoe UI" panose="020B0502040204020203" pitchFamily="34" charset="0"/>
            </a:endParaRPr>
          </a:p>
          <a:p>
            <a:pPr>
              <a:lnSpc>
                <a:spcPts val="1900"/>
              </a:lnSpc>
            </a:pPr>
            <a:endParaRPr lang="en-US" sz="1400" dirty="0">
              <a:solidFill>
                <a:srgbClr val="000000">
                  <a:lumMod val="75000"/>
                  <a:lumOff val="25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69BDC62-882D-49FD-B60A-05F493B04723}"/>
              </a:ext>
            </a:extLst>
          </p:cNvPr>
          <p:cNvSpPr/>
          <p:nvPr/>
        </p:nvSpPr>
        <p:spPr>
          <a:xfrm>
            <a:off x="1388051" y="2614607"/>
            <a:ext cx="1348582" cy="46705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1900"/>
              </a:lnSpc>
            </a:pPr>
            <a:r>
              <a:rPr lang="ro-RO" sz="14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Recoltare probe flora spontană</a:t>
            </a:r>
            <a:r>
              <a:rPr lang="en-US" sz="14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.</a:t>
            </a:r>
            <a:endParaRPr lang="en-US" sz="1400" dirty="0">
              <a:solidFill>
                <a:srgbClr val="000000">
                  <a:lumMod val="75000"/>
                  <a:lumOff val="25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C109BEC-95E0-4EA0-B65C-A8353481F394}"/>
              </a:ext>
            </a:extLst>
          </p:cNvPr>
          <p:cNvSpPr/>
          <p:nvPr/>
        </p:nvSpPr>
        <p:spPr>
          <a:xfrm>
            <a:off x="1367008" y="4831019"/>
            <a:ext cx="1348582" cy="4873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ts val="1900"/>
              </a:lnSpc>
            </a:pPr>
            <a:r>
              <a:rPr lang="ro-RO" sz="14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Recoltare probe varietăți cultivate</a:t>
            </a:r>
            <a:endParaRPr lang="en-US" sz="1400" dirty="0">
              <a:solidFill>
                <a:srgbClr val="000000">
                  <a:lumMod val="75000"/>
                  <a:lumOff val="25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1213" y="1318662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 smtClean="0">
                <a:solidFill>
                  <a:srgbClr val="FFC000"/>
                </a:solidFill>
                <a:latin typeface="Century Gothic"/>
              </a:rPr>
              <a:t>Protocol de lucru</a:t>
            </a:r>
            <a:endParaRPr lang="en-GB" sz="2000" b="1" dirty="0">
              <a:solidFill>
                <a:srgbClr val="FFC000"/>
              </a:solidFill>
              <a:latin typeface="Century Gothic"/>
            </a:endParaRPr>
          </a:p>
        </p:txBody>
      </p:sp>
      <p:cxnSp>
        <p:nvCxnSpPr>
          <p:cNvPr id="17" name="Straight Arrow Connector 16"/>
          <p:cNvCxnSpPr>
            <a:endCxn id="74" idx="2"/>
          </p:cNvCxnSpPr>
          <p:nvPr/>
        </p:nvCxnSpPr>
        <p:spPr>
          <a:xfrm flipV="1">
            <a:off x="4337583" y="3335302"/>
            <a:ext cx="641791" cy="6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771041D-83B6-4693-BC25-25AABB3CE3BF}"/>
              </a:ext>
            </a:extLst>
          </p:cNvPr>
          <p:cNvSpPr/>
          <p:nvPr/>
        </p:nvSpPr>
        <p:spPr>
          <a:xfrm>
            <a:off x="4811400" y="4281315"/>
            <a:ext cx="1371600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o-RO" sz="1600" dirty="0" smtClean="0">
                <a:solidFill>
                  <a:prstClr val="white"/>
                </a:solidFill>
              </a:rPr>
              <a:t>Analiza </a:t>
            </a:r>
          </a:p>
          <a:p>
            <a:pPr algn="ctr"/>
            <a:r>
              <a:rPr lang="ro-RO" sz="1600" dirty="0" smtClean="0">
                <a:solidFill>
                  <a:prstClr val="white"/>
                </a:solidFill>
              </a:rPr>
              <a:t>chimica</a:t>
            </a:r>
          </a:p>
          <a:p>
            <a:pPr algn="ctr"/>
            <a:endParaRPr lang="ro-RO" sz="1600" dirty="0" smtClean="0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F8D1DEA-0363-4C10-925D-1D68E14CCEF4}"/>
              </a:ext>
            </a:extLst>
          </p:cNvPr>
          <p:cNvSpPr/>
          <p:nvPr/>
        </p:nvSpPr>
        <p:spPr>
          <a:xfrm>
            <a:off x="4465765" y="5190496"/>
            <a:ext cx="2427899" cy="146193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just">
              <a:lnSpc>
                <a:spcPts val="1900"/>
              </a:lnSpc>
            </a:pPr>
            <a:r>
              <a:rPr lang="ro-RO" sz="1400" dirty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mineralizarea Kjeldhal urmată de conversia ionului amoniu în proteină utilizându-se un factor de conversie de 6,25, finalizat prin metoda difracției cu </a:t>
            </a:r>
            <a:r>
              <a:rPr lang="ro-RO" sz="14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spectrofotometru</a:t>
            </a:r>
            <a:endParaRPr lang="en-US" sz="1400" dirty="0">
              <a:solidFill>
                <a:srgbClr val="000000">
                  <a:lumMod val="75000"/>
                  <a:lumOff val="25000"/>
                </a:srgbClr>
              </a:solidFill>
              <a:cs typeface="Segoe UI" panose="020B0502040204020203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4304162" y="4544311"/>
            <a:ext cx="641791" cy="6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847" y="1889049"/>
            <a:ext cx="2324688" cy="16366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1356" y="2282666"/>
            <a:ext cx="2561597" cy="23570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3664" y="3649793"/>
            <a:ext cx="1602768" cy="13022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35402" y="5448923"/>
            <a:ext cx="3431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 smtClean="0"/>
              <a:t>Cromatografie lichidă de ultra-performanță</a:t>
            </a:r>
          </a:p>
          <a:p>
            <a:r>
              <a:rPr lang="ro-RO" sz="1400" dirty="0"/>
              <a:t>p</a:t>
            </a:r>
            <a:r>
              <a:rPr lang="ro-RO" sz="1400" dirty="0" smtClean="0"/>
              <a:t>entru fenoli și flavonoizi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363191" y="5448923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dirty="0" smtClean="0"/>
              <a:t>+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112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3" grpId="0" animBg="1"/>
      <p:bldP spid="74" grpId="0" animBg="1"/>
      <p:bldP spid="75" grpId="0" animBg="1"/>
      <p:bldP spid="84" grpId="0"/>
      <p:bldP spid="85" grpId="0"/>
      <p:bldP spid="86" grpId="0"/>
      <p:bldP spid="92" grpId="0"/>
      <p:bldP spid="96" grpId="0"/>
      <p:bldP spid="97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170628" y="561119"/>
            <a:ext cx="11734800" cy="8309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2000" b="1" dirty="0" smtClean="0">
                <a:solidFill>
                  <a:srgbClr val="FFC000"/>
                </a:solidFill>
              </a:rPr>
              <a:t>Analize moleculare </a:t>
            </a:r>
            <a:r>
              <a:rPr lang="ro-RO" sz="2000" b="1" dirty="0" smtClean="0"/>
              <a:t>-</a:t>
            </a:r>
            <a:r>
              <a:rPr lang="ro-RO" sz="2000" b="1" dirty="0" smtClean="0">
                <a:solidFill>
                  <a:srgbClr val="FFC000"/>
                </a:solidFill>
              </a:rPr>
              <a:t> </a:t>
            </a:r>
            <a:r>
              <a:rPr lang="ro-R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populații flora spontană/variețăți cultivate</a:t>
            </a:r>
          </a:p>
          <a:p>
            <a:pPr algn="ctr"/>
            <a:r>
              <a:rPr lang="ro-R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ro-R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sp.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Cichorium</a:t>
            </a:r>
            <a:r>
              <a:rPr lang="en-GB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intybus</a:t>
            </a:r>
            <a:r>
              <a:rPr lang="en-GB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o-R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cicoare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ro-R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puncte prelevare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rapezoid 42">
            <a:extLst>
              <a:ext uri="{FF2B5EF4-FFF2-40B4-BE49-F238E27FC236}">
                <a16:creationId xmlns:a16="http://schemas.microsoft.com/office/drawing/2014/main" id="{0092C447-C8E1-4B12-B012-E6D21CBB1F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503525" y="2905097"/>
            <a:ext cx="4336142" cy="2044685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id="{7E139379-1914-4446-8D6D-984A47041A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060954" y="1445623"/>
            <a:ext cx="4336142" cy="4963635"/>
          </a:xfrm>
          <a:prstGeom prst="trapezoid">
            <a:avLst>
              <a:gd name="adj" fmla="val 13998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0" y="-16368"/>
            <a:ext cx="12048900" cy="1256894"/>
            <a:chOff x="22025" y="8174"/>
            <a:chExt cx="12048900" cy="1256894"/>
          </a:xfrm>
        </p:grpSpPr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4E3F5479-058B-4FA8-92E9-18CAB8CDC5C5}"/>
                </a:ext>
              </a:extLst>
            </p:cNvPr>
            <p:cNvSpPr txBox="1">
              <a:spLocks/>
            </p:cNvSpPr>
            <p:nvPr/>
          </p:nvSpPr>
          <p:spPr>
            <a:xfrm>
              <a:off x="336125" y="101673"/>
              <a:ext cx="11734800" cy="116339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Cercetări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privind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îmbunătățirea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sistemului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furajer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la bovine, </a:t>
              </a:r>
              <a:endParaRPr lang="ro-RO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/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prin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diversificarea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structurilor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specii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furajere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și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al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noilor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cultivare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ameliorate</a:t>
              </a:r>
              <a:b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/>
              </a:r>
              <a:b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719326">
              <a:off x="21118" y="9081"/>
              <a:ext cx="533309" cy="531495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439225" y="142711"/>
              <a:ext cx="11293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 err="1" smtClean="0"/>
                <a:t>Stațiunea</a:t>
              </a:r>
              <a:r>
                <a:rPr lang="en-GB" sz="1200" dirty="0" smtClean="0"/>
                <a:t> </a:t>
              </a:r>
              <a:r>
                <a:rPr lang="en-GB" sz="1200" dirty="0"/>
                <a:t>de </a:t>
              </a:r>
              <a:r>
                <a:rPr lang="en-GB" sz="1200" dirty="0" err="1"/>
                <a:t>Cercetare-Dezvoltare</a:t>
              </a:r>
              <a:r>
                <a:rPr lang="en-GB" sz="1200" dirty="0"/>
                <a:t> </a:t>
              </a:r>
              <a:r>
                <a:rPr lang="en-GB" sz="1200" dirty="0" err="1"/>
                <a:t>pentru</a:t>
              </a:r>
              <a:r>
                <a:rPr lang="en-GB" sz="1200" dirty="0"/>
                <a:t> </a:t>
              </a:r>
              <a:r>
                <a:rPr lang="en-GB" sz="1200" dirty="0" err="1"/>
                <a:t>Creșterea</a:t>
              </a:r>
              <a:r>
                <a:rPr lang="en-GB" sz="1200" dirty="0"/>
                <a:t> </a:t>
              </a:r>
              <a:r>
                <a:rPr lang="en-GB" sz="1200" dirty="0" err="1"/>
                <a:t>Bovinelor</a:t>
              </a:r>
              <a:r>
                <a:rPr lang="en-GB" sz="1200" dirty="0"/>
                <a:t> Arad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957" y="2071046"/>
            <a:ext cx="5273497" cy="371278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65473"/>
              </p:ext>
            </p:extLst>
          </p:nvPr>
        </p:nvGraphicFramePr>
        <p:xfrm>
          <a:off x="6433799" y="2479829"/>
          <a:ext cx="5752465" cy="3049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7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Regiune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Județ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Localitatea de colectare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Coordonatele geografice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Maramureș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Maramureș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Firiza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47°44'26.3"N 23°36'00.3"E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Satu Mare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Livada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47°51'41.3"N 23°08'18.2"E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Bucovina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Suceava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Siret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47°56'34.3"N 26°03'59.6"E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Moldova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Neamț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Neagra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46°52'39.4"N 25°58'27.0"E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Dobrogea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Constanța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23 August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43°54'42.6"N 28°35'33.7"E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Muntenia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Olt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Slatina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44°27'26.4"N 24°23'58.2"E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Banat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Caraș-Severin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Caransebeș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45°26'20.1"N 22°11'34.5"E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Crișana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Arad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Ghioroc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46°08'45.4"N 21°36'35.7"E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Bihor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Nojorid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46°59'28.2"N 21°52'39.5"E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Sălaj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Surduc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47°14'59.3"N 23°20'17.3"E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Transilvania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Sibiu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Sibiu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45°45'33.9"N 24°06'24.8"E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Mureș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Sovata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46°35'22.8"N 25°04'37.5"E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Alba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Teius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46°11'52.3"N 23°40'06.5"E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Hunedoara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Holdea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45°53'26.5"N 22°23'26.6"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Cluj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Cluj-Napoca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46°45'37.5"N 23°35'13.8"E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Bistrița Năsăud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Colibița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47°10'20.2"N 24°55'17.0"E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56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170628" y="561119"/>
            <a:ext cx="117348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2000" b="1" dirty="0" smtClean="0">
                <a:solidFill>
                  <a:srgbClr val="FFC000"/>
                </a:solidFill>
              </a:rPr>
              <a:t>Analize moleculare </a:t>
            </a:r>
            <a:r>
              <a:rPr lang="ro-RO" sz="2000" b="1" dirty="0" smtClean="0">
                <a:solidFill>
                  <a:srgbClr val="000000"/>
                </a:solidFill>
              </a:rPr>
              <a:t>-</a:t>
            </a:r>
            <a:r>
              <a:rPr lang="ro-RO" sz="2000" b="1" dirty="0" smtClean="0">
                <a:solidFill>
                  <a:srgbClr val="FFC000"/>
                </a:solidFill>
              </a:rPr>
              <a:t> </a:t>
            </a:r>
            <a:r>
              <a:rPr lang="ro-RO" sz="2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populații flora spontană/variețăți cultivate</a:t>
            </a:r>
          </a:p>
          <a:p>
            <a:pPr algn="ctr"/>
            <a:r>
              <a:rPr lang="ro-RO" sz="2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l</a:t>
            </a:r>
            <a:r>
              <a:rPr lang="ro-RO" sz="2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 sp.</a:t>
            </a:r>
            <a:r>
              <a:rPr lang="en-GB" sz="2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GB" sz="2000" b="1" i="1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Cichorium</a:t>
            </a:r>
            <a:r>
              <a:rPr lang="en-GB" sz="2000" b="1" i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GB" sz="2000" b="1" i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intybus</a:t>
            </a:r>
            <a:r>
              <a:rPr lang="en-GB" sz="2000" b="1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GB" sz="2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(</a:t>
            </a:r>
            <a:r>
              <a:rPr lang="ro-RO" sz="2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cicoare</a:t>
            </a:r>
            <a:r>
              <a:rPr lang="en-GB" sz="2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)</a:t>
            </a:r>
            <a:r>
              <a:rPr lang="ro-RO" sz="2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ro-RO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 candidate /verificare amplificare</a:t>
            </a: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rapezoid 42">
            <a:extLst>
              <a:ext uri="{FF2B5EF4-FFF2-40B4-BE49-F238E27FC236}">
                <a16:creationId xmlns:a16="http://schemas.microsoft.com/office/drawing/2014/main" id="{0092C447-C8E1-4B12-B012-E6D21CBB1F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13029" y="2288544"/>
            <a:ext cx="4336142" cy="3277792"/>
          </a:xfrm>
          <a:prstGeom prst="trapezoid">
            <a:avLst>
              <a:gd name="adj" fmla="val 1942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id="{7E139379-1914-4446-8D6D-984A47041A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129676" y="3120194"/>
            <a:ext cx="3956644" cy="1958755"/>
          </a:xfrm>
          <a:prstGeom prst="trapezoid">
            <a:avLst>
              <a:gd name="adj" fmla="val 3171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0" y="-16368"/>
            <a:ext cx="12048900" cy="1256894"/>
            <a:chOff x="22025" y="8174"/>
            <a:chExt cx="12048900" cy="1256894"/>
          </a:xfrm>
        </p:grpSpPr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4E3F5479-058B-4FA8-92E9-18CAB8CDC5C5}"/>
                </a:ext>
              </a:extLst>
            </p:cNvPr>
            <p:cNvSpPr txBox="1">
              <a:spLocks/>
            </p:cNvSpPr>
            <p:nvPr/>
          </p:nvSpPr>
          <p:spPr>
            <a:xfrm>
              <a:off x="336125" y="101673"/>
              <a:ext cx="11734800" cy="116339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Cercetări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privind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îmbunătățirea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sistemului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furajer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la bovine, </a:t>
              </a:r>
              <a:endParaRPr lang="ro-RO" sz="1400" b="1" dirty="0" smtClean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r"/>
              <a:r>
                <a:rPr lang="en-US" sz="14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prin</a:t>
              </a:r>
              <a:r>
                <a:rPr lang="en-US" sz="1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diversificarea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structurilor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de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specii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furajere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și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al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noilor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cultivare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ameliorate</a:t>
              </a:r>
              <a:b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</a:br>
              <a:r>
                <a:rPr lang="en-US" sz="28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/>
              </a:r>
              <a:br>
                <a:rPr lang="en-US" sz="28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</a:br>
              <a:r>
                <a:rPr lang="ro-RO" sz="28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endParaRPr lang="en-US" sz="28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719326">
              <a:off x="21118" y="9081"/>
              <a:ext cx="533309" cy="531495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439225" y="142711"/>
              <a:ext cx="11293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 err="1" smtClean="0">
                  <a:solidFill>
                    <a:srgbClr val="000000"/>
                  </a:solidFill>
                </a:rPr>
                <a:t>Stațiunea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en-GB" sz="1200" dirty="0">
                  <a:solidFill>
                    <a:srgbClr val="000000"/>
                  </a:solidFill>
                </a:rPr>
                <a:t>de </a:t>
              </a:r>
              <a:r>
                <a:rPr lang="en-GB" sz="1200" dirty="0" err="1">
                  <a:solidFill>
                    <a:srgbClr val="000000"/>
                  </a:solidFill>
                </a:rPr>
                <a:t>Cercetare-Dezvoltare</a:t>
              </a:r>
              <a:r>
                <a:rPr lang="en-GB" sz="1200" dirty="0">
                  <a:solidFill>
                    <a:srgbClr val="000000"/>
                  </a:solidFill>
                </a:rPr>
                <a:t> </a:t>
              </a:r>
              <a:r>
                <a:rPr lang="en-GB" sz="1200" dirty="0" err="1">
                  <a:solidFill>
                    <a:srgbClr val="000000"/>
                  </a:solidFill>
                </a:rPr>
                <a:t>pentru</a:t>
              </a:r>
              <a:r>
                <a:rPr lang="en-GB" sz="1200" dirty="0">
                  <a:solidFill>
                    <a:srgbClr val="000000"/>
                  </a:solidFill>
                </a:rPr>
                <a:t> </a:t>
              </a:r>
              <a:r>
                <a:rPr lang="en-GB" sz="1200" dirty="0" err="1">
                  <a:solidFill>
                    <a:srgbClr val="000000"/>
                  </a:solidFill>
                </a:rPr>
                <a:t>Creșterea</a:t>
              </a:r>
              <a:r>
                <a:rPr lang="en-GB" sz="1200" dirty="0">
                  <a:solidFill>
                    <a:srgbClr val="000000"/>
                  </a:solidFill>
                </a:rPr>
                <a:t> </a:t>
              </a:r>
              <a:r>
                <a:rPr lang="en-GB" sz="1200" dirty="0" err="1">
                  <a:solidFill>
                    <a:srgbClr val="000000"/>
                  </a:solidFill>
                </a:rPr>
                <a:t>Bovinelor</a:t>
              </a:r>
              <a:r>
                <a:rPr lang="en-GB" sz="1200" dirty="0">
                  <a:solidFill>
                    <a:srgbClr val="000000"/>
                  </a:solidFill>
                </a:rPr>
                <a:t> Arad</a:t>
              </a:r>
            </a:p>
          </p:txBody>
        </p:sp>
      </p:grpSp>
      <p:sp>
        <p:nvSpPr>
          <p:cNvPr id="15" name="Circle: Hollow 2">
            <a:extLst>
              <a:ext uri="{FF2B5EF4-FFF2-40B4-BE49-F238E27FC236}">
                <a16:creationId xmlns:a16="http://schemas.microsoft.com/office/drawing/2014/main" id="{8DC8DEBA-4D8D-4704-A04E-32A1E0BF41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576584" y="2399579"/>
            <a:ext cx="1593858" cy="1593858"/>
          </a:xfrm>
          <a:prstGeom prst="donut">
            <a:avLst>
              <a:gd name="adj" fmla="val 12255"/>
            </a:avLst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ircle: Hollow 21">
            <a:extLst>
              <a:ext uri="{FF2B5EF4-FFF2-40B4-BE49-F238E27FC236}">
                <a16:creationId xmlns:a16="http://schemas.microsoft.com/office/drawing/2014/main" id="{769CE3F0-8651-4FF1-8CAF-1E986C3831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986379" y="2399579"/>
            <a:ext cx="1593858" cy="1593858"/>
          </a:xfrm>
          <a:prstGeom prst="donut">
            <a:avLst>
              <a:gd name="adj" fmla="val 12255"/>
            </a:avLst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ircle: Hollow 23">
            <a:extLst>
              <a:ext uri="{FF2B5EF4-FFF2-40B4-BE49-F238E27FC236}">
                <a16:creationId xmlns:a16="http://schemas.microsoft.com/office/drawing/2014/main" id="{A838DD0B-E018-44D0-A4C0-13DF2FD028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281481" y="3604697"/>
            <a:ext cx="1593858" cy="1593858"/>
          </a:xfrm>
          <a:prstGeom prst="donut">
            <a:avLst>
              <a:gd name="adj" fmla="val 12255"/>
            </a:avLst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Circle: Hollow 24">
            <a:extLst>
              <a:ext uri="{FF2B5EF4-FFF2-40B4-BE49-F238E27FC236}">
                <a16:creationId xmlns:a16="http://schemas.microsoft.com/office/drawing/2014/main" id="{B5265A05-9A0F-4DEC-9382-F51EEE7422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281481" y="3604697"/>
            <a:ext cx="3003654" cy="2875616"/>
          </a:xfrm>
          <a:prstGeom prst="donut">
            <a:avLst>
              <a:gd name="adj" fmla="val 12255"/>
            </a:avLst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Circle: Hollow 28">
            <a:extLst>
              <a:ext uri="{FF2B5EF4-FFF2-40B4-BE49-F238E27FC236}">
                <a16:creationId xmlns:a16="http://schemas.microsoft.com/office/drawing/2014/main" id="{8770E695-5D11-488D-931B-4C4259EC25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750321" y="3176108"/>
            <a:ext cx="1593858" cy="1593858"/>
          </a:xfrm>
          <a:prstGeom prst="donut">
            <a:avLst>
              <a:gd name="adj" fmla="val 12255"/>
            </a:avLst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Group 20" descr="Icon of human being and speech bubble. ">
            <a:extLst>
              <a:ext uri="{FF2B5EF4-FFF2-40B4-BE49-F238E27FC236}">
                <a16:creationId xmlns:a16="http://schemas.microsoft.com/office/drawing/2014/main" id="{F9B9D0B7-66BB-408F-A1CC-EA2209284AAD}"/>
              </a:ext>
            </a:extLst>
          </p:cNvPr>
          <p:cNvGrpSpPr/>
          <p:nvPr/>
        </p:nvGrpSpPr>
        <p:grpSpPr>
          <a:xfrm>
            <a:off x="4184402" y="3006995"/>
            <a:ext cx="378221" cy="380335"/>
            <a:chOff x="3171788" y="779462"/>
            <a:chExt cx="284163" cy="285751"/>
          </a:xfrm>
          <a:solidFill>
            <a:schemeClr val="accent3">
              <a:lumMod val="75000"/>
            </a:schemeClr>
          </a:solidFill>
        </p:grpSpPr>
        <p:sp>
          <p:nvSpPr>
            <p:cNvPr id="22" name="Freeform 2993">
              <a:extLst>
                <a:ext uri="{FF2B5EF4-FFF2-40B4-BE49-F238E27FC236}">
                  <a16:creationId xmlns:a16="http://schemas.microsoft.com/office/drawing/2014/main" id="{214A5167-4E01-4042-851A-88AFE72AE2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0851" y="779462"/>
              <a:ext cx="165100" cy="196850"/>
            </a:xfrm>
            <a:custGeom>
              <a:avLst/>
              <a:gdLst>
                <a:gd name="T0" fmla="*/ 291 w 416"/>
                <a:gd name="T1" fmla="*/ 221 h 493"/>
                <a:gd name="T2" fmla="*/ 339 w 416"/>
                <a:gd name="T3" fmla="*/ 173 h 493"/>
                <a:gd name="T4" fmla="*/ 242 w 416"/>
                <a:gd name="T5" fmla="*/ 221 h 493"/>
                <a:gd name="T6" fmla="*/ 195 w 416"/>
                <a:gd name="T7" fmla="*/ 173 h 493"/>
                <a:gd name="T8" fmla="*/ 242 w 416"/>
                <a:gd name="T9" fmla="*/ 221 h 493"/>
                <a:gd name="T10" fmla="*/ 99 w 416"/>
                <a:gd name="T11" fmla="*/ 221 h 493"/>
                <a:gd name="T12" fmla="*/ 147 w 416"/>
                <a:gd name="T13" fmla="*/ 173 h 493"/>
                <a:gd name="T14" fmla="*/ 208 w 416"/>
                <a:gd name="T15" fmla="*/ 0 h 493"/>
                <a:gd name="T16" fmla="*/ 166 w 416"/>
                <a:gd name="T17" fmla="*/ 3 h 493"/>
                <a:gd name="T18" fmla="*/ 127 w 416"/>
                <a:gd name="T19" fmla="*/ 15 h 493"/>
                <a:gd name="T20" fmla="*/ 92 w 416"/>
                <a:gd name="T21" fmla="*/ 33 h 493"/>
                <a:gd name="T22" fmla="*/ 61 w 416"/>
                <a:gd name="T23" fmla="*/ 57 h 493"/>
                <a:gd name="T24" fmla="*/ 35 w 416"/>
                <a:gd name="T25" fmla="*/ 85 h 493"/>
                <a:gd name="T26" fmla="*/ 16 w 416"/>
                <a:gd name="T27" fmla="*/ 117 h 493"/>
                <a:gd name="T28" fmla="*/ 4 w 416"/>
                <a:gd name="T29" fmla="*/ 153 h 493"/>
                <a:gd name="T30" fmla="*/ 0 w 416"/>
                <a:gd name="T31" fmla="*/ 192 h 493"/>
                <a:gd name="T32" fmla="*/ 0 w 416"/>
                <a:gd name="T33" fmla="*/ 194 h 493"/>
                <a:gd name="T34" fmla="*/ 26 w 416"/>
                <a:gd name="T35" fmla="*/ 204 h 493"/>
                <a:gd name="T36" fmla="*/ 47 w 416"/>
                <a:gd name="T37" fmla="*/ 220 h 493"/>
                <a:gd name="T38" fmla="*/ 64 w 416"/>
                <a:gd name="T39" fmla="*/ 238 h 493"/>
                <a:gd name="T40" fmla="*/ 72 w 416"/>
                <a:gd name="T41" fmla="*/ 260 h 493"/>
                <a:gd name="T42" fmla="*/ 76 w 416"/>
                <a:gd name="T43" fmla="*/ 277 h 493"/>
                <a:gd name="T44" fmla="*/ 76 w 416"/>
                <a:gd name="T45" fmla="*/ 293 h 493"/>
                <a:gd name="T46" fmla="*/ 73 w 416"/>
                <a:gd name="T47" fmla="*/ 311 h 493"/>
                <a:gd name="T48" fmla="*/ 67 w 416"/>
                <a:gd name="T49" fmla="*/ 330 h 493"/>
                <a:gd name="T50" fmla="*/ 70 w 416"/>
                <a:gd name="T51" fmla="*/ 333 h 493"/>
                <a:gd name="T52" fmla="*/ 77 w 416"/>
                <a:gd name="T53" fmla="*/ 349 h 493"/>
                <a:gd name="T54" fmla="*/ 94 w 416"/>
                <a:gd name="T55" fmla="*/ 361 h 493"/>
                <a:gd name="T56" fmla="*/ 114 w 416"/>
                <a:gd name="T57" fmla="*/ 371 h 493"/>
                <a:gd name="T58" fmla="*/ 132 w 416"/>
                <a:gd name="T59" fmla="*/ 378 h 493"/>
                <a:gd name="T60" fmla="*/ 153 w 416"/>
                <a:gd name="T61" fmla="*/ 383 h 493"/>
                <a:gd name="T62" fmla="*/ 153 w 416"/>
                <a:gd name="T63" fmla="*/ 428 h 493"/>
                <a:gd name="T64" fmla="*/ 153 w 416"/>
                <a:gd name="T65" fmla="*/ 465 h 493"/>
                <a:gd name="T66" fmla="*/ 173 w 416"/>
                <a:gd name="T67" fmla="*/ 473 h 493"/>
                <a:gd name="T68" fmla="*/ 203 w 416"/>
                <a:gd name="T69" fmla="*/ 446 h 493"/>
                <a:gd name="T70" fmla="*/ 249 w 416"/>
                <a:gd name="T71" fmla="*/ 406 h 493"/>
                <a:gd name="T72" fmla="*/ 274 w 416"/>
                <a:gd name="T73" fmla="*/ 385 h 493"/>
                <a:gd name="T74" fmla="*/ 290 w 416"/>
                <a:gd name="T75" fmla="*/ 371 h 493"/>
                <a:gd name="T76" fmla="*/ 317 w 416"/>
                <a:gd name="T77" fmla="*/ 358 h 493"/>
                <a:gd name="T78" fmla="*/ 342 w 416"/>
                <a:gd name="T79" fmla="*/ 341 h 493"/>
                <a:gd name="T80" fmla="*/ 364 w 416"/>
                <a:gd name="T81" fmla="*/ 321 h 493"/>
                <a:gd name="T82" fmla="*/ 383 w 416"/>
                <a:gd name="T83" fmla="*/ 299 h 493"/>
                <a:gd name="T84" fmla="*/ 397 w 416"/>
                <a:gd name="T85" fmla="*/ 276 h 493"/>
                <a:gd name="T86" fmla="*/ 408 w 416"/>
                <a:gd name="T87" fmla="*/ 249 h 493"/>
                <a:gd name="T88" fmla="*/ 415 w 416"/>
                <a:gd name="T89" fmla="*/ 222 h 493"/>
                <a:gd name="T90" fmla="*/ 416 w 416"/>
                <a:gd name="T91" fmla="*/ 192 h 493"/>
                <a:gd name="T92" fmla="*/ 412 w 416"/>
                <a:gd name="T93" fmla="*/ 154 h 493"/>
                <a:gd name="T94" fmla="*/ 400 w 416"/>
                <a:gd name="T95" fmla="*/ 117 h 493"/>
                <a:gd name="T96" fmla="*/ 381 w 416"/>
                <a:gd name="T97" fmla="*/ 85 h 493"/>
                <a:gd name="T98" fmla="*/ 355 w 416"/>
                <a:gd name="T99" fmla="*/ 57 h 493"/>
                <a:gd name="T100" fmla="*/ 324 w 416"/>
                <a:gd name="T101" fmla="*/ 33 h 493"/>
                <a:gd name="T102" fmla="*/ 289 w 416"/>
                <a:gd name="T103" fmla="*/ 15 h 493"/>
                <a:gd name="T104" fmla="*/ 251 w 416"/>
                <a:gd name="T105" fmla="*/ 3 h 493"/>
                <a:gd name="T106" fmla="*/ 208 w 416"/>
                <a:gd name="T107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6" h="493">
                  <a:moveTo>
                    <a:pt x="339" y="221"/>
                  </a:moveTo>
                  <a:lnTo>
                    <a:pt x="291" y="221"/>
                  </a:lnTo>
                  <a:lnTo>
                    <a:pt x="291" y="173"/>
                  </a:lnTo>
                  <a:lnTo>
                    <a:pt x="339" y="173"/>
                  </a:lnTo>
                  <a:lnTo>
                    <a:pt x="339" y="221"/>
                  </a:lnTo>
                  <a:close/>
                  <a:moveTo>
                    <a:pt x="242" y="221"/>
                  </a:moveTo>
                  <a:lnTo>
                    <a:pt x="195" y="221"/>
                  </a:lnTo>
                  <a:lnTo>
                    <a:pt x="195" y="173"/>
                  </a:lnTo>
                  <a:lnTo>
                    <a:pt x="242" y="173"/>
                  </a:lnTo>
                  <a:lnTo>
                    <a:pt x="242" y="221"/>
                  </a:lnTo>
                  <a:close/>
                  <a:moveTo>
                    <a:pt x="147" y="221"/>
                  </a:moveTo>
                  <a:lnTo>
                    <a:pt x="99" y="221"/>
                  </a:lnTo>
                  <a:lnTo>
                    <a:pt x="99" y="173"/>
                  </a:lnTo>
                  <a:lnTo>
                    <a:pt x="147" y="173"/>
                  </a:lnTo>
                  <a:lnTo>
                    <a:pt x="147" y="221"/>
                  </a:lnTo>
                  <a:close/>
                  <a:moveTo>
                    <a:pt x="208" y="0"/>
                  </a:moveTo>
                  <a:lnTo>
                    <a:pt x="186" y="1"/>
                  </a:lnTo>
                  <a:lnTo>
                    <a:pt x="166" y="3"/>
                  </a:lnTo>
                  <a:lnTo>
                    <a:pt x="146" y="8"/>
                  </a:lnTo>
                  <a:lnTo>
                    <a:pt x="127" y="15"/>
                  </a:lnTo>
                  <a:lnTo>
                    <a:pt x="109" y="23"/>
                  </a:lnTo>
                  <a:lnTo>
                    <a:pt x="92" y="33"/>
                  </a:lnTo>
                  <a:lnTo>
                    <a:pt x="76" y="44"/>
                  </a:lnTo>
                  <a:lnTo>
                    <a:pt x="61" y="57"/>
                  </a:lnTo>
                  <a:lnTo>
                    <a:pt x="47" y="70"/>
                  </a:lnTo>
                  <a:lnTo>
                    <a:pt x="35" y="85"/>
                  </a:lnTo>
                  <a:lnTo>
                    <a:pt x="25" y="101"/>
                  </a:lnTo>
                  <a:lnTo>
                    <a:pt x="16" y="117"/>
                  </a:lnTo>
                  <a:lnTo>
                    <a:pt x="9" y="135"/>
                  </a:lnTo>
                  <a:lnTo>
                    <a:pt x="4" y="153"/>
                  </a:lnTo>
                  <a:lnTo>
                    <a:pt x="1" y="173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14" y="198"/>
                  </a:lnTo>
                  <a:lnTo>
                    <a:pt x="26" y="204"/>
                  </a:lnTo>
                  <a:lnTo>
                    <a:pt x="38" y="211"/>
                  </a:lnTo>
                  <a:lnTo>
                    <a:pt x="47" y="220"/>
                  </a:lnTo>
                  <a:lnTo>
                    <a:pt x="57" y="228"/>
                  </a:lnTo>
                  <a:lnTo>
                    <a:pt x="64" y="238"/>
                  </a:lnTo>
                  <a:lnTo>
                    <a:pt x="69" y="248"/>
                  </a:lnTo>
                  <a:lnTo>
                    <a:pt x="72" y="260"/>
                  </a:lnTo>
                  <a:lnTo>
                    <a:pt x="74" y="268"/>
                  </a:lnTo>
                  <a:lnTo>
                    <a:pt x="76" y="277"/>
                  </a:lnTo>
                  <a:lnTo>
                    <a:pt x="76" y="285"/>
                  </a:lnTo>
                  <a:lnTo>
                    <a:pt x="76" y="293"/>
                  </a:lnTo>
                  <a:lnTo>
                    <a:pt x="74" y="303"/>
                  </a:lnTo>
                  <a:lnTo>
                    <a:pt x="73" y="311"/>
                  </a:lnTo>
                  <a:lnTo>
                    <a:pt x="71" y="321"/>
                  </a:lnTo>
                  <a:lnTo>
                    <a:pt x="67" y="330"/>
                  </a:lnTo>
                  <a:lnTo>
                    <a:pt x="69" y="332"/>
                  </a:lnTo>
                  <a:lnTo>
                    <a:pt x="70" y="333"/>
                  </a:lnTo>
                  <a:lnTo>
                    <a:pt x="73" y="341"/>
                  </a:lnTo>
                  <a:lnTo>
                    <a:pt x="77" y="349"/>
                  </a:lnTo>
                  <a:lnTo>
                    <a:pt x="85" y="355"/>
                  </a:lnTo>
                  <a:lnTo>
                    <a:pt x="94" y="361"/>
                  </a:lnTo>
                  <a:lnTo>
                    <a:pt x="104" y="366"/>
                  </a:lnTo>
                  <a:lnTo>
                    <a:pt x="114" y="371"/>
                  </a:lnTo>
                  <a:lnTo>
                    <a:pt x="123" y="374"/>
                  </a:lnTo>
                  <a:lnTo>
                    <a:pt x="132" y="378"/>
                  </a:lnTo>
                  <a:lnTo>
                    <a:pt x="142" y="380"/>
                  </a:lnTo>
                  <a:lnTo>
                    <a:pt x="153" y="383"/>
                  </a:lnTo>
                  <a:lnTo>
                    <a:pt x="153" y="403"/>
                  </a:lnTo>
                  <a:lnTo>
                    <a:pt x="153" y="428"/>
                  </a:lnTo>
                  <a:lnTo>
                    <a:pt x="153" y="449"/>
                  </a:lnTo>
                  <a:lnTo>
                    <a:pt x="153" y="465"/>
                  </a:lnTo>
                  <a:lnTo>
                    <a:pt x="153" y="493"/>
                  </a:lnTo>
                  <a:lnTo>
                    <a:pt x="173" y="473"/>
                  </a:lnTo>
                  <a:lnTo>
                    <a:pt x="185" y="462"/>
                  </a:lnTo>
                  <a:lnTo>
                    <a:pt x="203" y="446"/>
                  </a:lnTo>
                  <a:lnTo>
                    <a:pt x="227" y="427"/>
                  </a:lnTo>
                  <a:lnTo>
                    <a:pt x="249" y="406"/>
                  </a:lnTo>
                  <a:lnTo>
                    <a:pt x="262" y="395"/>
                  </a:lnTo>
                  <a:lnTo>
                    <a:pt x="274" y="385"/>
                  </a:lnTo>
                  <a:lnTo>
                    <a:pt x="284" y="377"/>
                  </a:lnTo>
                  <a:lnTo>
                    <a:pt x="290" y="371"/>
                  </a:lnTo>
                  <a:lnTo>
                    <a:pt x="304" y="365"/>
                  </a:lnTo>
                  <a:lnTo>
                    <a:pt x="317" y="358"/>
                  </a:lnTo>
                  <a:lnTo>
                    <a:pt x="330" y="349"/>
                  </a:lnTo>
                  <a:lnTo>
                    <a:pt x="342" y="341"/>
                  </a:lnTo>
                  <a:lnTo>
                    <a:pt x="353" y="332"/>
                  </a:lnTo>
                  <a:lnTo>
                    <a:pt x="364" y="321"/>
                  </a:lnTo>
                  <a:lnTo>
                    <a:pt x="373" y="310"/>
                  </a:lnTo>
                  <a:lnTo>
                    <a:pt x="383" y="299"/>
                  </a:lnTo>
                  <a:lnTo>
                    <a:pt x="390" y="288"/>
                  </a:lnTo>
                  <a:lnTo>
                    <a:pt x="397" y="276"/>
                  </a:lnTo>
                  <a:lnTo>
                    <a:pt x="403" y="263"/>
                  </a:lnTo>
                  <a:lnTo>
                    <a:pt x="408" y="249"/>
                  </a:lnTo>
                  <a:lnTo>
                    <a:pt x="411" y="235"/>
                  </a:lnTo>
                  <a:lnTo>
                    <a:pt x="415" y="222"/>
                  </a:lnTo>
                  <a:lnTo>
                    <a:pt x="416" y="208"/>
                  </a:lnTo>
                  <a:lnTo>
                    <a:pt x="416" y="192"/>
                  </a:lnTo>
                  <a:lnTo>
                    <a:pt x="416" y="173"/>
                  </a:lnTo>
                  <a:lnTo>
                    <a:pt x="412" y="154"/>
                  </a:lnTo>
                  <a:lnTo>
                    <a:pt x="408" y="135"/>
                  </a:lnTo>
                  <a:lnTo>
                    <a:pt x="400" y="117"/>
                  </a:lnTo>
                  <a:lnTo>
                    <a:pt x="391" y="101"/>
                  </a:lnTo>
                  <a:lnTo>
                    <a:pt x="381" y="85"/>
                  </a:lnTo>
                  <a:lnTo>
                    <a:pt x="368" y="70"/>
                  </a:lnTo>
                  <a:lnTo>
                    <a:pt x="355" y="57"/>
                  </a:lnTo>
                  <a:lnTo>
                    <a:pt x="341" y="44"/>
                  </a:lnTo>
                  <a:lnTo>
                    <a:pt x="324" y="33"/>
                  </a:lnTo>
                  <a:lnTo>
                    <a:pt x="308" y="23"/>
                  </a:lnTo>
                  <a:lnTo>
                    <a:pt x="289" y="15"/>
                  </a:lnTo>
                  <a:lnTo>
                    <a:pt x="270" y="8"/>
                  </a:lnTo>
                  <a:lnTo>
                    <a:pt x="251" y="3"/>
                  </a:lnTo>
                  <a:lnTo>
                    <a:pt x="229" y="1"/>
                  </a:lnTo>
                  <a:lnTo>
                    <a:pt x="2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994">
              <a:extLst>
                <a:ext uri="{FF2B5EF4-FFF2-40B4-BE49-F238E27FC236}">
                  <a16:creationId xmlns:a16="http://schemas.microsoft.com/office/drawing/2014/main" id="{EF3D2201-62FC-4C65-ADA0-327F68113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788" y="863600"/>
              <a:ext cx="190500" cy="201613"/>
            </a:xfrm>
            <a:custGeom>
              <a:avLst/>
              <a:gdLst>
                <a:gd name="T0" fmla="*/ 393 w 480"/>
                <a:gd name="T1" fmla="*/ 357 h 507"/>
                <a:gd name="T2" fmla="*/ 312 w 480"/>
                <a:gd name="T3" fmla="*/ 312 h 507"/>
                <a:gd name="T4" fmla="*/ 320 w 480"/>
                <a:gd name="T5" fmla="*/ 267 h 507"/>
                <a:gd name="T6" fmla="*/ 324 w 480"/>
                <a:gd name="T7" fmla="*/ 261 h 507"/>
                <a:gd name="T8" fmla="*/ 329 w 480"/>
                <a:gd name="T9" fmla="*/ 254 h 507"/>
                <a:gd name="T10" fmla="*/ 332 w 480"/>
                <a:gd name="T11" fmla="*/ 244 h 507"/>
                <a:gd name="T12" fmla="*/ 336 w 480"/>
                <a:gd name="T13" fmla="*/ 231 h 507"/>
                <a:gd name="T14" fmla="*/ 338 w 480"/>
                <a:gd name="T15" fmla="*/ 219 h 507"/>
                <a:gd name="T16" fmla="*/ 339 w 480"/>
                <a:gd name="T17" fmla="*/ 203 h 507"/>
                <a:gd name="T18" fmla="*/ 350 w 480"/>
                <a:gd name="T19" fmla="*/ 190 h 507"/>
                <a:gd name="T20" fmla="*/ 354 w 480"/>
                <a:gd name="T21" fmla="*/ 185 h 507"/>
                <a:gd name="T22" fmla="*/ 356 w 480"/>
                <a:gd name="T23" fmla="*/ 179 h 507"/>
                <a:gd name="T24" fmla="*/ 357 w 480"/>
                <a:gd name="T25" fmla="*/ 173 h 507"/>
                <a:gd name="T26" fmla="*/ 358 w 480"/>
                <a:gd name="T27" fmla="*/ 166 h 507"/>
                <a:gd name="T28" fmla="*/ 357 w 480"/>
                <a:gd name="T29" fmla="*/ 149 h 507"/>
                <a:gd name="T30" fmla="*/ 354 w 480"/>
                <a:gd name="T31" fmla="*/ 140 h 507"/>
                <a:gd name="T32" fmla="*/ 350 w 480"/>
                <a:gd name="T33" fmla="*/ 131 h 507"/>
                <a:gd name="T34" fmla="*/ 343 w 480"/>
                <a:gd name="T35" fmla="*/ 125 h 507"/>
                <a:gd name="T36" fmla="*/ 355 w 480"/>
                <a:gd name="T37" fmla="*/ 84 h 507"/>
                <a:gd name="T38" fmla="*/ 353 w 480"/>
                <a:gd name="T39" fmla="*/ 54 h 507"/>
                <a:gd name="T40" fmla="*/ 336 w 480"/>
                <a:gd name="T41" fmla="*/ 28 h 507"/>
                <a:gd name="T42" fmla="*/ 305 w 480"/>
                <a:gd name="T43" fmla="*/ 9 h 507"/>
                <a:gd name="T44" fmla="*/ 286 w 480"/>
                <a:gd name="T45" fmla="*/ 4 h 507"/>
                <a:gd name="T46" fmla="*/ 267 w 480"/>
                <a:gd name="T47" fmla="*/ 0 h 507"/>
                <a:gd name="T48" fmla="*/ 251 w 480"/>
                <a:gd name="T49" fmla="*/ 0 h 507"/>
                <a:gd name="T50" fmla="*/ 232 w 480"/>
                <a:gd name="T51" fmla="*/ 2 h 507"/>
                <a:gd name="T52" fmla="*/ 217 w 480"/>
                <a:gd name="T53" fmla="*/ 4 h 507"/>
                <a:gd name="T54" fmla="*/ 203 w 480"/>
                <a:gd name="T55" fmla="*/ 8 h 507"/>
                <a:gd name="T56" fmla="*/ 192 w 480"/>
                <a:gd name="T57" fmla="*/ 11 h 507"/>
                <a:gd name="T58" fmla="*/ 157 w 480"/>
                <a:gd name="T59" fmla="*/ 38 h 507"/>
                <a:gd name="T60" fmla="*/ 154 w 480"/>
                <a:gd name="T61" fmla="*/ 44 h 507"/>
                <a:gd name="T62" fmla="*/ 140 w 480"/>
                <a:gd name="T63" fmla="*/ 46 h 507"/>
                <a:gd name="T64" fmla="*/ 131 w 480"/>
                <a:gd name="T65" fmla="*/ 48 h 507"/>
                <a:gd name="T66" fmla="*/ 126 w 480"/>
                <a:gd name="T67" fmla="*/ 53 h 507"/>
                <a:gd name="T68" fmla="*/ 123 w 480"/>
                <a:gd name="T69" fmla="*/ 56 h 507"/>
                <a:gd name="T70" fmla="*/ 118 w 480"/>
                <a:gd name="T71" fmla="*/ 66 h 507"/>
                <a:gd name="T72" fmla="*/ 118 w 480"/>
                <a:gd name="T73" fmla="*/ 75 h 507"/>
                <a:gd name="T74" fmla="*/ 118 w 480"/>
                <a:gd name="T75" fmla="*/ 84 h 507"/>
                <a:gd name="T76" fmla="*/ 121 w 480"/>
                <a:gd name="T77" fmla="*/ 92 h 507"/>
                <a:gd name="T78" fmla="*/ 123 w 480"/>
                <a:gd name="T79" fmla="*/ 100 h 507"/>
                <a:gd name="T80" fmla="*/ 125 w 480"/>
                <a:gd name="T81" fmla="*/ 109 h 507"/>
                <a:gd name="T82" fmla="*/ 132 w 480"/>
                <a:gd name="T83" fmla="*/ 125 h 507"/>
                <a:gd name="T84" fmla="*/ 116 w 480"/>
                <a:gd name="T85" fmla="*/ 148 h 507"/>
                <a:gd name="T86" fmla="*/ 115 w 480"/>
                <a:gd name="T87" fmla="*/ 174 h 507"/>
                <a:gd name="T88" fmla="*/ 118 w 480"/>
                <a:gd name="T89" fmla="*/ 185 h 507"/>
                <a:gd name="T90" fmla="*/ 124 w 480"/>
                <a:gd name="T91" fmla="*/ 193 h 507"/>
                <a:gd name="T92" fmla="*/ 130 w 480"/>
                <a:gd name="T93" fmla="*/ 199 h 507"/>
                <a:gd name="T94" fmla="*/ 138 w 480"/>
                <a:gd name="T95" fmla="*/ 216 h 507"/>
                <a:gd name="T96" fmla="*/ 144 w 480"/>
                <a:gd name="T97" fmla="*/ 242 h 507"/>
                <a:gd name="T98" fmla="*/ 161 w 480"/>
                <a:gd name="T99" fmla="*/ 268 h 507"/>
                <a:gd name="T100" fmla="*/ 168 w 480"/>
                <a:gd name="T101" fmla="*/ 312 h 507"/>
                <a:gd name="T102" fmla="*/ 87 w 480"/>
                <a:gd name="T103" fmla="*/ 357 h 507"/>
                <a:gd name="T104" fmla="*/ 19 w 480"/>
                <a:gd name="T105" fmla="*/ 399 h 507"/>
                <a:gd name="T106" fmla="*/ 2 w 480"/>
                <a:gd name="T107" fmla="*/ 420 h 507"/>
                <a:gd name="T108" fmla="*/ 4 w 480"/>
                <a:gd name="T109" fmla="*/ 504 h 507"/>
                <a:gd name="T110" fmla="*/ 473 w 480"/>
                <a:gd name="T111" fmla="*/ 506 h 507"/>
                <a:gd name="T112" fmla="*/ 480 w 480"/>
                <a:gd name="T113" fmla="*/ 424 h 507"/>
                <a:gd name="T114" fmla="*/ 471 w 480"/>
                <a:gd name="T115" fmla="*/ 408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0" h="507">
                  <a:moveTo>
                    <a:pt x="446" y="388"/>
                  </a:moveTo>
                  <a:lnTo>
                    <a:pt x="435" y="380"/>
                  </a:lnTo>
                  <a:lnTo>
                    <a:pt x="418" y="370"/>
                  </a:lnTo>
                  <a:lnTo>
                    <a:pt x="393" y="357"/>
                  </a:lnTo>
                  <a:lnTo>
                    <a:pt x="367" y="344"/>
                  </a:lnTo>
                  <a:lnTo>
                    <a:pt x="339" y="331"/>
                  </a:lnTo>
                  <a:lnTo>
                    <a:pt x="312" y="319"/>
                  </a:lnTo>
                  <a:lnTo>
                    <a:pt x="312" y="312"/>
                  </a:lnTo>
                  <a:lnTo>
                    <a:pt x="312" y="280"/>
                  </a:lnTo>
                  <a:lnTo>
                    <a:pt x="312" y="274"/>
                  </a:lnTo>
                  <a:lnTo>
                    <a:pt x="316" y="272"/>
                  </a:lnTo>
                  <a:lnTo>
                    <a:pt x="320" y="267"/>
                  </a:lnTo>
                  <a:lnTo>
                    <a:pt x="320" y="266"/>
                  </a:lnTo>
                  <a:lnTo>
                    <a:pt x="320" y="266"/>
                  </a:lnTo>
                  <a:lnTo>
                    <a:pt x="323" y="263"/>
                  </a:lnTo>
                  <a:lnTo>
                    <a:pt x="324" y="261"/>
                  </a:lnTo>
                  <a:lnTo>
                    <a:pt x="325" y="260"/>
                  </a:lnTo>
                  <a:lnTo>
                    <a:pt x="325" y="260"/>
                  </a:lnTo>
                  <a:lnTo>
                    <a:pt x="326" y="256"/>
                  </a:lnTo>
                  <a:lnTo>
                    <a:pt x="329" y="254"/>
                  </a:lnTo>
                  <a:lnTo>
                    <a:pt x="329" y="253"/>
                  </a:lnTo>
                  <a:lnTo>
                    <a:pt x="329" y="251"/>
                  </a:lnTo>
                  <a:lnTo>
                    <a:pt x="331" y="248"/>
                  </a:lnTo>
                  <a:lnTo>
                    <a:pt x="332" y="244"/>
                  </a:lnTo>
                  <a:lnTo>
                    <a:pt x="332" y="243"/>
                  </a:lnTo>
                  <a:lnTo>
                    <a:pt x="332" y="243"/>
                  </a:lnTo>
                  <a:lnTo>
                    <a:pt x="335" y="237"/>
                  </a:lnTo>
                  <a:lnTo>
                    <a:pt x="336" y="231"/>
                  </a:lnTo>
                  <a:lnTo>
                    <a:pt x="336" y="231"/>
                  </a:lnTo>
                  <a:lnTo>
                    <a:pt x="336" y="231"/>
                  </a:lnTo>
                  <a:lnTo>
                    <a:pt x="337" y="225"/>
                  </a:lnTo>
                  <a:lnTo>
                    <a:pt x="338" y="219"/>
                  </a:lnTo>
                  <a:lnTo>
                    <a:pt x="338" y="217"/>
                  </a:lnTo>
                  <a:lnTo>
                    <a:pt x="338" y="215"/>
                  </a:lnTo>
                  <a:lnTo>
                    <a:pt x="339" y="209"/>
                  </a:lnTo>
                  <a:lnTo>
                    <a:pt x="339" y="203"/>
                  </a:lnTo>
                  <a:lnTo>
                    <a:pt x="345" y="197"/>
                  </a:lnTo>
                  <a:lnTo>
                    <a:pt x="350" y="191"/>
                  </a:lnTo>
                  <a:lnTo>
                    <a:pt x="350" y="190"/>
                  </a:lnTo>
                  <a:lnTo>
                    <a:pt x="350" y="190"/>
                  </a:lnTo>
                  <a:lnTo>
                    <a:pt x="353" y="187"/>
                  </a:lnTo>
                  <a:lnTo>
                    <a:pt x="354" y="185"/>
                  </a:lnTo>
                  <a:lnTo>
                    <a:pt x="354" y="185"/>
                  </a:lnTo>
                  <a:lnTo>
                    <a:pt x="354" y="185"/>
                  </a:lnTo>
                  <a:lnTo>
                    <a:pt x="355" y="182"/>
                  </a:lnTo>
                  <a:lnTo>
                    <a:pt x="355" y="180"/>
                  </a:lnTo>
                  <a:lnTo>
                    <a:pt x="355" y="179"/>
                  </a:lnTo>
                  <a:lnTo>
                    <a:pt x="356" y="179"/>
                  </a:lnTo>
                  <a:lnTo>
                    <a:pt x="356" y="176"/>
                  </a:lnTo>
                  <a:lnTo>
                    <a:pt x="357" y="174"/>
                  </a:lnTo>
                  <a:lnTo>
                    <a:pt x="357" y="173"/>
                  </a:lnTo>
                  <a:lnTo>
                    <a:pt x="357" y="173"/>
                  </a:lnTo>
                  <a:lnTo>
                    <a:pt x="357" y="169"/>
                  </a:lnTo>
                  <a:lnTo>
                    <a:pt x="357" y="167"/>
                  </a:lnTo>
                  <a:lnTo>
                    <a:pt x="358" y="167"/>
                  </a:lnTo>
                  <a:lnTo>
                    <a:pt x="358" y="166"/>
                  </a:lnTo>
                  <a:lnTo>
                    <a:pt x="358" y="163"/>
                  </a:lnTo>
                  <a:lnTo>
                    <a:pt x="358" y="160"/>
                  </a:lnTo>
                  <a:lnTo>
                    <a:pt x="358" y="155"/>
                  </a:lnTo>
                  <a:lnTo>
                    <a:pt x="357" y="149"/>
                  </a:lnTo>
                  <a:lnTo>
                    <a:pt x="357" y="149"/>
                  </a:lnTo>
                  <a:lnTo>
                    <a:pt x="357" y="148"/>
                  </a:lnTo>
                  <a:lnTo>
                    <a:pt x="356" y="143"/>
                  </a:lnTo>
                  <a:lnTo>
                    <a:pt x="354" y="140"/>
                  </a:lnTo>
                  <a:lnTo>
                    <a:pt x="354" y="138"/>
                  </a:lnTo>
                  <a:lnTo>
                    <a:pt x="354" y="138"/>
                  </a:lnTo>
                  <a:lnTo>
                    <a:pt x="353" y="135"/>
                  </a:lnTo>
                  <a:lnTo>
                    <a:pt x="350" y="131"/>
                  </a:lnTo>
                  <a:lnTo>
                    <a:pt x="349" y="131"/>
                  </a:lnTo>
                  <a:lnTo>
                    <a:pt x="349" y="131"/>
                  </a:lnTo>
                  <a:lnTo>
                    <a:pt x="347" y="128"/>
                  </a:lnTo>
                  <a:lnTo>
                    <a:pt x="343" y="125"/>
                  </a:lnTo>
                  <a:lnTo>
                    <a:pt x="344" y="122"/>
                  </a:lnTo>
                  <a:lnTo>
                    <a:pt x="347" y="117"/>
                  </a:lnTo>
                  <a:lnTo>
                    <a:pt x="351" y="100"/>
                  </a:lnTo>
                  <a:lnTo>
                    <a:pt x="355" y="84"/>
                  </a:lnTo>
                  <a:lnTo>
                    <a:pt x="355" y="77"/>
                  </a:lnTo>
                  <a:lnTo>
                    <a:pt x="355" y="69"/>
                  </a:lnTo>
                  <a:lnTo>
                    <a:pt x="354" y="61"/>
                  </a:lnTo>
                  <a:lnTo>
                    <a:pt x="353" y="54"/>
                  </a:lnTo>
                  <a:lnTo>
                    <a:pt x="350" y="47"/>
                  </a:lnTo>
                  <a:lnTo>
                    <a:pt x="347" y="40"/>
                  </a:lnTo>
                  <a:lnTo>
                    <a:pt x="342" y="34"/>
                  </a:lnTo>
                  <a:lnTo>
                    <a:pt x="336" y="28"/>
                  </a:lnTo>
                  <a:lnTo>
                    <a:pt x="330" y="22"/>
                  </a:lnTo>
                  <a:lnTo>
                    <a:pt x="323" y="17"/>
                  </a:lnTo>
                  <a:lnTo>
                    <a:pt x="314" y="12"/>
                  </a:lnTo>
                  <a:lnTo>
                    <a:pt x="305" y="9"/>
                  </a:lnTo>
                  <a:lnTo>
                    <a:pt x="305" y="9"/>
                  </a:lnTo>
                  <a:lnTo>
                    <a:pt x="305" y="9"/>
                  </a:lnTo>
                  <a:lnTo>
                    <a:pt x="295" y="6"/>
                  </a:lnTo>
                  <a:lnTo>
                    <a:pt x="286" y="4"/>
                  </a:lnTo>
                  <a:lnTo>
                    <a:pt x="276" y="2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3" y="0"/>
                  </a:lnTo>
                  <a:lnTo>
                    <a:pt x="260" y="0"/>
                  </a:lnTo>
                  <a:lnTo>
                    <a:pt x="255" y="0"/>
                  </a:lnTo>
                  <a:lnTo>
                    <a:pt x="251" y="0"/>
                  </a:lnTo>
                  <a:lnTo>
                    <a:pt x="244" y="0"/>
                  </a:lnTo>
                  <a:lnTo>
                    <a:pt x="237" y="0"/>
                  </a:lnTo>
                  <a:lnTo>
                    <a:pt x="235" y="0"/>
                  </a:lnTo>
                  <a:lnTo>
                    <a:pt x="232" y="2"/>
                  </a:lnTo>
                  <a:lnTo>
                    <a:pt x="229" y="2"/>
                  </a:lnTo>
                  <a:lnTo>
                    <a:pt x="224" y="3"/>
                  </a:lnTo>
                  <a:lnTo>
                    <a:pt x="220" y="3"/>
                  </a:lnTo>
                  <a:lnTo>
                    <a:pt x="217" y="4"/>
                  </a:lnTo>
                  <a:lnTo>
                    <a:pt x="215" y="4"/>
                  </a:lnTo>
                  <a:lnTo>
                    <a:pt x="212" y="5"/>
                  </a:lnTo>
                  <a:lnTo>
                    <a:pt x="207" y="6"/>
                  </a:lnTo>
                  <a:lnTo>
                    <a:pt x="203" y="8"/>
                  </a:lnTo>
                  <a:lnTo>
                    <a:pt x="199" y="9"/>
                  </a:lnTo>
                  <a:lnTo>
                    <a:pt x="195" y="10"/>
                  </a:lnTo>
                  <a:lnTo>
                    <a:pt x="193" y="10"/>
                  </a:lnTo>
                  <a:lnTo>
                    <a:pt x="192" y="11"/>
                  </a:lnTo>
                  <a:lnTo>
                    <a:pt x="181" y="16"/>
                  </a:lnTo>
                  <a:lnTo>
                    <a:pt x="172" y="23"/>
                  </a:lnTo>
                  <a:lnTo>
                    <a:pt x="163" y="30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6" y="38"/>
                  </a:lnTo>
                  <a:lnTo>
                    <a:pt x="155" y="42"/>
                  </a:lnTo>
                  <a:lnTo>
                    <a:pt x="154" y="44"/>
                  </a:lnTo>
                  <a:lnTo>
                    <a:pt x="150" y="44"/>
                  </a:lnTo>
                  <a:lnTo>
                    <a:pt x="148" y="44"/>
                  </a:lnTo>
                  <a:lnTo>
                    <a:pt x="143" y="44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37" y="46"/>
                  </a:lnTo>
                  <a:lnTo>
                    <a:pt x="135" y="47"/>
                  </a:lnTo>
                  <a:lnTo>
                    <a:pt x="131" y="48"/>
                  </a:lnTo>
                  <a:lnTo>
                    <a:pt x="131" y="48"/>
                  </a:lnTo>
                  <a:lnTo>
                    <a:pt x="130" y="49"/>
                  </a:lnTo>
                  <a:lnTo>
                    <a:pt x="128" y="50"/>
                  </a:lnTo>
                  <a:lnTo>
                    <a:pt x="126" y="53"/>
                  </a:lnTo>
                  <a:lnTo>
                    <a:pt x="125" y="53"/>
                  </a:lnTo>
                  <a:lnTo>
                    <a:pt x="125" y="53"/>
                  </a:lnTo>
                  <a:lnTo>
                    <a:pt x="124" y="55"/>
                  </a:lnTo>
                  <a:lnTo>
                    <a:pt x="123" y="56"/>
                  </a:lnTo>
                  <a:lnTo>
                    <a:pt x="121" y="60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18" y="66"/>
                  </a:lnTo>
                  <a:lnTo>
                    <a:pt x="118" y="68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8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18" y="84"/>
                  </a:lnTo>
                  <a:lnTo>
                    <a:pt x="119" y="85"/>
                  </a:lnTo>
                  <a:lnTo>
                    <a:pt x="119" y="87"/>
                  </a:lnTo>
                  <a:lnTo>
                    <a:pt x="119" y="90"/>
                  </a:lnTo>
                  <a:lnTo>
                    <a:pt x="121" y="92"/>
                  </a:lnTo>
                  <a:lnTo>
                    <a:pt x="121" y="94"/>
                  </a:lnTo>
                  <a:lnTo>
                    <a:pt x="122" y="96"/>
                  </a:lnTo>
                  <a:lnTo>
                    <a:pt x="122" y="98"/>
                  </a:lnTo>
                  <a:lnTo>
                    <a:pt x="123" y="100"/>
                  </a:lnTo>
                  <a:lnTo>
                    <a:pt x="124" y="103"/>
                  </a:lnTo>
                  <a:lnTo>
                    <a:pt x="125" y="106"/>
                  </a:lnTo>
                  <a:lnTo>
                    <a:pt x="125" y="107"/>
                  </a:lnTo>
                  <a:lnTo>
                    <a:pt x="125" y="109"/>
                  </a:lnTo>
                  <a:lnTo>
                    <a:pt x="129" y="117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26" y="130"/>
                  </a:lnTo>
                  <a:lnTo>
                    <a:pt x="122" y="136"/>
                  </a:lnTo>
                  <a:lnTo>
                    <a:pt x="118" y="142"/>
                  </a:lnTo>
                  <a:lnTo>
                    <a:pt x="116" y="148"/>
                  </a:lnTo>
                  <a:lnTo>
                    <a:pt x="115" y="155"/>
                  </a:lnTo>
                  <a:lnTo>
                    <a:pt x="115" y="163"/>
                  </a:lnTo>
                  <a:lnTo>
                    <a:pt x="115" y="168"/>
                  </a:lnTo>
                  <a:lnTo>
                    <a:pt x="115" y="174"/>
                  </a:lnTo>
                  <a:lnTo>
                    <a:pt x="116" y="175"/>
                  </a:lnTo>
                  <a:lnTo>
                    <a:pt x="116" y="175"/>
                  </a:lnTo>
                  <a:lnTo>
                    <a:pt x="117" y="180"/>
                  </a:lnTo>
                  <a:lnTo>
                    <a:pt x="118" y="185"/>
                  </a:lnTo>
                  <a:lnTo>
                    <a:pt x="119" y="186"/>
                  </a:lnTo>
                  <a:lnTo>
                    <a:pt x="119" y="187"/>
                  </a:lnTo>
                  <a:lnTo>
                    <a:pt x="122" y="190"/>
                  </a:lnTo>
                  <a:lnTo>
                    <a:pt x="124" y="193"/>
                  </a:lnTo>
                  <a:lnTo>
                    <a:pt x="125" y="194"/>
                  </a:lnTo>
                  <a:lnTo>
                    <a:pt x="125" y="195"/>
                  </a:lnTo>
                  <a:lnTo>
                    <a:pt x="128" y="198"/>
                  </a:lnTo>
                  <a:lnTo>
                    <a:pt x="130" y="199"/>
                  </a:lnTo>
                  <a:lnTo>
                    <a:pt x="134" y="201"/>
                  </a:lnTo>
                  <a:lnTo>
                    <a:pt x="137" y="203"/>
                  </a:lnTo>
                  <a:lnTo>
                    <a:pt x="137" y="210"/>
                  </a:lnTo>
                  <a:lnTo>
                    <a:pt x="138" y="216"/>
                  </a:lnTo>
                  <a:lnTo>
                    <a:pt x="138" y="218"/>
                  </a:lnTo>
                  <a:lnTo>
                    <a:pt x="138" y="220"/>
                  </a:lnTo>
                  <a:lnTo>
                    <a:pt x="141" y="231"/>
                  </a:lnTo>
                  <a:lnTo>
                    <a:pt x="144" y="242"/>
                  </a:lnTo>
                  <a:lnTo>
                    <a:pt x="148" y="250"/>
                  </a:lnTo>
                  <a:lnTo>
                    <a:pt x="151" y="257"/>
                  </a:lnTo>
                  <a:lnTo>
                    <a:pt x="156" y="263"/>
                  </a:lnTo>
                  <a:lnTo>
                    <a:pt x="161" y="268"/>
                  </a:lnTo>
                  <a:lnTo>
                    <a:pt x="165" y="272"/>
                  </a:lnTo>
                  <a:lnTo>
                    <a:pt x="168" y="275"/>
                  </a:lnTo>
                  <a:lnTo>
                    <a:pt x="168" y="281"/>
                  </a:lnTo>
                  <a:lnTo>
                    <a:pt x="168" y="312"/>
                  </a:lnTo>
                  <a:lnTo>
                    <a:pt x="168" y="319"/>
                  </a:lnTo>
                  <a:lnTo>
                    <a:pt x="142" y="331"/>
                  </a:lnTo>
                  <a:lnTo>
                    <a:pt x="115" y="344"/>
                  </a:lnTo>
                  <a:lnTo>
                    <a:pt x="87" y="357"/>
                  </a:lnTo>
                  <a:lnTo>
                    <a:pt x="62" y="370"/>
                  </a:lnTo>
                  <a:lnTo>
                    <a:pt x="47" y="380"/>
                  </a:lnTo>
                  <a:lnTo>
                    <a:pt x="34" y="388"/>
                  </a:lnTo>
                  <a:lnTo>
                    <a:pt x="19" y="399"/>
                  </a:lnTo>
                  <a:lnTo>
                    <a:pt x="9" y="408"/>
                  </a:lnTo>
                  <a:lnTo>
                    <a:pt x="5" y="413"/>
                  </a:lnTo>
                  <a:lnTo>
                    <a:pt x="3" y="417"/>
                  </a:lnTo>
                  <a:lnTo>
                    <a:pt x="2" y="420"/>
                  </a:lnTo>
                  <a:lnTo>
                    <a:pt x="0" y="424"/>
                  </a:lnTo>
                  <a:lnTo>
                    <a:pt x="0" y="495"/>
                  </a:lnTo>
                  <a:lnTo>
                    <a:pt x="2" y="500"/>
                  </a:lnTo>
                  <a:lnTo>
                    <a:pt x="4" y="504"/>
                  </a:lnTo>
                  <a:lnTo>
                    <a:pt x="8" y="506"/>
                  </a:lnTo>
                  <a:lnTo>
                    <a:pt x="12" y="507"/>
                  </a:lnTo>
                  <a:lnTo>
                    <a:pt x="468" y="507"/>
                  </a:lnTo>
                  <a:lnTo>
                    <a:pt x="473" y="506"/>
                  </a:lnTo>
                  <a:lnTo>
                    <a:pt x="476" y="504"/>
                  </a:lnTo>
                  <a:lnTo>
                    <a:pt x="479" y="500"/>
                  </a:lnTo>
                  <a:lnTo>
                    <a:pt x="480" y="495"/>
                  </a:lnTo>
                  <a:lnTo>
                    <a:pt x="480" y="424"/>
                  </a:lnTo>
                  <a:lnTo>
                    <a:pt x="480" y="420"/>
                  </a:lnTo>
                  <a:lnTo>
                    <a:pt x="477" y="417"/>
                  </a:lnTo>
                  <a:lnTo>
                    <a:pt x="475" y="413"/>
                  </a:lnTo>
                  <a:lnTo>
                    <a:pt x="471" y="408"/>
                  </a:lnTo>
                  <a:lnTo>
                    <a:pt x="462" y="399"/>
                  </a:lnTo>
                  <a:lnTo>
                    <a:pt x="446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" name="Group 23" descr="Icon of books. ">
            <a:extLst>
              <a:ext uri="{FF2B5EF4-FFF2-40B4-BE49-F238E27FC236}">
                <a16:creationId xmlns:a16="http://schemas.microsoft.com/office/drawing/2014/main" id="{8567F01D-3435-4405-B8A9-9C2446E042DD}"/>
              </a:ext>
            </a:extLst>
          </p:cNvPr>
          <p:cNvGrpSpPr/>
          <p:nvPr/>
        </p:nvGrpSpPr>
        <p:grpSpPr>
          <a:xfrm>
            <a:off x="5611102" y="3005285"/>
            <a:ext cx="344413" cy="382447"/>
            <a:chOff x="2608263" y="1920875"/>
            <a:chExt cx="258763" cy="287338"/>
          </a:xfrm>
          <a:solidFill>
            <a:schemeClr val="accent4">
              <a:lumMod val="75000"/>
            </a:schemeClr>
          </a:solidFill>
        </p:grpSpPr>
        <p:sp>
          <p:nvSpPr>
            <p:cNvPr id="25" name="Rectangle 705">
              <a:extLst>
                <a:ext uri="{FF2B5EF4-FFF2-40B4-BE49-F238E27FC236}">
                  <a16:creationId xmlns:a16="http://schemas.microsoft.com/office/drawing/2014/main" id="{D0A6A593-47E4-4B49-AA6D-52F8874CB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288" y="2122488"/>
              <a:ext cx="587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06">
              <a:extLst>
                <a:ext uri="{FF2B5EF4-FFF2-40B4-BE49-F238E27FC236}">
                  <a16:creationId xmlns:a16="http://schemas.microsoft.com/office/drawing/2014/main" id="{B6E4140A-62C5-4AC5-9815-F2E1EC98F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288" y="1920875"/>
              <a:ext cx="58738" cy="192088"/>
            </a:xfrm>
            <a:custGeom>
              <a:avLst/>
              <a:gdLst>
                <a:gd name="T0" fmla="*/ 163 w 181"/>
                <a:gd name="T1" fmla="*/ 0 h 602"/>
                <a:gd name="T2" fmla="*/ 158 w 181"/>
                <a:gd name="T3" fmla="*/ 3 h 602"/>
                <a:gd name="T4" fmla="*/ 154 w 181"/>
                <a:gd name="T5" fmla="*/ 7 h 602"/>
                <a:gd name="T6" fmla="*/ 151 w 181"/>
                <a:gd name="T7" fmla="*/ 12 h 602"/>
                <a:gd name="T8" fmla="*/ 151 w 181"/>
                <a:gd name="T9" fmla="*/ 211 h 602"/>
                <a:gd name="T10" fmla="*/ 150 w 181"/>
                <a:gd name="T11" fmla="*/ 222 h 602"/>
                <a:gd name="T12" fmla="*/ 146 w 181"/>
                <a:gd name="T13" fmla="*/ 234 h 602"/>
                <a:gd name="T14" fmla="*/ 141 w 181"/>
                <a:gd name="T15" fmla="*/ 245 h 602"/>
                <a:gd name="T16" fmla="*/ 133 w 181"/>
                <a:gd name="T17" fmla="*/ 254 h 602"/>
                <a:gd name="T18" fmla="*/ 125 w 181"/>
                <a:gd name="T19" fmla="*/ 261 h 602"/>
                <a:gd name="T20" fmla="*/ 114 w 181"/>
                <a:gd name="T21" fmla="*/ 266 h 602"/>
                <a:gd name="T22" fmla="*/ 103 w 181"/>
                <a:gd name="T23" fmla="*/ 270 h 602"/>
                <a:gd name="T24" fmla="*/ 91 w 181"/>
                <a:gd name="T25" fmla="*/ 271 h 602"/>
                <a:gd name="T26" fmla="*/ 78 w 181"/>
                <a:gd name="T27" fmla="*/ 270 h 602"/>
                <a:gd name="T28" fmla="*/ 68 w 181"/>
                <a:gd name="T29" fmla="*/ 266 h 602"/>
                <a:gd name="T30" fmla="*/ 57 w 181"/>
                <a:gd name="T31" fmla="*/ 261 h 602"/>
                <a:gd name="T32" fmla="*/ 48 w 181"/>
                <a:gd name="T33" fmla="*/ 254 h 602"/>
                <a:gd name="T34" fmla="*/ 41 w 181"/>
                <a:gd name="T35" fmla="*/ 245 h 602"/>
                <a:gd name="T36" fmla="*/ 36 w 181"/>
                <a:gd name="T37" fmla="*/ 234 h 602"/>
                <a:gd name="T38" fmla="*/ 32 w 181"/>
                <a:gd name="T39" fmla="*/ 224 h 602"/>
                <a:gd name="T40" fmla="*/ 30 w 181"/>
                <a:gd name="T41" fmla="*/ 211 h 602"/>
                <a:gd name="T42" fmla="*/ 30 w 181"/>
                <a:gd name="T43" fmla="*/ 12 h 602"/>
                <a:gd name="T44" fmla="*/ 28 w 181"/>
                <a:gd name="T45" fmla="*/ 7 h 602"/>
                <a:gd name="T46" fmla="*/ 24 w 181"/>
                <a:gd name="T47" fmla="*/ 3 h 602"/>
                <a:gd name="T48" fmla="*/ 18 w 181"/>
                <a:gd name="T49" fmla="*/ 0 h 602"/>
                <a:gd name="T50" fmla="*/ 13 w 181"/>
                <a:gd name="T51" fmla="*/ 0 h 602"/>
                <a:gd name="T52" fmla="*/ 8 w 181"/>
                <a:gd name="T53" fmla="*/ 3 h 602"/>
                <a:gd name="T54" fmla="*/ 3 w 181"/>
                <a:gd name="T55" fmla="*/ 7 h 602"/>
                <a:gd name="T56" fmla="*/ 1 w 181"/>
                <a:gd name="T57" fmla="*/ 12 h 602"/>
                <a:gd name="T58" fmla="*/ 0 w 181"/>
                <a:gd name="T59" fmla="*/ 211 h 602"/>
                <a:gd name="T60" fmla="*/ 181 w 181"/>
                <a:gd name="T61" fmla="*/ 602 h 602"/>
                <a:gd name="T62" fmla="*/ 181 w 181"/>
                <a:gd name="T63" fmla="*/ 15 h 602"/>
                <a:gd name="T64" fmla="*/ 180 w 181"/>
                <a:gd name="T65" fmla="*/ 9 h 602"/>
                <a:gd name="T66" fmla="*/ 177 w 181"/>
                <a:gd name="T67" fmla="*/ 5 h 602"/>
                <a:gd name="T68" fmla="*/ 172 w 181"/>
                <a:gd name="T69" fmla="*/ 2 h 602"/>
                <a:gd name="T70" fmla="*/ 166 w 181"/>
                <a:gd name="T7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602">
                  <a:moveTo>
                    <a:pt x="166" y="0"/>
                  </a:moveTo>
                  <a:lnTo>
                    <a:pt x="163" y="0"/>
                  </a:lnTo>
                  <a:lnTo>
                    <a:pt x="160" y="2"/>
                  </a:lnTo>
                  <a:lnTo>
                    <a:pt x="158" y="3"/>
                  </a:lnTo>
                  <a:lnTo>
                    <a:pt x="156" y="5"/>
                  </a:lnTo>
                  <a:lnTo>
                    <a:pt x="154" y="7"/>
                  </a:lnTo>
                  <a:lnTo>
                    <a:pt x="152" y="9"/>
                  </a:lnTo>
                  <a:lnTo>
                    <a:pt x="151" y="12"/>
                  </a:lnTo>
                  <a:lnTo>
                    <a:pt x="151" y="15"/>
                  </a:lnTo>
                  <a:lnTo>
                    <a:pt x="151" y="211"/>
                  </a:lnTo>
                  <a:lnTo>
                    <a:pt x="150" y="217"/>
                  </a:lnTo>
                  <a:lnTo>
                    <a:pt x="150" y="222"/>
                  </a:lnTo>
                  <a:lnTo>
                    <a:pt x="148" y="229"/>
                  </a:lnTo>
                  <a:lnTo>
                    <a:pt x="146" y="234"/>
                  </a:lnTo>
                  <a:lnTo>
                    <a:pt x="144" y="240"/>
                  </a:lnTo>
                  <a:lnTo>
                    <a:pt x="141" y="245"/>
                  </a:lnTo>
                  <a:lnTo>
                    <a:pt x="137" y="249"/>
                  </a:lnTo>
                  <a:lnTo>
                    <a:pt x="133" y="254"/>
                  </a:lnTo>
                  <a:lnTo>
                    <a:pt x="129" y="258"/>
                  </a:lnTo>
                  <a:lnTo>
                    <a:pt x="125" y="261"/>
                  </a:lnTo>
                  <a:lnTo>
                    <a:pt x="119" y="264"/>
                  </a:lnTo>
                  <a:lnTo>
                    <a:pt x="114" y="266"/>
                  </a:lnTo>
                  <a:lnTo>
                    <a:pt x="108" y="269"/>
                  </a:lnTo>
                  <a:lnTo>
                    <a:pt x="103" y="270"/>
                  </a:lnTo>
                  <a:lnTo>
                    <a:pt x="97" y="271"/>
                  </a:lnTo>
                  <a:lnTo>
                    <a:pt x="91" y="271"/>
                  </a:lnTo>
                  <a:lnTo>
                    <a:pt x="85" y="271"/>
                  </a:lnTo>
                  <a:lnTo>
                    <a:pt x="78" y="270"/>
                  </a:lnTo>
                  <a:lnTo>
                    <a:pt x="73" y="269"/>
                  </a:lnTo>
                  <a:lnTo>
                    <a:pt x="68" y="266"/>
                  </a:lnTo>
                  <a:lnTo>
                    <a:pt x="62" y="264"/>
                  </a:lnTo>
                  <a:lnTo>
                    <a:pt x="57" y="261"/>
                  </a:lnTo>
                  <a:lnTo>
                    <a:pt x="53" y="258"/>
                  </a:lnTo>
                  <a:lnTo>
                    <a:pt x="48" y="254"/>
                  </a:lnTo>
                  <a:lnTo>
                    <a:pt x="44" y="249"/>
                  </a:lnTo>
                  <a:lnTo>
                    <a:pt x="41" y="245"/>
                  </a:lnTo>
                  <a:lnTo>
                    <a:pt x="38" y="240"/>
                  </a:lnTo>
                  <a:lnTo>
                    <a:pt x="36" y="234"/>
                  </a:lnTo>
                  <a:lnTo>
                    <a:pt x="33" y="229"/>
                  </a:lnTo>
                  <a:lnTo>
                    <a:pt x="32" y="224"/>
                  </a:lnTo>
                  <a:lnTo>
                    <a:pt x="31" y="217"/>
                  </a:lnTo>
                  <a:lnTo>
                    <a:pt x="30" y="211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11"/>
                  </a:lnTo>
                  <a:lnTo>
                    <a:pt x="0" y="602"/>
                  </a:lnTo>
                  <a:lnTo>
                    <a:pt x="181" y="602"/>
                  </a:lnTo>
                  <a:lnTo>
                    <a:pt x="181" y="211"/>
                  </a:lnTo>
                  <a:lnTo>
                    <a:pt x="181" y="15"/>
                  </a:lnTo>
                  <a:lnTo>
                    <a:pt x="181" y="12"/>
                  </a:lnTo>
                  <a:lnTo>
                    <a:pt x="180" y="9"/>
                  </a:lnTo>
                  <a:lnTo>
                    <a:pt x="178" y="7"/>
                  </a:lnTo>
                  <a:lnTo>
                    <a:pt x="177" y="5"/>
                  </a:lnTo>
                  <a:lnTo>
                    <a:pt x="175" y="3"/>
                  </a:lnTo>
                  <a:lnTo>
                    <a:pt x="172" y="2"/>
                  </a:lnTo>
                  <a:lnTo>
                    <a:pt x="170" y="0"/>
                  </a:lnTo>
                  <a:lnTo>
                    <a:pt x="1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07">
              <a:extLst>
                <a:ext uri="{FF2B5EF4-FFF2-40B4-BE49-F238E27FC236}">
                  <a16:creationId xmlns:a16="http://schemas.microsoft.com/office/drawing/2014/main" id="{2BB05B54-8B23-444D-95F1-028389DEF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288" y="2151063"/>
              <a:ext cx="58738" cy="57150"/>
            </a:xfrm>
            <a:custGeom>
              <a:avLst/>
              <a:gdLst>
                <a:gd name="T0" fmla="*/ 0 w 181"/>
                <a:gd name="T1" fmla="*/ 91 h 182"/>
                <a:gd name="T2" fmla="*/ 1 w 181"/>
                <a:gd name="T3" fmla="*/ 100 h 182"/>
                <a:gd name="T4" fmla="*/ 2 w 181"/>
                <a:gd name="T5" fmla="*/ 110 h 182"/>
                <a:gd name="T6" fmla="*/ 4 w 181"/>
                <a:gd name="T7" fmla="*/ 118 h 182"/>
                <a:gd name="T8" fmla="*/ 8 w 181"/>
                <a:gd name="T9" fmla="*/ 126 h 182"/>
                <a:gd name="T10" fmla="*/ 12 w 181"/>
                <a:gd name="T11" fmla="*/ 134 h 182"/>
                <a:gd name="T12" fmla="*/ 16 w 181"/>
                <a:gd name="T13" fmla="*/ 142 h 182"/>
                <a:gd name="T14" fmla="*/ 22 w 181"/>
                <a:gd name="T15" fmla="*/ 148 h 182"/>
                <a:gd name="T16" fmla="*/ 27 w 181"/>
                <a:gd name="T17" fmla="*/ 155 h 182"/>
                <a:gd name="T18" fmla="*/ 33 w 181"/>
                <a:gd name="T19" fmla="*/ 161 h 182"/>
                <a:gd name="T20" fmla="*/ 41 w 181"/>
                <a:gd name="T21" fmla="*/ 165 h 182"/>
                <a:gd name="T22" fmla="*/ 47 w 181"/>
                <a:gd name="T23" fmla="*/ 171 h 182"/>
                <a:gd name="T24" fmla="*/ 56 w 181"/>
                <a:gd name="T25" fmla="*/ 174 h 182"/>
                <a:gd name="T26" fmla="*/ 65 w 181"/>
                <a:gd name="T27" fmla="*/ 177 h 182"/>
                <a:gd name="T28" fmla="*/ 73 w 181"/>
                <a:gd name="T29" fmla="*/ 179 h 182"/>
                <a:gd name="T30" fmla="*/ 82 w 181"/>
                <a:gd name="T31" fmla="*/ 181 h 182"/>
                <a:gd name="T32" fmla="*/ 91 w 181"/>
                <a:gd name="T33" fmla="*/ 182 h 182"/>
                <a:gd name="T34" fmla="*/ 100 w 181"/>
                <a:gd name="T35" fmla="*/ 181 h 182"/>
                <a:gd name="T36" fmla="*/ 110 w 181"/>
                <a:gd name="T37" fmla="*/ 179 h 182"/>
                <a:gd name="T38" fmla="*/ 118 w 181"/>
                <a:gd name="T39" fmla="*/ 177 h 182"/>
                <a:gd name="T40" fmla="*/ 126 w 181"/>
                <a:gd name="T41" fmla="*/ 174 h 182"/>
                <a:gd name="T42" fmla="*/ 134 w 181"/>
                <a:gd name="T43" fmla="*/ 171 h 182"/>
                <a:gd name="T44" fmla="*/ 142 w 181"/>
                <a:gd name="T45" fmla="*/ 165 h 182"/>
                <a:gd name="T46" fmla="*/ 148 w 181"/>
                <a:gd name="T47" fmla="*/ 161 h 182"/>
                <a:gd name="T48" fmla="*/ 155 w 181"/>
                <a:gd name="T49" fmla="*/ 155 h 182"/>
                <a:gd name="T50" fmla="*/ 161 w 181"/>
                <a:gd name="T51" fmla="*/ 148 h 182"/>
                <a:gd name="T52" fmla="*/ 165 w 181"/>
                <a:gd name="T53" fmla="*/ 142 h 182"/>
                <a:gd name="T54" fmla="*/ 171 w 181"/>
                <a:gd name="T55" fmla="*/ 134 h 182"/>
                <a:gd name="T56" fmla="*/ 174 w 181"/>
                <a:gd name="T57" fmla="*/ 126 h 182"/>
                <a:gd name="T58" fmla="*/ 177 w 181"/>
                <a:gd name="T59" fmla="*/ 118 h 182"/>
                <a:gd name="T60" fmla="*/ 179 w 181"/>
                <a:gd name="T61" fmla="*/ 110 h 182"/>
                <a:gd name="T62" fmla="*/ 180 w 181"/>
                <a:gd name="T63" fmla="*/ 100 h 182"/>
                <a:gd name="T64" fmla="*/ 181 w 181"/>
                <a:gd name="T65" fmla="*/ 91 h 182"/>
                <a:gd name="T66" fmla="*/ 181 w 181"/>
                <a:gd name="T67" fmla="*/ 0 h 182"/>
                <a:gd name="T68" fmla="*/ 0 w 181"/>
                <a:gd name="T69" fmla="*/ 0 h 182"/>
                <a:gd name="T70" fmla="*/ 0 w 181"/>
                <a:gd name="T71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2">
                  <a:moveTo>
                    <a:pt x="0" y="91"/>
                  </a:moveTo>
                  <a:lnTo>
                    <a:pt x="1" y="100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8" y="126"/>
                  </a:lnTo>
                  <a:lnTo>
                    <a:pt x="12" y="134"/>
                  </a:lnTo>
                  <a:lnTo>
                    <a:pt x="16" y="142"/>
                  </a:lnTo>
                  <a:lnTo>
                    <a:pt x="22" y="148"/>
                  </a:lnTo>
                  <a:lnTo>
                    <a:pt x="27" y="155"/>
                  </a:lnTo>
                  <a:lnTo>
                    <a:pt x="33" y="161"/>
                  </a:lnTo>
                  <a:lnTo>
                    <a:pt x="41" y="165"/>
                  </a:lnTo>
                  <a:lnTo>
                    <a:pt x="47" y="171"/>
                  </a:lnTo>
                  <a:lnTo>
                    <a:pt x="56" y="174"/>
                  </a:lnTo>
                  <a:lnTo>
                    <a:pt x="65" y="177"/>
                  </a:lnTo>
                  <a:lnTo>
                    <a:pt x="73" y="179"/>
                  </a:lnTo>
                  <a:lnTo>
                    <a:pt x="82" y="181"/>
                  </a:lnTo>
                  <a:lnTo>
                    <a:pt x="91" y="182"/>
                  </a:lnTo>
                  <a:lnTo>
                    <a:pt x="100" y="181"/>
                  </a:lnTo>
                  <a:lnTo>
                    <a:pt x="110" y="179"/>
                  </a:lnTo>
                  <a:lnTo>
                    <a:pt x="118" y="177"/>
                  </a:lnTo>
                  <a:lnTo>
                    <a:pt x="126" y="174"/>
                  </a:lnTo>
                  <a:lnTo>
                    <a:pt x="134" y="171"/>
                  </a:lnTo>
                  <a:lnTo>
                    <a:pt x="142" y="165"/>
                  </a:lnTo>
                  <a:lnTo>
                    <a:pt x="148" y="161"/>
                  </a:lnTo>
                  <a:lnTo>
                    <a:pt x="155" y="155"/>
                  </a:lnTo>
                  <a:lnTo>
                    <a:pt x="161" y="148"/>
                  </a:lnTo>
                  <a:lnTo>
                    <a:pt x="165" y="142"/>
                  </a:lnTo>
                  <a:lnTo>
                    <a:pt x="171" y="134"/>
                  </a:lnTo>
                  <a:lnTo>
                    <a:pt x="174" y="126"/>
                  </a:lnTo>
                  <a:lnTo>
                    <a:pt x="177" y="118"/>
                  </a:lnTo>
                  <a:lnTo>
                    <a:pt x="179" y="110"/>
                  </a:lnTo>
                  <a:lnTo>
                    <a:pt x="180" y="100"/>
                  </a:lnTo>
                  <a:lnTo>
                    <a:pt x="181" y="91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08">
              <a:extLst>
                <a:ext uri="{FF2B5EF4-FFF2-40B4-BE49-F238E27FC236}">
                  <a16:creationId xmlns:a16="http://schemas.microsoft.com/office/drawing/2014/main" id="{FCD192F6-CF13-4B1C-AF7D-85317A2D8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7 w 30"/>
                <a:gd name="T3" fmla="*/ 181 h 181"/>
                <a:gd name="T4" fmla="*/ 21 w 30"/>
                <a:gd name="T5" fmla="*/ 180 h 181"/>
                <a:gd name="T6" fmla="*/ 23 w 30"/>
                <a:gd name="T7" fmla="*/ 179 h 181"/>
                <a:gd name="T8" fmla="*/ 26 w 30"/>
                <a:gd name="T9" fmla="*/ 176 h 181"/>
                <a:gd name="T10" fmla="*/ 27 w 30"/>
                <a:gd name="T11" fmla="*/ 174 h 181"/>
                <a:gd name="T12" fmla="*/ 29 w 30"/>
                <a:gd name="T13" fmla="*/ 172 h 181"/>
                <a:gd name="T14" fmla="*/ 29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29 w 30"/>
                <a:gd name="T21" fmla="*/ 12 h 181"/>
                <a:gd name="T22" fmla="*/ 29 w 30"/>
                <a:gd name="T23" fmla="*/ 9 h 181"/>
                <a:gd name="T24" fmla="*/ 27 w 30"/>
                <a:gd name="T25" fmla="*/ 7 h 181"/>
                <a:gd name="T26" fmla="*/ 26 w 30"/>
                <a:gd name="T27" fmla="*/ 5 h 181"/>
                <a:gd name="T28" fmla="*/ 23 w 30"/>
                <a:gd name="T29" fmla="*/ 3 h 181"/>
                <a:gd name="T30" fmla="*/ 21 w 30"/>
                <a:gd name="T31" fmla="*/ 2 h 181"/>
                <a:gd name="T32" fmla="*/ 17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9 w 30"/>
                <a:gd name="T39" fmla="*/ 2 h 181"/>
                <a:gd name="T40" fmla="*/ 7 w 30"/>
                <a:gd name="T41" fmla="*/ 3 h 181"/>
                <a:gd name="T42" fmla="*/ 5 w 30"/>
                <a:gd name="T43" fmla="*/ 5 h 181"/>
                <a:gd name="T44" fmla="*/ 2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2 w 30"/>
                <a:gd name="T59" fmla="*/ 174 h 181"/>
                <a:gd name="T60" fmla="*/ 5 w 30"/>
                <a:gd name="T61" fmla="*/ 176 h 181"/>
                <a:gd name="T62" fmla="*/ 7 w 30"/>
                <a:gd name="T63" fmla="*/ 179 h 181"/>
                <a:gd name="T64" fmla="*/ 9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  <a:gd name="T70" fmla="*/ 15 w 30"/>
                <a:gd name="T7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7" y="181"/>
                  </a:lnTo>
                  <a:lnTo>
                    <a:pt x="21" y="180"/>
                  </a:lnTo>
                  <a:lnTo>
                    <a:pt x="23" y="179"/>
                  </a:lnTo>
                  <a:lnTo>
                    <a:pt x="26" y="176"/>
                  </a:lnTo>
                  <a:lnTo>
                    <a:pt x="27" y="174"/>
                  </a:lnTo>
                  <a:lnTo>
                    <a:pt x="29" y="172"/>
                  </a:lnTo>
                  <a:lnTo>
                    <a:pt x="29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5" y="176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09">
              <a:extLst>
                <a:ext uri="{FF2B5EF4-FFF2-40B4-BE49-F238E27FC236}">
                  <a16:creationId xmlns:a16="http://schemas.microsoft.com/office/drawing/2014/main" id="{01062624-ADFC-42E8-A6C7-0C7AF44AC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613" y="1920875"/>
              <a:ext cx="57150" cy="192088"/>
            </a:xfrm>
            <a:custGeom>
              <a:avLst/>
              <a:gdLst>
                <a:gd name="T0" fmla="*/ 162 w 180"/>
                <a:gd name="T1" fmla="*/ 0 h 602"/>
                <a:gd name="T2" fmla="*/ 157 w 180"/>
                <a:gd name="T3" fmla="*/ 3 h 602"/>
                <a:gd name="T4" fmla="*/ 153 w 180"/>
                <a:gd name="T5" fmla="*/ 7 h 602"/>
                <a:gd name="T6" fmla="*/ 151 w 180"/>
                <a:gd name="T7" fmla="*/ 12 h 602"/>
                <a:gd name="T8" fmla="*/ 150 w 180"/>
                <a:gd name="T9" fmla="*/ 211 h 602"/>
                <a:gd name="T10" fmla="*/ 149 w 180"/>
                <a:gd name="T11" fmla="*/ 222 h 602"/>
                <a:gd name="T12" fmla="*/ 146 w 180"/>
                <a:gd name="T13" fmla="*/ 234 h 602"/>
                <a:gd name="T14" fmla="*/ 140 w 180"/>
                <a:gd name="T15" fmla="*/ 245 h 602"/>
                <a:gd name="T16" fmla="*/ 133 w 180"/>
                <a:gd name="T17" fmla="*/ 254 h 602"/>
                <a:gd name="T18" fmla="*/ 123 w 180"/>
                <a:gd name="T19" fmla="*/ 261 h 602"/>
                <a:gd name="T20" fmla="*/ 114 w 180"/>
                <a:gd name="T21" fmla="*/ 266 h 602"/>
                <a:gd name="T22" fmla="*/ 102 w 180"/>
                <a:gd name="T23" fmla="*/ 270 h 602"/>
                <a:gd name="T24" fmla="*/ 90 w 180"/>
                <a:gd name="T25" fmla="*/ 271 h 602"/>
                <a:gd name="T26" fmla="*/ 78 w 180"/>
                <a:gd name="T27" fmla="*/ 270 h 602"/>
                <a:gd name="T28" fmla="*/ 66 w 180"/>
                <a:gd name="T29" fmla="*/ 266 h 602"/>
                <a:gd name="T30" fmla="*/ 57 w 180"/>
                <a:gd name="T31" fmla="*/ 261 h 602"/>
                <a:gd name="T32" fmla="*/ 47 w 180"/>
                <a:gd name="T33" fmla="*/ 254 h 602"/>
                <a:gd name="T34" fmla="*/ 41 w 180"/>
                <a:gd name="T35" fmla="*/ 245 h 602"/>
                <a:gd name="T36" fmla="*/ 34 w 180"/>
                <a:gd name="T37" fmla="*/ 234 h 602"/>
                <a:gd name="T38" fmla="*/ 31 w 180"/>
                <a:gd name="T39" fmla="*/ 224 h 602"/>
                <a:gd name="T40" fmla="*/ 30 w 180"/>
                <a:gd name="T41" fmla="*/ 211 h 602"/>
                <a:gd name="T42" fmla="*/ 30 w 180"/>
                <a:gd name="T43" fmla="*/ 12 h 602"/>
                <a:gd name="T44" fmla="*/ 28 w 180"/>
                <a:gd name="T45" fmla="*/ 7 h 602"/>
                <a:gd name="T46" fmla="*/ 24 w 180"/>
                <a:gd name="T47" fmla="*/ 3 h 602"/>
                <a:gd name="T48" fmla="*/ 18 w 180"/>
                <a:gd name="T49" fmla="*/ 0 h 602"/>
                <a:gd name="T50" fmla="*/ 12 w 180"/>
                <a:gd name="T51" fmla="*/ 0 h 602"/>
                <a:gd name="T52" fmla="*/ 6 w 180"/>
                <a:gd name="T53" fmla="*/ 3 h 602"/>
                <a:gd name="T54" fmla="*/ 2 w 180"/>
                <a:gd name="T55" fmla="*/ 7 h 602"/>
                <a:gd name="T56" fmla="*/ 0 w 180"/>
                <a:gd name="T57" fmla="*/ 12 h 602"/>
                <a:gd name="T58" fmla="*/ 0 w 180"/>
                <a:gd name="T59" fmla="*/ 211 h 602"/>
                <a:gd name="T60" fmla="*/ 180 w 180"/>
                <a:gd name="T61" fmla="*/ 602 h 602"/>
                <a:gd name="T62" fmla="*/ 180 w 180"/>
                <a:gd name="T63" fmla="*/ 15 h 602"/>
                <a:gd name="T64" fmla="*/ 179 w 180"/>
                <a:gd name="T65" fmla="*/ 9 h 602"/>
                <a:gd name="T66" fmla="*/ 176 w 180"/>
                <a:gd name="T67" fmla="*/ 5 h 602"/>
                <a:gd name="T68" fmla="*/ 172 w 180"/>
                <a:gd name="T69" fmla="*/ 2 h 602"/>
                <a:gd name="T70" fmla="*/ 165 w 180"/>
                <a:gd name="T7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0" h="602">
                  <a:moveTo>
                    <a:pt x="165" y="0"/>
                  </a:moveTo>
                  <a:lnTo>
                    <a:pt x="162" y="0"/>
                  </a:lnTo>
                  <a:lnTo>
                    <a:pt x="160" y="2"/>
                  </a:lnTo>
                  <a:lnTo>
                    <a:pt x="157" y="3"/>
                  </a:lnTo>
                  <a:lnTo>
                    <a:pt x="154" y="5"/>
                  </a:lnTo>
                  <a:lnTo>
                    <a:pt x="153" y="7"/>
                  </a:lnTo>
                  <a:lnTo>
                    <a:pt x="151" y="9"/>
                  </a:lnTo>
                  <a:lnTo>
                    <a:pt x="151" y="12"/>
                  </a:lnTo>
                  <a:lnTo>
                    <a:pt x="150" y="15"/>
                  </a:lnTo>
                  <a:lnTo>
                    <a:pt x="150" y="211"/>
                  </a:lnTo>
                  <a:lnTo>
                    <a:pt x="150" y="217"/>
                  </a:lnTo>
                  <a:lnTo>
                    <a:pt x="149" y="222"/>
                  </a:lnTo>
                  <a:lnTo>
                    <a:pt x="148" y="229"/>
                  </a:lnTo>
                  <a:lnTo>
                    <a:pt x="146" y="234"/>
                  </a:lnTo>
                  <a:lnTo>
                    <a:pt x="143" y="240"/>
                  </a:lnTo>
                  <a:lnTo>
                    <a:pt x="140" y="245"/>
                  </a:lnTo>
                  <a:lnTo>
                    <a:pt x="136" y="249"/>
                  </a:lnTo>
                  <a:lnTo>
                    <a:pt x="133" y="254"/>
                  </a:lnTo>
                  <a:lnTo>
                    <a:pt x="129" y="258"/>
                  </a:lnTo>
                  <a:lnTo>
                    <a:pt x="123" y="261"/>
                  </a:lnTo>
                  <a:lnTo>
                    <a:pt x="119" y="264"/>
                  </a:lnTo>
                  <a:lnTo>
                    <a:pt x="114" y="266"/>
                  </a:lnTo>
                  <a:lnTo>
                    <a:pt x="108" y="269"/>
                  </a:lnTo>
                  <a:lnTo>
                    <a:pt x="102" y="270"/>
                  </a:lnTo>
                  <a:lnTo>
                    <a:pt x="96" y="271"/>
                  </a:lnTo>
                  <a:lnTo>
                    <a:pt x="90" y="271"/>
                  </a:lnTo>
                  <a:lnTo>
                    <a:pt x="84" y="271"/>
                  </a:lnTo>
                  <a:lnTo>
                    <a:pt x="78" y="270"/>
                  </a:lnTo>
                  <a:lnTo>
                    <a:pt x="72" y="269"/>
                  </a:lnTo>
                  <a:lnTo>
                    <a:pt x="66" y="266"/>
                  </a:lnTo>
                  <a:lnTo>
                    <a:pt x="61" y="264"/>
                  </a:lnTo>
                  <a:lnTo>
                    <a:pt x="57" y="261"/>
                  </a:lnTo>
                  <a:lnTo>
                    <a:pt x="51" y="258"/>
                  </a:lnTo>
                  <a:lnTo>
                    <a:pt x="47" y="254"/>
                  </a:lnTo>
                  <a:lnTo>
                    <a:pt x="44" y="249"/>
                  </a:lnTo>
                  <a:lnTo>
                    <a:pt x="41" y="245"/>
                  </a:lnTo>
                  <a:lnTo>
                    <a:pt x="37" y="240"/>
                  </a:lnTo>
                  <a:lnTo>
                    <a:pt x="34" y="234"/>
                  </a:lnTo>
                  <a:lnTo>
                    <a:pt x="32" y="229"/>
                  </a:lnTo>
                  <a:lnTo>
                    <a:pt x="31" y="224"/>
                  </a:lnTo>
                  <a:lnTo>
                    <a:pt x="30" y="217"/>
                  </a:lnTo>
                  <a:lnTo>
                    <a:pt x="30" y="211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11"/>
                  </a:lnTo>
                  <a:lnTo>
                    <a:pt x="0" y="602"/>
                  </a:lnTo>
                  <a:lnTo>
                    <a:pt x="180" y="602"/>
                  </a:lnTo>
                  <a:lnTo>
                    <a:pt x="180" y="211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7"/>
                  </a:lnTo>
                  <a:lnTo>
                    <a:pt x="176" y="5"/>
                  </a:lnTo>
                  <a:lnTo>
                    <a:pt x="174" y="3"/>
                  </a:lnTo>
                  <a:lnTo>
                    <a:pt x="172" y="2"/>
                  </a:lnTo>
                  <a:lnTo>
                    <a:pt x="168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10">
              <a:extLst>
                <a:ext uri="{FF2B5EF4-FFF2-40B4-BE49-F238E27FC236}">
                  <a16:creationId xmlns:a16="http://schemas.microsoft.com/office/drawing/2014/main" id="{8AA6F9D2-5C11-4285-A4B0-23EFFF22B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613" y="2151063"/>
              <a:ext cx="57150" cy="57150"/>
            </a:xfrm>
            <a:custGeom>
              <a:avLst/>
              <a:gdLst>
                <a:gd name="T0" fmla="*/ 0 w 180"/>
                <a:gd name="T1" fmla="*/ 91 h 182"/>
                <a:gd name="T2" fmla="*/ 0 w 180"/>
                <a:gd name="T3" fmla="*/ 100 h 182"/>
                <a:gd name="T4" fmla="*/ 2 w 180"/>
                <a:gd name="T5" fmla="*/ 110 h 182"/>
                <a:gd name="T6" fmla="*/ 4 w 180"/>
                <a:gd name="T7" fmla="*/ 118 h 182"/>
                <a:gd name="T8" fmla="*/ 7 w 180"/>
                <a:gd name="T9" fmla="*/ 126 h 182"/>
                <a:gd name="T10" fmla="*/ 11 w 180"/>
                <a:gd name="T11" fmla="*/ 134 h 182"/>
                <a:gd name="T12" fmla="*/ 15 w 180"/>
                <a:gd name="T13" fmla="*/ 142 h 182"/>
                <a:gd name="T14" fmla="*/ 20 w 180"/>
                <a:gd name="T15" fmla="*/ 148 h 182"/>
                <a:gd name="T16" fmla="*/ 27 w 180"/>
                <a:gd name="T17" fmla="*/ 155 h 182"/>
                <a:gd name="T18" fmla="*/ 33 w 180"/>
                <a:gd name="T19" fmla="*/ 161 h 182"/>
                <a:gd name="T20" fmla="*/ 40 w 180"/>
                <a:gd name="T21" fmla="*/ 165 h 182"/>
                <a:gd name="T22" fmla="*/ 47 w 180"/>
                <a:gd name="T23" fmla="*/ 171 h 182"/>
                <a:gd name="T24" fmla="*/ 55 w 180"/>
                <a:gd name="T25" fmla="*/ 174 h 182"/>
                <a:gd name="T26" fmla="*/ 63 w 180"/>
                <a:gd name="T27" fmla="*/ 177 h 182"/>
                <a:gd name="T28" fmla="*/ 72 w 180"/>
                <a:gd name="T29" fmla="*/ 179 h 182"/>
                <a:gd name="T30" fmla="*/ 80 w 180"/>
                <a:gd name="T31" fmla="*/ 181 h 182"/>
                <a:gd name="T32" fmla="*/ 90 w 180"/>
                <a:gd name="T33" fmla="*/ 182 h 182"/>
                <a:gd name="T34" fmla="*/ 100 w 180"/>
                <a:gd name="T35" fmla="*/ 181 h 182"/>
                <a:gd name="T36" fmla="*/ 108 w 180"/>
                <a:gd name="T37" fmla="*/ 179 h 182"/>
                <a:gd name="T38" fmla="*/ 117 w 180"/>
                <a:gd name="T39" fmla="*/ 177 h 182"/>
                <a:gd name="T40" fmla="*/ 125 w 180"/>
                <a:gd name="T41" fmla="*/ 174 h 182"/>
                <a:gd name="T42" fmla="*/ 133 w 180"/>
                <a:gd name="T43" fmla="*/ 171 h 182"/>
                <a:gd name="T44" fmla="*/ 140 w 180"/>
                <a:gd name="T45" fmla="*/ 165 h 182"/>
                <a:gd name="T46" fmla="*/ 148 w 180"/>
                <a:gd name="T47" fmla="*/ 161 h 182"/>
                <a:gd name="T48" fmla="*/ 154 w 180"/>
                <a:gd name="T49" fmla="*/ 155 h 182"/>
                <a:gd name="T50" fmla="*/ 160 w 180"/>
                <a:gd name="T51" fmla="*/ 148 h 182"/>
                <a:gd name="T52" fmla="*/ 165 w 180"/>
                <a:gd name="T53" fmla="*/ 142 h 182"/>
                <a:gd name="T54" fmla="*/ 169 w 180"/>
                <a:gd name="T55" fmla="*/ 134 h 182"/>
                <a:gd name="T56" fmla="*/ 174 w 180"/>
                <a:gd name="T57" fmla="*/ 126 h 182"/>
                <a:gd name="T58" fmla="*/ 177 w 180"/>
                <a:gd name="T59" fmla="*/ 118 h 182"/>
                <a:gd name="T60" fmla="*/ 179 w 180"/>
                <a:gd name="T61" fmla="*/ 110 h 182"/>
                <a:gd name="T62" fmla="*/ 180 w 180"/>
                <a:gd name="T63" fmla="*/ 100 h 182"/>
                <a:gd name="T64" fmla="*/ 180 w 180"/>
                <a:gd name="T65" fmla="*/ 91 h 182"/>
                <a:gd name="T66" fmla="*/ 180 w 180"/>
                <a:gd name="T67" fmla="*/ 0 h 182"/>
                <a:gd name="T68" fmla="*/ 0 w 180"/>
                <a:gd name="T69" fmla="*/ 0 h 182"/>
                <a:gd name="T70" fmla="*/ 0 w 180"/>
                <a:gd name="T71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0" h="182">
                  <a:moveTo>
                    <a:pt x="0" y="91"/>
                  </a:moveTo>
                  <a:lnTo>
                    <a:pt x="0" y="100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1" y="134"/>
                  </a:lnTo>
                  <a:lnTo>
                    <a:pt x="15" y="142"/>
                  </a:lnTo>
                  <a:lnTo>
                    <a:pt x="20" y="148"/>
                  </a:lnTo>
                  <a:lnTo>
                    <a:pt x="27" y="155"/>
                  </a:lnTo>
                  <a:lnTo>
                    <a:pt x="33" y="161"/>
                  </a:lnTo>
                  <a:lnTo>
                    <a:pt x="40" y="165"/>
                  </a:lnTo>
                  <a:lnTo>
                    <a:pt x="47" y="171"/>
                  </a:lnTo>
                  <a:lnTo>
                    <a:pt x="55" y="174"/>
                  </a:lnTo>
                  <a:lnTo>
                    <a:pt x="63" y="177"/>
                  </a:lnTo>
                  <a:lnTo>
                    <a:pt x="72" y="179"/>
                  </a:lnTo>
                  <a:lnTo>
                    <a:pt x="80" y="181"/>
                  </a:lnTo>
                  <a:lnTo>
                    <a:pt x="90" y="182"/>
                  </a:lnTo>
                  <a:lnTo>
                    <a:pt x="100" y="181"/>
                  </a:lnTo>
                  <a:lnTo>
                    <a:pt x="108" y="179"/>
                  </a:lnTo>
                  <a:lnTo>
                    <a:pt x="117" y="177"/>
                  </a:lnTo>
                  <a:lnTo>
                    <a:pt x="125" y="174"/>
                  </a:lnTo>
                  <a:lnTo>
                    <a:pt x="133" y="171"/>
                  </a:lnTo>
                  <a:lnTo>
                    <a:pt x="140" y="165"/>
                  </a:lnTo>
                  <a:lnTo>
                    <a:pt x="148" y="161"/>
                  </a:lnTo>
                  <a:lnTo>
                    <a:pt x="154" y="155"/>
                  </a:lnTo>
                  <a:lnTo>
                    <a:pt x="160" y="148"/>
                  </a:lnTo>
                  <a:lnTo>
                    <a:pt x="165" y="142"/>
                  </a:lnTo>
                  <a:lnTo>
                    <a:pt x="169" y="134"/>
                  </a:lnTo>
                  <a:lnTo>
                    <a:pt x="174" y="126"/>
                  </a:lnTo>
                  <a:lnTo>
                    <a:pt x="177" y="118"/>
                  </a:lnTo>
                  <a:lnTo>
                    <a:pt x="179" y="110"/>
                  </a:lnTo>
                  <a:lnTo>
                    <a:pt x="180" y="100"/>
                  </a:lnTo>
                  <a:lnTo>
                    <a:pt x="180" y="91"/>
                  </a:lnTo>
                  <a:lnTo>
                    <a:pt x="180" y="0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Rectangle 711">
              <a:extLst>
                <a:ext uri="{FF2B5EF4-FFF2-40B4-BE49-F238E27FC236}">
                  <a16:creationId xmlns:a16="http://schemas.microsoft.com/office/drawing/2014/main" id="{972C0779-96D7-4A7C-B110-5886B8B5D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613" y="2122488"/>
              <a:ext cx="571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12">
              <a:extLst>
                <a:ext uri="{FF2B5EF4-FFF2-40B4-BE49-F238E27FC236}">
                  <a16:creationId xmlns:a16="http://schemas.microsoft.com/office/drawing/2014/main" id="{4533D40B-18F2-4A93-B829-E6C6A0AC5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8 w 30"/>
                <a:gd name="T3" fmla="*/ 181 h 181"/>
                <a:gd name="T4" fmla="*/ 21 w 30"/>
                <a:gd name="T5" fmla="*/ 180 h 181"/>
                <a:gd name="T6" fmla="*/ 24 w 30"/>
                <a:gd name="T7" fmla="*/ 179 h 181"/>
                <a:gd name="T8" fmla="*/ 26 w 30"/>
                <a:gd name="T9" fmla="*/ 176 h 181"/>
                <a:gd name="T10" fmla="*/ 28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8 w 30"/>
                <a:gd name="T25" fmla="*/ 7 h 181"/>
                <a:gd name="T26" fmla="*/ 26 w 30"/>
                <a:gd name="T27" fmla="*/ 5 h 181"/>
                <a:gd name="T28" fmla="*/ 24 w 30"/>
                <a:gd name="T29" fmla="*/ 3 h 181"/>
                <a:gd name="T30" fmla="*/ 21 w 30"/>
                <a:gd name="T31" fmla="*/ 2 h 181"/>
                <a:gd name="T32" fmla="*/ 18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10 w 30"/>
                <a:gd name="T39" fmla="*/ 2 h 181"/>
                <a:gd name="T40" fmla="*/ 6 w 30"/>
                <a:gd name="T41" fmla="*/ 3 h 181"/>
                <a:gd name="T42" fmla="*/ 4 w 30"/>
                <a:gd name="T43" fmla="*/ 5 h 181"/>
                <a:gd name="T44" fmla="*/ 2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2 w 30"/>
                <a:gd name="T59" fmla="*/ 174 h 181"/>
                <a:gd name="T60" fmla="*/ 4 w 30"/>
                <a:gd name="T61" fmla="*/ 176 h 181"/>
                <a:gd name="T62" fmla="*/ 6 w 30"/>
                <a:gd name="T63" fmla="*/ 179 h 181"/>
                <a:gd name="T64" fmla="*/ 10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8" y="181"/>
                  </a:lnTo>
                  <a:lnTo>
                    <a:pt x="21" y="180"/>
                  </a:lnTo>
                  <a:lnTo>
                    <a:pt x="24" y="179"/>
                  </a:lnTo>
                  <a:lnTo>
                    <a:pt x="26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9"/>
                  </a:lnTo>
                  <a:lnTo>
                    <a:pt x="10" y="180"/>
                  </a:lnTo>
                  <a:lnTo>
                    <a:pt x="12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713">
              <a:extLst>
                <a:ext uri="{FF2B5EF4-FFF2-40B4-BE49-F238E27FC236}">
                  <a16:creationId xmlns:a16="http://schemas.microsoft.com/office/drawing/2014/main" id="{0B3AC97E-B521-48C2-8635-E6E2BFE55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938" y="2151063"/>
              <a:ext cx="57150" cy="57150"/>
            </a:xfrm>
            <a:custGeom>
              <a:avLst/>
              <a:gdLst>
                <a:gd name="T0" fmla="*/ 0 w 181"/>
                <a:gd name="T1" fmla="*/ 91 h 182"/>
                <a:gd name="T2" fmla="*/ 1 w 181"/>
                <a:gd name="T3" fmla="*/ 100 h 182"/>
                <a:gd name="T4" fmla="*/ 2 w 181"/>
                <a:gd name="T5" fmla="*/ 110 h 182"/>
                <a:gd name="T6" fmla="*/ 4 w 181"/>
                <a:gd name="T7" fmla="*/ 118 h 182"/>
                <a:gd name="T8" fmla="*/ 7 w 181"/>
                <a:gd name="T9" fmla="*/ 126 h 182"/>
                <a:gd name="T10" fmla="*/ 11 w 181"/>
                <a:gd name="T11" fmla="*/ 134 h 182"/>
                <a:gd name="T12" fmla="*/ 16 w 181"/>
                <a:gd name="T13" fmla="*/ 142 h 182"/>
                <a:gd name="T14" fmla="*/ 21 w 181"/>
                <a:gd name="T15" fmla="*/ 148 h 182"/>
                <a:gd name="T16" fmla="*/ 26 w 181"/>
                <a:gd name="T17" fmla="*/ 155 h 182"/>
                <a:gd name="T18" fmla="*/ 33 w 181"/>
                <a:gd name="T19" fmla="*/ 161 h 182"/>
                <a:gd name="T20" fmla="*/ 40 w 181"/>
                <a:gd name="T21" fmla="*/ 165 h 182"/>
                <a:gd name="T22" fmla="*/ 47 w 181"/>
                <a:gd name="T23" fmla="*/ 171 h 182"/>
                <a:gd name="T24" fmla="*/ 55 w 181"/>
                <a:gd name="T25" fmla="*/ 174 h 182"/>
                <a:gd name="T26" fmla="*/ 64 w 181"/>
                <a:gd name="T27" fmla="*/ 177 h 182"/>
                <a:gd name="T28" fmla="*/ 73 w 181"/>
                <a:gd name="T29" fmla="*/ 179 h 182"/>
                <a:gd name="T30" fmla="*/ 81 w 181"/>
                <a:gd name="T31" fmla="*/ 181 h 182"/>
                <a:gd name="T32" fmla="*/ 91 w 181"/>
                <a:gd name="T33" fmla="*/ 182 h 182"/>
                <a:gd name="T34" fmla="*/ 99 w 181"/>
                <a:gd name="T35" fmla="*/ 181 h 182"/>
                <a:gd name="T36" fmla="*/ 109 w 181"/>
                <a:gd name="T37" fmla="*/ 179 h 182"/>
                <a:gd name="T38" fmla="*/ 118 w 181"/>
                <a:gd name="T39" fmla="*/ 177 h 182"/>
                <a:gd name="T40" fmla="*/ 125 w 181"/>
                <a:gd name="T41" fmla="*/ 174 h 182"/>
                <a:gd name="T42" fmla="*/ 134 w 181"/>
                <a:gd name="T43" fmla="*/ 171 h 182"/>
                <a:gd name="T44" fmla="*/ 141 w 181"/>
                <a:gd name="T45" fmla="*/ 165 h 182"/>
                <a:gd name="T46" fmla="*/ 148 w 181"/>
                <a:gd name="T47" fmla="*/ 161 h 182"/>
                <a:gd name="T48" fmla="*/ 154 w 181"/>
                <a:gd name="T49" fmla="*/ 155 h 182"/>
                <a:gd name="T50" fmla="*/ 161 w 181"/>
                <a:gd name="T51" fmla="*/ 148 h 182"/>
                <a:gd name="T52" fmla="*/ 165 w 181"/>
                <a:gd name="T53" fmla="*/ 142 h 182"/>
                <a:gd name="T54" fmla="*/ 170 w 181"/>
                <a:gd name="T55" fmla="*/ 134 h 182"/>
                <a:gd name="T56" fmla="*/ 173 w 181"/>
                <a:gd name="T57" fmla="*/ 126 h 182"/>
                <a:gd name="T58" fmla="*/ 177 w 181"/>
                <a:gd name="T59" fmla="*/ 118 h 182"/>
                <a:gd name="T60" fmla="*/ 179 w 181"/>
                <a:gd name="T61" fmla="*/ 110 h 182"/>
                <a:gd name="T62" fmla="*/ 180 w 181"/>
                <a:gd name="T63" fmla="*/ 100 h 182"/>
                <a:gd name="T64" fmla="*/ 181 w 181"/>
                <a:gd name="T65" fmla="*/ 91 h 182"/>
                <a:gd name="T66" fmla="*/ 181 w 181"/>
                <a:gd name="T67" fmla="*/ 0 h 182"/>
                <a:gd name="T68" fmla="*/ 0 w 181"/>
                <a:gd name="T69" fmla="*/ 0 h 182"/>
                <a:gd name="T70" fmla="*/ 0 w 181"/>
                <a:gd name="T71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2">
                  <a:moveTo>
                    <a:pt x="0" y="91"/>
                  </a:moveTo>
                  <a:lnTo>
                    <a:pt x="1" y="100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1" y="134"/>
                  </a:lnTo>
                  <a:lnTo>
                    <a:pt x="16" y="142"/>
                  </a:lnTo>
                  <a:lnTo>
                    <a:pt x="21" y="148"/>
                  </a:lnTo>
                  <a:lnTo>
                    <a:pt x="26" y="155"/>
                  </a:lnTo>
                  <a:lnTo>
                    <a:pt x="33" y="161"/>
                  </a:lnTo>
                  <a:lnTo>
                    <a:pt x="40" y="165"/>
                  </a:lnTo>
                  <a:lnTo>
                    <a:pt x="47" y="171"/>
                  </a:lnTo>
                  <a:lnTo>
                    <a:pt x="55" y="174"/>
                  </a:lnTo>
                  <a:lnTo>
                    <a:pt x="64" y="177"/>
                  </a:lnTo>
                  <a:lnTo>
                    <a:pt x="73" y="179"/>
                  </a:lnTo>
                  <a:lnTo>
                    <a:pt x="81" y="181"/>
                  </a:lnTo>
                  <a:lnTo>
                    <a:pt x="91" y="182"/>
                  </a:lnTo>
                  <a:lnTo>
                    <a:pt x="99" y="181"/>
                  </a:lnTo>
                  <a:lnTo>
                    <a:pt x="109" y="179"/>
                  </a:lnTo>
                  <a:lnTo>
                    <a:pt x="118" y="177"/>
                  </a:lnTo>
                  <a:lnTo>
                    <a:pt x="125" y="174"/>
                  </a:lnTo>
                  <a:lnTo>
                    <a:pt x="134" y="171"/>
                  </a:lnTo>
                  <a:lnTo>
                    <a:pt x="141" y="165"/>
                  </a:lnTo>
                  <a:lnTo>
                    <a:pt x="148" y="161"/>
                  </a:lnTo>
                  <a:lnTo>
                    <a:pt x="154" y="155"/>
                  </a:lnTo>
                  <a:lnTo>
                    <a:pt x="161" y="148"/>
                  </a:lnTo>
                  <a:lnTo>
                    <a:pt x="165" y="142"/>
                  </a:lnTo>
                  <a:lnTo>
                    <a:pt x="170" y="134"/>
                  </a:lnTo>
                  <a:lnTo>
                    <a:pt x="173" y="126"/>
                  </a:lnTo>
                  <a:lnTo>
                    <a:pt x="177" y="118"/>
                  </a:lnTo>
                  <a:lnTo>
                    <a:pt x="179" y="110"/>
                  </a:lnTo>
                  <a:lnTo>
                    <a:pt x="180" y="100"/>
                  </a:lnTo>
                  <a:lnTo>
                    <a:pt x="181" y="91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714">
              <a:extLst>
                <a:ext uri="{FF2B5EF4-FFF2-40B4-BE49-F238E27FC236}">
                  <a16:creationId xmlns:a16="http://schemas.microsoft.com/office/drawing/2014/main" id="{7F864FC8-AB3C-49D8-83BB-14DA02564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938" y="1920875"/>
              <a:ext cx="57150" cy="192088"/>
            </a:xfrm>
            <a:custGeom>
              <a:avLst/>
              <a:gdLst>
                <a:gd name="T0" fmla="*/ 163 w 181"/>
                <a:gd name="T1" fmla="*/ 0 h 602"/>
                <a:gd name="T2" fmla="*/ 157 w 181"/>
                <a:gd name="T3" fmla="*/ 3 h 602"/>
                <a:gd name="T4" fmla="*/ 153 w 181"/>
                <a:gd name="T5" fmla="*/ 7 h 602"/>
                <a:gd name="T6" fmla="*/ 151 w 181"/>
                <a:gd name="T7" fmla="*/ 12 h 602"/>
                <a:gd name="T8" fmla="*/ 151 w 181"/>
                <a:gd name="T9" fmla="*/ 211 h 602"/>
                <a:gd name="T10" fmla="*/ 150 w 181"/>
                <a:gd name="T11" fmla="*/ 222 h 602"/>
                <a:gd name="T12" fmla="*/ 146 w 181"/>
                <a:gd name="T13" fmla="*/ 234 h 602"/>
                <a:gd name="T14" fmla="*/ 140 w 181"/>
                <a:gd name="T15" fmla="*/ 245 h 602"/>
                <a:gd name="T16" fmla="*/ 133 w 181"/>
                <a:gd name="T17" fmla="*/ 254 h 602"/>
                <a:gd name="T18" fmla="*/ 124 w 181"/>
                <a:gd name="T19" fmla="*/ 261 h 602"/>
                <a:gd name="T20" fmla="*/ 113 w 181"/>
                <a:gd name="T21" fmla="*/ 266 h 602"/>
                <a:gd name="T22" fmla="*/ 103 w 181"/>
                <a:gd name="T23" fmla="*/ 270 h 602"/>
                <a:gd name="T24" fmla="*/ 91 w 181"/>
                <a:gd name="T25" fmla="*/ 271 h 602"/>
                <a:gd name="T26" fmla="*/ 78 w 181"/>
                <a:gd name="T27" fmla="*/ 270 h 602"/>
                <a:gd name="T28" fmla="*/ 67 w 181"/>
                <a:gd name="T29" fmla="*/ 266 h 602"/>
                <a:gd name="T30" fmla="*/ 57 w 181"/>
                <a:gd name="T31" fmla="*/ 261 h 602"/>
                <a:gd name="T32" fmla="*/ 48 w 181"/>
                <a:gd name="T33" fmla="*/ 254 h 602"/>
                <a:gd name="T34" fmla="*/ 40 w 181"/>
                <a:gd name="T35" fmla="*/ 245 h 602"/>
                <a:gd name="T36" fmla="*/ 35 w 181"/>
                <a:gd name="T37" fmla="*/ 234 h 602"/>
                <a:gd name="T38" fmla="*/ 32 w 181"/>
                <a:gd name="T39" fmla="*/ 224 h 602"/>
                <a:gd name="T40" fmla="*/ 30 w 181"/>
                <a:gd name="T41" fmla="*/ 211 h 602"/>
                <a:gd name="T42" fmla="*/ 30 w 181"/>
                <a:gd name="T43" fmla="*/ 12 h 602"/>
                <a:gd name="T44" fmla="*/ 28 w 181"/>
                <a:gd name="T45" fmla="*/ 7 h 602"/>
                <a:gd name="T46" fmla="*/ 23 w 181"/>
                <a:gd name="T47" fmla="*/ 3 h 602"/>
                <a:gd name="T48" fmla="*/ 18 w 181"/>
                <a:gd name="T49" fmla="*/ 0 h 602"/>
                <a:gd name="T50" fmla="*/ 13 w 181"/>
                <a:gd name="T51" fmla="*/ 0 h 602"/>
                <a:gd name="T52" fmla="*/ 7 w 181"/>
                <a:gd name="T53" fmla="*/ 3 h 602"/>
                <a:gd name="T54" fmla="*/ 3 w 181"/>
                <a:gd name="T55" fmla="*/ 7 h 602"/>
                <a:gd name="T56" fmla="*/ 1 w 181"/>
                <a:gd name="T57" fmla="*/ 12 h 602"/>
                <a:gd name="T58" fmla="*/ 0 w 181"/>
                <a:gd name="T59" fmla="*/ 211 h 602"/>
                <a:gd name="T60" fmla="*/ 181 w 181"/>
                <a:gd name="T61" fmla="*/ 602 h 602"/>
                <a:gd name="T62" fmla="*/ 181 w 181"/>
                <a:gd name="T63" fmla="*/ 15 h 602"/>
                <a:gd name="T64" fmla="*/ 180 w 181"/>
                <a:gd name="T65" fmla="*/ 9 h 602"/>
                <a:gd name="T66" fmla="*/ 177 w 181"/>
                <a:gd name="T67" fmla="*/ 5 h 602"/>
                <a:gd name="T68" fmla="*/ 171 w 181"/>
                <a:gd name="T69" fmla="*/ 2 h 602"/>
                <a:gd name="T70" fmla="*/ 166 w 181"/>
                <a:gd name="T7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602">
                  <a:moveTo>
                    <a:pt x="166" y="0"/>
                  </a:moveTo>
                  <a:lnTo>
                    <a:pt x="163" y="0"/>
                  </a:lnTo>
                  <a:lnTo>
                    <a:pt x="159" y="2"/>
                  </a:lnTo>
                  <a:lnTo>
                    <a:pt x="157" y="3"/>
                  </a:lnTo>
                  <a:lnTo>
                    <a:pt x="155" y="5"/>
                  </a:lnTo>
                  <a:lnTo>
                    <a:pt x="153" y="7"/>
                  </a:lnTo>
                  <a:lnTo>
                    <a:pt x="152" y="9"/>
                  </a:lnTo>
                  <a:lnTo>
                    <a:pt x="151" y="12"/>
                  </a:lnTo>
                  <a:lnTo>
                    <a:pt x="151" y="15"/>
                  </a:lnTo>
                  <a:lnTo>
                    <a:pt x="151" y="211"/>
                  </a:lnTo>
                  <a:lnTo>
                    <a:pt x="150" y="217"/>
                  </a:lnTo>
                  <a:lnTo>
                    <a:pt x="150" y="222"/>
                  </a:lnTo>
                  <a:lnTo>
                    <a:pt x="148" y="229"/>
                  </a:lnTo>
                  <a:lnTo>
                    <a:pt x="146" y="234"/>
                  </a:lnTo>
                  <a:lnTo>
                    <a:pt x="143" y="240"/>
                  </a:lnTo>
                  <a:lnTo>
                    <a:pt x="140" y="245"/>
                  </a:lnTo>
                  <a:lnTo>
                    <a:pt x="137" y="249"/>
                  </a:lnTo>
                  <a:lnTo>
                    <a:pt x="133" y="254"/>
                  </a:lnTo>
                  <a:lnTo>
                    <a:pt x="128" y="258"/>
                  </a:lnTo>
                  <a:lnTo>
                    <a:pt x="124" y="261"/>
                  </a:lnTo>
                  <a:lnTo>
                    <a:pt x="119" y="264"/>
                  </a:lnTo>
                  <a:lnTo>
                    <a:pt x="113" y="266"/>
                  </a:lnTo>
                  <a:lnTo>
                    <a:pt x="108" y="269"/>
                  </a:lnTo>
                  <a:lnTo>
                    <a:pt x="103" y="270"/>
                  </a:lnTo>
                  <a:lnTo>
                    <a:pt x="96" y="271"/>
                  </a:lnTo>
                  <a:lnTo>
                    <a:pt x="91" y="271"/>
                  </a:lnTo>
                  <a:lnTo>
                    <a:pt x="84" y="271"/>
                  </a:lnTo>
                  <a:lnTo>
                    <a:pt x="78" y="270"/>
                  </a:lnTo>
                  <a:lnTo>
                    <a:pt x="73" y="269"/>
                  </a:lnTo>
                  <a:lnTo>
                    <a:pt x="67" y="266"/>
                  </a:lnTo>
                  <a:lnTo>
                    <a:pt x="62" y="264"/>
                  </a:lnTo>
                  <a:lnTo>
                    <a:pt x="57" y="261"/>
                  </a:lnTo>
                  <a:lnTo>
                    <a:pt x="52" y="258"/>
                  </a:lnTo>
                  <a:lnTo>
                    <a:pt x="48" y="254"/>
                  </a:lnTo>
                  <a:lnTo>
                    <a:pt x="44" y="249"/>
                  </a:lnTo>
                  <a:lnTo>
                    <a:pt x="40" y="245"/>
                  </a:lnTo>
                  <a:lnTo>
                    <a:pt x="37" y="240"/>
                  </a:lnTo>
                  <a:lnTo>
                    <a:pt x="35" y="234"/>
                  </a:lnTo>
                  <a:lnTo>
                    <a:pt x="33" y="229"/>
                  </a:lnTo>
                  <a:lnTo>
                    <a:pt x="32" y="224"/>
                  </a:lnTo>
                  <a:lnTo>
                    <a:pt x="31" y="217"/>
                  </a:lnTo>
                  <a:lnTo>
                    <a:pt x="30" y="211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11"/>
                  </a:lnTo>
                  <a:lnTo>
                    <a:pt x="0" y="602"/>
                  </a:lnTo>
                  <a:lnTo>
                    <a:pt x="181" y="602"/>
                  </a:lnTo>
                  <a:lnTo>
                    <a:pt x="181" y="211"/>
                  </a:lnTo>
                  <a:lnTo>
                    <a:pt x="181" y="15"/>
                  </a:lnTo>
                  <a:lnTo>
                    <a:pt x="181" y="12"/>
                  </a:lnTo>
                  <a:lnTo>
                    <a:pt x="180" y="9"/>
                  </a:lnTo>
                  <a:lnTo>
                    <a:pt x="178" y="7"/>
                  </a:lnTo>
                  <a:lnTo>
                    <a:pt x="177" y="5"/>
                  </a:lnTo>
                  <a:lnTo>
                    <a:pt x="174" y="3"/>
                  </a:lnTo>
                  <a:lnTo>
                    <a:pt x="171" y="2"/>
                  </a:lnTo>
                  <a:lnTo>
                    <a:pt x="169" y="0"/>
                  </a:lnTo>
                  <a:lnTo>
                    <a:pt x="1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Rectangle 715">
              <a:extLst>
                <a:ext uri="{FF2B5EF4-FFF2-40B4-BE49-F238E27FC236}">
                  <a16:creationId xmlns:a16="http://schemas.microsoft.com/office/drawing/2014/main" id="{F62F4F23-3E58-4391-99F6-14D56BFAA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2122488"/>
              <a:ext cx="571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716">
              <a:extLst>
                <a:ext uri="{FF2B5EF4-FFF2-40B4-BE49-F238E27FC236}">
                  <a16:creationId xmlns:a16="http://schemas.microsoft.com/office/drawing/2014/main" id="{66455EB6-E255-40C5-AFB5-4353F1040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750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7 w 30"/>
                <a:gd name="T3" fmla="*/ 181 h 181"/>
                <a:gd name="T4" fmla="*/ 20 w 30"/>
                <a:gd name="T5" fmla="*/ 180 h 181"/>
                <a:gd name="T6" fmla="*/ 22 w 30"/>
                <a:gd name="T7" fmla="*/ 179 h 181"/>
                <a:gd name="T8" fmla="*/ 26 w 30"/>
                <a:gd name="T9" fmla="*/ 176 h 181"/>
                <a:gd name="T10" fmla="*/ 27 w 30"/>
                <a:gd name="T11" fmla="*/ 174 h 181"/>
                <a:gd name="T12" fmla="*/ 29 w 30"/>
                <a:gd name="T13" fmla="*/ 172 h 181"/>
                <a:gd name="T14" fmla="*/ 29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29 w 30"/>
                <a:gd name="T21" fmla="*/ 12 h 181"/>
                <a:gd name="T22" fmla="*/ 29 w 30"/>
                <a:gd name="T23" fmla="*/ 9 h 181"/>
                <a:gd name="T24" fmla="*/ 27 w 30"/>
                <a:gd name="T25" fmla="*/ 7 h 181"/>
                <a:gd name="T26" fmla="*/ 26 w 30"/>
                <a:gd name="T27" fmla="*/ 5 h 181"/>
                <a:gd name="T28" fmla="*/ 22 w 30"/>
                <a:gd name="T29" fmla="*/ 3 h 181"/>
                <a:gd name="T30" fmla="*/ 20 w 30"/>
                <a:gd name="T31" fmla="*/ 2 h 181"/>
                <a:gd name="T32" fmla="*/ 17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8 w 30"/>
                <a:gd name="T39" fmla="*/ 2 h 181"/>
                <a:gd name="T40" fmla="*/ 6 w 30"/>
                <a:gd name="T41" fmla="*/ 3 h 181"/>
                <a:gd name="T42" fmla="*/ 4 w 30"/>
                <a:gd name="T43" fmla="*/ 5 h 181"/>
                <a:gd name="T44" fmla="*/ 2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2 w 30"/>
                <a:gd name="T59" fmla="*/ 174 h 181"/>
                <a:gd name="T60" fmla="*/ 4 w 30"/>
                <a:gd name="T61" fmla="*/ 176 h 181"/>
                <a:gd name="T62" fmla="*/ 6 w 30"/>
                <a:gd name="T63" fmla="*/ 179 h 181"/>
                <a:gd name="T64" fmla="*/ 8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  <a:gd name="T70" fmla="*/ 15 w 30"/>
                <a:gd name="T7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7" y="181"/>
                  </a:lnTo>
                  <a:lnTo>
                    <a:pt x="20" y="180"/>
                  </a:lnTo>
                  <a:lnTo>
                    <a:pt x="22" y="179"/>
                  </a:lnTo>
                  <a:lnTo>
                    <a:pt x="26" y="176"/>
                  </a:lnTo>
                  <a:lnTo>
                    <a:pt x="27" y="174"/>
                  </a:lnTo>
                  <a:lnTo>
                    <a:pt x="29" y="172"/>
                  </a:lnTo>
                  <a:lnTo>
                    <a:pt x="29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9"/>
                  </a:lnTo>
                  <a:lnTo>
                    <a:pt x="8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717">
              <a:extLst>
                <a:ext uri="{FF2B5EF4-FFF2-40B4-BE49-F238E27FC236}">
                  <a16:creationId xmlns:a16="http://schemas.microsoft.com/office/drawing/2014/main" id="{ACB7783E-196C-43E0-BB10-D454ACB8E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63" y="1920875"/>
              <a:ext cx="57150" cy="192088"/>
            </a:xfrm>
            <a:custGeom>
              <a:avLst/>
              <a:gdLst>
                <a:gd name="T0" fmla="*/ 162 w 181"/>
                <a:gd name="T1" fmla="*/ 0 h 602"/>
                <a:gd name="T2" fmla="*/ 157 w 181"/>
                <a:gd name="T3" fmla="*/ 3 h 602"/>
                <a:gd name="T4" fmla="*/ 154 w 181"/>
                <a:gd name="T5" fmla="*/ 7 h 602"/>
                <a:gd name="T6" fmla="*/ 152 w 181"/>
                <a:gd name="T7" fmla="*/ 12 h 602"/>
                <a:gd name="T8" fmla="*/ 151 w 181"/>
                <a:gd name="T9" fmla="*/ 211 h 602"/>
                <a:gd name="T10" fmla="*/ 150 w 181"/>
                <a:gd name="T11" fmla="*/ 222 h 602"/>
                <a:gd name="T12" fmla="*/ 146 w 181"/>
                <a:gd name="T13" fmla="*/ 234 h 602"/>
                <a:gd name="T14" fmla="*/ 141 w 181"/>
                <a:gd name="T15" fmla="*/ 245 h 602"/>
                <a:gd name="T16" fmla="*/ 133 w 181"/>
                <a:gd name="T17" fmla="*/ 254 h 602"/>
                <a:gd name="T18" fmla="*/ 125 w 181"/>
                <a:gd name="T19" fmla="*/ 261 h 602"/>
                <a:gd name="T20" fmla="*/ 114 w 181"/>
                <a:gd name="T21" fmla="*/ 266 h 602"/>
                <a:gd name="T22" fmla="*/ 102 w 181"/>
                <a:gd name="T23" fmla="*/ 270 h 602"/>
                <a:gd name="T24" fmla="*/ 91 w 181"/>
                <a:gd name="T25" fmla="*/ 271 h 602"/>
                <a:gd name="T26" fmla="*/ 79 w 181"/>
                <a:gd name="T27" fmla="*/ 270 h 602"/>
                <a:gd name="T28" fmla="*/ 67 w 181"/>
                <a:gd name="T29" fmla="*/ 266 h 602"/>
                <a:gd name="T30" fmla="*/ 57 w 181"/>
                <a:gd name="T31" fmla="*/ 261 h 602"/>
                <a:gd name="T32" fmla="*/ 48 w 181"/>
                <a:gd name="T33" fmla="*/ 254 h 602"/>
                <a:gd name="T34" fmla="*/ 41 w 181"/>
                <a:gd name="T35" fmla="*/ 245 h 602"/>
                <a:gd name="T36" fmla="*/ 35 w 181"/>
                <a:gd name="T37" fmla="*/ 234 h 602"/>
                <a:gd name="T38" fmla="*/ 32 w 181"/>
                <a:gd name="T39" fmla="*/ 224 h 602"/>
                <a:gd name="T40" fmla="*/ 30 w 181"/>
                <a:gd name="T41" fmla="*/ 211 h 602"/>
                <a:gd name="T42" fmla="*/ 30 w 181"/>
                <a:gd name="T43" fmla="*/ 12 h 602"/>
                <a:gd name="T44" fmla="*/ 28 w 181"/>
                <a:gd name="T45" fmla="*/ 7 h 602"/>
                <a:gd name="T46" fmla="*/ 24 w 181"/>
                <a:gd name="T47" fmla="*/ 3 h 602"/>
                <a:gd name="T48" fmla="*/ 19 w 181"/>
                <a:gd name="T49" fmla="*/ 0 h 602"/>
                <a:gd name="T50" fmla="*/ 12 w 181"/>
                <a:gd name="T51" fmla="*/ 0 h 602"/>
                <a:gd name="T52" fmla="*/ 7 w 181"/>
                <a:gd name="T53" fmla="*/ 3 h 602"/>
                <a:gd name="T54" fmla="*/ 3 w 181"/>
                <a:gd name="T55" fmla="*/ 7 h 602"/>
                <a:gd name="T56" fmla="*/ 0 w 181"/>
                <a:gd name="T57" fmla="*/ 12 h 602"/>
                <a:gd name="T58" fmla="*/ 0 w 181"/>
                <a:gd name="T59" fmla="*/ 211 h 602"/>
                <a:gd name="T60" fmla="*/ 181 w 181"/>
                <a:gd name="T61" fmla="*/ 602 h 602"/>
                <a:gd name="T62" fmla="*/ 181 w 181"/>
                <a:gd name="T63" fmla="*/ 15 h 602"/>
                <a:gd name="T64" fmla="*/ 180 w 181"/>
                <a:gd name="T65" fmla="*/ 9 h 602"/>
                <a:gd name="T66" fmla="*/ 176 w 181"/>
                <a:gd name="T67" fmla="*/ 5 h 602"/>
                <a:gd name="T68" fmla="*/ 172 w 181"/>
                <a:gd name="T69" fmla="*/ 2 h 602"/>
                <a:gd name="T70" fmla="*/ 166 w 181"/>
                <a:gd name="T7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602">
                  <a:moveTo>
                    <a:pt x="166" y="0"/>
                  </a:moveTo>
                  <a:lnTo>
                    <a:pt x="162" y="0"/>
                  </a:lnTo>
                  <a:lnTo>
                    <a:pt x="160" y="2"/>
                  </a:lnTo>
                  <a:lnTo>
                    <a:pt x="157" y="3"/>
                  </a:lnTo>
                  <a:lnTo>
                    <a:pt x="155" y="5"/>
                  </a:lnTo>
                  <a:lnTo>
                    <a:pt x="154" y="7"/>
                  </a:lnTo>
                  <a:lnTo>
                    <a:pt x="152" y="9"/>
                  </a:lnTo>
                  <a:lnTo>
                    <a:pt x="152" y="12"/>
                  </a:lnTo>
                  <a:lnTo>
                    <a:pt x="151" y="15"/>
                  </a:lnTo>
                  <a:lnTo>
                    <a:pt x="151" y="211"/>
                  </a:lnTo>
                  <a:lnTo>
                    <a:pt x="151" y="217"/>
                  </a:lnTo>
                  <a:lnTo>
                    <a:pt x="150" y="222"/>
                  </a:lnTo>
                  <a:lnTo>
                    <a:pt x="148" y="229"/>
                  </a:lnTo>
                  <a:lnTo>
                    <a:pt x="146" y="234"/>
                  </a:lnTo>
                  <a:lnTo>
                    <a:pt x="143" y="240"/>
                  </a:lnTo>
                  <a:lnTo>
                    <a:pt x="141" y="245"/>
                  </a:lnTo>
                  <a:lnTo>
                    <a:pt x="137" y="249"/>
                  </a:lnTo>
                  <a:lnTo>
                    <a:pt x="133" y="254"/>
                  </a:lnTo>
                  <a:lnTo>
                    <a:pt x="129" y="258"/>
                  </a:lnTo>
                  <a:lnTo>
                    <a:pt x="125" y="261"/>
                  </a:lnTo>
                  <a:lnTo>
                    <a:pt x="120" y="264"/>
                  </a:lnTo>
                  <a:lnTo>
                    <a:pt x="114" y="266"/>
                  </a:lnTo>
                  <a:lnTo>
                    <a:pt x="109" y="269"/>
                  </a:lnTo>
                  <a:lnTo>
                    <a:pt x="102" y="270"/>
                  </a:lnTo>
                  <a:lnTo>
                    <a:pt x="97" y="271"/>
                  </a:lnTo>
                  <a:lnTo>
                    <a:pt x="91" y="271"/>
                  </a:lnTo>
                  <a:lnTo>
                    <a:pt x="84" y="271"/>
                  </a:lnTo>
                  <a:lnTo>
                    <a:pt x="79" y="270"/>
                  </a:lnTo>
                  <a:lnTo>
                    <a:pt x="72" y="269"/>
                  </a:lnTo>
                  <a:lnTo>
                    <a:pt x="67" y="266"/>
                  </a:lnTo>
                  <a:lnTo>
                    <a:pt x="62" y="264"/>
                  </a:lnTo>
                  <a:lnTo>
                    <a:pt x="57" y="261"/>
                  </a:lnTo>
                  <a:lnTo>
                    <a:pt x="52" y="258"/>
                  </a:lnTo>
                  <a:lnTo>
                    <a:pt x="48" y="254"/>
                  </a:lnTo>
                  <a:lnTo>
                    <a:pt x="44" y="249"/>
                  </a:lnTo>
                  <a:lnTo>
                    <a:pt x="41" y="245"/>
                  </a:lnTo>
                  <a:lnTo>
                    <a:pt x="38" y="240"/>
                  </a:lnTo>
                  <a:lnTo>
                    <a:pt x="35" y="234"/>
                  </a:lnTo>
                  <a:lnTo>
                    <a:pt x="33" y="229"/>
                  </a:lnTo>
                  <a:lnTo>
                    <a:pt x="32" y="224"/>
                  </a:lnTo>
                  <a:lnTo>
                    <a:pt x="30" y="217"/>
                  </a:lnTo>
                  <a:lnTo>
                    <a:pt x="30" y="211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11"/>
                  </a:lnTo>
                  <a:lnTo>
                    <a:pt x="0" y="602"/>
                  </a:lnTo>
                  <a:lnTo>
                    <a:pt x="181" y="602"/>
                  </a:lnTo>
                  <a:lnTo>
                    <a:pt x="181" y="211"/>
                  </a:lnTo>
                  <a:lnTo>
                    <a:pt x="181" y="15"/>
                  </a:lnTo>
                  <a:lnTo>
                    <a:pt x="181" y="12"/>
                  </a:lnTo>
                  <a:lnTo>
                    <a:pt x="180" y="9"/>
                  </a:lnTo>
                  <a:lnTo>
                    <a:pt x="178" y="7"/>
                  </a:lnTo>
                  <a:lnTo>
                    <a:pt x="176" y="5"/>
                  </a:lnTo>
                  <a:lnTo>
                    <a:pt x="174" y="3"/>
                  </a:lnTo>
                  <a:lnTo>
                    <a:pt x="172" y="2"/>
                  </a:lnTo>
                  <a:lnTo>
                    <a:pt x="169" y="0"/>
                  </a:lnTo>
                  <a:lnTo>
                    <a:pt x="1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Rectangle 718">
              <a:extLst>
                <a:ext uri="{FF2B5EF4-FFF2-40B4-BE49-F238E27FC236}">
                  <a16:creationId xmlns:a16="http://schemas.microsoft.com/office/drawing/2014/main" id="{CB587A79-A690-4BE1-9A7B-D4D179008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263" y="2122488"/>
              <a:ext cx="571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719">
              <a:extLst>
                <a:ext uri="{FF2B5EF4-FFF2-40B4-BE49-F238E27FC236}">
                  <a16:creationId xmlns:a16="http://schemas.microsoft.com/office/drawing/2014/main" id="{9B27E552-9858-46C0-912C-436578879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63" y="2151063"/>
              <a:ext cx="57150" cy="57150"/>
            </a:xfrm>
            <a:custGeom>
              <a:avLst/>
              <a:gdLst>
                <a:gd name="T0" fmla="*/ 0 w 181"/>
                <a:gd name="T1" fmla="*/ 91 h 182"/>
                <a:gd name="T2" fmla="*/ 0 w 181"/>
                <a:gd name="T3" fmla="*/ 100 h 182"/>
                <a:gd name="T4" fmla="*/ 3 w 181"/>
                <a:gd name="T5" fmla="*/ 110 h 182"/>
                <a:gd name="T6" fmla="*/ 5 w 181"/>
                <a:gd name="T7" fmla="*/ 118 h 182"/>
                <a:gd name="T8" fmla="*/ 8 w 181"/>
                <a:gd name="T9" fmla="*/ 126 h 182"/>
                <a:gd name="T10" fmla="*/ 11 w 181"/>
                <a:gd name="T11" fmla="*/ 134 h 182"/>
                <a:gd name="T12" fmla="*/ 15 w 181"/>
                <a:gd name="T13" fmla="*/ 142 h 182"/>
                <a:gd name="T14" fmla="*/ 21 w 181"/>
                <a:gd name="T15" fmla="*/ 148 h 182"/>
                <a:gd name="T16" fmla="*/ 27 w 181"/>
                <a:gd name="T17" fmla="*/ 155 h 182"/>
                <a:gd name="T18" fmla="*/ 34 w 181"/>
                <a:gd name="T19" fmla="*/ 161 h 182"/>
                <a:gd name="T20" fmla="*/ 40 w 181"/>
                <a:gd name="T21" fmla="*/ 165 h 182"/>
                <a:gd name="T22" fmla="*/ 48 w 181"/>
                <a:gd name="T23" fmla="*/ 171 h 182"/>
                <a:gd name="T24" fmla="*/ 55 w 181"/>
                <a:gd name="T25" fmla="*/ 174 h 182"/>
                <a:gd name="T26" fmla="*/ 64 w 181"/>
                <a:gd name="T27" fmla="*/ 177 h 182"/>
                <a:gd name="T28" fmla="*/ 72 w 181"/>
                <a:gd name="T29" fmla="*/ 179 h 182"/>
                <a:gd name="T30" fmla="*/ 82 w 181"/>
                <a:gd name="T31" fmla="*/ 181 h 182"/>
                <a:gd name="T32" fmla="*/ 91 w 181"/>
                <a:gd name="T33" fmla="*/ 182 h 182"/>
                <a:gd name="T34" fmla="*/ 100 w 181"/>
                <a:gd name="T35" fmla="*/ 181 h 182"/>
                <a:gd name="T36" fmla="*/ 109 w 181"/>
                <a:gd name="T37" fmla="*/ 179 h 182"/>
                <a:gd name="T38" fmla="*/ 117 w 181"/>
                <a:gd name="T39" fmla="*/ 177 h 182"/>
                <a:gd name="T40" fmla="*/ 126 w 181"/>
                <a:gd name="T41" fmla="*/ 174 h 182"/>
                <a:gd name="T42" fmla="*/ 133 w 181"/>
                <a:gd name="T43" fmla="*/ 171 h 182"/>
                <a:gd name="T44" fmla="*/ 141 w 181"/>
                <a:gd name="T45" fmla="*/ 165 h 182"/>
                <a:gd name="T46" fmla="*/ 148 w 181"/>
                <a:gd name="T47" fmla="*/ 161 h 182"/>
                <a:gd name="T48" fmla="*/ 155 w 181"/>
                <a:gd name="T49" fmla="*/ 155 h 182"/>
                <a:gd name="T50" fmla="*/ 160 w 181"/>
                <a:gd name="T51" fmla="*/ 148 h 182"/>
                <a:gd name="T52" fmla="*/ 166 w 181"/>
                <a:gd name="T53" fmla="*/ 142 h 182"/>
                <a:gd name="T54" fmla="*/ 170 w 181"/>
                <a:gd name="T55" fmla="*/ 134 h 182"/>
                <a:gd name="T56" fmla="*/ 174 w 181"/>
                <a:gd name="T57" fmla="*/ 126 h 182"/>
                <a:gd name="T58" fmla="*/ 177 w 181"/>
                <a:gd name="T59" fmla="*/ 118 h 182"/>
                <a:gd name="T60" fmla="*/ 180 w 181"/>
                <a:gd name="T61" fmla="*/ 110 h 182"/>
                <a:gd name="T62" fmla="*/ 181 w 181"/>
                <a:gd name="T63" fmla="*/ 100 h 182"/>
                <a:gd name="T64" fmla="*/ 181 w 181"/>
                <a:gd name="T65" fmla="*/ 91 h 182"/>
                <a:gd name="T66" fmla="*/ 181 w 181"/>
                <a:gd name="T67" fmla="*/ 0 h 182"/>
                <a:gd name="T68" fmla="*/ 0 w 181"/>
                <a:gd name="T69" fmla="*/ 0 h 182"/>
                <a:gd name="T70" fmla="*/ 0 w 181"/>
                <a:gd name="T71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2">
                  <a:moveTo>
                    <a:pt x="0" y="91"/>
                  </a:moveTo>
                  <a:lnTo>
                    <a:pt x="0" y="100"/>
                  </a:lnTo>
                  <a:lnTo>
                    <a:pt x="3" y="110"/>
                  </a:lnTo>
                  <a:lnTo>
                    <a:pt x="5" y="118"/>
                  </a:lnTo>
                  <a:lnTo>
                    <a:pt x="8" y="126"/>
                  </a:lnTo>
                  <a:lnTo>
                    <a:pt x="11" y="134"/>
                  </a:lnTo>
                  <a:lnTo>
                    <a:pt x="15" y="142"/>
                  </a:lnTo>
                  <a:lnTo>
                    <a:pt x="21" y="148"/>
                  </a:lnTo>
                  <a:lnTo>
                    <a:pt x="27" y="155"/>
                  </a:lnTo>
                  <a:lnTo>
                    <a:pt x="34" y="161"/>
                  </a:lnTo>
                  <a:lnTo>
                    <a:pt x="40" y="165"/>
                  </a:lnTo>
                  <a:lnTo>
                    <a:pt x="48" y="171"/>
                  </a:lnTo>
                  <a:lnTo>
                    <a:pt x="55" y="174"/>
                  </a:lnTo>
                  <a:lnTo>
                    <a:pt x="64" y="177"/>
                  </a:lnTo>
                  <a:lnTo>
                    <a:pt x="72" y="179"/>
                  </a:lnTo>
                  <a:lnTo>
                    <a:pt x="82" y="181"/>
                  </a:lnTo>
                  <a:lnTo>
                    <a:pt x="91" y="182"/>
                  </a:lnTo>
                  <a:lnTo>
                    <a:pt x="100" y="181"/>
                  </a:lnTo>
                  <a:lnTo>
                    <a:pt x="109" y="179"/>
                  </a:lnTo>
                  <a:lnTo>
                    <a:pt x="117" y="177"/>
                  </a:lnTo>
                  <a:lnTo>
                    <a:pt x="126" y="174"/>
                  </a:lnTo>
                  <a:lnTo>
                    <a:pt x="133" y="171"/>
                  </a:lnTo>
                  <a:lnTo>
                    <a:pt x="141" y="165"/>
                  </a:lnTo>
                  <a:lnTo>
                    <a:pt x="148" y="161"/>
                  </a:lnTo>
                  <a:lnTo>
                    <a:pt x="155" y="155"/>
                  </a:lnTo>
                  <a:lnTo>
                    <a:pt x="160" y="148"/>
                  </a:lnTo>
                  <a:lnTo>
                    <a:pt x="166" y="142"/>
                  </a:lnTo>
                  <a:lnTo>
                    <a:pt x="170" y="134"/>
                  </a:lnTo>
                  <a:lnTo>
                    <a:pt x="174" y="126"/>
                  </a:lnTo>
                  <a:lnTo>
                    <a:pt x="177" y="118"/>
                  </a:lnTo>
                  <a:lnTo>
                    <a:pt x="180" y="110"/>
                  </a:lnTo>
                  <a:lnTo>
                    <a:pt x="181" y="100"/>
                  </a:lnTo>
                  <a:lnTo>
                    <a:pt x="181" y="91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720">
              <a:extLst>
                <a:ext uri="{FF2B5EF4-FFF2-40B4-BE49-F238E27FC236}">
                  <a16:creationId xmlns:a16="http://schemas.microsoft.com/office/drawing/2014/main" id="{445A4A3C-20C5-4624-9209-D11A75CEC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8 w 30"/>
                <a:gd name="T3" fmla="*/ 181 h 181"/>
                <a:gd name="T4" fmla="*/ 21 w 30"/>
                <a:gd name="T5" fmla="*/ 180 h 181"/>
                <a:gd name="T6" fmla="*/ 23 w 30"/>
                <a:gd name="T7" fmla="*/ 179 h 181"/>
                <a:gd name="T8" fmla="*/ 25 w 30"/>
                <a:gd name="T9" fmla="*/ 176 h 181"/>
                <a:gd name="T10" fmla="*/ 27 w 30"/>
                <a:gd name="T11" fmla="*/ 174 h 181"/>
                <a:gd name="T12" fmla="*/ 28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8 w 30"/>
                <a:gd name="T23" fmla="*/ 9 h 181"/>
                <a:gd name="T24" fmla="*/ 27 w 30"/>
                <a:gd name="T25" fmla="*/ 7 h 181"/>
                <a:gd name="T26" fmla="*/ 25 w 30"/>
                <a:gd name="T27" fmla="*/ 5 h 181"/>
                <a:gd name="T28" fmla="*/ 23 w 30"/>
                <a:gd name="T29" fmla="*/ 3 h 181"/>
                <a:gd name="T30" fmla="*/ 21 w 30"/>
                <a:gd name="T31" fmla="*/ 2 h 181"/>
                <a:gd name="T32" fmla="*/ 18 w 30"/>
                <a:gd name="T33" fmla="*/ 0 h 181"/>
                <a:gd name="T34" fmla="*/ 15 w 30"/>
                <a:gd name="T35" fmla="*/ 0 h 181"/>
                <a:gd name="T36" fmla="*/ 11 w 30"/>
                <a:gd name="T37" fmla="*/ 0 h 181"/>
                <a:gd name="T38" fmla="*/ 9 w 30"/>
                <a:gd name="T39" fmla="*/ 2 h 181"/>
                <a:gd name="T40" fmla="*/ 6 w 30"/>
                <a:gd name="T41" fmla="*/ 3 h 181"/>
                <a:gd name="T42" fmla="*/ 4 w 30"/>
                <a:gd name="T43" fmla="*/ 5 h 181"/>
                <a:gd name="T44" fmla="*/ 2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2 w 30"/>
                <a:gd name="T59" fmla="*/ 174 h 181"/>
                <a:gd name="T60" fmla="*/ 4 w 30"/>
                <a:gd name="T61" fmla="*/ 176 h 181"/>
                <a:gd name="T62" fmla="*/ 6 w 30"/>
                <a:gd name="T63" fmla="*/ 179 h 181"/>
                <a:gd name="T64" fmla="*/ 9 w 30"/>
                <a:gd name="T65" fmla="*/ 180 h 181"/>
                <a:gd name="T66" fmla="*/ 11 w 30"/>
                <a:gd name="T67" fmla="*/ 181 h 181"/>
                <a:gd name="T68" fmla="*/ 15 w 30"/>
                <a:gd name="T6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8" y="181"/>
                  </a:lnTo>
                  <a:lnTo>
                    <a:pt x="21" y="180"/>
                  </a:lnTo>
                  <a:lnTo>
                    <a:pt x="23" y="179"/>
                  </a:lnTo>
                  <a:lnTo>
                    <a:pt x="25" y="176"/>
                  </a:lnTo>
                  <a:lnTo>
                    <a:pt x="27" y="174"/>
                  </a:lnTo>
                  <a:lnTo>
                    <a:pt x="28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9"/>
                  </a:lnTo>
                  <a:lnTo>
                    <a:pt x="9" y="180"/>
                  </a:lnTo>
                  <a:lnTo>
                    <a:pt x="11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7" name="Freeform 1671" descr="Icon of check mark. ">
            <a:extLst>
              <a:ext uri="{FF2B5EF4-FFF2-40B4-BE49-F238E27FC236}">
                <a16:creationId xmlns:a16="http://schemas.microsoft.com/office/drawing/2014/main" id="{1A4AFC64-5C16-40F4-BDFA-E62EE3AAEA23}"/>
              </a:ext>
            </a:extLst>
          </p:cNvPr>
          <p:cNvSpPr>
            <a:spLocks noEditPoints="1"/>
          </p:cNvSpPr>
          <p:nvPr/>
        </p:nvSpPr>
        <p:spPr bwMode="auto">
          <a:xfrm>
            <a:off x="7002937" y="3006341"/>
            <a:ext cx="380334" cy="380334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Freeform 3850" descr="Icon of lightning. ">
            <a:extLst>
              <a:ext uri="{FF2B5EF4-FFF2-40B4-BE49-F238E27FC236}">
                <a16:creationId xmlns:a16="http://schemas.microsoft.com/office/drawing/2014/main" id="{4F438411-AB3F-41D1-B7B0-3BD67465A272}"/>
              </a:ext>
            </a:extLst>
          </p:cNvPr>
          <p:cNvSpPr>
            <a:spLocks/>
          </p:cNvSpPr>
          <p:nvPr/>
        </p:nvSpPr>
        <p:spPr bwMode="auto">
          <a:xfrm>
            <a:off x="4944237" y="4211459"/>
            <a:ext cx="268346" cy="380334"/>
          </a:xfrm>
          <a:custGeom>
            <a:avLst/>
            <a:gdLst>
              <a:gd name="T0" fmla="*/ 635 w 636"/>
              <a:gd name="T1" fmla="*/ 369 h 901"/>
              <a:gd name="T2" fmla="*/ 632 w 636"/>
              <a:gd name="T3" fmla="*/ 365 h 901"/>
              <a:gd name="T4" fmla="*/ 629 w 636"/>
              <a:gd name="T5" fmla="*/ 362 h 901"/>
              <a:gd name="T6" fmla="*/ 625 w 636"/>
              <a:gd name="T7" fmla="*/ 360 h 901"/>
              <a:gd name="T8" fmla="*/ 621 w 636"/>
              <a:gd name="T9" fmla="*/ 360 h 901"/>
              <a:gd name="T10" fmla="*/ 337 w 636"/>
              <a:gd name="T11" fmla="*/ 360 h 901"/>
              <a:gd name="T12" fmla="*/ 409 w 636"/>
              <a:gd name="T13" fmla="*/ 17 h 901"/>
              <a:gd name="T14" fmla="*/ 409 w 636"/>
              <a:gd name="T15" fmla="*/ 13 h 901"/>
              <a:gd name="T16" fmla="*/ 408 w 636"/>
              <a:gd name="T17" fmla="*/ 7 h 901"/>
              <a:gd name="T18" fmla="*/ 405 w 636"/>
              <a:gd name="T19" fmla="*/ 3 h 901"/>
              <a:gd name="T20" fmla="*/ 400 w 636"/>
              <a:gd name="T21" fmla="*/ 1 h 901"/>
              <a:gd name="T22" fmla="*/ 395 w 636"/>
              <a:gd name="T23" fmla="*/ 0 h 901"/>
              <a:gd name="T24" fmla="*/ 390 w 636"/>
              <a:gd name="T25" fmla="*/ 0 h 901"/>
              <a:gd name="T26" fmla="*/ 385 w 636"/>
              <a:gd name="T27" fmla="*/ 2 h 901"/>
              <a:gd name="T28" fmla="*/ 382 w 636"/>
              <a:gd name="T29" fmla="*/ 6 h 901"/>
              <a:gd name="T30" fmla="*/ 2 w 636"/>
              <a:gd name="T31" fmla="*/ 547 h 901"/>
              <a:gd name="T32" fmla="*/ 1 w 636"/>
              <a:gd name="T33" fmla="*/ 550 h 901"/>
              <a:gd name="T34" fmla="*/ 0 w 636"/>
              <a:gd name="T35" fmla="*/ 554 h 901"/>
              <a:gd name="T36" fmla="*/ 0 w 636"/>
              <a:gd name="T37" fmla="*/ 559 h 901"/>
              <a:gd name="T38" fmla="*/ 1 w 636"/>
              <a:gd name="T39" fmla="*/ 562 h 901"/>
              <a:gd name="T40" fmla="*/ 4 w 636"/>
              <a:gd name="T41" fmla="*/ 566 h 901"/>
              <a:gd name="T42" fmla="*/ 8 w 636"/>
              <a:gd name="T43" fmla="*/ 568 h 901"/>
              <a:gd name="T44" fmla="*/ 11 w 636"/>
              <a:gd name="T45" fmla="*/ 569 h 901"/>
              <a:gd name="T46" fmla="*/ 15 w 636"/>
              <a:gd name="T47" fmla="*/ 570 h 901"/>
              <a:gd name="T48" fmla="*/ 299 w 636"/>
              <a:gd name="T49" fmla="*/ 570 h 901"/>
              <a:gd name="T50" fmla="*/ 228 w 636"/>
              <a:gd name="T51" fmla="*/ 882 h 901"/>
              <a:gd name="T52" fmla="*/ 228 w 636"/>
              <a:gd name="T53" fmla="*/ 888 h 901"/>
              <a:gd name="T54" fmla="*/ 229 w 636"/>
              <a:gd name="T55" fmla="*/ 892 h 901"/>
              <a:gd name="T56" fmla="*/ 232 w 636"/>
              <a:gd name="T57" fmla="*/ 896 h 901"/>
              <a:gd name="T58" fmla="*/ 236 w 636"/>
              <a:gd name="T59" fmla="*/ 900 h 901"/>
              <a:gd name="T60" fmla="*/ 239 w 636"/>
              <a:gd name="T61" fmla="*/ 901 h 901"/>
              <a:gd name="T62" fmla="*/ 243 w 636"/>
              <a:gd name="T63" fmla="*/ 901 h 901"/>
              <a:gd name="T64" fmla="*/ 246 w 636"/>
              <a:gd name="T65" fmla="*/ 901 h 901"/>
              <a:gd name="T66" fmla="*/ 249 w 636"/>
              <a:gd name="T67" fmla="*/ 900 h 901"/>
              <a:gd name="T68" fmla="*/ 252 w 636"/>
              <a:gd name="T69" fmla="*/ 897 h 901"/>
              <a:gd name="T70" fmla="*/ 254 w 636"/>
              <a:gd name="T71" fmla="*/ 895 h 901"/>
              <a:gd name="T72" fmla="*/ 633 w 636"/>
              <a:gd name="T73" fmla="*/ 384 h 901"/>
              <a:gd name="T74" fmla="*/ 635 w 636"/>
              <a:gd name="T75" fmla="*/ 381 h 901"/>
              <a:gd name="T76" fmla="*/ 636 w 636"/>
              <a:gd name="T77" fmla="*/ 376 h 901"/>
              <a:gd name="T78" fmla="*/ 636 w 636"/>
              <a:gd name="T79" fmla="*/ 372 h 901"/>
              <a:gd name="T80" fmla="*/ 635 w 636"/>
              <a:gd name="T81" fmla="*/ 369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36" h="901">
                <a:moveTo>
                  <a:pt x="635" y="369"/>
                </a:moveTo>
                <a:lnTo>
                  <a:pt x="632" y="365"/>
                </a:lnTo>
                <a:lnTo>
                  <a:pt x="629" y="362"/>
                </a:lnTo>
                <a:lnTo>
                  <a:pt x="625" y="360"/>
                </a:lnTo>
                <a:lnTo>
                  <a:pt x="621" y="360"/>
                </a:lnTo>
                <a:lnTo>
                  <a:pt x="337" y="360"/>
                </a:lnTo>
                <a:lnTo>
                  <a:pt x="409" y="17"/>
                </a:lnTo>
                <a:lnTo>
                  <a:pt x="409" y="13"/>
                </a:lnTo>
                <a:lnTo>
                  <a:pt x="408" y="7"/>
                </a:lnTo>
                <a:lnTo>
                  <a:pt x="405" y="3"/>
                </a:lnTo>
                <a:lnTo>
                  <a:pt x="400" y="1"/>
                </a:lnTo>
                <a:lnTo>
                  <a:pt x="395" y="0"/>
                </a:lnTo>
                <a:lnTo>
                  <a:pt x="390" y="0"/>
                </a:lnTo>
                <a:lnTo>
                  <a:pt x="385" y="2"/>
                </a:lnTo>
                <a:lnTo>
                  <a:pt x="382" y="6"/>
                </a:lnTo>
                <a:lnTo>
                  <a:pt x="2" y="547"/>
                </a:lnTo>
                <a:lnTo>
                  <a:pt x="1" y="550"/>
                </a:lnTo>
                <a:lnTo>
                  <a:pt x="0" y="554"/>
                </a:lnTo>
                <a:lnTo>
                  <a:pt x="0" y="559"/>
                </a:lnTo>
                <a:lnTo>
                  <a:pt x="1" y="562"/>
                </a:lnTo>
                <a:lnTo>
                  <a:pt x="4" y="566"/>
                </a:lnTo>
                <a:lnTo>
                  <a:pt x="8" y="568"/>
                </a:lnTo>
                <a:lnTo>
                  <a:pt x="11" y="569"/>
                </a:lnTo>
                <a:lnTo>
                  <a:pt x="15" y="570"/>
                </a:lnTo>
                <a:lnTo>
                  <a:pt x="299" y="570"/>
                </a:lnTo>
                <a:lnTo>
                  <a:pt x="228" y="882"/>
                </a:lnTo>
                <a:lnTo>
                  <a:pt x="228" y="888"/>
                </a:lnTo>
                <a:lnTo>
                  <a:pt x="229" y="892"/>
                </a:lnTo>
                <a:lnTo>
                  <a:pt x="232" y="896"/>
                </a:lnTo>
                <a:lnTo>
                  <a:pt x="236" y="900"/>
                </a:lnTo>
                <a:lnTo>
                  <a:pt x="239" y="901"/>
                </a:lnTo>
                <a:lnTo>
                  <a:pt x="243" y="901"/>
                </a:lnTo>
                <a:lnTo>
                  <a:pt x="246" y="901"/>
                </a:lnTo>
                <a:lnTo>
                  <a:pt x="249" y="900"/>
                </a:lnTo>
                <a:lnTo>
                  <a:pt x="252" y="897"/>
                </a:lnTo>
                <a:lnTo>
                  <a:pt x="254" y="895"/>
                </a:lnTo>
                <a:lnTo>
                  <a:pt x="633" y="384"/>
                </a:lnTo>
                <a:lnTo>
                  <a:pt x="635" y="381"/>
                </a:lnTo>
                <a:lnTo>
                  <a:pt x="636" y="376"/>
                </a:lnTo>
                <a:lnTo>
                  <a:pt x="636" y="372"/>
                </a:lnTo>
                <a:lnTo>
                  <a:pt x="635" y="36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3886" descr="Icon of magnifying glass to represent search. ">
            <a:extLst>
              <a:ext uri="{FF2B5EF4-FFF2-40B4-BE49-F238E27FC236}">
                <a16:creationId xmlns:a16="http://schemas.microsoft.com/office/drawing/2014/main" id="{EC8E95A8-22FE-44FA-B5A6-2AA2D47A5BB3}"/>
              </a:ext>
            </a:extLst>
          </p:cNvPr>
          <p:cNvSpPr>
            <a:spLocks noEditPoints="1"/>
          </p:cNvSpPr>
          <p:nvPr/>
        </p:nvSpPr>
        <p:spPr bwMode="auto">
          <a:xfrm>
            <a:off x="5629060" y="3993437"/>
            <a:ext cx="382447" cy="380334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0" name="Group 49" descr="Icon of computer monitors. ">
            <a:extLst>
              <a:ext uri="{FF2B5EF4-FFF2-40B4-BE49-F238E27FC236}">
                <a16:creationId xmlns:a16="http://schemas.microsoft.com/office/drawing/2014/main" id="{6C60D8E2-BC37-4164-84A8-5B32D836BEC3}"/>
              </a:ext>
            </a:extLst>
          </p:cNvPr>
          <p:cNvGrpSpPr/>
          <p:nvPr/>
        </p:nvGrpSpPr>
        <p:grpSpPr>
          <a:xfrm>
            <a:off x="7244856" y="4401626"/>
            <a:ext cx="382447" cy="382446"/>
            <a:chOff x="879475" y="5100638"/>
            <a:chExt cx="287338" cy="287337"/>
          </a:xfrm>
          <a:solidFill>
            <a:schemeClr val="accent4">
              <a:lumMod val="75000"/>
            </a:schemeClr>
          </a:solidFill>
        </p:grpSpPr>
        <p:sp>
          <p:nvSpPr>
            <p:cNvPr id="51" name="Freeform 1636">
              <a:extLst>
                <a:ext uri="{FF2B5EF4-FFF2-40B4-BE49-F238E27FC236}">
                  <a16:creationId xmlns:a16="http://schemas.microsoft.com/office/drawing/2014/main" id="{69FF00E7-041A-4CE9-A6E6-F43110659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050" y="5233988"/>
              <a:ext cx="38100" cy="9525"/>
            </a:xfrm>
            <a:custGeom>
              <a:avLst/>
              <a:gdLst>
                <a:gd name="T0" fmla="*/ 105 w 121"/>
                <a:gd name="T1" fmla="*/ 0 h 30"/>
                <a:gd name="T2" fmla="*/ 15 w 121"/>
                <a:gd name="T3" fmla="*/ 0 h 30"/>
                <a:gd name="T4" fmla="*/ 13 w 121"/>
                <a:gd name="T5" fmla="*/ 0 h 30"/>
                <a:gd name="T6" fmla="*/ 9 w 121"/>
                <a:gd name="T7" fmla="*/ 1 h 30"/>
                <a:gd name="T8" fmla="*/ 7 w 121"/>
                <a:gd name="T9" fmla="*/ 2 h 30"/>
                <a:gd name="T10" fmla="*/ 5 w 121"/>
                <a:gd name="T11" fmla="*/ 4 h 30"/>
                <a:gd name="T12" fmla="*/ 3 w 121"/>
                <a:gd name="T13" fmla="*/ 6 h 30"/>
                <a:gd name="T14" fmla="*/ 2 w 121"/>
                <a:gd name="T15" fmla="*/ 9 h 30"/>
                <a:gd name="T16" fmla="*/ 0 w 121"/>
                <a:gd name="T17" fmla="*/ 12 h 30"/>
                <a:gd name="T18" fmla="*/ 0 w 121"/>
                <a:gd name="T19" fmla="*/ 14 h 30"/>
                <a:gd name="T20" fmla="*/ 0 w 121"/>
                <a:gd name="T21" fmla="*/ 17 h 30"/>
                <a:gd name="T22" fmla="*/ 2 w 121"/>
                <a:gd name="T23" fmla="*/ 21 h 30"/>
                <a:gd name="T24" fmla="*/ 3 w 121"/>
                <a:gd name="T25" fmla="*/ 23 h 30"/>
                <a:gd name="T26" fmla="*/ 5 w 121"/>
                <a:gd name="T27" fmla="*/ 25 h 30"/>
                <a:gd name="T28" fmla="*/ 7 w 121"/>
                <a:gd name="T29" fmla="*/ 27 h 30"/>
                <a:gd name="T30" fmla="*/ 9 w 121"/>
                <a:gd name="T31" fmla="*/ 29 h 30"/>
                <a:gd name="T32" fmla="*/ 13 w 121"/>
                <a:gd name="T33" fmla="*/ 30 h 30"/>
                <a:gd name="T34" fmla="*/ 15 w 121"/>
                <a:gd name="T35" fmla="*/ 30 h 30"/>
                <a:gd name="T36" fmla="*/ 105 w 121"/>
                <a:gd name="T37" fmla="*/ 30 h 30"/>
                <a:gd name="T38" fmla="*/ 109 w 121"/>
                <a:gd name="T39" fmla="*/ 30 h 30"/>
                <a:gd name="T40" fmla="*/ 111 w 121"/>
                <a:gd name="T41" fmla="*/ 29 h 30"/>
                <a:gd name="T42" fmla="*/ 114 w 121"/>
                <a:gd name="T43" fmla="*/ 27 h 30"/>
                <a:gd name="T44" fmla="*/ 117 w 121"/>
                <a:gd name="T45" fmla="*/ 25 h 30"/>
                <a:gd name="T46" fmla="*/ 118 w 121"/>
                <a:gd name="T47" fmla="*/ 23 h 30"/>
                <a:gd name="T48" fmla="*/ 120 w 121"/>
                <a:gd name="T49" fmla="*/ 21 h 30"/>
                <a:gd name="T50" fmla="*/ 121 w 121"/>
                <a:gd name="T51" fmla="*/ 17 h 30"/>
                <a:gd name="T52" fmla="*/ 121 w 121"/>
                <a:gd name="T53" fmla="*/ 14 h 30"/>
                <a:gd name="T54" fmla="*/ 121 w 121"/>
                <a:gd name="T55" fmla="*/ 12 h 30"/>
                <a:gd name="T56" fmla="*/ 120 w 121"/>
                <a:gd name="T57" fmla="*/ 9 h 30"/>
                <a:gd name="T58" fmla="*/ 118 w 121"/>
                <a:gd name="T59" fmla="*/ 6 h 30"/>
                <a:gd name="T60" fmla="*/ 117 w 121"/>
                <a:gd name="T61" fmla="*/ 4 h 30"/>
                <a:gd name="T62" fmla="*/ 114 w 121"/>
                <a:gd name="T63" fmla="*/ 2 h 30"/>
                <a:gd name="T64" fmla="*/ 111 w 121"/>
                <a:gd name="T65" fmla="*/ 1 h 30"/>
                <a:gd name="T66" fmla="*/ 109 w 121"/>
                <a:gd name="T67" fmla="*/ 0 h 30"/>
                <a:gd name="T68" fmla="*/ 105 w 121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1" h="30">
                  <a:moveTo>
                    <a:pt x="105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9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05" y="30"/>
                  </a:lnTo>
                  <a:lnTo>
                    <a:pt x="109" y="30"/>
                  </a:lnTo>
                  <a:lnTo>
                    <a:pt x="111" y="29"/>
                  </a:lnTo>
                  <a:lnTo>
                    <a:pt x="114" y="27"/>
                  </a:lnTo>
                  <a:lnTo>
                    <a:pt x="117" y="25"/>
                  </a:lnTo>
                  <a:lnTo>
                    <a:pt x="118" y="23"/>
                  </a:lnTo>
                  <a:lnTo>
                    <a:pt x="120" y="21"/>
                  </a:lnTo>
                  <a:lnTo>
                    <a:pt x="121" y="17"/>
                  </a:lnTo>
                  <a:lnTo>
                    <a:pt x="121" y="14"/>
                  </a:lnTo>
                  <a:lnTo>
                    <a:pt x="121" y="12"/>
                  </a:lnTo>
                  <a:lnTo>
                    <a:pt x="120" y="9"/>
                  </a:lnTo>
                  <a:lnTo>
                    <a:pt x="118" y="6"/>
                  </a:lnTo>
                  <a:lnTo>
                    <a:pt x="117" y="4"/>
                  </a:lnTo>
                  <a:lnTo>
                    <a:pt x="114" y="2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1637">
              <a:extLst>
                <a:ext uri="{FF2B5EF4-FFF2-40B4-BE49-F238E27FC236}">
                  <a16:creationId xmlns:a16="http://schemas.microsoft.com/office/drawing/2014/main" id="{81654380-670A-482D-81FB-A4FFEA610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475" y="5100638"/>
              <a:ext cx="153988" cy="85725"/>
            </a:xfrm>
            <a:custGeom>
              <a:avLst/>
              <a:gdLst>
                <a:gd name="T0" fmla="*/ 482 w 482"/>
                <a:gd name="T1" fmla="*/ 60 h 271"/>
                <a:gd name="T2" fmla="*/ 482 w 482"/>
                <a:gd name="T3" fmla="*/ 54 h 271"/>
                <a:gd name="T4" fmla="*/ 481 w 482"/>
                <a:gd name="T5" fmla="*/ 48 h 271"/>
                <a:gd name="T6" fmla="*/ 480 w 482"/>
                <a:gd name="T7" fmla="*/ 42 h 271"/>
                <a:gd name="T8" fmla="*/ 478 w 482"/>
                <a:gd name="T9" fmla="*/ 37 h 271"/>
                <a:gd name="T10" fmla="*/ 475 w 482"/>
                <a:gd name="T11" fmla="*/ 31 h 271"/>
                <a:gd name="T12" fmla="*/ 472 w 482"/>
                <a:gd name="T13" fmla="*/ 27 h 271"/>
                <a:gd name="T14" fmla="*/ 469 w 482"/>
                <a:gd name="T15" fmla="*/ 22 h 271"/>
                <a:gd name="T16" fmla="*/ 464 w 482"/>
                <a:gd name="T17" fmla="*/ 18 h 271"/>
                <a:gd name="T18" fmla="*/ 460 w 482"/>
                <a:gd name="T19" fmla="*/ 13 h 271"/>
                <a:gd name="T20" fmla="*/ 455 w 482"/>
                <a:gd name="T21" fmla="*/ 10 h 271"/>
                <a:gd name="T22" fmla="*/ 451 w 482"/>
                <a:gd name="T23" fmla="*/ 7 h 271"/>
                <a:gd name="T24" fmla="*/ 445 w 482"/>
                <a:gd name="T25" fmla="*/ 5 h 271"/>
                <a:gd name="T26" fmla="*/ 440 w 482"/>
                <a:gd name="T27" fmla="*/ 2 h 271"/>
                <a:gd name="T28" fmla="*/ 434 w 482"/>
                <a:gd name="T29" fmla="*/ 1 h 271"/>
                <a:gd name="T30" fmla="*/ 428 w 482"/>
                <a:gd name="T31" fmla="*/ 0 h 271"/>
                <a:gd name="T32" fmla="*/ 422 w 482"/>
                <a:gd name="T33" fmla="*/ 0 h 271"/>
                <a:gd name="T34" fmla="*/ 59 w 482"/>
                <a:gd name="T35" fmla="*/ 0 h 271"/>
                <a:gd name="T36" fmla="*/ 54 w 482"/>
                <a:gd name="T37" fmla="*/ 0 h 271"/>
                <a:gd name="T38" fmla="*/ 47 w 482"/>
                <a:gd name="T39" fmla="*/ 1 h 271"/>
                <a:gd name="T40" fmla="*/ 42 w 482"/>
                <a:gd name="T41" fmla="*/ 2 h 271"/>
                <a:gd name="T42" fmla="*/ 36 w 482"/>
                <a:gd name="T43" fmla="*/ 5 h 271"/>
                <a:gd name="T44" fmla="*/ 31 w 482"/>
                <a:gd name="T45" fmla="*/ 7 h 271"/>
                <a:gd name="T46" fmla="*/ 26 w 482"/>
                <a:gd name="T47" fmla="*/ 10 h 271"/>
                <a:gd name="T48" fmla="*/ 22 w 482"/>
                <a:gd name="T49" fmla="*/ 13 h 271"/>
                <a:gd name="T50" fmla="*/ 17 w 482"/>
                <a:gd name="T51" fmla="*/ 18 h 271"/>
                <a:gd name="T52" fmla="*/ 13 w 482"/>
                <a:gd name="T53" fmla="*/ 22 h 271"/>
                <a:gd name="T54" fmla="*/ 10 w 482"/>
                <a:gd name="T55" fmla="*/ 27 h 271"/>
                <a:gd name="T56" fmla="*/ 6 w 482"/>
                <a:gd name="T57" fmla="*/ 31 h 271"/>
                <a:gd name="T58" fmla="*/ 4 w 482"/>
                <a:gd name="T59" fmla="*/ 37 h 271"/>
                <a:gd name="T60" fmla="*/ 2 w 482"/>
                <a:gd name="T61" fmla="*/ 42 h 271"/>
                <a:gd name="T62" fmla="*/ 1 w 482"/>
                <a:gd name="T63" fmla="*/ 48 h 271"/>
                <a:gd name="T64" fmla="*/ 0 w 482"/>
                <a:gd name="T65" fmla="*/ 54 h 271"/>
                <a:gd name="T66" fmla="*/ 0 w 482"/>
                <a:gd name="T67" fmla="*/ 60 h 271"/>
                <a:gd name="T68" fmla="*/ 0 w 482"/>
                <a:gd name="T69" fmla="*/ 271 h 271"/>
                <a:gd name="T70" fmla="*/ 482 w 482"/>
                <a:gd name="T71" fmla="*/ 271 h 271"/>
                <a:gd name="T72" fmla="*/ 482 w 482"/>
                <a:gd name="T73" fmla="*/ 6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2" h="271">
                  <a:moveTo>
                    <a:pt x="482" y="60"/>
                  </a:moveTo>
                  <a:lnTo>
                    <a:pt x="482" y="54"/>
                  </a:lnTo>
                  <a:lnTo>
                    <a:pt x="481" y="48"/>
                  </a:lnTo>
                  <a:lnTo>
                    <a:pt x="480" y="42"/>
                  </a:lnTo>
                  <a:lnTo>
                    <a:pt x="478" y="37"/>
                  </a:lnTo>
                  <a:lnTo>
                    <a:pt x="475" y="31"/>
                  </a:lnTo>
                  <a:lnTo>
                    <a:pt x="472" y="27"/>
                  </a:lnTo>
                  <a:lnTo>
                    <a:pt x="469" y="22"/>
                  </a:lnTo>
                  <a:lnTo>
                    <a:pt x="464" y="18"/>
                  </a:lnTo>
                  <a:lnTo>
                    <a:pt x="460" y="13"/>
                  </a:lnTo>
                  <a:lnTo>
                    <a:pt x="455" y="10"/>
                  </a:lnTo>
                  <a:lnTo>
                    <a:pt x="451" y="7"/>
                  </a:lnTo>
                  <a:lnTo>
                    <a:pt x="445" y="5"/>
                  </a:lnTo>
                  <a:lnTo>
                    <a:pt x="440" y="2"/>
                  </a:lnTo>
                  <a:lnTo>
                    <a:pt x="434" y="1"/>
                  </a:lnTo>
                  <a:lnTo>
                    <a:pt x="428" y="0"/>
                  </a:lnTo>
                  <a:lnTo>
                    <a:pt x="422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7" y="1"/>
                  </a:lnTo>
                  <a:lnTo>
                    <a:pt x="42" y="2"/>
                  </a:lnTo>
                  <a:lnTo>
                    <a:pt x="36" y="5"/>
                  </a:lnTo>
                  <a:lnTo>
                    <a:pt x="31" y="7"/>
                  </a:lnTo>
                  <a:lnTo>
                    <a:pt x="26" y="10"/>
                  </a:lnTo>
                  <a:lnTo>
                    <a:pt x="22" y="13"/>
                  </a:lnTo>
                  <a:lnTo>
                    <a:pt x="17" y="18"/>
                  </a:lnTo>
                  <a:lnTo>
                    <a:pt x="13" y="22"/>
                  </a:lnTo>
                  <a:lnTo>
                    <a:pt x="10" y="27"/>
                  </a:lnTo>
                  <a:lnTo>
                    <a:pt x="6" y="31"/>
                  </a:lnTo>
                  <a:lnTo>
                    <a:pt x="4" y="37"/>
                  </a:lnTo>
                  <a:lnTo>
                    <a:pt x="2" y="42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271"/>
                  </a:lnTo>
                  <a:lnTo>
                    <a:pt x="482" y="271"/>
                  </a:lnTo>
                  <a:lnTo>
                    <a:pt x="48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1638">
              <a:extLst>
                <a:ext uri="{FF2B5EF4-FFF2-40B4-BE49-F238E27FC236}">
                  <a16:creationId xmlns:a16="http://schemas.microsoft.com/office/drawing/2014/main" id="{FB01E3B0-9770-4D5C-9138-8D07EBC83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475" y="5195888"/>
              <a:ext cx="153988" cy="19050"/>
            </a:xfrm>
            <a:custGeom>
              <a:avLst/>
              <a:gdLst>
                <a:gd name="T0" fmla="*/ 361 w 482"/>
                <a:gd name="T1" fmla="*/ 30 h 60"/>
                <a:gd name="T2" fmla="*/ 424 w 482"/>
                <a:gd name="T3" fmla="*/ 30 h 60"/>
                <a:gd name="T4" fmla="*/ 475 w 482"/>
                <a:gd name="T5" fmla="*/ 30 h 60"/>
                <a:gd name="T6" fmla="*/ 478 w 482"/>
                <a:gd name="T7" fmla="*/ 23 h 60"/>
                <a:gd name="T8" fmla="*/ 481 w 482"/>
                <a:gd name="T9" fmla="*/ 17 h 60"/>
                <a:gd name="T10" fmla="*/ 482 w 482"/>
                <a:gd name="T11" fmla="*/ 9 h 60"/>
                <a:gd name="T12" fmla="*/ 482 w 482"/>
                <a:gd name="T13" fmla="*/ 2 h 60"/>
                <a:gd name="T14" fmla="*/ 482 w 482"/>
                <a:gd name="T15" fmla="*/ 0 h 60"/>
                <a:gd name="T16" fmla="*/ 0 w 482"/>
                <a:gd name="T17" fmla="*/ 0 h 60"/>
                <a:gd name="T18" fmla="*/ 0 w 482"/>
                <a:gd name="T19" fmla="*/ 6 h 60"/>
                <a:gd name="T20" fmla="*/ 1 w 482"/>
                <a:gd name="T21" fmla="*/ 11 h 60"/>
                <a:gd name="T22" fmla="*/ 2 w 482"/>
                <a:gd name="T23" fmla="*/ 18 h 60"/>
                <a:gd name="T24" fmla="*/ 4 w 482"/>
                <a:gd name="T25" fmla="*/ 23 h 60"/>
                <a:gd name="T26" fmla="*/ 6 w 482"/>
                <a:gd name="T27" fmla="*/ 28 h 60"/>
                <a:gd name="T28" fmla="*/ 10 w 482"/>
                <a:gd name="T29" fmla="*/ 33 h 60"/>
                <a:gd name="T30" fmla="*/ 13 w 482"/>
                <a:gd name="T31" fmla="*/ 38 h 60"/>
                <a:gd name="T32" fmla="*/ 17 w 482"/>
                <a:gd name="T33" fmla="*/ 42 h 60"/>
                <a:gd name="T34" fmla="*/ 22 w 482"/>
                <a:gd name="T35" fmla="*/ 47 h 60"/>
                <a:gd name="T36" fmla="*/ 26 w 482"/>
                <a:gd name="T37" fmla="*/ 50 h 60"/>
                <a:gd name="T38" fmla="*/ 31 w 482"/>
                <a:gd name="T39" fmla="*/ 53 h 60"/>
                <a:gd name="T40" fmla="*/ 36 w 482"/>
                <a:gd name="T41" fmla="*/ 55 h 60"/>
                <a:gd name="T42" fmla="*/ 42 w 482"/>
                <a:gd name="T43" fmla="*/ 58 h 60"/>
                <a:gd name="T44" fmla="*/ 47 w 482"/>
                <a:gd name="T45" fmla="*/ 59 h 60"/>
                <a:gd name="T46" fmla="*/ 54 w 482"/>
                <a:gd name="T47" fmla="*/ 60 h 60"/>
                <a:gd name="T48" fmla="*/ 59 w 482"/>
                <a:gd name="T49" fmla="*/ 60 h 60"/>
                <a:gd name="T50" fmla="*/ 282 w 482"/>
                <a:gd name="T51" fmla="*/ 60 h 60"/>
                <a:gd name="T52" fmla="*/ 291 w 482"/>
                <a:gd name="T53" fmla="*/ 53 h 60"/>
                <a:gd name="T54" fmla="*/ 299 w 482"/>
                <a:gd name="T55" fmla="*/ 48 h 60"/>
                <a:gd name="T56" fmla="*/ 308 w 482"/>
                <a:gd name="T57" fmla="*/ 42 h 60"/>
                <a:gd name="T58" fmla="*/ 318 w 482"/>
                <a:gd name="T59" fmla="*/ 38 h 60"/>
                <a:gd name="T60" fmla="*/ 328 w 482"/>
                <a:gd name="T61" fmla="*/ 34 h 60"/>
                <a:gd name="T62" fmla="*/ 339 w 482"/>
                <a:gd name="T63" fmla="*/ 32 h 60"/>
                <a:gd name="T64" fmla="*/ 350 w 482"/>
                <a:gd name="T65" fmla="*/ 30 h 60"/>
                <a:gd name="T66" fmla="*/ 361 w 482"/>
                <a:gd name="T6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2" h="60">
                  <a:moveTo>
                    <a:pt x="361" y="30"/>
                  </a:moveTo>
                  <a:lnTo>
                    <a:pt x="424" y="30"/>
                  </a:lnTo>
                  <a:lnTo>
                    <a:pt x="475" y="30"/>
                  </a:lnTo>
                  <a:lnTo>
                    <a:pt x="478" y="23"/>
                  </a:lnTo>
                  <a:lnTo>
                    <a:pt x="481" y="17"/>
                  </a:lnTo>
                  <a:lnTo>
                    <a:pt x="482" y="9"/>
                  </a:lnTo>
                  <a:lnTo>
                    <a:pt x="482" y="2"/>
                  </a:lnTo>
                  <a:lnTo>
                    <a:pt x="48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" y="11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6" y="28"/>
                  </a:lnTo>
                  <a:lnTo>
                    <a:pt x="10" y="33"/>
                  </a:lnTo>
                  <a:lnTo>
                    <a:pt x="13" y="38"/>
                  </a:lnTo>
                  <a:lnTo>
                    <a:pt x="17" y="42"/>
                  </a:lnTo>
                  <a:lnTo>
                    <a:pt x="22" y="47"/>
                  </a:lnTo>
                  <a:lnTo>
                    <a:pt x="26" y="50"/>
                  </a:lnTo>
                  <a:lnTo>
                    <a:pt x="31" y="53"/>
                  </a:lnTo>
                  <a:lnTo>
                    <a:pt x="36" y="55"/>
                  </a:lnTo>
                  <a:lnTo>
                    <a:pt x="42" y="58"/>
                  </a:lnTo>
                  <a:lnTo>
                    <a:pt x="47" y="59"/>
                  </a:lnTo>
                  <a:lnTo>
                    <a:pt x="54" y="60"/>
                  </a:lnTo>
                  <a:lnTo>
                    <a:pt x="59" y="60"/>
                  </a:lnTo>
                  <a:lnTo>
                    <a:pt x="282" y="60"/>
                  </a:lnTo>
                  <a:lnTo>
                    <a:pt x="291" y="53"/>
                  </a:lnTo>
                  <a:lnTo>
                    <a:pt x="299" y="48"/>
                  </a:lnTo>
                  <a:lnTo>
                    <a:pt x="308" y="42"/>
                  </a:lnTo>
                  <a:lnTo>
                    <a:pt x="318" y="38"/>
                  </a:lnTo>
                  <a:lnTo>
                    <a:pt x="328" y="34"/>
                  </a:lnTo>
                  <a:lnTo>
                    <a:pt x="339" y="32"/>
                  </a:lnTo>
                  <a:lnTo>
                    <a:pt x="350" y="30"/>
                  </a:lnTo>
                  <a:lnTo>
                    <a:pt x="36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1639">
              <a:extLst>
                <a:ext uri="{FF2B5EF4-FFF2-40B4-BE49-F238E27FC236}">
                  <a16:creationId xmlns:a16="http://schemas.microsoft.com/office/drawing/2014/main" id="{B5E3BED9-C2BD-4A86-AB16-4FB4F8651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200" y="5214938"/>
              <a:ext cx="201613" cy="106363"/>
            </a:xfrm>
            <a:custGeom>
              <a:avLst/>
              <a:gdLst>
                <a:gd name="T0" fmla="*/ 543 w 633"/>
                <a:gd name="T1" fmla="*/ 0 h 332"/>
                <a:gd name="T2" fmla="*/ 153 w 633"/>
                <a:gd name="T3" fmla="*/ 0 h 332"/>
                <a:gd name="T4" fmla="*/ 90 w 633"/>
                <a:gd name="T5" fmla="*/ 0 h 332"/>
                <a:gd name="T6" fmla="*/ 82 w 633"/>
                <a:gd name="T7" fmla="*/ 1 h 332"/>
                <a:gd name="T8" fmla="*/ 73 w 633"/>
                <a:gd name="T9" fmla="*/ 2 h 332"/>
                <a:gd name="T10" fmla="*/ 64 w 633"/>
                <a:gd name="T11" fmla="*/ 4 h 332"/>
                <a:gd name="T12" fmla="*/ 55 w 633"/>
                <a:gd name="T13" fmla="*/ 8 h 332"/>
                <a:gd name="T14" fmla="*/ 47 w 633"/>
                <a:gd name="T15" fmla="*/ 11 h 332"/>
                <a:gd name="T16" fmla="*/ 40 w 633"/>
                <a:gd name="T17" fmla="*/ 15 h 332"/>
                <a:gd name="T18" fmla="*/ 33 w 633"/>
                <a:gd name="T19" fmla="*/ 21 h 332"/>
                <a:gd name="T20" fmla="*/ 26 w 633"/>
                <a:gd name="T21" fmla="*/ 26 h 332"/>
                <a:gd name="T22" fmla="*/ 21 w 633"/>
                <a:gd name="T23" fmla="*/ 33 h 332"/>
                <a:gd name="T24" fmla="*/ 15 w 633"/>
                <a:gd name="T25" fmla="*/ 40 h 332"/>
                <a:gd name="T26" fmla="*/ 11 w 633"/>
                <a:gd name="T27" fmla="*/ 47 h 332"/>
                <a:gd name="T28" fmla="*/ 7 w 633"/>
                <a:gd name="T29" fmla="*/ 55 h 332"/>
                <a:gd name="T30" fmla="*/ 4 w 633"/>
                <a:gd name="T31" fmla="*/ 64 h 332"/>
                <a:gd name="T32" fmla="*/ 2 w 633"/>
                <a:gd name="T33" fmla="*/ 72 h 332"/>
                <a:gd name="T34" fmla="*/ 1 w 633"/>
                <a:gd name="T35" fmla="*/ 82 h 332"/>
                <a:gd name="T36" fmla="*/ 0 w 633"/>
                <a:gd name="T37" fmla="*/ 91 h 332"/>
                <a:gd name="T38" fmla="*/ 0 w 633"/>
                <a:gd name="T39" fmla="*/ 332 h 332"/>
                <a:gd name="T40" fmla="*/ 633 w 633"/>
                <a:gd name="T41" fmla="*/ 332 h 332"/>
                <a:gd name="T42" fmla="*/ 633 w 633"/>
                <a:gd name="T43" fmla="*/ 91 h 332"/>
                <a:gd name="T44" fmla="*/ 633 w 633"/>
                <a:gd name="T45" fmla="*/ 82 h 332"/>
                <a:gd name="T46" fmla="*/ 632 w 633"/>
                <a:gd name="T47" fmla="*/ 72 h 332"/>
                <a:gd name="T48" fmla="*/ 630 w 633"/>
                <a:gd name="T49" fmla="*/ 64 h 332"/>
                <a:gd name="T50" fmla="*/ 627 w 633"/>
                <a:gd name="T51" fmla="*/ 55 h 332"/>
                <a:gd name="T52" fmla="*/ 622 w 633"/>
                <a:gd name="T53" fmla="*/ 47 h 332"/>
                <a:gd name="T54" fmla="*/ 618 w 633"/>
                <a:gd name="T55" fmla="*/ 40 h 332"/>
                <a:gd name="T56" fmla="*/ 614 w 633"/>
                <a:gd name="T57" fmla="*/ 33 h 332"/>
                <a:gd name="T58" fmla="*/ 607 w 633"/>
                <a:gd name="T59" fmla="*/ 26 h 332"/>
                <a:gd name="T60" fmla="*/ 600 w 633"/>
                <a:gd name="T61" fmla="*/ 21 h 332"/>
                <a:gd name="T62" fmla="*/ 594 w 633"/>
                <a:gd name="T63" fmla="*/ 15 h 332"/>
                <a:gd name="T64" fmla="*/ 586 w 633"/>
                <a:gd name="T65" fmla="*/ 11 h 332"/>
                <a:gd name="T66" fmla="*/ 578 w 633"/>
                <a:gd name="T67" fmla="*/ 8 h 332"/>
                <a:gd name="T68" fmla="*/ 570 w 633"/>
                <a:gd name="T69" fmla="*/ 4 h 332"/>
                <a:gd name="T70" fmla="*/ 562 w 633"/>
                <a:gd name="T71" fmla="*/ 2 h 332"/>
                <a:gd name="T72" fmla="*/ 553 w 633"/>
                <a:gd name="T73" fmla="*/ 1 h 332"/>
                <a:gd name="T74" fmla="*/ 543 w 633"/>
                <a:gd name="T7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3" h="332">
                  <a:moveTo>
                    <a:pt x="543" y="0"/>
                  </a:moveTo>
                  <a:lnTo>
                    <a:pt x="153" y="0"/>
                  </a:lnTo>
                  <a:lnTo>
                    <a:pt x="90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5" y="8"/>
                  </a:lnTo>
                  <a:lnTo>
                    <a:pt x="47" y="11"/>
                  </a:lnTo>
                  <a:lnTo>
                    <a:pt x="40" y="15"/>
                  </a:lnTo>
                  <a:lnTo>
                    <a:pt x="33" y="21"/>
                  </a:lnTo>
                  <a:lnTo>
                    <a:pt x="26" y="26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7"/>
                  </a:lnTo>
                  <a:lnTo>
                    <a:pt x="7" y="55"/>
                  </a:lnTo>
                  <a:lnTo>
                    <a:pt x="4" y="64"/>
                  </a:lnTo>
                  <a:lnTo>
                    <a:pt x="2" y="72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0" y="332"/>
                  </a:lnTo>
                  <a:lnTo>
                    <a:pt x="633" y="332"/>
                  </a:lnTo>
                  <a:lnTo>
                    <a:pt x="633" y="91"/>
                  </a:lnTo>
                  <a:lnTo>
                    <a:pt x="633" y="82"/>
                  </a:lnTo>
                  <a:lnTo>
                    <a:pt x="632" y="72"/>
                  </a:lnTo>
                  <a:lnTo>
                    <a:pt x="630" y="64"/>
                  </a:lnTo>
                  <a:lnTo>
                    <a:pt x="627" y="55"/>
                  </a:lnTo>
                  <a:lnTo>
                    <a:pt x="622" y="47"/>
                  </a:lnTo>
                  <a:lnTo>
                    <a:pt x="618" y="40"/>
                  </a:lnTo>
                  <a:lnTo>
                    <a:pt x="614" y="33"/>
                  </a:lnTo>
                  <a:lnTo>
                    <a:pt x="607" y="26"/>
                  </a:lnTo>
                  <a:lnTo>
                    <a:pt x="600" y="21"/>
                  </a:lnTo>
                  <a:lnTo>
                    <a:pt x="594" y="15"/>
                  </a:lnTo>
                  <a:lnTo>
                    <a:pt x="586" y="11"/>
                  </a:lnTo>
                  <a:lnTo>
                    <a:pt x="578" y="8"/>
                  </a:lnTo>
                  <a:lnTo>
                    <a:pt x="570" y="4"/>
                  </a:lnTo>
                  <a:lnTo>
                    <a:pt x="562" y="2"/>
                  </a:lnTo>
                  <a:lnTo>
                    <a:pt x="553" y="1"/>
                  </a:lnTo>
                  <a:lnTo>
                    <a:pt x="5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640">
              <a:extLst>
                <a:ext uri="{FF2B5EF4-FFF2-40B4-BE49-F238E27FC236}">
                  <a16:creationId xmlns:a16="http://schemas.microsoft.com/office/drawing/2014/main" id="{8A8D0C73-A5C6-464E-846B-C5C294BF22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200" y="5330825"/>
              <a:ext cx="201613" cy="57150"/>
            </a:xfrm>
            <a:custGeom>
              <a:avLst/>
              <a:gdLst>
                <a:gd name="T0" fmla="*/ 322 w 633"/>
                <a:gd name="T1" fmla="*/ 23 h 181"/>
                <a:gd name="T2" fmla="*/ 329 w 633"/>
                <a:gd name="T3" fmla="*/ 26 h 181"/>
                <a:gd name="T4" fmla="*/ 336 w 633"/>
                <a:gd name="T5" fmla="*/ 33 h 181"/>
                <a:gd name="T6" fmla="*/ 339 w 633"/>
                <a:gd name="T7" fmla="*/ 41 h 181"/>
                <a:gd name="T8" fmla="*/ 339 w 633"/>
                <a:gd name="T9" fmla="*/ 51 h 181"/>
                <a:gd name="T10" fmla="*/ 336 w 633"/>
                <a:gd name="T11" fmla="*/ 58 h 181"/>
                <a:gd name="T12" fmla="*/ 329 w 633"/>
                <a:gd name="T13" fmla="*/ 64 h 181"/>
                <a:gd name="T14" fmla="*/ 322 w 633"/>
                <a:gd name="T15" fmla="*/ 67 h 181"/>
                <a:gd name="T16" fmla="*/ 313 w 633"/>
                <a:gd name="T17" fmla="*/ 67 h 181"/>
                <a:gd name="T18" fmla="*/ 304 w 633"/>
                <a:gd name="T19" fmla="*/ 64 h 181"/>
                <a:gd name="T20" fmla="*/ 298 w 633"/>
                <a:gd name="T21" fmla="*/ 58 h 181"/>
                <a:gd name="T22" fmla="*/ 295 w 633"/>
                <a:gd name="T23" fmla="*/ 51 h 181"/>
                <a:gd name="T24" fmla="*/ 295 w 633"/>
                <a:gd name="T25" fmla="*/ 41 h 181"/>
                <a:gd name="T26" fmla="*/ 298 w 633"/>
                <a:gd name="T27" fmla="*/ 33 h 181"/>
                <a:gd name="T28" fmla="*/ 304 w 633"/>
                <a:gd name="T29" fmla="*/ 26 h 181"/>
                <a:gd name="T30" fmla="*/ 313 w 633"/>
                <a:gd name="T31" fmla="*/ 23 h 181"/>
                <a:gd name="T32" fmla="*/ 0 w 633"/>
                <a:gd name="T33" fmla="*/ 31 h 181"/>
                <a:gd name="T34" fmla="*/ 2 w 633"/>
                <a:gd name="T35" fmla="*/ 48 h 181"/>
                <a:gd name="T36" fmla="*/ 7 w 633"/>
                <a:gd name="T37" fmla="*/ 66 h 181"/>
                <a:gd name="T38" fmla="*/ 15 w 633"/>
                <a:gd name="T39" fmla="*/ 80 h 181"/>
                <a:gd name="T40" fmla="*/ 26 w 633"/>
                <a:gd name="T41" fmla="*/ 95 h 181"/>
                <a:gd name="T42" fmla="*/ 40 w 633"/>
                <a:gd name="T43" fmla="*/ 106 h 181"/>
                <a:gd name="T44" fmla="*/ 55 w 633"/>
                <a:gd name="T45" fmla="*/ 114 h 181"/>
                <a:gd name="T46" fmla="*/ 73 w 633"/>
                <a:gd name="T47" fmla="*/ 119 h 181"/>
                <a:gd name="T48" fmla="*/ 90 w 633"/>
                <a:gd name="T49" fmla="*/ 121 h 181"/>
                <a:gd name="T50" fmla="*/ 302 w 633"/>
                <a:gd name="T51" fmla="*/ 151 h 181"/>
                <a:gd name="T52" fmla="*/ 163 w 633"/>
                <a:gd name="T53" fmla="*/ 151 h 181"/>
                <a:gd name="T54" fmla="*/ 158 w 633"/>
                <a:gd name="T55" fmla="*/ 153 h 181"/>
                <a:gd name="T56" fmla="*/ 153 w 633"/>
                <a:gd name="T57" fmla="*/ 158 h 181"/>
                <a:gd name="T58" fmla="*/ 151 w 633"/>
                <a:gd name="T59" fmla="*/ 163 h 181"/>
                <a:gd name="T60" fmla="*/ 151 w 633"/>
                <a:gd name="T61" fmla="*/ 169 h 181"/>
                <a:gd name="T62" fmla="*/ 153 w 633"/>
                <a:gd name="T63" fmla="*/ 174 h 181"/>
                <a:gd name="T64" fmla="*/ 158 w 633"/>
                <a:gd name="T65" fmla="*/ 179 h 181"/>
                <a:gd name="T66" fmla="*/ 163 w 633"/>
                <a:gd name="T67" fmla="*/ 181 h 181"/>
                <a:gd name="T68" fmla="*/ 468 w 633"/>
                <a:gd name="T69" fmla="*/ 181 h 181"/>
                <a:gd name="T70" fmla="*/ 474 w 633"/>
                <a:gd name="T71" fmla="*/ 180 h 181"/>
                <a:gd name="T72" fmla="*/ 479 w 633"/>
                <a:gd name="T73" fmla="*/ 177 h 181"/>
                <a:gd name="T74" fmla="*/ 482 w 633"/>
                <a:gd name="T75" fmla="*/ 172 h 181"/>
                <a:gd name="T76" fmla="*/ 483 w 633"/>
                <a:gd name="T77" fmla="*/ 167 h 181"/>
                <a:gd name="T78" fmla="*/ 482 w 633"/>
                <a:gd name="T79" fmla="*/ 160 h 181"/>
                <a:gd name="T80" fmla="*/ 479 w 633"/>
                <a:gd name="T81" fmla="*/ 156 h 181"/>
                <a:gd name="T82" fmla="*/ 474 w 633"/>
                <a:gd name="T83" fmla="*/ 152 h 181"/>
                <a:gd name="T84" fmla="*/ 468 w 633"/>
                <a:gd name="T85" fmla="*/ 151 h 181"/>
                <a:gd name="T86" fmla="*/ 332 w 633"/>
                <a:gd name="T87" fmla="*/ 121 h 181"/>
                <a:gd name="T88" fmla="*/ 553 w 633"/>
                <a:gd name="T89" fmla="*/ 120 h 181"/>
                <a:gd name="T90" fmla="*/ 570 w 633"/>
                <a:gd name="T91" fmla="*/ 117 h 181"/>
                <a:gd name="T92" fmla="*/ 586 w 633"/>
                <a:gd name="T93" fmla="*/ 110 h 181"/>
                <a:gd name="T94" fmla="*/ 600 w 633"/>
                <a:gd name="T95" fmla="*/ 100 h 181"/>
                <a:gd name="T96" fmla="*/ 614 w 633"/>
                <a:gd name="T97" fmla="*/ 88 h 181"/>
                <a:gd name="T98" fmla="*/ 622 w 633"/>
                <a:gd name="T99" fmla="*/ 74 h 181"/>
                <a:gd name="T100" fmla="*/ 630 w 633"/>
                <a:gd name="T101" fmla="*/ 57 h 181"/>
                <a:gd name="T102" fmla="*/ 633 w 633"/>
                <a:gd name="T103" fmla="*/ 39 h 181"/>
                <a:gd name="T104" fmla="*/ 633 w 633"/>
                <a:gd name="T105" fmla="*/ 0 h 181"/>
                <a:gd name="T106" fmla="*/ 0 w 633"/>
                <a:gd name="T10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3" h="181">
                  <a:moveTo>
                    <a:pt x="317" y="23"/>
                  </a:moveTo>
                  <a:lnTo>
                    <a:pt x="322" y="23"/>
                  </a:lnTo>
                  <a:lnTo>
                    <a:pt x="326" y="25"/>
                  </a:lnTo>
                  <a:lnTo>
                    <a:pt x="329" y="26"/>
                  </a:lnTo>
                  <a:lnTo>
                    <a:pt x="333" y="30"/>
                  </a:lnTo>
                  <a:lnTo>
                    <a:pt x="336" y="33"/>
                  </a:lnTo>
                  <a:lnTo>
                    <a:pt x="338" y="36"/>
                  </a:lnTo>
                  <a:lnTo>
                    <a:pt x="339" y="41"/>
                  </a:lnTo>
                  <a:lnTo>
                    <a:pt x="339" y="45"/>
                  </a:lnTo>
                  <a:lnTo>
                    <a:pt x="339" y="51"/>
                  </a:lnTo>
                  <a:lnTo>
                    <a:pt x="338" y="54"/>
                  </a:lnTo>
                  <a:lnTo>
                    <a:pt x="336" y="58"/>
                  </a:lnTo>
                  <a:lnTo>
                    <a:pt x="333" y="62"/>
                  </a:lnTo>
                  <a:lnTo>
                    <a:pt x="329" y="64"/>
                  </a:lnTo>
                  <a:lnTo>
                    <a:pt x="326" y="66"/>
                  </a:lnTo>
                  <a:lnTo>
                    <a:pt x="322" y="67"/>
                  </a:lnTo>
                  <a:lnTo>
                    <a:pt x="317" y="68"/>
                  </a:lnTo>
                  <a:lnTo>
                    <a:pt x="313" y="67"/>
                  </a:lnTo>
                  <a:lnTo>
                    <a:pt x="308" y="66"/>
                  </a:lnTo>
                  <a:lnTo>
                    <a:pt x="304" y="64"/>
                  </a:lnTo>
                  <a:lnTo>
                    <a:pt x="301" y="62"/>
                  </a:lnTo>
                  <a:lnTo>
                    <a:pt x="298" y="58"/>
                  </a:lnTo>
                  <a:lnTo>
                    <a:pt x="296" y="54"/>
                  </a:lnTo>
                  <a:lnTo>
                    <a:pt x="295" y="51"/>
                  </a:lnTo>
                  <a:lnTo>
                    <a:pt x="294" y="45"/>
                  </a:lnTo>
                  <a:lnTo>
                    <a:pt x="295" y="41"/>
                  </a:lnTo>
                  <a:lnTo>
                    <a:pt x="296" y="36"/>
                  </a:lnTo>
                  <a:lnTo>
                    <a:pt x="298" y="33"/>
                  </a:lnTo>
                  <a:lnTo>
                    <a:pt x="301" y="30"/>
                  </a:lnTo>
                  <a:lnTo>
                    <a:pt x="304" y="26"/>
                  </a:lnTo>
                  <a:lnTo>
                    <a:pt x="308" y="25"/>
                  </a:lnTo>
                  <a:lnTo>
                    <a:pt x="313" y="23"/>
                  </a:lnTo>
                  <a:lnTo>
                    <a:pt x="317" y="23"/>
                  </a:lnTo>
                  <a:close/>
                  <a:moveTo>
                    <a:pt x="0" y="31"/>
                  </a:moveTo>
                  <a:lnTo>
                    <a:pt x="1" y="39"/>
                  </a:lnTo>
                  <a:lnTo>
                    <a:pt x="2" y="48"/>
                  </a:lnTo>
                  <a:lnTo>
                    <a:pt x="4" y="57"/>
                  </a:lnTo>
                  <a:lnTo>
                    <a:pt x="7" y="66"/>
                  </a:lnTo>
                  <a:lnTo>
                    <a:pt x="11" y="74"/>
                  </a:lnTo>
                  <a:lnTo>
                    <a:pt x="15" y="80"/>
                  </a:lnTo>
                  <a:lnTo>
                    <a:pt x="21" y="88"/>
                  </a:lnTo>
                  <a:lnTo>
                    <a:pt x="26" y="95"/>
                  </a:lnTo>
                  <a:lnTo>
                    <a:pt x="33" y="100"/>
                  </a:lnTo>
                  <a:lnTo>
                    <a:pt x="40" y="106"/>
                  </a:lnTo>
                  <a:lnTo>
                    <a:pt x="47" y="110"/>
                  </a:lnTo>
                  <a:lnTo>
                    <a:pt x="55" y="114"/>
                  </a:lnTo>
                  <a:lnTo>
                    <a:pt x="64" y="117"/>
                  </a:lnTo>
                  <a:lnTo>
                    <a:pt x="73" y="119"/>
                  </a:lnTo>
                  <a:lnTo>
                    <a:pt x="82" y="120"/>
                  </a:lnTo>
                  <a:lnTo>
                    <a:pt x="90" y="121"/>
                  </a:lnTo>
                  <a:lnTo>
                    <a:pt x="302" y="121"/>
                  </a:lnTo>
                  <a:lnTo>
                    <a:pt x="302" y="151"/>
                  </a:lnTo>
                  <a:lnTo>
                    <a:pt x="166" y="151"/>
                  </a:lnTo>
                  <a:lnTo>
                    <a:pt x="163" y="151"/>
                  </a:lnTo>
                  <a:lnTo>
                    <a:pt x="160" y="152"/>
                  </a:lnTo>
                  <a:lnTo>
                    <a:pt x="158" y="153"/>
                  </a:lnTo>
                  <a:lnTo>
                    <a:pt x="156" y="156"/>
                  </a:lnTo>
                  <a:lnTo>
                    <a:pt x="153" y="158"/>
                  </a:lnTo>
                  <a:lnTo>
                    <a:pt x="152" y="160"/>
                  </a:lnTo>
                  <a:lnTo>
                    <a:pt x="151" y="163"/>
                  </a:lnTo>
                  <a:lnTo>
                    <a:pt x="151" y="167"/>
                  </a:lnTo>
                  <a:lnTo>
                    <a:pt x="151" y="169"/>
                  </a:lnTo>
                  <a:lnTo>
                    <a:pt x="152" y="172"/>
                  </a:lnTo>
                  <a:lnTo>
                    <a:pt x="153" y="174"/>
                  </a:lnTo>
                  <a:lnTo>
                    <a:pt x="156" y="177"/>
                  </a:lnTo>
                  <a:lnTo>
                    <a:pt x="158" y="179"/>
                  </a:lnTo>
                  <a:lnTo>
                    <a:pt x="160" y="180"/>
                  </a:lnTo>
                  <a:lnTo>
                    <a:pt x="163" y="181"/>
                  </a:lnTo>
                  <a:lnTo>
                    <a:pt x="166" y="181"/>
                  </a:lnTo>
                  <a:lnTo>
                    <a:pt x="468" y="181"/>
                  </a:lnTo>
                  <a:lnTo>
                    <a:pt x="471" y="181"/>
                  </a:lnTo>
                  <a:lnTo>
                    <a:pt x="474" y="180"/>
                  </a:lnTo>
                  <a:lnTo>
                    <a:pt x="476" y="179"/>
                  </a:lnTo>
                  <a:lnTo>
                    <a:pt x="479" y="177"/>
                  </a:lnTo>
                  <a:lnTo>
                    <a:pt x="481" y="174"/>
                  </a:lnTo>
                  <a:lnTo>
                    <a:pt x="482" y="172"/>
                  </a:lnTo>
                  <a:lnTo>
                    <a:pt x="483" y="169"/>
                  </a:lnTo>
                  <a:lnTo>
                    <a:pt x="483" y="167"/>
                  </a:lnTo>
                  <a:lnTo>
                    <a:pt x="483" y="163"/>
                  </a:lnTo>
                  <a:lnTo>
                    <a:pt x="482" y="160"/>
                  </a:lnTo>
                  <a:lnTo>
                    <a:pt x="481" y="158"/>
                  </a:lnTo>
                  <a:lnTo>
                    <a:pt x="479" y="156"/>
                  </a:lnTo>
                  <a:lnTo>
                    <a:pt x="476" y="153"/>
                  </a:lnTo>
                  <a:lnTo>
                    <a:pt x="474" y="152"/>
                  </a:lnTo>
                  <a:lnTo>
                    <a:pt x="471" y="151"/>
                  </a:lnTo>
                  <a:lnTo>
                    <a:pt x="468" y="151"/>
                  </a:lnTo>
                  <a:lnTo>
                    <a:pt x="332" y="151"/>
                  </a:lnTo>
                  <a:lnTo>
                    <a:pt x="332" y="121"/>
                  </a:lnTo>
                  <a:lnTo>
                    <a:pt x="543" y="121"/>
                  </a:lnTo>
                  <a:lnTo>
                    <a:pt x="553" y="120"/>
                  </a:lnTo>
                  <a:lnTo>
                    <a:pt x="562" y="119"/>
                  </a:lnTo>
                  <a:lnTo>
                    <a:pt x="570" y="117"/>
                  </a:lnTo>
                  <a:lnTo>
                    <a:pt x="578" y="114"/>
                  </a:lnTo>
                  <a:lnTo>
                    <a:pt x="586" y="110"/>
                  </a:lnTo>
                  <a:lnTo>
                    <a:pt x="594" y="106"/>
                  </a:lnTo>
                  <a:lnTo>
                    <a:pt x="600" y="100"/>
                  </a:lnTo>
                  <a:lnTo>
                    <a:pt x="607" y="95"/>
                  </a:lnTo>
                  <a:lnTo>
                    <a:pt x="614" y="88"/>
                  </a:lnTo>
                  <a:lnTo>
                    <a:pt x="618" y="80"/>
                  </a:lnTo>
                  <a:lnTo>
                    <a:pt x="622" y="74"/>
                  </a:lnTo>
                  <a:lnTo>
                    <a:pt x="627" y="66"/>
                  </a:lnTo>
                  <a:lnTo>
                    <a:pt x="630" y="57"/>
                  </a:lnTo>
                  <a:lnTo>
                    <a:pt x="632" y="48"/>
                  </a:lnTo>
                  <a:lnTo>
                    <a:pt x="633" y="39"/>
                  </a:lnTo>
                  <a:lnTo>
                    <a:pt x="633" y="31"/>
                  </a:lnTo>
                  <a:lnTo>
                    <a:pt x="633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744654" y="2445644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ITS (ITS-u1/ITS-u4</a:t>
            </a:r>
            <a:r>
              <a:rPr lang="en-GB" sz="1400" dirty="0" smtClean="0">
                <a:solidFill>
                  <a:schemeClr val="bg1"/>
                </a:solidFill>
              </a:rPr>
              <a:t>),</a:t>
            </a:r>
            <a:endParaRPr lang="ro-RO" sz="1400" dirty="0" smtClean="0">
              <a:solidFill>
                <a:schemeClr val="bg1"/>
              </a:solidFill>
            </a:endParaRPr>
          </a:p>
          <a:p>
            <a:r>
              <a:rPr lang="en-GB" sz="1400" dirty="0" smtClean="0">
                <a:solidFill>
                  <a:schemeClr val="bg1"/>
                </a:solidFill>
              </a:rPr>
              <a:t>ITS1 </a:t>
            </a:r>
            <a:r>
              <a:rPr lang="en-GB" sz="1400" dirty="0">
                <a:solidFill>
                  <a:schemeClr val="bg1"/>
                </a:solidFill>
              </a:rPr>
              <a:t>(</a:t>
            </a:r>
            <a:r>
              <a:rPr lang="en-GB" sz="1400" dirty="0" err="1">
                <a:solidFill>
                  <a:schemeClr val="bg1"/>
                </a:solidFill>
              </a:rPr>
              <a:t>trascribed</a:t>
            </a:r>
            <a:r>
              <a:rPr lang="en-GB" sz="1400" dirty="0">
                <a:solidFill>
                  <a:schemeClr val="bg1"/>
                </a:solidFill>
              </a:rPr>
              <a:t> spacer</a:t>
            </a:r>
            <a:r>
              <a:rPr lang="en-GB" sz="1400" dirty="0" smtClean="0">
                <a:solidFill>
                  <a:schemeClr val="bg1"/>
                </a:solidFill>
              </a:rPr>
              <a:t>)</a:t>
            </a:r>
            <a:endParaRPr lang="ro-RO" sz="1400" dirty="0" smtClean="0">
              <a:solidFill>
                <a:schemeClr val="bg1"/>
              </a:solidFill>
            </a:endParaRPr>
          </a:p>
          <a:p>
            <a:r>
              <a:rPr lang="en-GB" sz="1400" dirty="0" smtClean="0">
                <a:solidFill>
                  <a:schemeClr val="bg1"/>
                </a:solidFill>
              </a:rPr>
              <a:t>(</a:t>
            </a:r>
            <a:r>
              <a:rPr lang="en-GB" sz="1400" dirty="0">
                <a:solidFill>
                  <a:schemeClr val="bg1"/>
                </a:solidFill>
              </a:rPr>
              <a:t>ITS-u1/ITS-u2</a:t>
            </a:r>
            <a:r>
              <a:rPr lang="en-GB" sz="1400" dirty="0" smtClean="0">
                <a:solidFill>
                  <a:schemeClr val="bg1"/>
                </a:solidFill>
              </a:rPr>
              <a:t>),</a:t>
            </a:r>
            <a:endParaRPr lang="ro-RO" sz="1400" dirty="0" smtClean="0">
              <a:solidFill>
                <a:schemeClr val="bg1"/>
              </a:solidFill>
            </a:endParaRPr>
          </a:p>
          <a:p>
            <a:r>
              <a:rPr lang="en-GB" sz="1400" dirty="0" smtClean="0">
                <a:solidFill>
                  <a:schemeClr val="bg1"/>
                </a:solidFill>
              </a:rPr>
              <a:t>ITS2 </a:t>
            </a:r>
            <a:r>
              <a:rPr lang="en-GB" sz="1400" dirty="0">
                <a:solidFill>
                  <a:schemeClr val="bg1"/>
                </a:solidFill>
              </a:rPr>
              <a:t>(</a:t>
            </a:r>
            <a:r>
              <a:rPr lang="en-GB" sz="1400" dirty="0" err="1">
                <a:solidFill>
                  <a:schemeClr val="bg1"/>
                </a:solidFill>
              </a:rPr>
              <a:t>trascribed</a:t>
            </a:r>
            <a:r>
              <a:rPr lang="en-GB" sz="1400" dirty="0">
                <a:solidFill>
                  <a:schemeClr val="bg1"/>
                </a:solidFill>
              </a:rPr>
              <a:t> spacer</a:t>
            </a:r>
            <a:r>
              <a:rPr lang="en-GB" sz="1400" dirty="0" smtClean="0">
                <a:solidFill>
                  <a:schemeClr val="bg1"/>
                </a:solidFill>
              </a:rPr>
              <a:t>)</a:t>
            </a:r>
            <a:endParaRPr lang="ro-RO" sz="1400" dirty="0" smtClean="0">
              <a:solidFill>
                <a:schemeClr val="bg1"/>
              </a:solidFill>
            </a:endParaRPr>
          </a:p>
          <a:p>
            <a:r>
              <a:rPr lang="en-GB" sz="1400" dirty="0" smtClean="0">
                <a:solidFill>
                  <a:schemeClr val="bg1"/>
                </a:solidFill>
              </a:rPr>
              <a:t>(</a:t>
            </a:r>
            <a:r>
              <a:rPr lang="en-GB" sz="1400" dirty="0">
                <a:solidFill>
                  <a:schemeClr val="bg1"/>
                </a:solidFill>
              </a:rPr>
              <a:t>ITS-u3/ITS-u4), nad1/2–3, </a:t>
            </a:r>
            <a:endParaRPr lang="ro-RO" sz="1400" dirty="0" smtClean="0">
              <a:solidFill>
                <a:schemeClr val="bg1"/>
              </a:solidFill>
            </a:endParaRPr>
          </a:p>
          <a:p>
            <a:r>
              <a:rPr lang="en-GB" sz="1400" dirty="0" smtClean="0">
                <a:solidFill>
                  <a:schemeClr val="bg1"/>
                </a:solidFill>
              </a:rPr>
              <a:t>cox1</a:t>
            </a:r>
            <a:r>
              <a:rPr lang="en-GB" sz="1400" dirty="0">
                <a:solidFill>
                  <a:schemeClr val="bg1"/>
                </a:solidFill>
              </a:rPr>
              <a:t>, </a:t>
            </a:r>
            <a:endParaRPr lang="ro-RO" sz="1400" dirty="0" smtClean="0">
              <a:solidFill>
                <a:schemeClr val="bg1"/>
              </a:solidFill>
            </a:endParaRPr>
          </a:p>
          <a:p>
            <a:r>
              <a:rPr lang="en-GB" sz="1400" dirty="0" err="1" smtClean="0">
                <a:solidFill>
                  <a:schemeClr val="bg1"/>
                </a:solidFill>
              </a:rPr>
              <a:t>matK</a:t>
            </a:r>
            <a:r>
              <a:rPr lang="en-GB" sz="1400" dirty="0">
                <a:solidFill>
                  <a:schemeClr val="bg1"/>
                </a:solidFill>
              </a:rPr>
              <a:t>, </a:t>
            </a:r>
            <a:endParaRPr lang="ro-RO" sz="1400" dirty="0" smtClean="0">
              <a:solidFill>
                <a:schemeClr val="bg1"/>
              </a:solidFill>
            </a:endParaRPr>
          </a:p>
          <a:p>
            <a:r>
              <a:rPr lang="en-GB" sz="1400" dirty="0" err="1" smtClean="0">
                <a:solidFill>
                  <a:schemeClr val="bg1"/>
                </a:solidFill>
              </a:rPr>
              <a:t>rbcLa</a:t>
            </a:r>
            <a:r>
              <a:rPr lang="en-GB" sz="1400" dirty="0">
                <a:solidFill>
                  <a:schemeClr val="bg1"/>
                </a:solidFill>
              </a:rPr>
              <a:t>, </a:t>
            </a:r>
            <a:endParaRPr lang="ro-RO" sz="1400" dirty="0" smtClean="0">
              <a:solidFill>
                <a:schemeClr val="bg1"/>
              </a:solidFill>
            </a:endParaRPr>
          </a:p>
          <a:p>
            <a:r>
              <a:rPr lang="en-GB" sz="1400" dirty="0" err="1" smtClean="0">
                <a:solidFill>
                  <a:schemeClr val="bg1"/>
                </a:solidFill>
              </a:rPr>
              <a:t>rpoB</a:t>
            </a:r>
            <a:r>
              <a:rPr lang="en-GB" sz="1400" dirty="0">
                <a:solidFill>
                  <a:schemeClr val="bg1"/>
                </a:solidFill>
              </a:rPr>
              <a:t>, </a:t>
            </a:r>
            <a:endParaRPr lang="ro-RO" sz="1400" dirty="0" smtClean="0">
              <a:solidFill>
                <a:schemeClr val="bg1"/>
              </a:solidFill>
            </a:endParaRPr>
          </a:p>
          <a:p>
            <a:r>
              <a:rPr lang="en-GB" sz="1400" dirty="0" smtClean="0">
                <a:solidFill>
                  <a:schemeClr val="bg1"/>
                </a:solidFill>
              </a:rPr>
              <a:t>rpoC1</a:t>
            </a:r>
            <a:r>
              <a:rPr lang="en-GB" sz="1400" dirty="0">
                <a:solidFill>
                  <a:schemeClr val="bg1"/>
                </a:solidFill>
              </a:rPr>
              <a:t>, </a:t>
            </a:r>
            <a:endParaRPr lang="ro-RO" sz="1400" dirty="0" smtClean="0">
              <a:solidFill>
                <a:schemeClr val="bg1"/>
              </a:solidFill>
            </a:endParaRPr>
          </a:p>
          <a:p>
            <a:r>
              <a:rPr lang="en-GB" sz="1400" dirty="0" err="1" smtClean="0">
                <a:solidFill>
                  <a:schemeClr val="bg1"/>
                </a:solidFill>
              </a:rPr>
              <a:t>psbA-trnH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</a:rPr>
              <a:t>(intergenic spacer-</a:t>
            </a:r>
            <a:r>
              <a:rPr lang="en-GB" sz="1400" dirty="0" err="1">
                <a:solidFill>
                  <a:schemeClr val="bg1"/>
                </a:solidFill>
              </a:rPr>
              <a:t>cloroplast</a:t>
            </a:r>
            <a:r>
              <a:rPr lang="en-GB" sz="1400" dirty="0" smtClean="0">
                <a:solidFill>
                  <a:schemeClr val="bg1"/>
                </a:solidFill>
              </a:rPr>
              <a:t>),</a:t>
            </a:r>
            <a:endParaRPr lang="ro-RO" sz="1400" dirty="0" smtClean="0">
              <a:solidFill>
                <a:schemeClr val="bg1"/>
              </a:solidFill>
            </a:endParaRPr>
          </a:p>
          <a:p>
            <a:r>
              <a:rPr lang="en-GB" sz="1400" dirty="0" err="1" smtClean="0">
                <a:solidFill>
                  <a:schemeClr val="bg1"/>
                </a:solidFill>
              </a:rPr>
              <a:t>rbcL-accD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</a:rPr>
              <a:t>(intergenic spacer-</a:t>
            </a:r>
            <a:r>
              <a:rPr lang="en-GB" sz="1400" dirty="0" err="1">
                <a:solidFill>
                  <a:schemeClr val="bg1"/>
                </a:solidFill>
              </a:rPr>
              <a:t>cloroplast</a:t>
            </a:r>
            <a:r>
              <a:rPr lang="en-GB" sz="1400" dirty="0" smtClean="0">
                <a:solidFill>
                  <a:schemeClr val="bg1"/>
                </a:solidFill>
              </a:rPr>
              <a:t>)</a:t>
            </a:r>
            <a:endParaRPr lang="ro-RO" sz="1400" dirty="0" smtClean="0">
              <a:solidFill>
                <a:schemeClr val="bg1"/>
              </a:solidFill>
            </a:endParaRPr>
          </a:p>
          <a:p>
            <a:r>
              <a:rPr lang="en-GB" sz="1400" dirty="0" err="1" smtClean="0">
                <a:solidFill>
                  <a:schemeClr val="bg1"/>
                </a:solidFill>
              </a:rPr>
              <a:t>trnL-trn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</a:rPr>
              <a:t>(intergenic spacer-</a:t>
            </a:r>
            <a:r>
              <a:rPr lang="en-GB" sz="1400" dirty="0" err="1">
                <a:solidFill>
                  <a:schemeClr val="bg1"/>
                </a:solidFill>
              </a:rPr>
              <a:t>cloroplast</a:t>
            </a:r>
            <a:r>
              <a:rPr lang="en-GB" sz="1400" dirty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095" y="2039499"/>
            <a:ext cx="5730737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170628" y="561119"/>
            <a:ext cx="11734800" cy="8309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2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Rezultate preliminare</a:t>
            </a:r>
          </a:p>
          <a:p>
            <a:pPr algn="ctr"/>
            <a:r>
              <a:rPr lang="ro-RO" sz="2000" b="1" dirty="0" smtClean="0">
                <a:solidFill>
                  <a:srgbClr val="FFC000"/>
                </a:solidFill>
              </a:rPr>
              <a:t>Analize moleculare </a:t>
            </a:r>
            <a:r>
              <a:rPr lang="ro-RO" sz="2000" b="1" dirty="0" smtClean="0">
                <a:solidFill>
                  <a:srgbClr val="000000"/>
                </a:solidFill>
              </a:rPr>
              <a:t>-</a:t>
            </a:r>
            <a:r>
              <a:rPr lang="ro-RO" sz="2000" b="1" dirty="0" smtClean="0">
                <a:solidFill>
                  <a:srgbClr val="FFC000"/>
                </a:solidFill>
              </a:rPr>
              <a:t> </a:t>
            </a:r>
            <a:r>
              <a:rPr lang="ro-RO" sz="2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populații flora spontană/variețăți cultivate</a:t>
            </a:r>
          </a:p>
          <a:p>
            <a:pPr algn="ctr"/>
            <a:r>
              <a:rPr lang="ro-RO" sz="2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l</a:t>
            </a:r>
            <a:r>
              <a:rPr lang="ro-RO" sz="2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 sp.</a:t>
            </a:r>
            <a:r>
              <a:rPr lang="en-GB" sz="2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GB" sz="2000" b="1" i="1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Cichorium</a:t>
            </a:r>
            <a:r>
              <a:rPr lang="en-GB" sz="2000" b="1" i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GB" sz="2000" b="1" i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intybus</a:t>
            </a:r>
            <a:r>
              <a:rPr lang="en-GB" sz="2000" b="1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GB" sz="2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(</a:t>
            </a:r>
            <a:r>
              <a:rPr lang="ro-RO" sz="2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cicoare</a:t>
            </a:r>
            <a:r>
              <a:rPr lang="en-GB" sz="2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)</a:t>
            </a:r>
            <a:r>
              <a:rPr lang="ro-RO" sz="2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0" y="-16368"/>
            <a:ext cx="12048900" cy="1256894"/>
            <a:chOff x="22025" y="8174"/>
            <a:chExt cx="12048900" cy="1256894"/>
          </a:xfrm>
        </p:grpSpPr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4E3F5479-058B-4FA8-92E9-18CAB8CDC5C5}"/>
                </a:ext>
              </a:extLst>
            </p:cNvPr>
            <p:cNvSpPr txBox="1">
              <a:spLocks/>
            </p:cNvSpPr>
            <p:nvPr/>
          </p:nvSpPr>
          <p:spPr>
            <a:xfrm>
              <a:off x="336125" y="101673"/>
              <a:ext cx="11734800" cy="116339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Cercetări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privind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îmbunătățirea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sistemului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furajer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la bovine, </a:t>
              </a:r>
              <a:endParaRPr lang="ro-RO" sz="1400" b="1" dirty="0" smtClean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r"/>
              <a:r>
                <a:rPr lang="en-US" sz="14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prin</a:t>
              </a:r>
              <a:r>
                <a:rPr lang="en-US" sz="1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diversificarea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structurilor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de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specii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furajere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și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al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noilor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cultivare</a:t>
              </a:r>
              <a: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ameliorate</a:t>
              </a:r>
              <a:br>
                <a: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</a:br>
              <a:r>
                <a:rPr lang="en-US" sz="28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/>
              </a:r>
              <a:br>
                <a:rPr lang="en-US" sz="28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</a:br>
              <a:r>
                <a:rPr lang="ro-RO" sz="28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endParaRPr lang="en-US" sz="28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719326">
              <a:off x="21118" y="9081"/>
              <a:ext cx="533309" cy="531495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439225" y="142711"/>
              <a:ext cx="11293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 err="1" smtClean="0">
                  <a:solidFill>
                    <a:srgbClr val="000000"/>
                  </a:solidFill>
                </a:rPr>
                <a:t>Stațiunea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en-GB" sz="1200" dirty="0">
                  <a:solidFill>
                    <a:srgbClr val="000000"/>
                  </a:solidFill>
                </a:rPr>
                <a:t>de </a:t>
              </a:r>
              <a:r>
                <a:rPr lang="en-GB" sz="1200" dirty="0" err="1">
                  <a:solidFill>
                    <a:srgbClr val="000000"/>
                  </a:solidFill>
                </a:rPr>
                <a:t>Cercetare-Dezvoltare</a:t>
              </a:r>
              <a:r>
                <a:rPr lang="en-GB" sz="1200" dirty="0">
                  <a:solidFill>
                    <a:srgbClr val="000000"/>
                  </a:solidFill>
                </a:rPr>
                <a:t> </a:t>
              </a:r>
              <a:r>
                <a:rPr lang="en-GB" sz="1200" dirty="0" err="1">
                  <a:solidFill>
                    <a:srgbClr val="000000"/>
                  </a:solidFill>
                </a:rPr>
                <a:t>pentru</a:t>
              </a:r>
              <a:r>
                <a:rPr lang="en-GB" sz="1200" dirty="0">
                  <a:solidFill>
                    <a:srgbClr val="000000"/>
                  </a:solidFill>
                </a:rPr>
                <a:t> </a:t>
              </a:r>
              <a:r>
                <a:rPr lang="en-GB" sz="1200" dirty="0" err="1">
                  <a:solidFill>
                    <a:srgbClr val="000000"/>
                  </a:solidFill>
                </a:rPr>
                <a:t>Creșterea</a:t>
              </a:r>
              <a:r>
                <a:rPr lang="en-GB" sz="1200" dirty="0">
                  <a:solidFill>
                    <a:srgbClr val="000000"/>
                  </a:solidFill>
                </a:rPr>
                <a:t> </a:t>
              </a:r>
              <a:r>
                <a:rPr lang="en-GB" sz="1200" dirty="0" err="1">
                  <a:solidFill>
                    <a:srgbClr val="000000"/>
                  </a:solidFill>
                </a:rPr>
                <a:t>Bovinelor</a:t>
              </a:r>
              <a:r>
                <a:rPr lang="en-GB" sz="1200" dirty="0">
                  <a:solidFill>
                    <a:srgbClr val="000000"/>
                  </a:solidFill>
                </a:rPr>
                <a:t> Arad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59159" y="1787643"/>
            <a:ext cx="1905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Percent Identity  </a:t>
            </a:r>
            <a:r>
              <a:rPr lang="en-GB" sz="1400" dirty="0" smtClean="0"/>
              <a:t>Matrix</a:t>
            </a:r>
            <a:endParaRPr lang="ro-RO" sz="1400" dirty="0" smtClean="0"/>
          </a:p>
          <a:p>
            <a:r>
              <a:rPr lang="en-GB" sz="1400" dirty="0" err="1" smtClean="0"/>
              <a:t>utilzând</a:t>
            </a:r>
            <a:r>
              <a:rPr lang="en-GB" sz="1400" dirty="0" smtClean="0"/>
              <a:t> </a:t>
            </a:r>
            <a:r>
              <a:rPr lang="en-GB" sz="1400" dirty="0"/>
              <a:t>Clustal2.12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54727" y="2107095"/>
            <a:ext cx="914058" cy="7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68785" y="168629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/>
              <a:t>s-au </a:t>
            </a:r>
            <a:r>
              <a:rPr lang="en-GB" sz="1400" dirty="0" err="1"/>
              <a:t>construit</a:t>
            </a:r>
            <a:r>
              <a:rPr lang="en-GB" sz="1400" dirty="0"/>
              <a:t> </a:t>
            </a:r>
            <a:r>
              <a:rPr lang="en-GB" sz="1400" dirty="0" err="1"/>
              <a:t>reprezentările</a:t>
            </a:r>
            <a:r>
              <a:rPr lang="en-GB" sz="1400" dirty="0"/>
              <a:t> </a:t>
            </a:r>
            <a:r>
              <a:rPr lang="en-GB" sz="1400" dirty="0" err="1" smtClean="0"/>
              <a:t>grafice</a:t>
            </a:r>
            <a:endParaRPr lang="ro-RO" sz="1400" dirty="0" smtClean="0"/>
          </a:p>
          <a:p>
            <a:r>
              <a:rPr lang="en-GB" sz="1400" dirty="0" err="1" smtClean="0"/>
              <a:t>pentru</a:t>
            </a:r>
            <a:r>
              <a:rPr lang="en-GB" sz="1400" dirty="0" smtClean="0"/>
              <a:t> </a:t>
            </a:r>
            <a:r>
              <a:rPr lang="en-GB" sz="1400" dirty="0" err="1"/>
              <a:t>matricile</a:t>
            </a:r>
            <a:r>
              <a:rPr lang="en-GB" sz="1400" dirty="0"/>
              <a:t> de </a:t>
            </a:r>
            <a:r>
              <a:rPr lang="en-GB" sz="1400" dirty="0" err="1" smtClean="0"/>
              <a:t>corelare</a:t>
            </a:r>
            <a:endParaRPr lang="ro-RO" sz="1400" dirty="0" smtClean="0"/>
          </a:p>
          <a:p>
            <a:r>
              <a:rPr lang="en-GB" sz="1400" dirty="0" err="1" smtClean="0"/>
              <a:t>utilizând</a:t>
            </a:r>
            <a:r>
              <a:rPr lang="en-GB" sz="1400" dirty="0" smtClean="0"/>
              <a:t> </a:t>
            </a:r>
            <a:r>
              <a:rPr lang="en-GB" sz="1400" dirty="0" err="1"/>
              <a:t>softul</a:t>
            </a:r>
            <a:r>
              <a:rPr lang="en-GB" sz="1400" dirty="0"/>
              <a:t> Excel Microsoft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59" y="2535849"/>
            <a:ext cx="3265418" cy="35850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577" y="2723921"/>
            <a:ext cx="3236181" cy="339694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0758" y="1467352"/>
            <a:ext cx="4436828" cy="465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1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0" y="-16368"/>
            <a:ext cx="12048900" cy="1408484"/>
            <a:chOff x="0" y="-16368"/>
            <a:chExt cx="12048900" cy="1408484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4E3F5479-058B-4FA8-92E9-18CAB8CDC5C5}"/>
                </a:ext>
              </a:extLst>
            </p:cNvPr>
            <p:cNvSpPr txBox="1">
              <a:spLocks/>
            </p:cNvSpPr>
            <p:nvPr/>
          </p:nvSpPr>
          <p:spPr>
            <a:xfrm>
              <a:off x="170628" y="561119"/>
              <a:ext cx="11734800" cy="83099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o-RO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Rezultate preliminare</a:t>
              </a:r>
            </a:p>
            <a:p>
              <a:pPr algn="ctr"/>
              <a:r>
                <a:rPr lang="ro-RO" sz="2000" b="1" dirty="0" smtClean="0">
                  <a:solidFill>
                    <a:srgbClr val="FFC000"/>
                  </a:solidFill>
                </a:rPr>
                <a:t>Analize moleculare </a:t>
              </a:r>
              <a:r>
                <a:rPr lang="ro-RO" sz="2000" b="1" dirty="0" smtClean="0">
                  <a:solidFill>
                    <a:srgbClr val="000000"/>
                  </a:solidFill>
                </a:rPr>
                <a:t>-</a:t>
              </a:r>
              <a:r>
                <a:rPr lang="ro-RO" sz="2000" b="1" dirty="0" smtClean="0">
                  <a:solidFill>
                    <a:srgbClr val="FFC000"/>
                  </a:solidFill>
                </a:rPr>
                <a:t> </a:t>
              </a:r>
              <a:r>
                <a:rPr lang="ro-RO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populații flora spontană/variețăți cultivate</a:t>
              </a:r>
            </a:p>
            <a:p>
              <a:pPr algn="ctr"/>
              <a:r>
                <a:rPr lang="ro-RO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l</a:t>
              </a:r>
              <a:r>
                <a:rPr lang="ro-RO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a sp.</a:t>
              </a:r>
              <a:r>
                <a:rPr lang="en-GB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GB" sz="2000" b="1" i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Cichorium</a:t>
              </a:r>
              <a:r>
                <a:rPr lang="en-GB" sz="2000" b="1" i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GB" sz="2000" b="1" i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intybus</a:t>
              </a:r>
              <a:r>
                <a:rPr lang="en-GB" sz="2000" b="1" i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GB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(</a:t>
              </a:r>
              <a:r>
                <a:rPr lang="ro-RO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cicoare</a:t>
              </a:r>
              <a:r>
                <a:rPr lang="en-GB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)</a:t>
              </a:r>
              <a:r>
                <a:rPr lang="ro-RO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endParaRPr lang="en-US" sz="20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0" y="-16368"/>
              <a:ext cx="12048900" cy="1256894"/>
              <a:chOff x="22025" y="8174"/>
              <a:chExt cx="12048900" cy="1256894"/>
            </a:xfrm>
          </p:grpSpPr>
          <p:sp>
            <p:nvSpPr>
              <p:cNvPr id="39" name="Title 1">
                <a:extLst>
                  <a:ext uri="{FF2B5EF4-FFF2-40B4-BE49-F238E27FC236}">
                    <a16:creationId xmlns:a16="http://schemas.microsoft.com/office/drawing/2014/main" id="{4E3F5479-058B-4FA8-92E9-18CAB8CDC5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125" y="101673"/>
                <a:ext cx="11734800" cy="116339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Cercetări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privind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îmbunătățirea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sistemului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furajer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la bovine, </a:t>
                </a:r>
                <a:endParaRPr lang="ro-RO" sz="1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algn="r"/>
                <a:r>
                  <a:rPr lang="en-US" sz="1400" b="1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prin</a:t>
                </a:r>
                <a:r>
                  <a:rPr lang="en-US" sz="1400" b="1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diversificarea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structurilor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de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specii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furajere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și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al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noilor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cultivare</a:t>
                </a:r>
                <a: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ameliorate</a:t>
                </a:r>
                <a:br>
                  <a: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</a:br>
                <a: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/>
                </a:r>
                <a:b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</a:br>
                <a:r>
                  <a:rPr lang="ro-RO" sz="28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endParaRPr lang="en-US" sz="2800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719326">
                <a:off x="21118" y="9081"/>
                <a:ext cx="533309" cy="531495"/>
              </a:xfrm>
              <a:prstGeom prst="rect">
                <a:avLst/>
              </a:prstGeom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439225" y="142711"/>
                <a:ext cx="1129364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 err="1" smtClean="0">
                    <a:solidFill>
                      <a:srgbClr val="000000"/>
                    </a:solidFill>
                  </a:rPr>
                  <a:t>Stațiunea</a:t>
                </a:r>
                <a:r>
                  <a:rPr lang="en-GB" sz="12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GB" sz="1200" dirty="0">
                    <a:solidFill>
                      <a:srgbClr val="000000"/>
                    </a:solidFill>
                  </a:rPr>
                  <a:t>de </a:t>
                </a:r>
                <a:r>
                  <a:rPr lang="en-GB" sz="1200" dirty="0" err="1">
                    <a:solidFill>
                      <a:srgbClr val="000000"/>
                    </a:solidFill>
                  </a:rPr>
                  <a:t>Cercetare-Dezvoltare</a:t>
                </a:r>
                <a:r>
                  <a:rPr lang="en-GB" sz="1200" dirty="0">
                    <a:solidFill>
                      <a:srgbClr val="000000"/>
                    </a:solidFill>
                  </a:rPr>
                  <a:t> </a:t>
                </a:r>
                <a:r>
                  <a:rPr lang="en-GB" sz="1200" dirty="0" err="1">
                    <a:solidFill>
                      <a:srgbClr val="000000"/>
                    </a:solidFill>
                  </a:rPr>
                  <a:t>pentru</a:t>
                </a:r>
                <a:r>
                  <a:rPr lang="en-GB" sz="1200" dirty="0">
                    <a:solidFill>
                      <a:srgbClr val="000000"/>
                    </a:solidFill>
                  </a:rPr>
                  <a:t> </a:t>
                </a:r>
                <a:r>
                  <a:rPr lang="en-GB" sz="1200" dirty="0" err="1">
                    <a:solidFill>
                      <a:srgbClr val="000000"/>
                    </a:solidFill>
                  </a:rPr>
                  <a:t>Creșterea</a:t>
                </a:r>
                <a:r>
                  <a:rPr lang="en-GB" sz="1200" dirty="0">
                    <a:solidFill>
                      <a:srgbClr val="000000"/>
                    </a:solidFill>
                  </a:rPr>
                  <a:t> </a:t>
                </a:r>
                <a:r>
                  <a:rPr lang="en-GB" sz="1200" dirty="0" err="1">
                    <a:solidFill>
                      <a:srgbClr val="000000"/>
                    </a:solidFill>
                  </a:rPr>
                  <a:t>Bovinelor</a:t>
                </a:r>
                <a:r>
                  <a:rPr lang="en-GB" sz="1200" dirty="0">
                    <a:solidFill>
                      <a:srgbClr val="000000"/>
                    </a:solidFill>
                  </a:rPr>
                  <a:t> Arad</a:t>
                </a:r>
              </a:p>
            </p:txBody>
          </p:sp>
        </p:grpSp>
      </p:grpSp>
      <p:sp>
        <p:nvSpPr>
          <p:cNvPr id="56" name="Rectangle 55"/>
          <p:cNvSpPr/>
          <p:nvPr/>
        </p:nvSpPr>
        <p:spPr>
          <a:xfrm>
            <a:off x="559159" y="1787643"/>
            <a:ext cx="1905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Percent Identity  </a:t>
            </a:r>
            <a:r>
              <a:rPr lang="en-GB" sz="1400" dirty="0" smtClean="0">
                <a:solidFill>
                  <a:srgbClr val="000000"/>
                </a:solidFill>
              </a:rPr>
              <a:t>Matrix</a:t>
            </a:r>
            <a:endParaRPr lang="ro-RO" sz="1400" dirty="0" smtClean="0">
              <a:solidFill>
                <a:srgbClr val="000000"/>
              </a:solidFill>
            </a:endParaRPr>
          </a:p>
          <a:p>
            <a:r>
              <a:rPr lang="en-GB" sz="1400" dirty="0" err="1" smtClean="0">
                <a:solidFill>
                  <a:srgbClr val="000000"/>
                </a:solidFill>
              </a:rPr>
              <a:t>utilzând</a:t>
            </a:r>
            <a:r>
              <a:rPr lang="en-GB" sz="1400" dirty="0" smtClean="0">
                <a:solidFill>
                  <a:srgbClr val="000000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>Clustal2.12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54727" y="2107095"/>
            <a:ext cx="914058" cy="7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68785" y="168629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s-au </a:t>
            </a:r>
            <a:r>
              <a:rPr lang="en-GB" sz="1400" dirty="0" err="1">
                <a:solidFill>
                  <a:srgbClr val="000000"/>
                </a:solidFill>
              </a:rPr>
              <a:t>construit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reprezentările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</a:rPr>
              <a:t>grafice</a:t>
            </a:r>
            <a:endParaRPr lang="ro-RO" sz="1400" dirty="0" smtClean="0">
              <a:solidFill>
                <a:srgbClr val="000000"/>
              </a:solidFill>
            </a:endParaRPr>
          </a:p>
          <a:p>
            <a:r>
              <a:rPr lang="en-GB" sz="1400" dirty="0" err="1" smtClean="0">
                <a:solidFill>
                  <a:srgbClr val="000000"/>
                </a:solidFill>
              </a:rPr>
              <a:t>pentru</a:t>
            </a:r>
            <a:r>
              <a:rPr lang="en-GB" sz="1400" dirty="0" smtClean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matricile</a:t>
            </a:r>
            <a:r>
              <a:rPr lang="en-GB" sz="1400" dirty="0">
                <a:solidFill>
                  <a:srgbClr val="000000"/>
                </a:solidFill>
              </a:rPr>
              <a:t> de </a:t>
            </a:r>
            <a:r>
              <a:rPr lang="en-GB" sz="1400" dirty="0" err="1" smtClean="0">
                <a:solidFill>
                  <a:srgbClr val="000000"/>
                </a:solidFill>
              </a:rPr>
              <a:t>corelare</a:t>
            </a:r>
            <a:endParaRPr lang="ro-RO" sz="1400" dirty="0" smtClean="0">
              <a:solidFill>
                <a:srgbClr val="000000"/>
              </a:solidFill>
            </a:endParaRPr>
          </a:p>
          <a:p>
            <a:r>
              <a:rPr lang="en-GB" sz="1400" dirty="0" err="1" smtClean="0">
                <a:solidFill>
                  <a:srgbClr val="000000"/>
                </a:solidFill>
              </a:rPr>
              <a:t>utilizând</a:t>
            </a:r>
            <a:r>
              <a:rPr lang="en-GB" sz="1400" dirty="0" smtClean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softul</a:t>
            </a:r>
            <a:r>
              <a:rPr lang="en-GB" sz="1400" dirty="0">
                <a:solidFill>
                  <a:srgbClr val="000000"/>
                </a:solidFill>
              </a:rPr>
              <a:t> Excel Microsoft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655" y="2434499"/>
            <a:ext cx="3669025" cy="3869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476" y="1839372"/>
            <a:ext cx="4286499" cy="446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3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A588A72A-976E-478A-9DD3-765AB3ED4C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8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1CAF08-13B9-48BA-A271-8CE5B568A664}"/>
              </a:ext>
            </a:extLst>
          </p:cNvPr>
          <p:cNvSpPr/>
          <p:nvPr/>
        </p:nvSpPr>
        <p:spPr>
          <a:xfrm>
            <a:off x="1230086" y="1347561"/>
            <a:ext cx="4967514" cy="66479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latin typeface="+mj-lt"/>
              </a:rPr>
              <a:t>Varietăți cultivate</a:t>
            </a:r>
            <a:endParaRPr lang="en-US" b="1" dirty="0">
              <a:latin typeface="+mj-lt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1B1E083-D07C-4934-9782-F7CCA3539ACF}"/>
              </a:ext>
            </a:extLst>
          </p:cNvPr>
          <p:cNvSpPr/>
          <p:nvPr/>
        </p:nvSpPr>
        <p:spPr>
          <a:xfrm>
            <a:off x="6313716" y="1347561"/>
            <a:ext cx="4967514" cy="66479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latin typeface="+mj-lt"/>
              </a:rPr>
              <a:t>Populații floră spontană</a:t>
            </a:r>
            <a:endParaRPr lang="en-US" b="1" dirty="0"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BC1BB2-55FC-4E8F-A171-32FAA820D2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12535" y="5836568"/>
            <a:ext cx="989534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31A2EAE-EBE4-4CB7-9D0A-105837E80B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5658" y="2104573"/>
            <a:ext cx="0" cy="407851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55" y="-121080"/>
            <a:ext cx="12192000" cy="1651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325" y="2201115"/>
            <a:ext cx="4688230" cy="34933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658" y="582741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dirty="0" err="1"/>
              <a:t>Corelațiile</a:t>
            </a:r>
            <a:r>
              <a:rPr lang="en-GB" sz="1400" dirty="0"/>
              <a:t> </a:t>
            </a:r>
            <a:r>
              <a:rPr lang="en-GB" sz="1400" dirty="0" err="1"/>
              <a:t>între</a:t>
            </a:r>
            <a:r>
              <a:rPr lang="en-GB" sz="1400" dirty="0"/>
              <a:t> </a:t>
            </a:r>
            <a:r>
              <a:rPr lang="en-GB" sz="1400" dirty="0" err="1"/>
              <a:t>varietățile</a:t>
            </a:r>
            <a:r>
              <a:rPr lang="en-GB" sz="1400" dirty="0"/>
              <a:t> cultivate </a:t>
            </a:r>
            <a:r>
              <a:rPr lang="en-GB" sz="1400" dirty="0" err="1"/>
              <a:t>Cichorium</a:t>
            </a:r>
            <a:r>
              <a:rPr lang="en-GB" sz="1400" dirty="0"/>
              <a:t> </a:t>
            </a:r>
            <a:r>
              <a:rPr lang="en-GB" sz="1400" dirty="0" err="1"/>
              <a:t>intybus</a:t>
            </a:r>
            <a:r>
              <a:rPr lang="en-GB" sz="1400" dirty="0"/>
              <a:t> ssp. </a:t>
            </a:r>
            <a:r>
              <a:rPr lang="en-GB" sz="1400" dirty="0" err="1"/>
              <a:t>Spadona</a:t>
            </a:r>
            <a:r>
              <a:rPr lang="en-GB" sz="1400" dirty="0"/>
              <a:t> </a:t>
            </a:r>
            <a:r>
              <a:rPr lang="en-GB" sz="1400" dirty="0" err="1"/>
              <a:t>și</a:t>
            </a:r>
            <a:r>
              <a:rPr lang="en-GB" sz="1400" dirty="0"/>
              <a:t> </a:t>
            </a:r>
            <a:r>
              <a:rPr lang="en-GB" sz="1400" dirty="0" err="1"/>
              <a:t>Puna</a:t>
            </a:r>
            <a:r>
              <a:rPr lang="en-GB" sz="1400" dirty="0"/>
              <a:t> </a:t>
            </a:r>
            <a:r>
              <a:rPr lang="en-GB" sz="1400" dirty="0" err="1"/>
              <a:t>și</a:t>
            </a:r>
            <a:r>
              <a:rPr lang="en-GB" sz="1400" dirty="0"/>
              <a:t> </a:t>
            </a:r>
            <a:r>
              <a:rPr lang="en-GB" sz="1400" dirty="0" err="1"/>
              <a:t>populațiile</a:t>
            </a:r>
            <a:r>
              <a:rPr lang="en-GB" sz="1400" dirty="0"/>
              <a:t> de </a:t>
            </a:r>
            <a:r>
              <a:rPr lang="en-GB" sz="1400" dirty="0" err="1"/>
              <a:t>cioare</a:t>
            </a:r>
            <a:r>
              <a:rPr lang="en-GB" sz="1400" dirty="0"/>
              <a:t> </a:t>
            </a:r>
            <a:r>
              <a:rPr lang="en-GB" sz="1400" dirty="0" err="1"/>
              <a:t>comună</a:t>
            </a:r>
            <a:r>
              <a:rPr lang="en-GB" sz="1400" dirty="0"/>
              <a:t> </a:t>
            </a:r>
            <a:r>
              <a:rPr lang="en-GB" sz="1400" dirty="0" err="1"/>
              <a:t>analizate</a:t>
            </a:r>
            <a:r>
              <a:rPr lang="en-GB" sz="1400" dirty="0"/>
              <a:t> </a:t>
            </a:r>
            <a:r>
              <a:rPr lang="en-GB" sz="1400" dirty="0" err="1"/>
              <a:t>în</a:t>
            </a:r>
            <a:r>
              <a:rPr lang="en-GB" sz="1400" dirty="0"/>
              <a:t> </a:t>
            </a:r>
            <a:r>
              <a:rPr lang="en-GB" sz="1400" dirty="0" err="1"/>
              <a:t>baza</a:t>
            </a:r>
            <a:r>
              <a:rPr lang="en-GB" sz="1400" dirty="0"/>
              <a:t> </a:t>
            </a:r>
            <a:r>
              <a:rPr lang="en-GB" sz="1400" dirty="0" err="1"/>
              <a:t>polimorfimelor</a:t>
            </a:r>
            <a:r>
              <a:rPr lang="en-GB" sz="1400" dirty="0"/>
              <a:t> </a:t>
            </a:r>
            <a:r>
              <a:rPr lang="en-GB" sz="1400" dirty="0" err="1"/>
              <a:t>genetice</a:t>
            </a:r>
            <a:r>
              <a:rPr lang="en-GB" sz="1400" dirty="0"/>
              <a:t> </a:t>
            </a:r>
            <a:r>
              <a:rPr lang="en-GB" sz="1400" dirty="0" err="1"/>
              <a:t>prin</a:t>
            </a:r>
            <a:r>
              <a:rPr lang="en-GB" sz="1400" dirty="0"/>
              <a:t> </a:t>
            </a:r>
            <a:r>
              <a:rPr lang="en-GB" sz="1400" dirty="0" err="1"/>
              <a:t>analiza</a:t>
            </a:r>
            <a:r>
              <a:rPr lang="en-GB" sz="1400" dirty="0"/>
              <a:t> </a:t>
            </a:r>
            <a:r>
              <a:rPr lang="en-GB" sz="1400" dirty="0" err="1"/>
              <a:t>markerilor</a:t>
            </a:r>
            <a:r>
              <a:rPr lang="en-GB" sz="1400" dirty="0"/>
              <a:t> </a:t>
            </a:r>
            <a:r>
              <a:rPr lang="en-GB" sz="1400" dirty="0" err="1"/>
              <a:t>genetici</a:t>
            </a:r>
            <a:r>
              <a:rPr lang="en-GB" sz="1400" dirty="0"/>
              <a:t> (cox1, nad1/2-3, </a:t>
            </a:r>
            <a:r>
              <a:rPr lang="en-GB" sz="1400" dirty="0" err="1"/>
              <a:t>psbA-trnH</a:t>
            </a:r>
            <a:r>
              <a:rPr lang="en-GB" sz="1400" dirty="0"/>
              <a:t>, </a:t>
            </a:r>
            <a:r>
              <a:rPr lang="en-GB" sz="1400" dirty="0" err="1"/>
              <a:t>rbcLa</a:t>
            </a:r>
            <a:r>
              <a:rPr lang="en-GB" sz="1400" dirty="0"/>
              <a:t>, </a:t>
            </a:r>
            <a:r>
              <a:rPr lang="en-GB" sz="1400" dirty="0" err="1"/>
              <a:t>trnL-trn</a:t>
            </a:r>
            <a:r>
              <a:rPr lang="en-GB" sz="1400" dirty="0"/>
              <a:t>) </a:t>
            </a:r>
            <a:r>
              <a:rPr lang="en-GB" sz="1400" dirty="0" err="1"/>
              <a:t>prin</a:t>
            </a:r>
            <a:r>
              <a:rPr lang="en-GB" sz="1400" dirty="0"/>
              <a:t> </a:t>
            </a:r>
            <a:r>
              <a:rPr lang="en-GB" sz="1400" dirty="0" err="1"/>
              <a:t>utilizarea</a:t>
            </a:r>
            <a:r>
              <a:rPr lang="en-GB" sz="1400" dirty="0"/>
              <a:t> </a:t>
            </a:r>
            <a:r>
              <a:rPr lang="en-GB" sz="1400" dirty="0" err="1"/>
              <a:t>datelor</a:t>
            </a:r>
            <a:r>
              <a:rPr lang="en-GB" sz="1400" dirty="0"/>
              <a:t> din </a:t>
            </a:r>
            <a:r>
              <a:rPr lang="en-GB" sz="1400" dirty="0" err="1"/>
              <a:t>matricele</a:t>
            </a:r>
            <a:r>
              <a:rPr lang="en-GB" sz="1400" dirty="0"/>
              <a:t> de </a:t>
            </a:r>
            <a:r>
              <a:rPr lang="en-GB" sz="1400" dirty="0" err="1"/>
              <a:t>similaritate</a:t>
            </a:r>
            <a:r>
              <a:rPr lang="en-GB" sz="1400" dirty="0"/>
              <a:t> </a:t>
            </a:r>
            <a:r>
              <a:rPr lang="en-GB" sz="1400" dirty="0" err="1"/>
              <a:t>procentuală</a:t>
            </a:r>
            <a:r>
              <a:rPr lang="en-GB" sz="14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761" y="2201116"/>
            <a:ext cx="4581407" cy="35938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13716" y="5878162"/>
            <a:ext cx="56342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err="1"/>
              <a:t>Corelațiile</a:t>
            </a:r>
            <a:r>
              <a:rPr lang="en-GB" sz="1400" dirty="0"/>
              <a:t> </a:t>
            </a:r>
            <a:r>
              <a:rPr lang="en-GB" sz="1400" dirty="0" err="1"/>
              <a:t>între</a:t>
            </a:r>
            <a:r>
              <a:rPr lang="en-GB" sz="1400" dirty="0"/>
              <a:t> </a:t>
            </a:r>
            <a:r>
              <a:rPr lang="en-GB" sz="1400" dirty="0" err="1"/>
              <a:t>populațiile</a:t>
            </a:r>
            <a:r>
              <a:rPr lang="en-GB" sz="1400" dirty="0"/>
              <a:t> </a:t>
            </a:r>
            <a:r>
              <a:rPr lang="en-GB" sz="1400" dirty="0" err="1"/>
              <a:t>speciei</a:t>
            </a:r>
            <a:r>
              <a:rPr lang="en-GB" sz="1400" dirty="0"/>
              <a:t> </a:t>
            </a:r>
            <a:r>
              <a:rPr lang="en-GB" sz="1400" dirty="0" err="1"/>
              <a:t>Cichorium</a:t>
            </a:r>
            <a:r>
              <a:rPr lang="en-GB" sz="1400" dirty="0"/>
              <a:t> </a:t>
            </a:r>
            <a:r>
              <a:rPr lang="en-GB" sz="1400" dirty="0" err="1"/>
              <a:t>intybus</a:t>
            </a:r>
            <a:r>
              <a:rPr lang="en-GB" sz="1400" dirty="0"/>
              <a:t>/</a:t>
            </a:r>
            <a:r>
              <a:rPr lang="en-GB" sz="1400" dirty="0" err="1"/>
              <a:t>cicoarea</a:t>
            </a:r>
            <a:r>
              <a:rPr lang="en-GB" sz="1400" dirty="0"/>
              <a:t> </a:t>
            </a:r>
            <a:r>
              <a:rPr lang="en-GB" sz="1400" dirty="0" err="1"/>
              <a:t>comună</a:t>
            </a:r>
            <a:r>
              <a:rPr lang="en-GB" sz="1400" dirty="0"/>
              <a:t> </a:t>
            </a:r>
            <a:r>
              <a:rPr lang="en-GB" sz="1400" dirty="0" err="1"/>
              <a:t>în</a:t>
            </a:r>
            <a:r>
              <a:rPr lang="en-GB" sz="1400" dirty="0"/>
              <a:t> </a:t>
            </a:r>
            <a:r>
              <a:rPr lang="en-GB" sz="1400" dirty="0" err="1"/>
              <a:t>baza</a:t>
            </a:r>
            <a:r>
              <a:rPr lang="en-GB" sz="1400" dirty="0"/>
              <a:t> </a:t>
            </a:r>
            <a:r>
              <a:rPr lang="en-GB" sz="1400" dirty="0" err="1"/>
              <a:t>polimorfimelor</a:t>
            </a:r>
            <a:r>
              <a:rPr lang="en-GB" sz="1400" dirty="0"/>
              <a:t> </a:t>
            </a:r>
            <a:r>
              <a:rPr lang="en-GB" sz="1400" dirty="0" err="1"/>
              <a:t>genetice</a:t>
            </a:r>
            <a:r>
              <a:rPr lang="en-GB" sz="1400" dirty="0"/>
              <a:t> </a:t>
            </a:r>
            <a:r>
              <a:rPr lang="en-GB" sz="1400" dirty="0" err="1"/>
              <a:t>prin</a:t>
            </a:r>
            <a:r>
              <a:rPr lang="en-GB" sz="1400" dirty="0"/>
              <a:t> </a:t>
            </a:r>
            <a:r>
              <a:rPr lang="en-GB" sz="1400" dirty="0" err="1"/>
              <a:t>analiza</a:t>
            </a:r>
            <a:r>
              <a:rPr lang="en-GB" sz="1400" dirty="0"/>
              <a:t> </a:t>
            </a:r>
            <a:r>
              <a:rPr lang="en-GB" sz="1400" dirty="0" err="1"/>
              <a:t>markerilor</a:t>
            </a:r>
            <a:r>
              <a:rPr lang="en-GB" sz="1400" dirty="0"/>
              <a:t> </a:t>
            </a:r>
            <a:r>
              <a:rPr lang="en-GB" sz="1400" dirty="0" err="1"/>
              <a:t>genetici</a:t>
            </a:r>
            <a:r>
              <a:rPr lang="en-GB" sz="1400" dirty="0"/>
              <a:t> (cox1, nad1/2-3, </a:t>
            </a:r>
            <a:r>
              <a:rPr lang="en-GB" sz="1400" dirty="0" err="1"/>
              <a:t>psbA-trnH</a:t>
            </a:r>
            <a:r>
              <a:rPr lang="en-GB" sz="1400" dirty="0"/>
              <a:t>, </a:t>
            </a:r>
            <a:r>
              <a:rPr lang="en-GB" sz="1400" dirty="0" err="1"/>
              <a:t>rbcLa</a:t>
            </a:r>
            <a:r>
              <a:rPr lang="en-GB" sz="1400" dirty="0"/>
              <a:t>, </a:t>
            </a:r>
            <a:r>
              <a:rPr lang="en-GB" sz="1400" dirty="0" err="1"/>
              <a:t>trnL-trn</a:t>
            </a:r>
            <a:r>
              <a:rPr lang="en-GB" sz="1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273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3">
      <a:dk1>
        <a:srgbClr val="000000"/>
      </a:dk1>
      <a:lt1>
        <a:sysClr val="window" lastClr="FFFFFF"/>
      </a:lt1>
      <a:dk2>
        <a:srgbClr val="585858"/>
      </a:dk2>
      <a:lt2>
        <a:srgbClr val="E3E3E3"/>
      </a:lt2>
      <a:accent1>
        <a:srgbClr val="E20613"/>
      </a:accent1>
      <a:accent2>
        <a:srgbClr val="A9C038"/>
      </a:accent2>
      <a:accent3>
        <a:srgbClr val="11AEC7"/>
      </a:accent3>
      <a:accent4>
        <a:srgbClr val="F59F26"/>
      </a:accent4>
      <a:accent5>
        <a:srgbClr val="0062A9"/>
      </a:accent5>
      <a:accent6>
        <a:srgbClr val="EB6047"/>
      </a:accent6>
      <a:hlink>
        <a:srgbClr val="8ED9F6"/>
      </a:hlink>
      <a:folHlink>
        <a:srgbClr val="C0000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455520_Project analysis, from 24Slides_SL_V1.potx" id="{55E7247F-78B2-40DB-9AFE-D4DD42FA8F09}" vid="{22E2FD65-A32D-4798-AF43-CE42F250BDD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1A00BBF-EEBB-4E18-B8CB-F926EAAC4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D05317-60D6-4B3A-8545-888496D1A8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609EDA-869E-4BE5-AE5D-B898C584B6F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purl.org/dc/terms/"/>
    <ds:schemaRef ds:uri="http://purl.org/dc/dcmitype/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 analysis, from 24Slides</Template>
  <TotalTime>0</TotalTime>
  <Words>1224</Words>
  <Application>Microsoft Office PowerPoint</Application>
  <PresentationFormat>Widescreen</PresentationFormat>
  <Paragraphs>280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Segoe UI</vt:lpstr>
      <vt:lpstr>Segoe UI Light</vt:lpstr>
      <vt:lpstr>Times New Roman</vt:lpstr>
      <vt:lpstr>Office Theme</vt:lpstr>
      <vt:lpstr>1_Office Theme</vt:lpstr>
      <vt:lpstr>SESIUNEA ANIVERSARĂ  " 95 DE ANI DE LA ÎNFIINȚAREA ICAR„ București 31 mai 2022 </vt:lpstr>
      <vt:lpstr>Project analysis slide 2</vt:lpstr>
      <vt:lpstr>Project analysis slide 3</vt:lpstr>
      <vt:lpstr>Project analysis slide 3</vt:lpstr>
      <vt:lpstr>Project analysis slide 3</vt:lpstr>
      <vt:lpstr>Project analysis slide 3</vt:lpstr>
      <vt:lpstr>Project analysis slide 3</vt:lpstr>
      <vt:lpstr>Project analysis slide 3</vt:lpstr>
      <vt:lpstr>Project analysis slide 8</vt:lpstr>
      <vt:lpstr>Project analysis slide 8</vt:lpstr>
      <vt:lpstr>Project analysis slide 8</vt:lpstr>
      <vt:lpstr>Project analysis slide 8</vt:lpstr>
      <vt:lpstr>Project analysis slide 10</vt:lpstr>
      <vt:lpstr>Mulțumesc pentru atenție.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2021-10-19T06:11:32Z</dcterms:created>
  <dcterms:modified xsi:type="dcterms:W3CDTF">2022-05-19T11:50:52Z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