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80513" cy="15192375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33" d="100"/>
          <a:sy n="33" d="100"/>
        </p:scale>
        <p:origin x="19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8539" y="2486346"/>
            <a:ext cx="7803436" cy="5289197"/>
          </a:xfrm>
        </p:spPr>
        <p:txBody>
          <a:bodyPr anchor="b"/>
          <a:lstStyle>
            <a:lvl1pPr algn="ctr">
              <a:defRPr sz="60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7564" y="7979515"/>
            <a:ext cx="6885385" cy="3667973"/>
          </a:xfrm>
        </p:spPr>
        <p:txBody>
          <a:bodyPr/>
          <a:lstStyle>
            <a:lvl1pPr marL="0" indent="0" algn="ctr">
              <a:buNone/>
              <a:defRPr sz="2410"/>
            </a:lvl1pPr>
            <a:lvl2pPr marL="459029" indent="0" algn="ctr">
              <a:buNone/>
              <a:defRPr sz="2008"/>
            </a:lvl2pPr>
            <a:lvl3pPr marL="918058" indent="0" algn="ctr">
              <a:buNone/>
              <a:defRPr sz="1807"/>
            </a:lvl3pPr>
            <a:lvl4pPr marL="1377086" indent="0" algn="ctr">
              <a:buNone/>
              <a:defRPr sz="1606"/>
            </a:lvl4pPr>
            <a:lvl5pPr marL="1836115" indent="0" algn="ctr">
              <a:buNone/>
              <a:defRPr sz="1606"/>
            </a:lvl5pPr>
            <a:lvl6pPr marL="2295144" indent="0" algn="ctr">
              <a:buNone/>
              <a:defRPr sz="1606"/>
            </a:lvl6pPr>
            <a:lvl7pPr marL="2754173" indent="0" algn="ctr">
              <a:buNone/>
              <a:defRPr sz="1606"/>
            </a:lvl7pPr>
            <a:lvl8pPr marL="3213202" indent="0" algn="ctr">
              <a:buNone/>
              <a:defRPr sz="1606"/>
            </a:lvl8pPr>
            <a:lvl9pPr marL="3672230" indent="0" algn="ctr">
              <a:buNone/>
              <a:defRPr sz="160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794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74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9805" y="808853"/>
            <a:ext cx="1979548" cy="128748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1161" y="808853"/>
            <a:ext cx="5823888" cy="1287483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97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634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379" y="3787548"/>
            <a:ext cx="7918192" cy="6319605"/>
          </a:xfrm>
        </p:spPr>
        <p:txBody>
          <a:bodyPr anchor="b"/>
          <a:lstStyle>
            <a:lvl1pPr>
              <a:defRPr sz="60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6379" y="10166939"/>
            <a:ext cx="7918192" cy="3323331"/>
          </a:xfrm>
        </p:spPr>
        <p:txBody>
          <a:bodyPr/>
          <a:lstStyle>
            <a:lvl1pPr marL="0" indent="0">
              <a:buNone/>
              <a:defRPr sz="2410">
                <a:solidFill>
                  <a:schemeClr val="tx1"/>
                </a:solidFill>
              </a:defRPr>
            </a:lvl1pPr>
            <a:lvl2pPr marL="459029" indent="0">
              <a:buNone/>
              <a:defRPr sz="2008">
                <a:solidFill>
                  <a:schemeClr val="tx1">
                    <a:tint val="75000"/>
                  </a:schemeClr>
                </a:solidFill>
              </a:defRPr>
            </a:lvl2pPr>
            <a:lvl3pPr marL="918058" indent="0">
              <a:buNone/>
              <a:defRPr sz="1807">
                <a:solidFill>
                  <a:schemeClr val="tx1">
                    <a:tint val="75000"/>
                  </a:schemeClr>
                </a:solidFill>
              </a:defRPr>
            </a:lvl3pPr>
            <a:lvl4pPr marL="1377086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4pPr>
            <a:lvl5pPr marL="183611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5pPr>
            <a:lvl6pPr marL="2295144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6pPr>
            <a:lvl7pPr marL="2754173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7pPr>
            <a:lvl8pPr marL="321320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8pPr>
            <a:lvl9pPr marL="3672230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20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1160" y="4044267"/>
            <a:ext cx="3901718" cy="9639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7635" y="4044267"/>
            <a:ext cx="3901718" cy="9639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430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356" y="808857"/>
            <a:ext cx="7918192" cy="29364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57" y="3724243"/>
            <a:ext cx="3883787" cy="1825194"/>
          </a:xfrm>
        </p:spPr>
        <p:txBody>
          <a:bodyPr anchor="b"/>
          <a:lstStyle>
            <a:lvl1pPr marL="0" indent="0">
              <a:buNone/>
              <a:defRPr sz="2410" b="1"/>
            </a:lvl1pPr>
            <a:lvl2pPr marL="459029" indent="0">
              <a:buNone/>
              <a:defRPr sz="2008" b="1"/>
            </a:lvl2pPr>
            <a:lvl3pPr marL="918058" indent="0">
              <a:buNone/>
              <a:defRPr sz="1807" b="1"/>
            </a:lvl3pPr>
            <a:lvl4pPr marL="1377086" indent="0">
              <a:buNone/>
              <a:defRPr sz="1606" b="1"/>
            </a:lvl4pPr>
            <a:lvl5pPr marL="1836115" indent="0">
              <a:buNone/>
              <a:defRPr sz="1606" b="1"/>
            </a:lvl5pPr>
            <a:lvl6pPr marL="2295144" indent="0">
              <a:buNone/>
              <a:defRPr sz="1606" b="1"/>
            </a:lvl6pPr>
            <a:lvl7pPr marL="2754173" indent="0">
              <a:buNone/>
              <a:defRPr sz="1606" b="1"/>
            </a:lvl7pPr>
            <a:lvl8pPr marL="3213202" indent="0">
              <a:buNone/>
              <a:defRPr sz="1606" b="1"/>
            </a:lvl8pPr>
            <a:lvl9pPr marL="3672230" indent="0">
              <a:buNone/>
              <a:defRPr sz="160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57" y="5549437"/>
            <a:ext cx="3883787" cy="81623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635" y="3724243"/>
            <a:ext cx="3902914" cy="1825194"/>
          </a:xfrm>
        </p:spPr>
        <p:txBody>
          <a:bodyPr anchor="b"/>
          <a:lstStyle>
            <a:lvl1pPr marL="0" indent="0">
              <a:buNone/>
              <a:defRPr sz="2410" b="1"/>
            </a:lvl1pPr>
            <a:lvl2pPr marL="459029" indent="0">
              <a:buNone/>
              <a:defRPr sz="2008" b="1"/>
            </a:lvl2pPr>
            <a:lvl3pPr marL="918058" indent="0">
              <a:buNone/>
              <a:defRPr sz="1807" b="1"/>
            </a:lvl3pPr>
            <a:lvl4pPr marL="1377086" indent="0">
              <a:buNone/>
              <a:defRPr sz="1606" b="1"/>
            </a:lvl4pPr>
            <a:lvl5pPr marL="1836115" indent="0">
              <a:buNone/>
              <a:defRPr sz="1606" b="1"/>
            </a:lvl5pPr>
            <a:lvl6pPr marL="2295144" indent="0">
              <a:buNone/>
              <a:defRPr sz="1606" b="1"/>
            </a:lvl6pPr>
            <a:lvl7pPr marL="2754173" indent="0">
              <a:buNone/>
              <a:defRPr sz="1606" b="1"/>
            </a:lvl7pPr>
            <a:lvl8pPr marL="3213202" indent="0">
              <a:buNone/>
              <a:defRPr sz="1606" b="1"/>
            </a:lvl8pPr>
            <a:lvl9pPr marL="3672230" indent="0">
              <a:buNone/>
              <a:defRPr sz="160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7635" y="5549437"/>
            <a:ext cx="3902914" cy="81623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89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506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816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356" y="1012825"/>
            <a:ext cx="2960954" cy="3544888"/>
          </a:xfrm>
        </p:spPr>
        <p:txBody>
          <a:bodyPr anchor="b"/>
          <a:lstStyle>
            <a:lvl1pPr>
              <a:defRPr sz="32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2914" y="2187424"/>
            <a:ext cx="4647635" cy="10796433"/>
          </a:xfrm>
        </p:spPr>
        <p:txBody>
          <a:bodyPr/>
          <a:lstStyle>
            <a:lvl1pPr>
              <a:defRPr sz="3213"/>
            </a:lvl1pPr>
            <a:lvl2pPr>
              <a:defRPr sz="2811"/>
            </a:lvl2pPr>
            <a:lvl3pPr>
              <a:defRPr sz="2410"/>
            </a:lvl3pPr>
            <a:lvl4pPr>
              <a:defRPr sz="2008"/>
            </a:lvl4pPr>
            <a:lvl5pPr>
              <a:defRPr sz="2008"/>
            </a:lvl5pPr>
            <a:lvl6pPr>
              <a:defRPr sz="2008"/>
            </a:lvl6pPr>
            <a:lvl7pPr>
              <a:defRPr sz="2008"/>
            </a:lvl7pPr>
            <a:lvl8pPr>
              <a:defRPr sz="2008"/>
            </a:lvl8pPr>
            <a:lvl9pPr>
              <a:defRPr sz="2008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2356" y="4557713"/>
            <a:ext cx="2960954" cy="8443726"/>
          </a:xfrm>
        </p:spPr>
        <p:txBody>
          <a:bodyPr/>
          <a:lstStyle>
            <a:lvl1pPr marL="0" indent="0">
              <a:buNone/>
              <a:defRPr sz="1606"/>
            </a:lvl1pPr>
            <a:lvl2pPr marL="459029" indent="0">
              <a:buNone/>
              <a:defRPr sz="1406"/>
            </a:lvl2pPr>
            <a:lvl3pPr marL="918058" indent="0">
              <a:buNone/>
              <a:defRPr sz="1205"/>
            </a:lvl3pPr>
            <a:lvl4pPr marL="1377086" indent="0">
              <a:buNone/>
              <a:defRPr sz="1004"/>
            </a:lvl4pPr>
            <a:lvl5pPr marL="1836115" indent="0">
              <a:buNone/>
              <a:defRPr sz="1004"/>
            </a:lvl5pPr>
            <a:lvl6pPr marL="2295144" indent="0">
              <a:buNone/>
              <a:defRPr sz="1004"/>
            </a:lvl6pPr>
            <a:lvl7pPr marL="2754173" indent="0">
              <a:buNone/>
              <a:defRPr sz="1004"/>
            </a:lvl7pPr>
            <a:lvl8pPr marL="3213202" indent="0">
              <a:buNone/>
              <a:defRPr sz="1004"/>
            </a:lvl8pPr>
            <a:lvl9pPr marL="3672230" indent="0">
              <a:buNone/>
              <a:defRPr sz="100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620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356" y="1012825"/>
            <a:ext cx="2960954" cy="3544888"/>
          </a:xfrm>
        </p:spPr>
        <p:txBody>
          <a:bodyPr anchor="b"/>
          <a:lstStyle>
            <a:lvl1pPr>
              <a:defRPr sz="32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02914" y="2187424"/>
            <a:ext cx="4647635" cy="10796433"/>
          </a:xfrm>
        </p:spPr>
        <p:txBody>
          <a:bodyPr anchor="t"/>
          <a:lstStyle>
            <a:lvl1pPr marL="0" indent="0">
              <a:buNone/>
              <a:defRPr sz="3213"/>
            </a:lvl1pPr>
            <a:lvl2pPr marL="459029" indent="0">
              <a:buNone/>
              <a:defRPr sz="2811"/>
            </a:lvl2pPr>
            <a:lvl3pPr marL="918058" indent="0">
              <a:buNone/>
              <a:defRPr sz="2410"/>
            </a:lvl3pPr>
            <a:lvl4pPr marL="1377086" indent="0">
              <a:buNone/>
              <a:defRPr sz="2008"/>
            </a:lvl4pPr>
            <a:lvl5pPr marL="1836115" indent="0">
              <a:buNone/>
              <a:defRPr sz="2008"/>
            </a:lvl5pPr>
            <a:lvl6pPr marL="2295144" indent="0">
              <a:buNone/>
              <a:defRPr sz="2008"/>
            </a:lvl6pPr>
            <a:lvl7pPr marL="2754173" indent="0">
              <a:buNone/>
              <a:defRPr sz="2008"/>
            </a:lvl7pPr>
            <a:lvl8pPr marL="3213202" indent="0">
              <a:buNone/>
              <a:defRPr sz="2008"/>
            </a:lvl8pPr>
            <a:lvl9pPr marL="3672230" indent="0">
              <a:buNone/>
              <a:defRPr sz="200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2356" y="4557713"/>
            <a:ext cx="2960954" cy="8443726"/>
          </a:xfrm>
        </p:spPr>
        <p:txBody>
          <a:bodyPr/>
          <a:lstStyle>
            <a:lvl1pPr marL="0" indent="0">
              <a:buNone/>
              <a:defRPr sz="1606"/>
            </a:lvl1pPr>
            <a:lvl2pPr marL="459029" indent="0">
              <a:buNone/>
              <a:defRPr sz="1406"/>
            </a:lvl2pPr>
            <a:lvl3pPr marL="918058" indent="0">
              <a:buNone/>
              <a:defRPr sz="1205"/>
            </a:lvl3pPr>
            <a:lvl4pPr marL="1377086" indent="0">
              <a:buNone/>
              <a:defRPr sz="1004"/>
            </a:lvl4pPr>
            <a:lvl5pPr marL="1836115" indent="0">
              <a:buNone/>
              <a:defRPr sz="1004"/>
            </a:lvl5pPr>
            <a:lvl6pPr marL="2295144" indent="0">
              <a:buNone/>
              <a:defRPr sz="1004"/>
            </a:lvl6pPr>
            <a:lvl7pPr marL="2754173" indent="0">
              <a:buNone/>
              <a:defRPr sz="1004"/>
            </a:lvl7pPr>
            <a:lvl8pPr marL="3213202" indent="0">
              <a:buNone/>
              <a:defRPr sz="1004"/>
            </a:lvl8pPr>
            <a:lvl9pPr marL="3672230" indent="0">
              <a:buNone/>
              <a:defRPr sz="100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217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1161" y="808857"/>
            <a:ext cx="7918192" cy="29364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1161" y="4044267"/>
            <a:ext cx="7918192" cy="9639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1160" y="14081084"/>
            <a:ext cx="2065615" cy="8088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A2A3C-5716-4556-9FE0-DD4B3B8C964D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1045" y="14081084"/>
            <a:ext cx="3098423" cy="8088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83738" y="14081084"/>
            <a:ext cx="2065615" cy="8088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019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8058" rtl="0" eaLnBrk="1" latinLnBrk="0" hangingPunct="1">
        <a:lnSpc>
          <a:spcPct val="90000"/>
        </a:lnSpc>
        <a:spcBef>
          <a:spcPct val="0"/>
        </a:spcBef>
        <a:buNone/>
        <a:defRPr sz="4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9514" indent="-229514" algn="l" defTabSz="918058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2811" kern="1200">
          <a:solidFill>
            <a:schemeClr val="tx1"/>
          </a:solidFill>
          <a:latin typeface="+mn-lt"/>
          <a:ea typeface="+mn-ea"/>
          <a:cs typeface="+mn-cs"/>
        </a:defRPr>
      </a:lvl1pPr>
      <a:lvl2pPr marL="688543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410" kern="1200">
          <a:solidFill>
            <a:schemeClr val="tx1"/>
          </a:solidFill>
          <a:latin typeface="+mn-lt"/>
          <a:ea typeface="+mn-ea"/>
          <a:cs typeface="+mn-cs"/>
        </a:defRPr>
      </a:lvl2pPr>
      <a:lvl3pPr marL="1147572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008" kern="1200">
          <a:solidFill>
            <a:schemeClr val="tx1"/>
          </a:solidFill>
          <a:latin typeface="+mn-lt"/>
          <a:ea typeface="+mn-ea"/>
          <a:cs typeface="+mn-cs"/>
        </a:defRPr>
      </a:lvl3pPr>
      <a:lvl4pPr marL="1606601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2065630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524658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983687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442716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901745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1pPr>
      <a:lvl2pPr marL="459029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2pPr>
      <a:lvl3pPr marL="918058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3pPr>
      <a:lvl4pPr marL="1377086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1836115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295144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754173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213202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672230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338" y="2945262"/>
            <a:ext cx="8221718" cy="716375"/>
          </a:xfrm>
        </p:spPr>
        <p:txBody>
          <a:bodyPr>
            <a:normAutofit fontScale="90000"/>
          </a:bodyPr>
          <a:lstStyle/>
          <a:p>
            <a:r>
              <a:rPr lang="en-US" sz="2200" b="1">
                <a:solidFill>
                  <a:srgbClr val="FF0000"/>
                </a:solidFill>
              </a:rPr>
              <a:t/>
            </a:r>
            <a:br>
              <a:rPr lang="en-US" sz="2200" b="1">
                <a:solidFill>
                  <a:srgbClr val="FF0000"/>
                </a:solidFill>
              </a:rPr>
            </a:br>
            <a:r>
              <a:rPr lang="en-US" sz="4400" b="1"/>
              <a:t>BOLILE INFECȚIOASE MICOTICE ALE VIERMILOR DE MĂTASE </a:t>
            </a:r>
            <a:r>
              <a:rPr lang="en-US" sz="4400" b="1" i="1"/>
              <a:t>BOMBYX MORI</a:t>
            </a:r>
            <a:r>
              <a:rPr lang="en-US" sz="4400" b="1"/>
              <a:t>. REVIZUIRE </a:t>
            </a:r>
            <a:endParaRPr lang="en-US" sz="4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75" y="175267"/>
            <a:ext cx="1417690" cy="1834013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213051" y="1974281"/>
            <a:ext cx="86400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9384" y="288742"/>
            <a:ext cx="6885385" cy="817013"/>
          </a:xfrm>
        </p:spPr>
        <p:txBody>
          <a:bodyPr>
            <a:noAutofit/>
          </a:bodyPr>
          <a:lstStyle/>
          <a:p>
            <a:r>
              <a:rPr lang="ro-RO" sz="2400" b="1" dirty="0"/>
              <a:t>ACADEMIA DE ȘTIINȚE AGRICOLE ȘI SILVICE </a:t>
            </a:r>
            <a:endParaRPr lang="en-US" sz="2400" b="1" dirty="0"/>
          </a:p>
          <a:p>
            <a:r>
              <a:rPr lang="ro-RO" sz="2400" b="1" dirty="0"/>
              <a:t>“</a:t>
            </a:r>
            <a:r>
              <a:rPr lang="ro-RO" sz="2400" b="1" i="1" dirty="0"/>
              <a:t>GHEORGHE IONESCU ȘIȘEȘTI</a:t>
            </a:r>
            <a:r>
              <a:rPr lang="en-US" sz="2400" b="1" dirty="0"/>
              <a:t>”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549383" y="1375907"/>
            <a:ext cx="6885385" cy="3794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8058" rtl="0" eaLnBrk="1" latinLnBrk="0" hangingPunct="1">
              <a:lnSpc>
                <a:spcPct val="90000"/>
              </a:lnSpc>
              <a:spcBef>
                <a:spcPts val="1004"/>
              </a:spcBef>
              <a:buFont typeface="Arial" panose="020B0604020202020204" pitchFamily="34" charset="0"/>
              <a:buNone/>
              <a:defRPr sz="24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9029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2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58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80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7086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36115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95144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54173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13202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72230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/>
              <a:t>STAȚIUNEA DE CERCETĂRI SERICICOLE BĂNEASA-BUCUREȘTI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74051" y="4343271"/>
            <a:ext cx="7803436" cy="1303238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000" b="1" dirty="0"/>
              <a:t>REZUMAT</a:t>
            </a:r>
          </a:p>
          <a:p>
            <a:pPr algn="just"/>
            <a:endParaRPr lang="en-US" sz="2000" b="1" dirty="0">
              <a:solidFill>
                <a:srgbClr val="FF0000"/>
              </a:solidFill>
            </a:endParaRPr>
          </a:p>
          <a:p>
            <a:pPr algn="just"/>
            <a:r>
              <a:rPr lang="en-US" sz="1400" i="1" dirty="0">
                <a:latin typeface="+mn-lt"/>
              </a:rPr>
              <a:t>Viermele de </a:t>
            </a:r>
            <a:r>
              <a:rPr lang="en-US" sz="1400" i="1" dirty="0" err="1">
                <a:latin typeface="+mn-lt"/>
              </a:rPr>
              <a:t>mătase</a:t>
            </a:r>
            <a:r>
              <a:rPr lang="en-US" sz="1400" i="1" dirty="0">
                <a:latin typeface="+mn-lt"/>
              </a:rPr>
              <a:t> </a:t>
            </a:r>
            <a:r>
              <a:rPr lang="en-US" sz="1400" i="1" dirty="0" err="1">
                <a:latin typeface="+mn-lt"/>
              </a:rPr>
              <a:t>poate</a:t>
            </a:r>
            <a:r>
              <a:rPr lang="en-US" sz="1400" i="1" dirty="0">
                <a:latin typeface="+mn-lt"/>
              </a:rPr>
              <a:t> fi </a:t>
            </a:r>
            <a:r>
              <a:rPr lang="en-US" sz="1400" i="1" dirty="0" err="1">
                <a:latin typeface="+mn-lt"/>
              </a:rPr>
              <a:t>afectat</a:t>
            </a:r>
            <a:r>
              <a:rPr lang="en-US" sz="1400" i="1" dirty="0">
                <a:latin typeface="+mn-lt"/>
              </a:rPr>
              <a:t> </a:t>
            </a:r>
            <a:r>
              <a:rPr lang="en-US" sz="1400" i="1" dirty="0" err="1">
                <a:latin typeface="+mn-lt"/>
              </a:rPr>
              <a:t>în</a:t>
            </a:r>
            <a:r>
              <a:rPr lang="en-US" sz="1400" i="1" dirty="0">
                <a:latin typeface="+mn-lt"/>
              </a:rPr>
              <a:t> </a:t>
            </a:r>
            <a:r>
              <a:rPr lang="en-US" sz="1400" i="1" dirty="0" err="1">
                <a:latin typeface="+mn-lt"/>
              </a:rPr>
              <a:t>toate</a:t>
            </a:r>
            <a:r>
              <a:rPr lang="en-US" sz="1400" i="1" dirty="0">
                <a:latin typeface="+mn-lt"/>
              </a:rPr>
              <a:t> </a:t>
            </a:r>
            <a:r>
              <a:rPr lang="en-US" sz="1400" i="1" dirty="0" err="1">
                <a:latin typeface="+mn-lt"/>
              </a:rPr>
              <a:t>stadiile</a:t>
            </a:r>
            <a:r>
              <a:rPr lang="en-US" sz="1400" i="1" dirty="0">
                <a:latin typeface="+mn-lt"/>
              </a:rPr>
              <a:t> de </a:t>
            </a:r>
            <a:r>
              <a:rPr lang="en-US" sz="1400" i="1" dirty="0" err="1">
                <a:latin typeface="+mn-lt"/>
              </a:rPr>
              <a:t>dezvoltare</a:t>
            </a:r>
            <a:r>
              <a:rPr lang="en-US" sz="1400" i="1" dirty="0">
                <a:latin typeface="+mn-lt"/>
              </a:rPr>
              <a:t> (</a:t>
            </a:r>
            <a:r>
              <a:rPr lang="en-US" sz="1400" i="1" dirty="0" err="1">
                <a:latin typeface="+mn-lt"/>
              </a:rPr>
              <a:t>larvă</a:t>
            </a:r>
            <a:r>
              <a:rPr lang="en-US" sz="1400" i="1" dirty="0">
                <a:latin typeface="+mn-lt"/>
              </a:rPr>
              <a:t>, </a:t>
            </a:r>
            <a:r>
              <a:rPr lang="en-US" sz="1400" i="1" dirty="0" err="1">
                <a:latin typeface="+mn-lt"/>
              </a:rPr>
              <a:t>crisalidă</a:t>
            </a:r>
            <a:r>
              <a:rPr lang="en-US" sz="1400" i="1" dirty="0">
                <a:latin typeface="+mn-lt"/>
              </a:rPr>
              <a:t>, </a:t>
            </a:r>
            <a:r>
              <a:rPr lang="en-US" sz="1400" i="1" dirty="0" err="1">
                <a:latin typeface="+mn-lt"/>
              </a:rPr>
              <a:t>fluture</a:t>
            </a:r>
            <a:r>
              <a:rPr lang="en-US" sz="1400" i="1" dirty="0">
                <a:latin typeface="+mn-lt"/>
              </a:rPr>
              <a:t>) de </a:t>
            </a:r>
            <a:r>
              <a:rPr lang="en-US" sz="1400" i="1" dirty="0" err="1">
                <a:latin typeface="+mn-lt"/>
              </a:rPr>
              <a:t>evoluția</a:t>
            </a:r>
            <a:r>
              <a:rPr lang="en-US" sz="1400" i="1" dirty="0">
                <a:latin typeface="+mn-lt"/>
              </a:rPr>
              <a:t> </a:t>
            </a:r>
            <a:r>
              <a:rPr lang="en-US" sz="1400" i="1" dirty="0" err="1">
                <a:latin typeface="+mn-lt"/>
              </a:rPr>
              <a:t>unor</a:t>
            </a:r>
            <a:r>
              <a:rPr lang="en-US" sz="1400" i="1" dirty="0">
                <a:latin typeface="+mn-lt"/>
              </a:rPr>
              <a:t> </a:t>
            </a:r>
            <a:r>
              <a:rPr lang="en-US" sz="1400" i="1" dirty="0" err="1">
                <a:latin typeface="+mn-lt"/>
              </a:rPr>
              <a:t>boli</a:t>
            </a:r>
            <a:r>
              <a:rPr lang="en-US" sz="1400" i="1" dirty="0">
                <a:latin typeface="+mn-lt"/>
              </a:rPr>
              <a:t> (</a:t>
            </a:r>
            <a:r>
              <a:rPr lang="en-US" sz="1400" i="1" dirty="0" err="1">
                <a:latin typeface="+mn-lt"/>
              </a:rPr>
              <a:t>micotice</a:t>
            </a:r>
            <a:r>
              <a:rPr lang="en-US" sz="1400" i="1" dirty="0">
                <a:latin typeface="+mn-lt"/>
              </a:rPr>
              <a:t>, </a:t>
            </a:r>
            <a:r>
              <a:rPr lang="en-US" sz="1400" i="1" dirty="0" err="1">
                <a:latin typeface="+mn-lt"/>
              </a:rPr>
              <a:t>bacteriene</a:t>
            </a:r>
            <a:r>
              <a:rPr lang="en-US" sz="1400" i="1" dirty="0">
                <a:latin typeface="+mn-lt"/>
              </a:rPr>
              <a:t>, </a:t>
            </a:r>
            <a:r>
              <a:rPr lang="en-US" sz="1400" i="1" dirty="0" err="1">
                <a:latin typeface="+mn-lt"/>
              </a:rPr>
              <a:t>virale</a:t>
            </a:r>
            <a:r>
              <a:rPr lang="en-US" sz="1400" i="1" dirty="0">
                <a:latin typeface="+mn-lt"/>
              </a:rPr>
              <a:t>, </a:t>
            </a:r>
            <a:r>
              <a:rPr lang="en-US" sz="1400" i="1" dirty="0" err="1">
                <a:latin typeface="+mn-lt"/>
              </a:rPr>
              <a:t>parazitare</a:t>
            </a:r>
            <a:r>
              <a:rPr lang="en-US" sz="1400" i="1" dirty="0">
                <a:latin typeface="+mn-lt"/>
              </a:rPr>
              <a:t>). </a:t>
            </a:r>
            <a:r>
              <a:rPr lang="en-US" sz="1400" i="1" dirty="0" err="1">
                <a:latin typeface="+mn-lt"/>
              </a:rPr>
              <a:t>Bolile</a:t>
            </a:r>
            <a:r>
              <a:rPr lang="en-US" sz="1400" i="1" dirty="0">
                <a:latin typeface="+mn-lt"/>
              </a:rPr>
              <a:t> </a:t>
            </a:r>
            <a:r>
              <a:rPr lang="en-US" sz="1400" i="1" dirty="0" err="1">
                <a:latin typeface="+mn-lt"/>
              </a:rPr>
              <a:t>micotice</a:t>
            </a:r>
            <a:r>
              <a:rPr lang="en-US" sz="1400" i="1" dirty="0">
                <a:latin typeface="+mn-lt"/>
              </a:rPr>
              <a:t> ale </a:t>
            </a:r>
            <a:r>
              <a:rPr lang="en-US" sz="1400" i="1" dirty="0" err="1">
                <a:latin typeface="+mn-lt"/>
              </a:rPr>
              <a:t>viermilor</a:t>
            </a:r>
            <a:r>
              <a:rPr lang="en-US" sz="1400" i="1" dirty="0">
                <a:latin typeface="+mn-lt"/>
              </a:rPr>
              <a:t> de </a:t>
            </a:r>
            <a:r>
              <a:rPr lang="en-US" sz="1400" i="1" dirty="0" err="1">
                <a:latin typeface="+mn-lt"/>
              </a:rPr>
              <a:t>mătase</a:t>
            </a:r>
            <a:r>
              <a:rPr lang="en-US" sz="1400" i="1" dirty="0">
                <a:latin typeface="+mn-lt"/>
              </a:rPr>
              <a:t> (</a:t>
            </a:r>
            <a:r>
              <a:rPr lang="en-US" sz="1400" i="1" dirty="0" err="1">
                <a:latin typeface="+mn-lt"/>
              </a:rPr>
              <a:t>muscardina</a:t>
            </a:r>
            <a:r>
              <a:rPr lang="en-US" sz="1400" i="1" dirty="0">
                <a:latin typeface="+mn-lt"/>
              </a:rPr>
              <a:t>, </a:t>
            </a:r>
            <a:r>
              <a:rPr lang="en-US" sz="1400" i="1" dirty="0" err="1">
                <a:latin typeface="+mn-lt"/>
              </a:rPr>
              <a:t>aspergiloza</a:t>
            </a:r>
            <a:r>
              <a:rPr lang="en-US" sz="1400" i="1" dirty="0">
                <a:latin typeface="+mn-lt"/>
              </a:rPr>
              <a:t>) sunt </a:t>
            </a:r>
            <a:r>
              <a:rPr lang="en-US" sz="1400" i="1" dirty="0" err="1">
                <a:latin typeface="+mn-lt"/>
              </a:rPr>
              <a:t>produse</a:t>
            </a:r>
            <a:r>
              <a:rPr lang="en-US" sz="1400" i="1" dirty="0">
                <a:latin typeface="+mn-lt"/>
              </a:rPr>
              <a:t> de </a:t>
            </a:r>
            <a:r>
              <a:rPr lang="en-US" sz="1400" i="1" dirty="0" err="1">
                <a:latin typeface="+mn-lt"/>
              </a:rPr>
              <a:t>către</a:t>
            </a:r>
            <a:r>
              <a:rPr lang="en-US" sz="1400" i="1" dirty="0">
                <a:latin typeface="+mn-lt"/>
              </a:rPr>
              <a:t> fungi care </a:t>
            </a:r>
            <a:r>
              <a:rPr lang="en-US" sz="1400" i="1" dirty="0" err="1">
                <a:latin typeface="+mn-lt"/>
              </a:rPr>
              <a:t>parazitează</a:t>
            </a:r>
            <a:r>
              <a:rPr lang="en-US" sz="1400" i="1" dirty="0">
                <a:latin typeface="+mn-lt"/>
              </a:rPr>
              <a:t> </a:t>
            </a:r>
            <a:r>
              <a:rPr lang="en-US" sz="1400" i="1" dirty="0" err="1">
                <a:latin typeface="+mn-lt"/>
              </a:rPr>
              <a:t>corpul</a:t>
            </a:r>
            <a:r>
              <a:rPr lang="en-US" sz="1400" i="1" dirty="0">
                <a:latin typeface="+mn-lt"/>
              </a:rPr>
              <a:t> </a:t>
            </a:r>
            <a:r>
              <a:rPr lang="en-US" sz="1400" i="1" dirty="0" err="1">
                <a:latin typeface="+mn-lt"/>
              </a:rPr>
              <a:t>larvelor</a:t>
            </a:r>
            <a:r>
              <a:rPr lang="en-US" sz="1400" i="1" dirty="0">
                <a:latin typeface="+mn-lt"/>
              </a:rPr>
              <a:t> </a:t>
            </a:r>
            <a:r>
              <a:rPr lang="en-US" sz="1400" i="1" dirty="0" err="1">
                <a:latin typeface="+mn-lt"/>
              </a:rPr>
              <a:t>și</a:t>
            </a:r>
            <a:r>
              <a:rPr lang="en-US" sz="1400" i="1" dirty="0">
                <a:latin typeface="+mn-lt"/>
              </a:rPr>
              <a:t> </a:t>
            </a:r>
            <a:r>
              <a:rPr lang="en-US" sz="1400" i="1" dirty="0" err="1">
                <a:latin typeface="+mn-lt"/>
              </a:rPr>
              <a:t>crisalidelor</a:t>
            </a:r>
            <a:r>
              <a:rPr lang="en-US" sz="1400" i="1" dirty="0">
                <a:latin typeface="+mn-lt"/>
              </a:rPr>
              <a:t> </a:t>
            </a:r>
            <a:r>
              <a:rPr lang="en-US" sz="1400" i="1" dirty="0" err="1">
                <a:latin typeface="+mn-lt"/>
              </a:rPr>
              <a:t>putând</a:t>
            </a:r>
            <a:r>
              <a:rPr lang="en-US" sz="1400" i="1" dirty="0">
                <a:latin typeface="+mn-lt"/>
              </a:rPr>
              <a:t> </a:t>
            </a:r>
            <a:r>
              <a:rPr lang="en-US" sz="1400" i="1" dirty="0" err="1">
                <a:latin typeface="+mn-lt"/>
              </a:rPr>
              <a:t>afecta</a:t>
            </a:r>
            <a:r>
              <a:rPr lang="en-US" sz="1400" i="1" dirty="0">
                <a:latin typeface="+mn-lt"/>
              </a:rPr>
              <a:t> serios </a:t>
            </a:r>
            <a:r>
              <a:rPr lang="en-US" sz="1400" i="1" dirty="0" err="1">
                <a:latin typeface="+mn-lt"/>
              </a:rPr>
              <a:t>populațiile</a:t>
            </a:r>
            <a:r>
              <a:rPr lang="en-US" sz="1400" i="1" dirty="0">
                <a:latin typeface="+mn-lt"/>
              </a:rPr>
              <a:t> de </a:t>
            </a:r>
            <a:r>
              <a:rPr lang="en-US" sz="1400" i="1" dirty="0" err="1">
                <a:latin typeface="+mn-lt"/>
              </a:rPr>
              <a:t>viermi</a:t>
            </a:r>
            <a:r>
              <a:rPr lang="en-US" sz="1400" i="1" dirty="0">
                <a:latin typeface="+mn-lt"/>
              </a:rPr>
              <a:t> de </a:t>
            </a:r>
            <a:r>
              <a:rPr lang="en-US" sz="1400" i="1" dirty="0" err="1">
                <a:latin typeface="+mn-lt"/>
              </a:rPr>
              <a:t>mătase</a:t>
            </a:r>
            <a:r>
              <a:rPr lang="en-US" sz="1400" i="1" dirty="0">
                <a:latin typeface="+mn-lt"/>
              </a:rPr>
              <a:t>, </a:t>
            </a:r>
            <a:r>
              <a:rPr lang="en-US" sz="1400" i="1" dirty="0" err="1">
                <a:latin typeface="+mn-lt"/>
              </a:rPr>
              <a:t>determinând</a:t>
            </a:r>
            <a:r>
              <a:rPr lang="en-US" sz="1400" i="1" dirty="0">
                <a:latin typeface="+mn-lt"/>
              </a:rPr>
              <a:t> </a:t>
            </a:r>
            <a:r>
              <a:rPr lang="en-US" sz="1400" i="1" dirty="0" err="1">
                <a:latin typeface="+mn-lt"/>
              </a:rPr>
              <a:t>pierderi</a:t>
            </a:r>
            <a:r>
              <a:rPr lang="en-US" sz="1400" i="1" dirty="0">
                <a:latin typeface="+mn-lt"/>
              </a:rPr>
              <a:t> </a:t>
            </a:r>
            <a:r>
              <a:rPr lang="en-US" sz="1400" i="1" dirty="0" err="1">
                <a:latin typeface="+mn-lt"/>
              </a:rPr>
              <a:t>semnificative</a:t>
            </a:r>
            <a:r>
              <a:rPr lang="en-US" sz="1400" i="1" dirty="0">
                <a:latin typeface="+mn-lt"/>
              </a:rPr>
              <a:t> ale </a:t>
            </a:r>
            <a:r>
              <a:rPr lang="en-US" sz="1400" i="1" dirty="0" err="1">
                <a:latin typeface="+mn-lt"/>
              </a:rPr>
              <a:t>producției</a:t>
            </a:r>
            <a:r>
              <a:rPr lang="en-US" sz="1400" i="1" dirty="0">
                <a:latin typeface="+mn-lt"/>
              </a:rPr>
              <a:t>. </a:t>
            </a:r>
            <a:r>
              <a:rPr lang="en-US" sz="1400" i="1" dirty="0" err="1">
                <a:latin typeface="+mn-lt"/>
              </a:rPr>
              <a:t>Pentru</a:t>
            </a:r>
            <a:r>
              <a:rPr lang="en-US" sz="1400" i="1" dirty="0">
                <a:latin typeface="+mn-lt"/>
              </a:rPr>
              <a:t> a </a:t>
            </a:r>
            <a:r>
              <a:rPr lang="en-US" sz="1400" i="1" dirty="0" err="1">
                <a:latin typeface="+mn-lt"/>
              </a:rPr>
              <a:t>investiga</a:t>
            </a:r>
            <a:r>
              <a:rPr lang="en-US" sz="1400" i="1" dirty="0">
                <a:latin typeface="+mn-lt"/>
              </a:rPr>
              <a:t> </a:t>
            </a:r>
            <a:r>
              <a:rPr lang="en-US" sz="1400" i="1" dirty="0" err="1">
                <a:latin typeface="+mn-lt"/>
              </a:rPr>
              <a:t>influența</a:t>
            </a:r>
            <a:r>
              <a:rPr lang="en-US" sz="1400" i="1" dirty="0">
                <a:latin typeface="+mn-lt"/>
              </a:rPr>
              <a:t> </a:t>
            </a:r>
            <a:r>
              <a:rPr lang="en-US" sz="1400" i="1" dirty="0" err="1">
                <a:latin typeface="+mn-lt"/>
              </a:rPr>
              <a:t>și</a:t>
            </a:r>
            <a:r>
              <a:rPr lang="en-US" sz="1400" i="1" dirty="0">
                <a:latin typeface="+mn-lt"/>
              </a:rPr>
              <a:t> </a:t>
            </a:r>
            <a:r>
              <a:rPr lang="en-US" sz="1400" i="1" dirty="0" err="1">
                <a:latin typeface="+mn-lt"/>
              </a:rPr>
              <a:t>evoluția</a:t>
            </a:r>
            <a:r>
              <a:rPr lang="en-US" sz="1400" i="1" dirty="0">
                <a:latin typeface="+mn-lt"/>
              </a:rPr>
              <a:t> </a:t>
            </a:r>
            <a:r>
              <a:rPr lang="en-US" sz="1400" i="1" dirty="0" err="1">
                <a:latin typeface="+mn-lt"/>
              </a:rPr>
              <a:t>bolilor</a:t>
            </a:r>
            <a:r>
              <a:rPr lang="en-US" sz="1400" i="1" dirty="0">
                <a:latin typeface="+mn-lt"/>
              </a:rPr>
              <a:t> </a:t>
            </a:r>
            <a:r>
              <a:rPr lang="en-US" sz="1400" i="1" dirty="0" err="1">
                <a:latin typeface="+mn-lt"/>
              </a:rPr>
              <a:t>micotice</a:t>
            </a:r>
            <a:r>
              <a:rPr lang="en-US" sz="1400" i="1" dirty="0">
                <a:latin typeface="+mn-lt"/>
              </a:rPr>
              <a:t> </a:t>
            </a:r>
            <a:r>
              <a:rPr lang="en-US" sz="1400" i="1" dirty="0" err="1">
                <a:latin typeface="+mn-lt"/>
              </a:rPr>
              <a:t>asupra</a:t>
            </a:r>
            <a:r>
              <a:rPr lang="en-US" sz="1400" i="1" dirty="0">
                <a:latin typeface="+mn-lt"/>
              </a:rPr>
              <a:t> </a:t>
            </a:r>
            <a:r>
              <a:rPr lang="en-US" sz="1400" i="1" dirty="0" err="1">
                <a:latin typeface="+mn-lt"/>
              </a:rPr>
              <a:t>viermilor</a:t>
            </a:r>
            <a:r>
              <a:rPr lang="en-US" sz="1400" i="1" dirty="0">
                <a:latin typeface="+mn-lt"/>
              </a:rPr>
              <a:t> de </a:t>
            </a:r>
            <a:r>
              <a:rPr lang="en-US" sz="1400" i="1" dirty="0" err="1">
                <a:latin typeface="+mn-lt"/>
              </a:rPr>
              <a:t>mătase</a:t>
            </a:r>
            <a:r>
              <a:rPr lang="en-US" sz="1400" i="1" dirty="0">
                <a:latin typeface="+mn-lt"/>
              </a:rPr>
              <a:t>, am </a:t>
            </a:r>
            <a:r>
              <a:rPr lang="en-US" sz="1400" i="1" dirty="0" err="1">
                <a:latin typeface="+mn-lt"/>
              </a:rPr>
              <a:t>consultat</a:t>
            </a:r>
            <a:r>
              <a:rPr lang="en-US" sz="1400" i="1" dirty="0">
                <a:latin typeface="+mn-lt"/>
              </a:rPr>
              <a:t> </a:t>
            </a:r>
            <a:r>
              <a:rPr lang="en-US" sz="1400" i="1" dirty="0" err="1">
                <a:latin typeface="+mn-lt"/>
              </a:rPr>
              <a:t>publicațiile</a:t>
            </a:r>
            <a:r>
              <a:rPr lang="en-US" sz="1400" i="1" dirty="0">
                <a:latin typeface="+mn-lt"/>
              </a:rPr>
              <a:t> </a:t>
            </a:r>
            <a:r>
              <a:rPr lang="en-US" sz="1400" i="1" dirty="0" err="1">
                <a:latin typeface="+mn-lt"/>
              </a:rPr>
              <a:t>disponibile</a:t>
            </a:r>
            <a:r>
              <a:rPr lang="en-US" sz="1400" i="1" dirty="0">
                <a:latin typeface="+mn-lt"/>
              </a:rPr>
              <a:t> </a:t>
            </a:r>
            <a:r>
              <a:rPr lang="en-US" sz="1400" i="1" dirty="0" err="1">
                <a:latin typeface="+mn-lt"/>
              </a:rPr>
              <a:t>în</a:t>
            </a:r>
            <a:r>
              <a:rPr lang="en-US" sz="1400" i="1" dirty="0">
                <a:latin typeface="+mn-lt"/>
              </a:rPr>
              <a:t> </a:t>
            </a:r>
            <a:r>
              <a:rPr lang="en-US" sz="1400" i="1" dirty="0" err="1">
                <a:latin typeface="+mn-lt"/>
              </a:rPr>
              <a:t>bazele</a:t>
            </a:r>
            <a:r>
              <a:rPr lang="en-US" sz="1400" i="1" dirty="0">
                <a:latin typeface="+mn-lt"/>
              </a:rPr>
              <a:t> de date </a:t>
            </a:r>
            <a:r>
              <a:rPr lang="en-US" sz="1400" i="1" dirty="0" err="1">
                <a:latin typeface="+mn-lt"/>
              </a:rPr>
              <a:t>științifice</a:t>
            </a:r>
            <a:r>
              <a:rPr lang="en-US" sz="1400" i="1" dirty="0">
                <a:latin typeface="+mn-lt"/>
              </a:rPr>
              <a:t>, </a:t>
            </a:r>
            <a:r>
              <a:rPr lang="en-US" sz="1400" i="1" dirty="0" err="1">
                <a:latin typeface="+mn-lt"/>
              </a:rPr>
              <a:t>acoperind</a:t>
            </a:r>
            <a:r>
              <a:rPr lang="en-US" sz="1400" i="1" dirty="0">
                <a:latin typeface="+mn-lt"/>
              </a:rPr>
              <a:t> </a:t>
            </a:r>
            <a:r>
              <a:rPr lang="en-US" sz="1400" i="1" dirty="0" err="1">
                <a:latin typeface="+mn-lt"/>
              </a:rPr>
              <a:t>perioada</a:t>
            </a:r>
            <a:r>
              <a:rPr lang="en-US" sz="1400" i="1" dirty="0">
                <a:latin typeface="+mn-lt"/>
              </a:rPr>
              <a:t> 2000-2024. 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27326" y="14484489"/>
            <a:ext cx="86400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604481" y="14484489"/>
            <a:ext cx="58571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/>
              <a:t>CONFERINTA ANIVERSARA ICAR</a:t>
            </a:r>
            <a:r>
              <a:rPr lang="ro-RO" sz="2000" b="1" dirty="0"/>
              <a:t> ed. III</a:t>
            </a:r>
            <a:endParaRPr lang="en-US" sz="2000" b="1" dirty="0"/>
          </a:p>
          <a:p>
            <a:pPr algn="ctr"/>
            <a:r>
              <a:rPr lang="en-US" sz="2000" b="1" dirty="0" err="1"/>
              <a:t>Bucuresti</a:t>
            </a:r>
            <a:r>
              <a:rPr lang="en-US" sz="2000" b="1" dirty="0"/>
              <a:t>, 30 </a:t>
            </a:r>
            <a:r>
              <a:rPr lang="en-US" sz="2000" b="1" dirty="0" err="1"/>
              <a:t>mai</a:t>
            </a:r>
            <a:r>
              <a:rPr lang="en-US" sz="2000" b="1" dirty="0"/>
              <a:t> 2024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631332" y="6053517"/>
            <a:ext cx="7803436" cy="4289442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000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617937" y="10536269"/>
            <a:ext cx="7803436" cy="1759564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n-US" sz="1800" dirty="0"/>
          </a:p>
          <a:p>
            <a:pPr algn="just"/>
            <a:endParaRPr lang="en-US" sz="2400" b="1" dirty="0"/>
          </a:p>
          <a:p>
            <a:pPr algn="just"/>
            <a:endParaRPr lang="en-US" sz="2400" b="1" dirty="0"/>
          </a:p>
          <a:p>
            <a:pPr algn="just"/>
            <a:endParaRPr lang="en-US" sz="2400" b="1" dirty="0"/>
          </a:p>
          <a:p>
            <a:pPr algn="just"/>
            <a:r>
              <a:rPr lang="en-US" sz="2400" b="1" dirty="0"/>
              <a:t>CONCLUZII</a:t>
            </a:r>
          </a:p>
          <a:p>
            <a:pPr marL="342900" indent="-342900" algn="just">
              <a:lnSpc>
                <a:spcPct val="100000"/>
              </a:lnSpc>
              <a:buAutoNum type="arabicPeriod"/>
            </a:pPr>
            <a:r>
              <a:rPr lang="en-US" sz="1400" dirty="0" err="1"/>
              <a:t>După</a:t>
            </a:r>
            <a:r>
              <a:rPr lang="en-US" sz="1400" dirty="0"/>
              <a:t> </a:t>
            </a:r>
            <a:r>
              <a:rPr lang="en-US" sz="1400" dirty="0" err="1"/>
              <a:t>explorarea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compararea</a:t>
            </a:r>
            <a:r>
              <a:rPr lang="en-US" sz="1400" dirty="0"/>
              <a:t> </a:t>
            </a:r>
            <a:r>
              <a:rPr lang="en-US" sz="1400" dirty="0" err="1"/>
              <a:t>metodelor</a:t>
            </a:r>
            <a:r>
              <a:rPr lang="en-US" sz="1400" dirty="0"/>
              <a:t> de diagnostic </a:t>
            </a:r>
            <a:r>
              <a:rPr lang="en-US" sz="1400" dirty="0" err="1"/>
              <a:t>clasice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moderne</a:t>
            </a:r>
            <a:r>
              <a:rPr lang="en-US" sz="1400" dirty="0"/>
              <a:t> </a:t>
            </a:r>
            <a:r>
              <a:rPr lang="en-US" sz="1400" dirty="0" err="1"/>
              <a:t>pentru</a:t>
            </a:r>
            <a:r>
              <a:rPr lang="en-US" sz="1400" dirty="0"/>
              <a:t> </a:t>
            </a:r>
            <a:r>
              <a:rPr lang="en-US" sz="1400" dirty="0" err="1"/>
              <a:t>bolile</a:t>
            </a:r>
            <a:r>
              <a:rPr lang="en-US" sz="1400" dirty="0"/>
              <a:t> </a:t>
            </a:r>
            <a:r>
              <a:rPr lang="en-US" sz="1400" dirty="0" err="1"/>
              <a:t>micotice</a:t>
            </a:r>
            <a:r>
              <a:rPr lang="en-US" sz="1400" dirty="0"/>
              <a:t> la </a:t>
            </a:r>
            <a:r>
              <a:rPr lang="en-US" sz="1400" dirty="0" err="1"/>
              <a:t>viermii</a:t>
            </a:r>
            <a:r>
              <a:rPr lang="en-US" sz="1400" dirty="0"/>
              <a:t> de </a:t>
            </a:r>
            <a:r>
              <a:rPr lang="en-US" sz="1400" dirty="0" err="1"/>
              <a:t>mătase</a:t>
            </a:r>
            <a:r>
              <a:rPr lang="en-US" sz="1400" dirty="0"/>
              <a:t>, se </a:t>
            </a:r>
            <a:r>
              <a:rPr lang="en-US" sz="1400" dirty="0" err="1"/>
              <a:t>poate</a:t>
            </a:r>
            <a:r>
              <a:rPr lang="en-US" sz="1400" dirty="0"/>
              <a:t> </a:t>
            </a:r>
            <a:r>
              <a:rPr lang="en-US" sz="1400" dirty="0" err="1"/>
              <a:t>trage</a:t>
            </a:r>
            <a:r>
              <a:rPr lang="en-US" sz="1400" dirty="0"/>
              <a:t> </a:t>
            </a:r>
            <a:r>
              <a:rPr lang="en-US" sz="1400" dirty="0" err="1"/>
              <a:t>concluzia</a:t>
            </a:r>
            <a:r>
              <a:rPr lang="en-US" sz="1400" dirty="0"/>
              <a:t> </a:t>
            </a:r>
            <a:r>
              <a:rPr lang="en-US" sz="1400" dirty="0" err="1"/>
              <a:t>că</a:t>
            </a:r>
            <a:r>
              <a:rPr lang="en-US" sz="1400" dirty="0"/>
              <a:t> </a:t>
            </a:r>
            <a:r>
              <a:rPr lang="en-US" sz="1400" dirty="0" err="1"/>
              <a:t>progresul</a:t>
            </a:r>
            <a:r>
              <a:rPr lang="en-US" sz="1400" dirty="0"/>
              <a:t> </a:t>
            </a:r>
            <a:r>
              <a:rPr lang="en-US" sz="1400" dirty="0" err="1"/>
              <a:t>tehnologic</a:t>
            </a:r>
            <a:r>
              <a:rPr lang="en-US" sz="1400" dirty="0"/>
              <a:t> a </a:t>
            </a:r>
            <a:r>
              <a:rPr lang="en-US" sz="1400" dirty="0" err="1"/>
              <a:t>adus</a:t>
            </a:r>
            <a:r>
              <a:rPr lang="en-US" sz="1400" dirty="0"/>
              <a:t> o </a:t>
            </a:r>
            <a:r>
              <a:rPr lang="en-US" sz="1400" dirty="0" err="1"/>
              <a:t>serie</a:t>
            </a:r>
            <a:r>
              <a:rPr lang="en-US" sz="1400" dirty="0"/>
              <a:t> de </a:t>
            </a:r>
            <a:r>
              <a:rPr lang="en-US" sz="1400" dirty="0" err="1"/>
              <a:t>inovații</a:t>
            </a:r>
            <a:r>
              <a:rPr lang="en-US" sz="1400" dirty="0"/>
              <a:t> care </a:t>
            </a:r>
            <a:r>
              <a:rPr lang="en-US" sz="1400" dirty="0" err="1"/>
              <a:t>îmbunătățesc</a:t>
            </a:r>
            <a:r>
              <a:rPr lang="en-US" sz="1400" dirty="0"/>
              <a:t> </a:t>
            </a:r>
            <a:r>
              <a:rPr lang="en-US" sz="1400" dirty="0" err="1"/>
              <a:t>eficiența</a:t>
            </a:r>
            <a:r>
              <a:rPr lang="en-US" sz="1400" dirty="0"/>
              <a:t>, </a:t>
            </a:r>
            <a:r>
              <a:rPr lang="en-US" sz="1400" dirty="0" err="1"/>
              <a:t>precizia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rapiditatea</a:t>
            </a:r>
            <a:r>
              <a:rPr lang="en-US" sz="1400" dirty="0"/>
              <a:t> </a:t>
            </a:r>
            <a:r>
              <a:rPr lang="en-US" sz="1400" dirty="0" err="1"/>
              <a:t>diagnosticului</a:t>
            </a:r>
            <a:r>
              <a:rPr lang="en-US" sz="1400" dirty="0"/>
              <a:t>.</a:t>
            </a:r>
          </a:p>
          <a:p>
            <a:pPr marL="342900" indent="-342900" algn="just">
              <a:lnSpc>
                <a:spcPct val="100000"/>
              </a:lnSpc>
              <a:buAutoNum type="arabicPeriod"/>
            </a:pPr>
            <a:r>
              <a:rPr lang="en-US" sz="1400" dirty="0"/>
              <a:t> </a:t>
            </a:r>
            <a:r>
              <a:rPr lang="en-US" sz="1400" dirty="0" err="1"/>
              <a:t>Integrarea</a:t>
            </a:r>
            <a:r>
              <a:rPr lang="en-US" sz="1400" dirty="0"/>
              <a:t> </a:t>
            </a:r>
            <a:r>
              <a:rPr lang="en-US" sz="1400" dirty="0" err="1"/>
              <a:t>acestor</a:t>
            </a:r>
            <a:r>
              <a:rPr lang="en-US" sz="1400" dirty="0"/>
              <a:t> </a:t>
            </a:r>
            <a:r>
              <a:rPr lang="en-US" sz="1400" dirty="0" err="1"/>
              <a:t>tehnici</a:t>
            </a:r>
            <a:r>
              <a:rPr lang="en-US" sz="1400" dirty="0"/>
              <a:t> </a:t>
            </a:r>
            <a:r>
              <a:rPr lang="en-US" sz="1400" dirty="0" err="1"/>
              <a:t>clasice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moderne</a:t>
            </a:r>
            <a:r>
              <a:rPr lang="en-US" sz="1400" dirty="0"/>
              <a:t> </a:t>
            </a:r>
            <a:r>
              <a:rPr lang="en-US" sz="1400" dirty="0" err="1"/>
              <a:t>poate</a:t>
            </a:r>
            <a:r>
              <a:rPr lang="en-US" sz="1400" dirty="0"/>
              <a:t> </a:t>
            </a:r>
            <a:r>
              <a:rPr lang="en-US" sz="1400" dirty="0" err="1"/>
              <a:t>contribui</a:t>
            </a:r>
            <a:r>
              <a:rPr lang="en-US" sz="1400" dirty="0"/>
              <a:t> la </a:t>
            </a:r>
            <a:r>
              <a:rPr lang="en-US" sz="1400" dirty="0" err="1"/>
              <a:t>îmbunătățirea</a:t>
            </a:r>
            <a:r>
              <a:rPr lang="en-US" sz="1400" dirty="0"/>
              <a:t> </a:t>
            </a:r>
            <a:r>
              <a:rPr lang="en-US" sz="1400" dirty="0" err="1"/>
              <a:t>sănătății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productivității</a:t>
            </a:r>
            <a:r>
              <a:rPr lang="en-US" sz="1400" dirty="0"/>
              <a:t> </a:t>
            </a:r>
            <a:r>
              <a:rPr lang="en-US" sz="1400" dirty="0" err="1"/>
              <a:t>acestor</a:t>
            </a:r>
            <a:r>
              <a:rPr lang="en-US" sz="1400" dirty="0"/>
              <a:t> </a:t>
            </a:r>
            <a:r>
              <a:rPr lang="en-US" sz="1400" dirty="0" err="1"/>
              <a:t>insecte</a:t>
            </a:r>
            <a:r>
              <a:rPr lang="en-US" sz="1400" dirty="0"/>
              <a:t> </a:t>
            </a:r>
            <a:r>
              <a:rPr lang="en-US" sz="1400" dirty="0" err="1"/>
              <a:t>valoroase</a:t>
            </a:r>
            <a:r>
              <a:rPr lang="en-US" sz="1400" dirty="0"/>
              <a:t>, </a:t>
            </a:r>
            <a:r>
              <a:rPr lang="en-US" sz="1400" dirty="0" err="1"/>
              <a:t>având</a:t>
            </a:r>
            <a:r>
              <a:rPr lang="en-US" sz="1400" dirty="0"/>
              <a:t> un impact </a:t>
            </a:r>
            <a:r>
              <a:rPr lang="en-US" sz="1400" dirty="0" err="1"/>
              <a:t>pozitiv</a:t>
            </a:r>
            <a:r>
              <a:rPr lang="en-US" sz="1400" dirty="0"/>
              <a:t> </a:t>
            </a:r>
            <a:r>
              <a:rPr lang="en-US" sz="1400" dirty="0" err="1"/>
              <a:t>asupra</a:t>
            </a:r>
            <a:r>
              <a:rPr lang="en-US" sz="1400" dirty="0"/>
              <a:t> </a:t>
            </a:r>
            <a:r>
              <a:rPr lang="en-US" sz="1400" dirty="0" err="1"/>
              <a:t>industriei</a:t>
            </a:r>
            <a:r>
              <a:rPr lang="en-US" sz="1400" dirty="0"/>
              <a:t> </a:t>
            </a:r>
            <a:r>
              <a:rPr lang="en-US" sz="1400" dirty="0" err="1"/>
              <a:t>sericicole</a:t>
            </a:r>
            <a:r>
              <a:rPr lang="en-US" sz="1400" dirty="0"/>
              <a:t>.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31332" y="12693180"/>
            <a:ext cx="7803436" cy="1759564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n-US" sz="1400" dirty="0">
                <a:latin typeface="+mn-lt"/>
              </a:rPr>
              <a:t>1. Bura M, </a:t>
            </a:r>
            <a:r>
              <a:rPr lang="en-US" sz="1400" dirty="0" err="1">
                <a:latin typeface="+mn-lt"/>
              </a:rPr>
              <a:t>Acatincăi</a:t>
            </a:r>
            <a:r>
              <a:rPr lang="en-US" sz="1400" dirty="0">
                <a:latin typeface="+mn-lt"/>
              </a:rPr>
              <a:t> S, </a:t>
            </a:r>
            <a:r>
              <a:rPr lang="en-US" sz="1400" dirty="0" err="1">
                <a:latin typeface="+mn-lt"/>
              </a:rPr>
              <a:t>Pădeanu</a:t>
            </a:r>
            <a:r>
              <a:rPr lang="en-US" sz="1400" dirty="0">
                <a:latin typeface="+mn-lt"/>
              </a:rPr>
              <a:t> I. </a:t>
            </a:r>
            <a:r>
              <a:rPr lang="en-US" sz="1400" dirty="0" err="1">
                <a:latin typeface="+mn-lt"/>
              </a:rPr>
              <a:t>Viermii</a:t>
            </a:r>
            <a:r>
              <a:rPr lang="en-US" sz="1400" dirty="0">
                <a:latin typeface="+mn-lt"/>
              </a:rPr>
              <a:t> de </a:t>
            </a:r>
            <a:r>
              <a:rPr lang="en-US" sz="1400" dirty="0" err="1">
                <a:latin typeface="+mn-lt"/>
              </a:rPr>
              <a:t>mătase</a:t>
            </a:r>
            <a:r>
              <a:rPr lang="en-US" sz="1400" dirty="0">
                <a:latin typeface="+mn-lt"/>
              </a:rPr>
              <a:t>, </a:t>
            </a:r>
            <a:r>
              <a:rPr lang="en-US" sz="1400" dirty="0" err="1">
                <a:latin typeface="+mn-lt"/>
              </a:rPr>
              <a:t>biologie</a:t>
            </a:r>
            <a:r>
              <a:rPr lang="en-US" sz="1400" dirty="0">
                <a:latin typeface="+mn-lt"/>
              </a:rPr>
              <a:t> </a:t>
            </a:r>
            <a:r>
              <a:rPr lang="en-US" sz="1400" dirty="0" err="1">
                <a:latin typeface="+mn-lt"/>
              </a:rPr>
              <a:t>și</a:t>
            </a:r>
            <a:r>
              <a:rPr lang="en-US" sz="1400" dirty="0">
                <a:latin typeface="+mn-lt"/>
              </a:rPr>
              <a:t> </a:t>
            </a:r>
            <a:r>
              <a:rPr lang="en-US" sz="1400" dirty="0" err="1">
                <a:latin typeface="+mn-lt"/>
              </a:rPr>
              <a:t>creștere</a:t>
            </a:r>
            <a:r>
              <a:rPr lang="en-US" sz="1400" dirty="0">
                <a:latin typeface="+mn-lt"/>
              </a:rPr>
              <a:t>. </a:t>
            </a:r>
            <a:r>
              <a:rPr lang="en-US" sz="1400" dirty="0" err="1">
                <a:latin typeface="+mn-lt"/>
              </a:rPr>
              <a:t>Editura</a:t>
            </a:r>
            <a:r>
              <a:rPr lang="en-US" sz="1400" dirty="0">
                <a:latin typeface="+mn-lt"/>
              </a:rPr>
              <a:t> Helicon, 1995, Timisoara.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+mn-lt"/>
              </a:rPr>
              <a:t>2. </a:t>
            </a:r>
            <a:r>
              <a:rPr lang="en-US" sz="1400" dirty="0" err="1">
                <a:latin typeface="+mn-lt"/>
              </a:rPr>
              <a:t>Doliș</a:t>
            </a:r>
            <a:r>
              <a:rPr lang="en-US" sz="1400" dirty="0">
                <a:latin typeface="+mn-lt"/>
              </a:rPr>
              <a:t> M. </a:t>
            </a:r>
            <a:r>
              <a:rPr lang="en-US" sz="1400" dirty="0" err="1">
                <a:latin typeface="+mn-lt"/>
              </a:rPr>
              <a:t>Sericicultura</a:t>
            </a:r>
            <a:r>
              <a:rPr lang="en-US" sz="1400" dirty="0">
                <a:latin typeface="+mn-lt"/>
              </a:rPr>
              <a:t>. </a:t>
            </a:r>
            <a:r>
              <a:rPr lang="en-US" sz="1400" dirty="0" err="1">
                <a:latin typeface="+mn-lt"/>
              </a:rPr>
              <a:t>Editura</a:t>
            </a:r>
            <a:r>
              <a:rPr lang="en-US" sz="1400" dirty="0">
                <a:latin typeface="+mn-lt"/>
              </a:rPr>
              <a:t> ALFA, 2008, Iasi, Romania.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+mn-lt"/>
              </a:rPr>
              <a:t>3. </a:t>
            </a:r>
            <a:r>
              <a:rPr lang="ro-RO" sz="1400" kern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Matei A. Cresterea viermilor de mătase. 2002; Editura ALEX and ALEX.</a:t>
            </a:r>
            <a:endParaRPr lang="en-US" sz="1400" dirty="0">
              <a:latin typeface="+mn-lt"/>
            </a:endParaRPr>
          </a:p>
          <a:p>
            <a:pPr algn="l">
              <a:lnSpc>
                <a:spcPct val="100000"/>
              </a:lnSpc>
            </a:pPr>
            <a:r>
              <a:rPr lang="en-US" sz="1400" kern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4. </a:t>
            </a:r>
            <a:r>
              <a:rPr lang="ro-RO" sz="1400" kern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Pau E. Bolile și dăunătorii viemrilor de mătase. S.C. Sericarom, Filiala de cercetare, 2000; București, România </a:t>
            </a:r>
            <a:endParaRPr lang="en-US" sz="1400" kern="0" dirty="0">
              <a:effectLst/>
              <a:latin typeface="+mn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1400" kern="0" dirty="0">
                <a:latin typeface="+mn-lt"/>
                <a:cs typeface="Arial" panose="020B0604020202020204" pitchFamily="34" charset="0"/>
              </a:rPr>
              <a:t>5. Puneet C, Raghavendra Cg, Mohana Ks, Bhaskar R.N. Assessment of diseases in bombyx mori silkworm – A survey, Global Transitions Proceedings, 2021; 2 (1): 133-136, ISSN 2666-285X</a:t>
            </a:r>
            <a:endParaRPr lang="en-US" sz="1400" dirty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7338" y="5672843"/>
            <a:ext cx="23105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REZULTATE ȘI DISCUȚII</a:t>
            </a:r>
            <a:endParaRPr lang="en-US" sz="2000" b="1" dirty="0"/>
          </a:p>
        </p:txBody>
      </p:sp>
      <p:sp>
        <p:nvSpPr>
          <p:cNvPr id="11" name="Rectangle 10"/>
          <p:cNvSpPr/>
          <p:nvPr/>
        </p:nvSpPr>
        <p:spPr>
          <a:xfrm>
            <a:off x="617937" y="12305171"/>
            <a:ext cx="25572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/>
              <a:t>BIBLIOGRAFIE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EEBEADC-C799-96A3-224C-695FC576C2FE}"/>
              </a:ext>
            </a:extLst>
          </p:cNvPr>
          <p:cNvSpPr txBox="1"/>
          <p:nvPr/>
        </p:nvSpPr>
        <p:spPr>
          <a:xfrm>
            <a:off x="617338" y="6161402"/>
            <a:ext cx="769758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dirty="0"/>
              <a:t>Datele </a:t>
            </a:r>
            <a:r>
              <a:rPr lang="en-US" dirty="0" err="1"/>
              <a:t>statistice</a:t>
            </a:r>
            <a:r>
              <a:rPr lang="en-US" dirty="0"/>
              <a:t> </a:t>
            </a:r>
            <a:r>
              <a:rPr lang="en-US" dirty="0" err="1"/>
              <a:t>indică</a:t>
            </a:r>
            <a:r>
              <a:rPr lang="en-US" dirty="0"/>
              <a:t> </a:t>
            </a:r>
            <a:r>
              <a:rPr lang="en-US" dirty="0" err="1"/>
              <a:t>faptul</a:t>
            </a:r>
            <a:r>
              <a:rPr lang="en-US" dirty="0"/>
              <a:t> </a:t>
            </a:r>
            <a:r>
              <a:rPr lang="en-US" dirty="0" err="1"/>
              <a:t>că</a:t>
            </a:r>
            <a:r>
              <a:rPr lang="en-US" dirty="0"/>
              <a:t> </a:t>
            </a:r>
            <a:r>
              <a:rPr lang="en-US" dirty="0" err="1"/>
              <a:t>temperatura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umiditatea</a:t>
            </a:r>
            <a:r>
              <a:rPr lang="en-US" dirty="0"/>
              <a:t> </a:t>
            </a:r>
            <a:r>
              <a:rPr lang="en-US" dirty="0" err="1"/>
              <a:t>influențează</a:t>
            </a:r>
            <a:r>
              <a:rPr lang="en-US" dirty="0"/>
              <a:t> </a:t>
            </a:r>
            <a:r>
              <a:rPr lang="en-US" dirty="0" err="1"/>
              <a:t>dezvoltarea</a:t>
            </a:r>
            <a:r>
              <a:rPr lang="en-US" dirty="0"/>
              <a:t> </a:t>
            </a:r>
            <a:r>
              <a:rPr lang="en-US" dirty="0" err="1"/>
              <a:t>acestor</a:t>
            </a:r>
            <a:r>
              <a:rPr lang="en-US" dirty="0"/>
              <a:t> </a:t>
            </a:r>
            <a:r>
              <a:rPr lang="en-US" dirty="0" err="1"/>
              <a:t>boli</a:t>
            </a:r>
            <a:r>
              <a:rPr lang="en-US" dirty="0"/>
              <a:t>. O </a:t>
            </a:r>
            <a:r>
              <a:rPr lang="en-US" dirty="0" err="1"/>
              <a:t>umiditate</a:t>
            </a:r>
            <a:r>
              <a:rPr lang="en-US" dirty="0"/>
              <a:t> </a:t>
            </a:r>
            <a:r>
              <a:rPr lang="en-US" dirty="0" err="1"/>
              <a:t>relativă</a:t>
            </a:r>
            <a:r>
              <a:rPr lang="en-US" dirty="0"/>
              <a:t> </a:t>
            </a:r>
            <a:r>
              <a:rPr lang="en-US" dirty="0" err="1"/>
              <a:t>între</a:t>
            </a:r>
            <a:r>
              <a:rPr lang="en-US" dirty="0"/>
              <a:t> 90 </a:t>
            </a:r>
            <a:r>
              <a:rPr lang="en-US" dirty="0" err="1"/>
              <a:t>și</a:t>
            </a:r>
            <a:r>
              <a:rPr lang="en-US" dirty="0"/>
              <a:t> 100% </a:t>
            </a:r>
            <a:r>
              <a:rPr lang="en-US" dirty="0" err="1"/>
              <a:t>favorizează</a:t>
            </a:r>
            <a:r>
              <a:rPr lang="en-US" dirty="0"/>
              <a:t> </a:t>
            </a:r>
            <a:r>
              <a:rPr lang="en-US" dirty="0" err="1"/>
              <a:t>apariția</a:t>
            </a:r>
            <a:r>
              <a:rPr lang="en-US" dirty="0"/>
              <a:t> </a:t>
            </a:r>
            <a:r>
              <a:rPr lang="en-US" dirty="0" err="1"/>
              <a:t>bolilor</a:t>
            </a:r>
            <a:r>
              <a:rPr lang="en-US" dirty="0"/>
              <a:t>,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timp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un </a:t>
            </a:r>
            <a:r>
              <a:rPr lang="en-US" dirty="0" err="1"/>
              <a:t>nivel</a:t>
            </a:r>
            <a:r>
              <a:rPr lang="en-US" dirty="0"/>
              <a:t> de 70% nu </a:t>
            </a:r>
            <a:r>
              <a:rPr lang="en-US" dirty="0" err="1"/>
              <a:t>permite</a:t>
            </a:r>
            <a:r>
              <a:rPr lang="en-US" dirty="0"/>
              <a:t> </a:t>
            </a:r>
            <a:r>
              <a:rPr lang="en-US" dirty="0" err="1"/>
              <a:t>dezvoltarea</a:t>
            </a:r>
            <a:r>
              <a:rPr lang="en-US" dirty="0"/>
              <a:t> </a:t>
            </a:r>
            <a:r>
              <a:rPr lang="en-US" dirty="0" err="1"/>
              <a:t>acestora</a:t>
            </a:r>
            <a:r>
              <a:rPr lang="en-US" dirty="0"/>
              <a:t> (Bura 1995; </a:t>
            </a:r>
            <a:r>
              <a:rPr lang="en-US" dirty="0" err="1"/>
              <a:t>Boliş</a:t>
            </a:r>
            <a:r>
              <a:rPr lang="en-US" dirty="0"/>
              <a:t>, 2008; </a:t>
            </a:r>
            <a:r>
              <a:rPr lang="en-US" dirty="0" err="1"/>
              <a:t>Matei</a:t>
            </a:r>
            <a:r>
              <a:rPr lang="en-US" dirty="0"/>
              <a:t>, 2002, Puneet 2021).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EC6A0DD7-3011-579C-E45A-4E1A315EA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718" y="7491704"/>
            <a:ext cx="2530452" cy="147536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C9EB433B-3CF4-F0AB-0063-FE8D61CF74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93079" y="7480110"/>
            <a:ext cx="2548349" cy="147536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8B5378A2-201F-BD23-884D-28580B5C02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87435" y="7460558"/>
            <a:ext cx="2433938" cy="147536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85FFDF0A-6AF3-928A-E0C0-37C1406013A9}"/>
              </a:ext>
            </a:extLst>
          </p:cNvPr>
          <p:cNvSpPr txBox="1"/>
          <p:nvPr/>
        </p:nvSpPr>
        <p:spPr>
          <a:xfrm>
            <a:off x="745745" y="9097037"/>
            <a:ext cx="230277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o-RO" sz="1400" dirty="0">
                <a:solidFill>
                  <a:schemeClr val="tx1"/>
                </a:solidFill>
                <a:effectLst/>
                <a:latin typeface="+mn-lt"/>
              </a:rPr>
              <a:t>Fig. 1. Larvae with clinical signs of muscardine (Pau, 2000)</a:t>
            </a:r>
            <a:endParaRPr lang="en-US" sz="1400" dirty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FCEF628-1139-B26C-F0F8-198078ECDB43}"/>
              </a:ext>
            </a:extLst>
          </p:cNvPr>
          <p:cNvSpPr txBox="1"/>
          <p:nvPr/>
        </p:nvSpPr>
        <p:spPr>
          <a:xfrm>
            <a:off x="3293079" y="9049375"/>
            <a:ext cx="2547991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o-RO" sz="1400" dirty="0">
                <a:solidFill>
                  <a:schemeClr val="tx1"/>
                </a:solidFill>
                <a:effectLst/>
                <a:latin typeface="+mn-lt"/>
              </a:rPr>
              <a:t>Fig. 2. Biological cycle I of </a:t>
            </a:r>
            <a:r>
              <a:rPr lang="ro-RO" sz="1400" i="1" dirty="0">
                <a:solidFill>
                  <a:schemeClr val="tx1"/>
                </a:solidFill>
                <a:effectLst/>
                <a:latin typeface="+mn-lt"/>
              </a:rPr>
              <a:t>Beauveria bassiana</a:t>
            </a:r>
            <a:r>
              <a:rPr lang="en-US" sz="1400" i="1" dirty="0">
                <a:solidFill>
                  <a:schemeClr val="tx1"/>
                </a:solidFill>
                <a:effectLst/>
                <a:latin typeface="+mn-lt"/>
              </a:rPr>
              <a:t> </a:t>
            </a:r>
          </a:p>
          <a:p>
            <a:pPr algn="just"/>
            <a:r>
              <a:rPr lang="ro-RO" sz="1400" dirty="0">
                <a:solidFill>
                  <a:schemeClr val="tx1"/>
                </a:solidFill>
                <a:effectLst/>
                <a:latin typeface="+mn-lt"/>
              </a:rPr>
              <a:t>(Pau, 2000)</a:t>
            </a:r>
            <a:endParaRPr lang="en-US" sz="1400" i="1" dirty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0B5BF4C-6395-9E5E-2D66-ABFE5BAC7197}"/>
              </a:ext>
            </a:extLst>
          </p:cNvPr>
          <p:cNvSpPr txBox="1"/>
          <p:nvPr/>
        </p:nvSpPr>
        <p:spPr>
          <a:xfrm>
            <a:off x="5943804" y="8886580"/>
            <a:ext cx="2547991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Fig. 3. The species that produce aspergillosis</a:t>
            </a:r>
          </a:p>
          <a:p>
            <a:r>
              <a:rPr lang="en-US" sz="1400" dirty="0"/>
              <a:t>a) </a:t>
            </a:r>
            <a:r>
              <a:rPr lang="en-US" sz="1400" i="1" dirty="0"/>
              <a:t>Aspergillus flavus</a:t>
            </a:r>
          </a:p>
          <a:p>
            <a:r>
              <a:rPr lang="en-US" sz="1400" dirty="0"/>
              <a:t>b) </a:t>
            </a:r>
            <a:r>
              <a:rPr lang="en-US" sz="1400" i="1" dirty="0"/>
              <a:t>Aspergillus </a:t>
            </a:r>
            <a:r>
              <a:rPr lang="en-US" sz="1400" i="1" dirty="0" err="1"/>
              <a:t>orzyae</a:t>
            </a:r>
            <a:endParaRPr lang="en-US" sz="1400" i="1" dirty="0"/>
          </a:p>
          <a:p>
            <a:r>
              <a:rPr lang="en-US" sz="1400" dirty="0"/>
              <a:t> (Pau, 2000)</a:t>
            </a:r>
          </a:p>
          <a:p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DAC83B3-E0B5-98D5-B11A-9026021B62F5}"/>
              </a:ext>
            </a:extLst>
          </p:cNvPr>
          <p:cNvSpPr txBox="1"/>
          <p:nvPr/>
        </p:nvSpPr>
        <p:spPr>
          <a:xfrm>
            <a:off x="362227" y="3648121"/>
            <a:ext cx="8072541" cy="3243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 marR="180340" algn="ctr">
              <a:lnSpc>
                <a:spcPct val="115000"/>
              </a:lnSpc>
              <a:spcAft>
                <a:spcPts val="1000"/>
              </a:spcAft>
            </a:pPr>
            <a:r>
              <a:rPr lang="ro-RO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en-US" sz="1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utorii</a:t>
            </a:r>
            <a:r>
              <a:rPr lang="ro-RO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VASILICĂ SAVU, AGRIPINA ŞAPCALIU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149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</TotalTime>
  <Words>430</Words>
  <Application>Microsoft Office PowerPoint</Application>
  <PresentationFormat>Custom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 BOLILE INFECȚIOASE MICOTICE ALE VIERMILOR DE MĂTASE BOMBYX MORI. REVIZUIRE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TITLUL</dc:title>
  <dc:creator>admin</dc:creator>
  <cp:lastModifiedBy>AurelBadiu</cp:lastModifiedBy>
  <cp:revision>13</cp:revision>
  <cp:lastPrinted>2024-05-13T12:00:39Z</cp:lastPrinted>
  <dcterms:created xsi:type="dcterms:W3CDTF">2024-02-27T07:52:51Z</dcterms:created>
  <dcterms:modified xsi:type="dcterms:W3CDTF">2024-05-18T02:58:31Z</dcterms:modified>
</cp:coreProperties>
</file>