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85">
          <p15:clr>
            <a:srgbClr val="A4A3A4"/>
          </p15:clr>
        </p15:guide>
        <p15:guide id="2" pos="28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987" autoAdjust="0"/>
    <p:restoredTop sz="94660"/>
  </p:normalViewPr>
  <p:slideViewPr>
    <p:cSldViewPr snapToGrid="0">
      <p:cViewPr>
        <p:scale>
          <a:sx n="60" d="100"/>
          <a:sy n="60" d="100"/>
        </p:scale>
        <p:origin x="1530" y="42"/>
      </p:cViewPr>
      <p:guideLst>
        <p:guide orient="horz" pos="4785"/>
        <p:guide pos="289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pPr/>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pPr/>
              <a:t>5/18/2024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pPr/>
              <a:t>5/18/2024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pPr/>
              <a:t>5/18/2024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pPr/>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r>
              <a:rPr lang="en-US"/>
              <a:t>Click icon to add picture</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pPr/>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161" y="808857"/>
            <a:ext cx="7918192" cy="29364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31161" y="4044267"/>
            <a:ext cx="7918192" cy="9639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1160" y="14081084"/>
            <a:ext cx="2065615" cy="808853"/>
          </a:xfrm>
          <a:prstGeom prst="rect">
            <a:avLst/>
          </a:prstGeom>
        </p:spPr>
        <p:txBody>
          <a:bodyPr vert="horz" lIns="91440" tIns="45720" rIns="91440" bIns="45720" rtlCol="0" anchor="ctr"/>
          <a:lstStyle>
            <a:lvl1pPr algn="l">
              <a:defRPr sz="1205">
                <a:solidFill>
                  <a:schemeClr val="tx1">
                    <a:tint val="75000"/>
                  </a:schemeClr>
                </a:solidFill>
              </a:defRPr>
            </a:lvl1pPr>
          </a:lstStyle>
          <a:p>
            <a:fld id="{996A2A3C-5716-4556-9FE0-DD4B3B8C964D}" type="datetimeFigureOut">
              <a:rPr lang="en-US" smtClean="0"/>
              <a:pPr/>
              <a:t>5/18/2024</a:t>
            </a:fld>
            <a:endParaRPr lang="en-US"/>
          </a:p>
        </p:txBody>
      </p:sp>
      <p:sp>
        <p:nvSpPr>
          <p:cNvPr id="5" name="Footer Placeholder 4"/>
          <p:cNvSpPr>
            <a:spLocks noGrp="1"/>
          </p:cNvSpPr>
          <p:nvPr>
            <p:ph type="ftr" sz="quarter" idx="3"/>
          </p:nvPr>
        </p:nvSpPr>
        <p:spPr>
          <a:xfrm>
            <a:off x="3041045" y="14081084"/>
            <a:ext cx="3098423" cy="808853"/>
          </a:xfrm>
          <a:prstGeom prst="rect">
            <a:avLst/>
          </a:prstGeom>
        </p:spPr>
        <p:txBody>
          <a:bodyPr vert="horz" lIns="91440" tIns="45720" rIns="91440" bIns="45720" rtlCol="0" anchor="ctr"/>
          <a:lstStyle>
            <a:lvl1pPr algn="ctr">
              <a:defRPr sz="120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83738" y="14081084"/>
            <a:ext cx="2065615" cy="808853"/>
          </a:xfrm>
          <a:prstGeom prst="rect">
            <a:avLst/>
          </a:prstGeom>
        </p:spPr>
        <p:txBody>
          <a:bodyPr vert="horz" lIns="91440" tIns="45720" rIns="91440" bIns="45720" rtlCol="0" anchor="ctr"/>
          <a:lstStyle>
            <a:lvl1pPr algn="r">
              <a:defRPr sz="1205">
                <a:solidFill>
                  <a:schemeClr val="tx1">
                    <a:tint val="75000"/>
                  </a:schemeClr>
                </a:solidFill>
              </a:defRPr>
            </a:lvl1pPr>
          </a:lstStyle>
          <a:p>
            <a:fld id="{58AFE68C-F196-41E9-9474-EAD774B9DD58}" type="slidenum">
              <a:rPr lang="en-US" smtClean="0"/>
              <a:pPr/>
              <a:t>‹#›</a:t>
            </a:fld>
            <a:endParaRPr lang="en-US"/>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8058" rtl="0" eaLnBrk="1" latinLnBrk="0" hangingPunct="1">
        <a:lnSpc>
          <a:spcPct val="90000"/>
        </a:lnSpc>
        <a:spcBef>
          <a:spcPct val="0"/>
        </a:spcBef>
        <a:buNone/>
        <a:defRPr sz="4418" kern="1200">
          <a:solidFill>
            <a:schemeClr val="tx1"/>
          </a:solidFill>
          <a:latin typeface="+mj-lt"/>
          <a:ea typeface="+mj-ea"/>
          <a:cs typeface="+mj-cs"/>
        </a:defRPr>
      </a:lvl1pPr>
    </p:titleStyle>
    <p:bodyStyle>
      <a:lvl1pPr marL="229514" indent="-229514" algn="l" defTabSz="918058" rtl="0" eaLnBrk="1" latinLnBrk="0" hangingPunct="1">
        <a:lnSpc>
          <a:spcPct val="90000"/>
        </a:lnSpc>
        <a:spcBef>
          <a:spcPts val="1004"/>
        </a:spcBef>
        <a:buFont typeface="Arial" panose="020B0604020202020204" pitchFamily="34" charset="0"/>
        <a:buChar char="•"/>
        <a:defRPr sz="2811" kern="1200">
          <a:solidFill>
            <a:schemeClr val="tx1"/>
          </a:solidFill>
          <a:latin typeface="+mn-lt"/>
          <a:ea typeface="+mn-ea"/>
          <a:cs typeface="+mn-cs"/>
        </a:defRPr>
      </a:lvl1pPr>
      <a:lvl2pPr marL="688543" indent="-229514" algn="l" defTabSz="918058" rtl="0" eaLnBrk="1" latinLnBrk="0" hangingPunct="1">
        <a:lnSpc>
          <a:spcPct val="90000"/>
        </a:lnSpc>
        <a:spcBef>
          <a:spcPts val="502"/>
        </a:spcBef>
        <a:buFont typeface="Arial" panose="020B0604020202020204" pitchFamily="34" charset="0"/>
        <a:buChar char="•"/>
        <a:defRPr sz="2410" kern="1200">
          <a:solidFill>
            <a:schemeClr val="tx1"/>
          </a:solidFill>
          <a:latin typeface="+mn-lt"/>
          <a:ea typeface="+mn-ea"/>
          <a:cs typeface="+mn-cs"/>
        </a:defRPr>
      </a:lvl2pPr>
      <a:lvl3pPr marL="1147572" indent="-229514" algn="l" defTabSz="918058" rtl="0" eaLnBrk="1" latinLnBrk="0" hangingPunct="1">
        <a:lnSpc>
          <a:spcPct val="90000"/>
        </a:lnSpc>
        <a:spcBef>
          <a:spcPts val="502"/>
        </a:spcBef>
        <a:buFont typeface="Arial" panose="020B0604020202020204" pitchFamily="34" charset="0"/>
        <a:buChar char="•"/>
        <a:defRPr sz="2008" kern="1200">
          <a:solidFill>
            <a:schemeClr val="tx1"/>
          </a:solidFill>
          <a:latin typeface="+mn-lt"/>
          <a:ea typeface="+mn-ea"/>
          <a:cs typeface="+mn-cs"/>
        </a:defRPr>
      </a:lvl3pPr>
      <a:lvl4pPr marL="1606601"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4pPr>
      <a:lvl5pPr marL="2065630"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033" y="1838324"/>
            <a:ext cx="8824822" cy="1400175"/>
          </a:xfrm>
        </p:spPr>
        <p:txBody>
          <a:bodyPr>
            <a:noAutofit/>
          </a:bodyPr>
          <a:lstStyle/>
          <a:p>
            <a:pPr>
              <a:lnSpc>
                <a:spcPct val="100000"/>
              </a:lnSpc>
            </a:pPr>
            <a:r>
              <a:rPr lang="ro-RO" sz="2000" b="1" dirty="0">
                <a:latin typeface="+mn-lt"/>
              </a:rPr>
              <a:t>TEHNOLOGIE INOVATIVĂ DE ACVACULTURĂ PRIVIND</a:t>
            </a:r>
            <a:r>
              <a:rPr lang="en-GB" sz="2000" b="1" dirty="0">
                <a:latin typeface="+mn-lt"/>
              </a:rPr>
              <a:t/>
            </a:r>
            <a:br>
              <a:rPr lang="en-GB" sz="2000" b="1" dirty="0">
                <a:latin typeface="+mn-lt"/>
              </a:rPr>
            </a:br>
            <a:r>
              <a:rPr lang="ro-RO" sz="2000" b="1" dirty="0">
                <a:latin typeface="+mn-lt"/>
              </a:rPr>
              <a:t>   INFLUENȚA DENSITĂȚII DE POPULARE ASUPRA DEZVOLTĂRII SPECIEI </a:t>
            </a:r>
            <a:r>
              <a:rPr lang="ro-RO" sz="2000" b="1" i="1" dirty="0">
                <a:latin typeface="+mn-lt"/>
              </a:rPr>
              <a:t>SANDER LUCIOPERCA</a:t>
            </a:r>
            <a:r>
              <a:rPr lang="ro-RO" sz="2000" b="1" dirty="0">
                <a:latin typeface="+mn-lt"/>
              </a:rPr>
              <a:t>, LINNEAUS -1758, ÎN PERIOADA </a:t>
            </a:r>
            <a:r>
              <a:rPr lang="ro-RO" sz="2000" b="1" dirty="0" smtClean="0">
                <a:latin typeface="+mn-lt"/>
              </a:rPr>
              <a:t>POSTEMBRIONARĂ</a:t>
            </a:r>
            <a:br>
              <a:rPr lang="ro-RO" sz="2000" b="1" dirty="0" smtClean="0">
                <a:latin typeface="+mn-lt"/>
              </a:rPr>
            </a:br>
            <a:r>
              <a:rPr lang="it-IT" sz="1800" b="1" dirty="0" err="1">
                <a:latin typeface="+mn-lt"/>
              </a:rPr>
              <a:t>Ghe</a:t>
            </a:r>
            <a:r>
              <a:rPr lang="it-IT" sz="1800" b="1" dirty="0">
                <a:latin typeface="+mn-lt"/>
              </a:rPr>
              <a:t>. DOBROTĂ, </a:t>
            </a:r>
            <a:r>
              <a:rPr lang="it-IT" sz="1800" b="1" dirty="0" err="1">
                <a:latin typeface="+mn-lt"/>
              </a:rPr>
              <a:t>Nicoleta</a:t>
            </a:r>
            <a:r>
              <a:rPr lang="it-IT" sz="1800" b="1" dirty="0">
                <a:latin typeface="+mn-lt"/>
              </a:rPr>
              <a:t> DOBROTĂ, Daniela RADU, </a:t>
            </a:r>
            <a:r>
              <a:rPr lang="it-IT" sz="1800" b="1" dirty="0" err="1">
                <a:latin typeface="+mn-lt"/>
              </a:rPr>
              <a:t>Mihail</a:t>
            </a:r>
            <a:r>
              <a:rPr lang="it-IT" sz="1800" b="1" dirty="0">
                <a:latin typeface="+mn-lt"/>
              </a:rPr>
              <a:t> COSTACHE, Nino </a:t>
            </a:r>
            <a:r>
              <a:rPr lang="it-IT" sz="1800" b="1" dirty="0" smtClean="0">
                <a:latin typeface="+mn-lt"/>
              </a:rPr>
              <a:t>MARICA</a:t>
            </a:r>
            <a:r>
              <a:rPr lang="ro-RO" sz="1800" b="1" dirty="0" smtClean="0">
                <a:latin typeface="+mn-lt"/>
              </a:rPr>
              <a:t/>
            </a:r>
            <a:br>
              <a:rPr lang="ro-RO" sz="1800" b="1" dirty="0" smtClean="0">
                <a:latin typeface="+mn-lt"/>
              </a:rPr>
            </a:br>
            <a:endParaRPr lang="en-GB" sz="1800" b="1" dirty="0">
              <a:latin typeface="+mn-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417690" cy="1603235"/>
          </a:xfrm>
          <a:prstGeom prst="rect">
            <a:avLst/>
          </a:prstGeom>
        </p:spPr>
      </p:pic>
      <p:cxnSp>
        <p:nvCxnSpPr>
          <p:cNvPr id="6" name="Straight Connector 5"/>
          <p:cNvCxnSpPr/>
          <p:nvPr/>
        </p:nvCxnSpPr>
        <p:spPr>
          <a:xfrm>
            <a:off x="184476" y="1707581"/>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1881941" y="181801"/>
            <a:ext cx="6885385" cy="713549"/>
          </a:xfrm>
        </p:spPr>
        <p:txBody>
          <a:bodyPr>
            <a:noAutofit/>
          </a:bodyPr>
          <a:lstStyle/>
          <a:p>
            <a:pPr>
              <a:lnSpc>
                <a:spcPct val="100000"/>
              </a:lnSpc>
              <a:spcBef>
                <a:spcPts val="0"/>
              </a:spcBef>
            </a:pPr>
            <a:r>
              <a:rPr lang="ro-RO" sz="2400" b="1" dirty="0"/>
              <a:t>ACADEMIA DE ȘTIINȚE AGRICOLE ȘI SILVICE </a:t>
            </a:r>
            <a:endParaRPr lang="en-US" sz="2400" b="1" dirty="0"/>
          </a:p>
          <a:p>
            <a:pPr>
              <a:lnSpc>
                <a:spcPct val="100000"/>
              </a:lnSpc>
              <a:spcBef>
                <a:spcPts val="0"/>
              </a:spcBef>
            </a:pPr>
            <a:r>
              <a:rPr lang="ro-RO" sz="2400" b="1" dirty="0"/>
              <a:t>“</a:t>
            </a:r>
            <a:r>
              <a:rPr lang="ro-RO" sz="2400" b="1" i="1" dirty="0"/>
              <a:t>GHEORGHE IONESCU ȘIȘEȘTI</a:t>
            </a:r>
            <a:r>
              <a:rPr lang="en-US" sz="2400" b="1" dirty="0"/>
              <a:t>”</a:t>
            </a:r>
          </a:p>
        </p:txBody>
      </p:sp>
      <p:sp>
        <p:nvSpPr>
          <p:cNvPr id="7" name="Subtitle 2"/>
          <p:cNvSpPr txBox="1">
            <a:spLocks/>
          </p:cNvSpPr>
          <p:nvPr/>
        </p:nvSpPr>
        <p:spPr>
          <a:xfrm>
            <a:off x="1773670" y="1009651"/>
            <a:ext cx="7094105" cy="590550"/>
          </a:xfrm>
          <a:prstGeom prst="rect">
            <a:avLst/>
          </a:prstGeom>
        </p:spPr>
        <p:txBody>
          <a:bodyPr vert="horz" lIns="91440" tIns="45720" rIns="91440" bIns="45720" rtlCol="0">
            <a:noAutofit/>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pPr>
              <a:spcBef>
                <a:spcPts val="600"/>
              </a:spcBef>
            </a:pPr>
            <a:r>
              <a:rPr lang="ro-RO" sz="2200" b="1" dirty="0"/>
              <a:t>STAȚIUNEA DE CERCETARE DEZVOLTARE PENTRU PISCICULTURĂ NUCET</a:t>
            </a:r>
            <a:endParaRPr lang="en-US" sz="2200" b="1" dirty="0"/>
          </a:p>
        </p:txBody>
      </p:sp>
      <p:sp>
        <p:nvSpPr>
          <p:cNvPr id="8" name="Title 1"/>
          <p:cNvSpPr txBox="1">
            <a:spLocks/>
          </p:cNvSpPr>
          <p:nvPr/>
        </p:nvSpPr>
        <p:spPr>
          <a:xfrm>
            <a:off x="112143" y="3220102"/>
            <a:ext cx="8936966" cy="2323448"/>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l"/>
            <a:r>
              <a:rPr lang="ro-RO" sz="1400" b="1" i="1" dirty="0">
                <a:latin typeface="Times New Roman" pitchFamily="18" charset="0"/>
                <a:cs typeface="Times New Roman" pitchFamily="18" charset="0"/>
              </a:rPr>
              <a:t>Rezumat</a:t>
            </a:r>
            <a:endParaRPr lang="en-US" sz="1400" dirty="0">
              <a:latin typeface="Times New Roman" pitchFamily="18" charset="0"/>
              <a:cs typeface="Times New Roman" pitchFamily="18" charset="0"/>
            </a:endParaRPr>
          </a:p>
          <a:p>
            <a:pPr algn="just"/>
            <a:r>
              <a:rPr lang="ro-RO" sz="1400" i="1" dirty="0">
                <a:latin typeface="Times New Roman" pitchFamily="18" charset="0"/>
                <a:cs typeface="Times New Roman" pitchFamily="18" charset="0"/>
              </a:rPr>
              <a:t>Şalăul (Sander lucioperca, L.- 1758) este una din speciile de apă dulce recent introduse în acvacultura intensivă, în ultima decadă, depunându-se eforturi mari în direcţia dezvoltării culturii intensive a acestei specii. Densitatea de populare este un parametru tehnologic deosebit de important pentru creşterea peştelui, în toate etapele de dezvoltare şi este specifică speciei, vârstei şi tehnologiei aplicate, cel mai greu de realizat și cu pierderile cele mai însemnate fiind în perioada postembrionară. Prin urmare, s-a experimentat creșterea șalăului în perioada postembrionară, în bazine din fibră de sticlă de tip „Evos”, în trei variante experimentale, cu densităţi de populare diferite: V1- 1000 ex/bazin, V2- 2000 ex/bazin și V3- 3000 ex/bazin. Au fost două momente critice în perioada de dezvoltare postembrionară, primul a fost la începutul hrănirii exogene și al doilea în timpul umflării vezicii gazoase. Experimentele s-au realizat la S.C.D.P - Nucet pe parcursul a trei sezoane de creștere (2021, 2022 și 2023), în triplicat. Rezultatele cele mai bune au fost obținute în varianta V1, unde rata de supraviețuire a fost de 69,5% în anul 2023, sporul mediu de creștere individual a fost de </a:t>
            </a:r>
            <a:r>
              <a:rPr lang="ro-RO" sz="1400" i="1">
                <a:latin typeface="Times New Roman" pitchFamily="18" charset="0"/>
                <a:cs typeface="Times New Roman" pitchFamily="18" charset="0"/>
              </a:rPr>
              <a:t>1,555 g/ex. în </a:t>
            </a:r>
            <a:r>
              <a:rPr lang="ro-RO" sz="1400" i="1" dirty="0">
                <a:latin typeface="Times New Roman" pitchFamily="18" charset="0"/>
                <a:cs typeface="Times New Roman" pitchFamily="18" charset="0"/>
              </a:rPr>
              <a:t>anul 2022 și coeficientul Fulton cuprins între 0,93 - 1,13.</a:t>
            </a:r>
            <a:endParaRPr lang="en-GB" sz="1400" dirty="0">
              <a:latin typeface="Times New Roman" pitchFamily="18" charset="0"/>
              <a:cs typeface="Times New Roman" pitchFamily="18" charset="0"/>
            </a:endParaRPr>
          </a:p>
        </p:txBody>
      </p:sp>
      <p:cxnSp>
        <p:nvCxnSpPr>
          <p:cNvPr id="10" name="Straight Connector 9"/>
          <p:cNvCxnSpPr/>
          <p:nvPr/>
        </p:nvCxnSpPr>
        <p:spPr>
          <a:xfrm>
            <a:off x="127326" y="14484489"/>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484489"/>
            <a:ext cx="5857138" cy="707886"/>
          </a:xfrm>
          <a:prstGeom prst="rect">
            <a:avLst/>
          </a:prstGeom>
        </p:spPr>
        <p:txBody>
          <a:bodyPr wrap="square">
            <a:spAutoFit/>
          </a:bodyPr>
          <a:lstStyle/>
          <a:p>
            <a:pPr algn="ctr"/>
            <a:r>
              <a:rPr lang="en-US" sz="2000" b="1" dirty="0"/>
              <a:t>CONFERIN</a:t>
            </a:r>
            <a:r>
              <a:rPr lang="ro-RO" sz="2000" b="1" dirty="0"/>
              <a:t>Ț</a:t>
            </a:r>
            <a:r>
              <a:rPr lang="en-US" sz="2000" b="1" dirty="0"/>
              <a:t>A ANIVERSARA ICAR</a:t>
            </a:r>
            <a:r>
              <a:rPr lang="ro-RO" sz="2000" b="1" dirty="0"/>
              <a:t> ed. III</a:t>
            </a:r>
            <a:endParaRPr lang="en-US" sz="2000" b="1" dirty="0"/>
          </a:p>
          <a:p>
            <a:pPr algn="ctr"/>
            <a:r>
              <a:rPr lang="ro-RO" sz="2000" b="1" dirty="0"/>
              <a:t>București</a:t>
            </a:r>
            <a:r>
              <a:rPr lang="en-US" sz="2000" b="1" dirty="0"/>
              <a:t>, 30</a:t>
            </a:r>
            <a:r>
              <a:rPr lang="ro-RO" sz="2000" b="1" dirty="0"/>
              <a:t> mai </a:t>
            </a:r>
            <a:r>
              <a:rPr lang="en-US" sz="2000" b="1" dirty="0"/>
              <a:t>2024</a:t>
            </a:r>
          </a:p>
        </p:txBody>
      </p:sp>
      <p:sp>
        <p:nvSpPr>
          <p:cNvPr id="12" name="Title 1"/>
          <p:cNvSpPr txBox="1">
            <a:spLocks/>
          </p:cNvSpPr>
          <p:nvPr/>
        </p:nvSpPr>
        <p:spPr>
          <a:xfrm>
            <a:off x="120769" y="5838826"/>
            <a:ext cx="8928341" cy="2305050"/>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marL="0" lvl="1" algn="just" defTabSz="918058">
              <a:lnSpc>
                <a:spcPct val="90000"/>
              </a:lnSpc>
              <a:spcBef>
                <a:spcPct val="0"/>
              </a:spcBef>
            </a:pPr>
            <a:r>
              <a:rPr lang="ro-RO" sz="1600" dirty="0">
                <a:latin typeface="+mn-lt"/>
              </a:rPr>
              <a:t>Analizând datele privind creşterea şi dezvoltarea larvelor de șalău în perioada postembrionară prin următori indicatori biotehnologici </a:t>
            </a:r>
            <a:r>
              <a:rPr lang="vi-VN" sz="1600" dirty="0">
                <a:latin typeface="Calibri" pitchFamily="34" charset="0"/>
                <a:cs typeface="Calibri" pitchFamily="34" charset="0"/>
              </a:rPr>
              <a:t>masa medie (W med./ex.), lungimea totală (TL), rata de supraviețuire și coeficientul Fulton</a:t>
            </a:r>
            <a:r>
              <a:rPr lang="ro-RO" sz="1600" dirty="0">
                <a:latin typeface="Calibri" pitchFamily="34" charset="0"/>
                <a:cs typeface="Calibri" pitchFamily="34" charset="0"/>
              </a:rPr>
              <a:t>, </a:t>
            </a:r>
            <a:r>
              <a:rPr lang="ro-RO" sz="1600" dirty="0"/>
              <a:t>se constată următoarele</a:t>
            </a:r>
            <a:r>
              <a:rPr lang="en-US" sz="1600" dirty="0">
                <a:latin typeface="Calibri" pitchFamily="34" charset="0"/>
                <a:cs typeface="Calibri" pitchFamily="34" charset="0"/>
              </a:rPr>
              <a:t>:</a:t>
            </a:r>
            <a:r>
              <a:rPr lang="ro-RO" sz="1600" dirty="0">
                <a:latin typeface="Calibri" pitchFamily="34" charset="0"/>
                <a:cs typeface="Calibri" pitchFamily="34" charset="0"/>
              </a:rPr>
              <a:t> </a:t>
            </a:r>
            <a:r>
              <a:rPr lang="ro-RO" sz="1600" dirty="0">
                <a:latin typeface="+mn-lt"/>
              </a:rPr>
              <a:t>masa medie </a:t>
            </a:r>
            <a:r>
              <a:rPr lang="ro-RO" sz="1600" dirty="0"/>
              <a:t>cea mai mare a alevinilor după 40 zile s-a obținut în varianta experimentală V2 în anul 2022 de 1,555 g/ex., iar cea mai mică a fost obținută în varianta V3 din anul 2021 de 0,821 g/ex;</a:t>
            </a:r>
            <a:r>
              <a:rPr lang="ro-RO" sz="1600" dirty="0">
                <a:latin typeface="+mn-lt"/>
              </a:rPr>
              <a:t> </a:t>
            </a:r>
            <a:r>
              <a:rPr lang="ro-RO" sz="1600" dirty="0"/>
              <a:t>lungimea totală medie cea mai mare a alevinilor după 40 zile s-a obţinut în varianta experimentală V1 în anul 2022 de 55,0 mm/ex., iar cea mai mică a fost obţinută în varianta V3 de 41 mm/ex în anul 2022; după 40 de zile de alevinaj, procentul de supravieţuire cel mai mare s-a obţinut în varianta experimentală V1 în anul 2023 de 69,5 %, iar cel mai mic a fost obţinut în varianta V3 în anul 2021 de 44,2 </a:t>
            </a:r>
            <a:r>
              <a:rPr lang="ro-RO" sz="1400" dirty="0"/>
              <a:t>%;</a:t>
            </a:r>
            <a:r>
              <a:rPr lang="ro-RO" sz="1400" i="1" dirty="0"/>
              <a:t> </a:t>
            </a:r>
            <a:r>
              <a:rPr lang="ro-RO" sz="1600" dirty="0"/>
              <a:t>coeficientul Fulton a avut valori apropiate în toate variante experimentale încadrându-se în ecartul 0,930 - 1,210.</a:t>
            </a:r>
          </a:p>
        </p:txBody>
      </p:sp>
      <p:sp>
        <p:nvSpPr>
          <p:cNvPr id="13" name="Title 1"/>
          <p:cNvSpPr txBox="1">
            <a:spLocks/>
          </p:cNvSpPr>
          <p:nvPr/>
        </p:nvSpPr>
        <p:spPr>
          <a:xfrm>
            <a:off x="138022" y="8477250"/>
            <a:ext cx="8919714" cy="3752850"/>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r>
              <a:rPr lang="ro-RO" sz="1400" dirty="0"/>
              <a:t>Observaţiile şi datele privind creşterea şi dezvoltarea larvelor de şalău în perioada de alevinaj în sistem intensiv în bazinele de tip „</a:t>
            </a:r>
            <a:r>
              <a:rPr lang="ro-RO" sz="1400" i="1" dirty="0"/>
              <a:t>Evos</a:t>
            </a:r>
            <a:r>
              <a:rPr lang="ro-RO" sz="1400" dirty="0"/>
              <a:t>”, a caracteristicilor morfo – fiziologice observate macro şi microscopic, sunt:</a:t>
            </a:r>
          </a:p>
          <a:p>
            <a:pPr lvl="0" algn="just"/>
            <a:r>
              <a:rPr lang="ro-RO" sz="1400" i="1" u="sng" dirty="0"/>
              <a:t>1. La vârsta de 7-10 zile</a:t>
            </a:r>
            <a:r>
              <a:rPr lang="ro-RO" sz="1400" i="1" dirty="0"/>
              <a:t>: </a:t>
            </a:r>
            <a:r>
              <a:rPr lang="ro-RO" sz="1400" dirty="0"/>
              <a:t>prezent sac vitelin dar cu dimensiuni reduse; muguri branhiali fără a fi acoperiţi de opercule; corp transparent prin care se observă creierul, primordia coloanei vertebrale; larvele înoată cu lejeritate.</a:t>
            </a:r>
            <a:endParaRPr lang="en-GB" sz="1400" dirty="0"/>
          </a:p>
          <a:p>
            <a:pPr lvl="0" algn="just"/>
            <a:r>
              <a:rPr lang="ro-RO" sz="1400" i="1" u="sng" dirty="0"/>
              <a:t>2. La vârsta de 17-18 zile</a:t>
            </a:r>
            <a:r>
              <a:rPr lang="ro-RO" sz="1400" dirty="0"/>
              <a:t>:</a:t>
            </a:r>
            <a:r>
              <a:rPr lang="en-US" sz="1400" dirty="0"/>
              <a:t> </a:t>
            </a:r>
            <a:r>
              <a:rPr lang="ro-RO" sz="1400" dirty="0"/>
              <a:t>corp mai puţin transparent cu tendiţă de colorare spre gălbui, cu pete pigmentare care acoperă aproape în totalitate suprafaţa corpului; gura bine dezvoltată situată în poziţie ventrală; pe maxilarul inferior sunt observați dinţi în faza incipientă de formare;</a:t>
            </a:r>
            <a:r>
              <a:rPr lang="en-US" sz="1400" dirty="0"/>
              <a:t> </a:t>
            </a:r>
            <a:r>
              <a:rPr lang="ro-RO" sz="1400" dirty="0"/>
              <a:t>intenstinul format încă din faza de larvă are curbura din zona ventrală a stomacului mai accentuată; alevini înoată cu uşurinţă în masa apei în căutarea hranei; hrana constituită în principal din hrana suplimentară și forme juvenile de plancton (alge, nauplii de rotiferi, cladocere, mai puţin forme adulte, organisme ajunse în căzi odată cu apa de alimentare din bazinul decantor prin sistemul de filtrare).</a:t>
            </a:r>
            <a:endParaRPr lang="en-US" sz="1400" dirty="0"/>
          </a:p>
          <a:p>
            <a:pPr algn="just"/>
            <a:r>
              <a:rPr lang="ro-RO" sz="1400" i="1" u="sng" dirty="0"/>
              <a:t>3. La vârsta de 27-28 zile</a:t>
            </a:r>
            <a:r>
              <a:rPr lang="ro-RO" sz="1400" dirty="0"/>
              <a:t>:</a:t>
            </a:r>
            <a:r>
              <a:rPr lang="en-US" sz="1400" dirty="0"/>
              <a:t> </a:t>
            </a:r>
            <a:r>
              <a:rPr lang="ro-RO" sz="1400" dirty="0"/>
              <a:t>corpul nu mai este transparent, petele pigmentare de culoare cafenie acoperă aproape toată suprafaţa corpului; înotătoarele sunt formate aproape în totalitate, fapt ce permite ca alevinii să înoate cu repeziciune în căutarea hranei;</a:t>
            </a:r>
            <a:r>
              <a:rPr lang="en-US" sz="1400" dirty="0"/>
              <a:t> </a:t>
            </a:r>
            <a:r>
              <a:rPr lang="ro-RO" sz="1400" dirty="0"/>
              <a:t>stomacul este bine individualizat;</a:t>
            </a:r>
            <a:r>
              <a:rPr lang="en-US" sz="1400" dirty="0"/>
              <a:t> </a:t>
            </a:r>
            <a:r>
              <a:rPr lang="ro-RO" sz="1400" dirty="0"/>
              <a:t>conţinut intestinal care evidenţiază prezenţa hranei vii și furaj suplimentar şi urme de cladocere provenit din apa bazinului decantor.</a:t>
            </a:r>
            <a:endParaRPr lang="en-GB" sz="1400" dirty="0"/>
          </a:p>
          <a:p>
            <a:pPr lvl="0" algn="just"/>
            <a:r>
              <a:rPr lang="ro-RO" sz="1400" i="1" u="sng" dirty="0"/>
              <a:t>4. La vârsta de 40 zile</a:t>
            </a:r>
            <a:r>
              <a:rPr lang="ro-RO" sz="1400" i="1" dirty="0"/>
              <a:t>: </a:t>
            </a:r>
            <a:r>
              <a:rPr lang="ro-RO" sz="1400" dirty="0"/>
              <a:t>forma corpului asemănătoare cu cea a adultului; colorit specific (spate verde-cenuşiu, mai rar galben-cenuşiu, părţile laterale sunt cenuşiu-argintii, cu dungi mai întunecate, dispuse transversal, regiunea abdominală  colorit mai deschis); corp acoperit în totalitate cu solzi; înot alert specific speciilor de peşti răpitori; tendinţă de manifestare a fenomenului de canibalism; conţinutul stomacal relevă în proporţie de 90% prezenţa furajului în diferite faze de digestibiltate și 10% hrana vie. </a:t>
            </a:r>
            <a:endParaRPr lang="en-GB" sz="1400" dirty="0"/>
          </a:p>
        </p:txBody>
      </p:sp>
      <p:sp>
        <p:nvSpPr>
          <p:cNvPr id="14" name="Title 1"/>
          <p:cNvSpPr txBox="1">
            <a:spLocks/>
          </p:cNvSpPr>
          <p:nvPr/>
        </p:nvSpPr>
        <p:spPr>
          <a:xfrm>
            <a:off x="163903" y="12468226"/>
            <a:ext cx="4986067" cy="1781174"/>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lvl="0" algn="just" defTabSz="914400" fontAlgn="base">
              <a:lnSpc>
                <a:spcPct val="100000"/>
              </a:lnSpc>
              <a:spcAft>
                <a:spcPct val="0"/>
              </a:spcAft>
            </a:pPr>
            <a:r>
              <a:rPr lang="ro-RO" sz="1200" dirty="0">
                <a:latin typeface="+mn-lt"/>
                <a:ea typeface="Times New Roman" pitchFamily="18" charset="0"/>
                <a:cs typeface="Arial" pitchFamily="34" charset="0"/>
              </a:rPr>
              <a:t>Bnińska M, Wołos A. (2001) Management of selected Polish commercial and          recreational lake fisheries activities. </a:t>
            </a:r>
            <a:r>
              <a:rPr lang="ro-RO" sz="1200" i="1" dirty="0">
                <a:latin typeface="+mn-lt"/>
                <a:ea typeface="Times New Roman" pitchFamily="18" charset="0"/>
                <a:cs typeface="Arial" pitchFamily="34" charset="0"/>
              </a:rPr>
              <a:t>Fish Manage</a:t>
            </a:r>
            <a:r>
              <a:rPr lang="ro-RO" sz="1200" dirty="0">
                <a:latin typeface="+mn-lt"/>
                <a:ea typeface="Times New Roman" pitchFamily="18" charset="0"/>
                <a:cs typeface="Arial" pitchFamily="34" charset="0"/>
              </a:rPr>
              <a:t> </a:t>
            </a:r>
            <a:r>
              <a:rPr lang="ro-RO" sz="1200" i="1" dirty="0">
                <a:latin typeface="+mn-lt"/>
                <a:ea typeface="Times New Roman" pitchFamily="18" charset="0"/>
                <a:cs typeface="Arial" pitchFamily="34" charset="0"/>
              </a:rPr>
              <a:t>Ecol </a:t>
            </a:r>
            <a:r>
              <a:rPr lang="ro-RO" sz="1200" dirty="0">
                <a:latin typeface="+mn-lt"/>
                <a:ea typeface="Times New Roman" pitchFamily="18" charset="0"/>
                <a:cs typeface="Arial" pitchFamily="34" charset="0"/>
              </a:rPr>
              <a:t>8:333–343</a:t>
            </a:r>
            <a:endParaRPr lang="en-US" sz="2800" dirty="0">
              <a:latin typeface="+mn-lt"/>
              <a:cs typeface="Arial" pitchFamily="34" charset="0"/>
            </a:endParaRPr>
          </a:p>
          <a:p>
            <a:pPr lvl="0" algn="just" defTabSz="914400" eaLnBrk="0" fontAlgn="base" hangingPunct="0">
              <a:lnSpc>
                <a:spcPct val="100000"/>
              </a:lnSpc>
              <a:spcAft>
                <a:spcPct val="0"/>
              </a:spcAft>
            </a:pPr>
            <a:r>
              <a:rPr lang="ro-RO" sz="1200" dirty="0">
                <a:latin typeface="+mn-lt"/>
                <a:ea typeface="Calibri" pitchFamily="34" charset="0"/>
                <a:cs typeface="Times New Roman" pitchFamily="18" charset="0"/>
              </a:rPr>
              <a:t>Dobrotă Ghe., Oprea L., Dobrotă N G., Costache M., Marica N., Radu S. (2021) Aspects regarding the controlled reproduction of pikeperch (Sander lucioperca Linne, 1758) in industrial aquaculture systems, </a:t>
            </a:r>
            <a:r>
              <a:rPr lang="ro-RO" sz="1200" i="1" dirty="0">
                <a:latin typeface="+mn-lt"/>
                <a:ea typeface="Calibri" pitchFamily="34" charset="0"/>
                <a:cs typeface="Times New Roman" pitchFamily="18" charset="0"/>
              </a:rPr>
              <a:t>Scientific Papers. Series D. Animal Science</a:t>
            </a:r>
            <a:r>
              <a:rPr lang="ro-RO" sz="1200" dirty="0">
                <a:latin typeface="+mn-lt"/>
                <a:ea typeface="Calibri" pitchFamily="34" charset="0"/>
                <a:cs typeface="Times New Roman" pitchFamily="18" charset="0"/>
              </a:rPr>
              <a:t>. Vol. LXIV, No. 2, 2021, ISSN 2285-5750; ISSN CD-ROM 2285-5769; ISSN Online 2393-2260; ISSN-L 2285</a:t>
            </a:r>
          </a:p>
          <a:p>
            <a:pPr algn="just" defTabSz="914400" eaLnBrk="0" fontAlgn="base" hangingPunct="0">
              <a:lnSpc>
                <a:spcPct val="100000"/>
              </a:lnSpc>
              <a:spcAft>
                <a:spcPct val="0"/>
              </a:spcAft>
            </a:pPr>
            <a:r>
              <a:rPr lang="ro-RO" sz="1200" dirty="0">
                <a:latin typeface="+mn-lt"/>
              </a:rPr>
              <a:t>Ruuhijärvi J., Hyvärinen P. (1996) The status of pike-perch culture in Finland. </a:t>
            </a:r>
            <a:r>
              <a:rPr lang="ro-RO" sz="1200" i="1" dirty="0">
                <a:latin typeface="+mn-lt"/>
              </a:rPr>
              <a:t>J ApplIchthyol</a:t>
            </a:r>
            <a:r>
              <a:rPr lang="ro-RO" sz="1200" dirty="0">
                <a:latin typeface="+mn-lt"/>
              </a:rPr>
              <a:t> 12:185–188</a:t>
            </a:r>
            <a:endParaRPr lang="ro-RO" sz="1200" dirty="0">
              <a:latin typeface="+mn-lt"/>
              <a:ea typeface="Calibri" pitchFamily="34" charset="0"/>
              <a:cs typeface="Times New Roman" pitchFamily="18" charset="0"/>
            </a:endParaRPr>
          </a:p>
        </p:txBody>
      </p:sp>
      <p:sp>
        <p:nvSpPr>
          <p:cNvPr id="5" name="Rectangle 4"/>
          <p:cNvSpPr/>
          <p:nvPr/>
        </p:nvSpPr>
        <p:spPr>
          <a:xfrm>
            <a:off x="174131" y="5514975"/>
            <a:ext cx="2310504" cy="369332"/>
          </a:xfrm>
          <a:prstGeom prst="rect">
            <a:avLst/>
          </a:prstGeom>
        </p:spPr>
        <p:txBody>
          <a:bodyPr wrap="square">
            <a:spAutoFit/>
          </a:bodyPr>
          <a:lstStyle/>
          <a:p>
            <a:r>
              <a:rPr lang="en-US" b="1" dirty="0"/>
              <a:t>REZULTATE ȘI DISCUȚII</a:t>
            </a:r>
            <a:endParaRPr lang="en-US" sz="2000" b="1" dirty="0"/>
          </a:p>
        </p:txBody>
      </p:sp>
      <p:sp>
        <p:nvSpPr>
          <p:cNvPr id="11" name="Rectangle 10"/>
          <p:cNvSpPr/>
          <p:nvPr/>
        </p:nvSpPr>
        <p:spPr>
          <a:xfrm>
            <a:off x="189782" y="12172950"/>
            <a:ext cx="1515158" cy="369332"/>
          </a:xfrm>
          <a:prstGeom prst="rect">
            <a:avLst/>
          </a:prstGeom>
        </p:spPr>
        <p:txBody>
          <a:bodyPr wrap="square">
            <a:spAutoFit/>
          </a:bodyPr>
          <a:lstStyle/>
          <a:p>
            <a:pPr algn="just"/>
            <a:r>
              <a:rPr lang="en-US" b="1" dirty="0"/>
              <a:t>BIBLIOGRAFIE</a:t>
            </a:r>
          </a:p>
        </p:txBody>
      </p:sp>
      <p:sp>
        <p:nvSpPr>
          <p:cNvPr id="17" name="Rectangle 16"/>
          <p:cNvSpPr/>
          <p:nvPr/>
        </p:nvSpPr>
        <p:spPr>
          <a:xfrm>
            <a:off x="197135" y="8105775"/>
            <a:ext cx="1209690" cy="369332"/>
          </a:xfrm>
          <a:prstGeom prst="rect">
            <a:avLst/>
          </a:prstGeom>
        </p:spPr>
        <p:txBody>
          <a:bodyPr wrap="square">
            <a:spAutoFit/>
          </a:bodyPr>
          <a:lstStyle/>
          <a:p>
            <a:r>
              <a:rPr lang="ro-RO" b="1" dirty="0"/>
              <a:t>CONCLUZII</a:t>
            </a:r>
            <a:endParaRPr lang="en-US" sz="2000" b="1" dirty="0"/>
          </a:p>
        </p:txBody>
      </p:sp>
      <p:sp>
        <p:nvSpPr>
          <p:cNvPr id="18" name="Title 1"/>
          <p:cNvSpPr txBox="1">
            <a:spLocks/>
          </p:cNvSpPr>
          <p:nvPr/>
        </p:nvSpPr>
        <p:spPr>
          <a:xfrm>
            <a:off x="5201728" y="12473796"/>
            <a:ext cx="3873261" cy="1905148"/>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lvl="0" algn="just" defTabSz="914400" fontAlgn="base">
              <a:lnSpc>
                <a:spcPct val="100000"/>
              </a:lnSpc>
              <a:spcAft>
                <a:spcPct val="0"/>
              </a:spcAft>
            </a:pPr>
            <a:endParaRPr lang="en-US" sz="2800" dirty="0">
              <a:cs typeface="Arial" pitchFamily="34" charset="0"/>
            </a:endParaRPr>
          </a:p>
        </p:txBody>
      </p:sp>
      <p:sp>
        <p:nvSpPr>
          <p:cNvPr id="20" name="Rectangle 19"/>
          <p:cNvSpPr/>
          <p:nvPr/>
        </p:nvSpPr>
        <p:spPr>
          <a:xfrm>
            <a:off x="5184476" y="12481470"/>
            <a:ext cx="3996037" cy="2123658"/>
          </a:xfrm>
          <a:prstGeom prst="rect">
            <a:avLst/>
          </a:prstGeom>
        </p:spPr>
        <p:txBody>
          <a:bodyPr wrap="square">
            <a:spAutoFit/>
          </a:bodyPr>
          <a:lstStyle/>
          <a:p>
            <a:r>
              <a:rPr lang="ro-RO" sz="1200" dirty="0"/>
              <a:t>Nagiéć M. (1961) The growth of pikeperch Lucioperca lucioperca (L.) in the lakes of Northern Poland (in Polish). </a:t>
            </a:r>
            <a:r>
              <a:rPr lang="ro-RO" sz="1200" i="1" dirty="0"/>
              <a:t>Roczniki Nauk Rolniczych</a:t>
            </a:r>
            <a:r>
              <a:rPr lang="ro-RO" sz="1200" dirty="0"/>
              <a:t> 77B:549–580 </a:t>
            </a:r>
            <a:endParaRPr lang="en-US" sz="1200" dirty="0"/>
          </a:p>
          <a:p>
            <a:r>
              <a:rPr lang="ro-RO" sz="1200" dirty="0"/>
              <a:t>Steffens W. (1986) Intensive fish production, 1st edn (in Polish). </a:t>
            </a:r>
            <a:r>
              <a:rPr lang="ro-RO" sz="1200" i="1" dirty="0"/>
              <a:t>PWRiL</a:t>
            </a:r>
            <a:r>
              <a:rPr lang="ro-RO" sz="1200" dirty="0"/>
              <a:t>, Warsaw, Poland </a:t>
            </a:r>
            <a:endParaRPr lang="en-US" sz="1200" dirty="0"/>
          </a:p>
          <a:p>
            <a:r>
              <a:rPr lang="ro-RO" sz="1200" dirty="0"/>
              <a:t>Szkudlarek M., Zake˛s´ Z., (2002) The effect of stocking density on the effectiveness of rearig pikeperch, </a:t>
            </a:r>
            <a:r>
              <a:rPr lang="ro-RO" sz="1200" i="1" dirty="0"/>
              <a:t>Sander lucioperca</a:t>
            </a:r>
            <a:r>
              <a:rPr lang="ro-RO" sz="1200" dirty="0"/>
              <a:t> (L.), summer fry. </a:t>
            </a:r>
            <a:r>
              <a:rPr lang="ro-RO" sz="1200" i="1" dirty="0"/>
              <a:t>Arch Pol Fish</a:t>
            </a:r>
            <a:r>
              <a:rPr lang="ro-RO" sz="1200" dirty="0"/>
              <a:t> 10:115-119 </a:t>
            </a:r>
          </a:p>
          <a:p>
            <a:r>
              <a:rPr lang="ro-RO" sz="1200" dirty="0"/>
              <a:t>Terlecki W. (1955) Rearing of pikeperch stock material, 1st edn (in Polish). </a:t>
            </a:r>
            <a:r>
              <a:rPr lang="ro-RO" sz="1200" i="1" dirty="0"/>
              <a:t>PWRiL</a:t>
            </a:r>
            <a:r>
              <a:rPr lang="ro-RO" sz="1200" dirty="0"/>
              <a:t>, Warsaw, Poland </a:t>
            </a:r>
            <a:endParaRPr lang="en-US" sz="1200" dirty="0"/>
          </a:p>
          <a:p>
            <a:endParaRPr lang="en-US" sz="1200" dirty="0"/>
          </a:p>
        </p:txBody>
      </p:sp>
    </p:spTree>
    <p:extLst>
      <p:ext uri="{BB962C8B-B14F-4D97-AF65-F5344CB8AC3E}">
        <p14:creationId xmlns:p14="http://schemas.microsoft.com/office/powerpoint/2010/main" val="26761496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488</TotalTime>
  <Words>1031</Words>
  <Application>Microsoft Office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TEHNOLOGIE INOVATIVĂ DE ACVACULTURĂ PRIVIND    INFLUENȚA DENSITĂȚII DE POPULARE ASUPRA DEZVOLTĂRII SPECIEI SANDER LUCIOPERCA, LINNEAUS -1758, ÎN PERIOADA POSTEMBRIONARĂ Ghe. DOBROTĂ, Nicoleta DOBROTĂ, Daniela RADU, Mihail COSTACHE, Nino MARICA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21</cp:revision>
  <dcterms:created xsi:type="dcterms:W3CDTF">2024-02-27T07:52:51Z</dcterms:created>
  <dcterms:modified xsi:type="dcterms:W3CDTF">2024-05-18T13:11:55Z</dcterms:modified>
</cp:coreProperties>
</file>