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5/20/2024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332" y="2017310"/>
            <a:ext cx="7803436" cy="1039636"/>
          </a:xfrm>
        </p:spPr>
        <p:txBody>
          <a:bodyPr>
            <a:noAutofit/>
          </a:bodyPr>
          <a:lstStyle/>
          <a:p>
            <a:r>
              <a:rPr lang="ro-RO" sz="2000" b="1" dirty="0"/>
              <a:t>CERCETĂRI PRIVIND STRUCTURA INTRA POPULAȚIONALĂ A UNUI EFECTIV DE OVINE DIN RASA KARAKUL DE </a:t>
            </a:r>
            <a:r>
              <a:rPr lang="ro-RO" sz="2000" b="1" dirty="0" smtClean="0"/>
              <a:t>BOTOȘANI</a:t>
            </a:r>
            <a:br>
              <a:rPr lang="ro-RO" sz="2000" b="1" dirty="0" smtClean="0"/>
            </a:br>
            <a:r>
              <a:rPr lang="ro-RO" sz="1600" b="1" dirty="0" smtClean="0"/>
              <a:t>Vasile </a:t>
            </a:r>
            <a:r>
              <a:rPr lang="ro-RO" sz="1600" b="1" dirty="0"/>
              <a:t>MACIUC, Ionică NECHIFOR, Alexandru Marian FLOREA, Bogdan Ioan NECHIFOR, Ioana ȚURCANU, Ana BOLDIȘOR, Daniel Constantin NECHIFOR, Constantin PASCAL</a:t>
            </a:r>
            <a:endParaRPr lang="en-US" sz="2800" b="1"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630741" y="1148783"/>
            <a:ext cx="6362900" cy="900690"/>
          </a:xfrm>
          <a:prstGeom prst="rect">
            <a:avLst/>
          </a:prstGeom>
        </p:spPr>
        <p:txBody>
          <a:bodyPr vert="horz" lIns="91440" tIns="45720" rIns="91440" bIns="45720" rtlCol="0">
            <a:norm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sz="2200" b="1" dirty="0" smtClean="0"/>
              <a:t>STA</a:t>
            </a:r>
            <a:r>
              <a:rPr lang="ro-RO" sz="2200" b="1" dirty="0" smtClean="0"/>
              <a:t>ȚIUNEA DE CERCETARE-DEZVOLTARE PENTRU CREȘTEREA OVINELOR ȘI CAPRINELOR ”POPĂUȚI”</a:t>
            </a:r>
            <a:endParaRPr lang="en-US" sz="2200" b="1" dirty="0"/>
          </a:p>
        </p:txBody>
      </p:sp>
      <p:sp>
        <p:nvSpPr>
          <p:cNvPr id="8" name="Title 1"/>
          <p:cNvSpPr txBox="1">
            <a:spLocks/>
          </p:cNvSpPr>
          <p:nvPr/>
        </p:nvSpPr>
        <p:spPr>
          <a:xfrm>
            <a:off x="625270" y="3353687"/>
            <a:ext cx="7803436" cy="202735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b="1" i="1" dirty="0" smtClean="0">
                <a:latin typeface="+mn-lt"/>
                <a:cs typeface="Times New Roman" panose="02020603050405020304" pitchFamily="18" charset="0"/>
              </a:rPr>
              <a:t>           Cercetările au urmărit evidențierea structurii intra populațională a unui efectiv de ovine semnificativ pentru liniile Alb și Roz din cadrul rasei </a:t>
            </a:r>
            <a:r>
              <a:rPr lang="ro-RO" sz="1400" b="1" i="1" dirty="0" err="1" smtClean="0">
                <a:latin typeface="+mn-lt"/>
                <a:cs typeface="Times New Roman" panose="02020603050405020304" pitchFamily="18" charset="0"/>
              </a:rPr>
              <a:t>Karakul</a:t>
            </a:r>
            <a:r>
              <a:rPr lang="ro-RO" sz="1400" b="1" i="1" dirty="0" smtClean="0">
                <a:latin typeface="+mn-lt"/>
                <a:cs typeface="Times New Roman" panose="02020603050405020304" pitchFamily="18" charset="0"/>
              </a:rPr>
              <a:t> de Botoșani. Utilizând datele controlului oficial al performanțelor productive, au fost sistematizate rezultatele obținute prin aflarea </a:t>
            </a:r>
            <a:r>
              <a:rPr lang="ro-RO" sz="1400" b="1" dirty="0" smtClean="0">
                <a:latin typeface="+mn-lt"/>
              </a:rPr>
              <a:t>mediei aritmetice, </a:t>
            </a:r>
            <a:r>
              <a:rPr lang="ro-RO" sz="1400" b="1" dirty="0">
                <a:latin typeface="+mn-lt"/>
              </a:rPr>
              <a:t>eroarea mediei. abaterea standard, coeficientul de variabilitate, șirul de variație, teste de semnificație </a:t>
            </a:r>
            <a:r>
              <a:rPr lang="ro-RO" sz="1400" b="1" dirty="0" err="1">
                <a:latin typeface="+mn-lt"/>
              </a:rPr>
              <a:t>Fishe</a:t>
            </a:r>
            <a:r>
              <a:rPr lang="ro-RO" sz="1400" b="1" dirty="0">
                <a:latin typeface="+mn-lt"/>
              </a:rPr>
              <a:t> și </a:t>
            </a:r>
            <a:r>
              <a:rPr lang="ro-RO" sz="1400" b="1" dirty="0" err="1" smtClean="0">
                <a:latin typeface="+mn-lt"/>
              </a:rPr>
              <a:t>Tukey</a:t>
            </a:r>
            <a:r>
              <a:rPr lang="ro-RO" sz="1400" b="1" dirty="0" smtClean="0">
                <a:latin typeface="+mn-lt"/>
              </a:rPr>
              <a:t>. </a:t>
            </a:r>
            <a:r>
              <a:rPr lang="ro-RO" sz="1400" b="1" dirty="0">
                <a:latin typeface="+mn-lt"/>
              </a:rPr>
              <a:t>Structura </a:t>
            </a:r>
            <a:r>
              <a:rPr lang="ro-RO" sz="1400" b="1" dirty="0" err="1">
                <a:latin typeface="+mn-lt"/>
              </a:rPr>
              <a:t>intrapopulaţională</a:t>
            </a:r>
            <a:r>
              <a:rPr lang="ro-RO" sz="1400" b="1" dirty="0">
                <a:latin typeface="+mn-lt"/>
              </a:rPr>
              <a:t> a rasei de ovine </a:t>
            </a:r>
            <a:r>
              <a:rPr lang="ro-RO" sz="1400" b="1" dirty="0" err="1">
                <a:latin typeface="+mn-lt"/>
              </a:rPr>
              <a:t>Karakul</a:t>
            </a:r>
            <a:r>
              <a:rPr lang="ro-RO" sz="1400" b="1" dirty="0">
                <a:latin typeface="+mn-lt"/>
              </a:rPr>
              <a:t> de </a:t>
            </a:r>
            <a:r>
              <a:rPr lang="ro-RO" sz="1400" b="1" dirty="0" err="1">
                <a:latin typeface="+mn-lt"/>
              </a:rPr>
              <a:t>Botoşani</a:t>
            </a:r>
            <a:r>
              <a:rPr lang="ro-RO" sz="1400" b="1" dirty="0">
                <a:latin typeface="+mn-lt"/>
              </a:rPr>
              <a:t> luată în studiu a evidențiat 52 grupe genetice cu unu și până la 18 produși (</a:t>
            </a:r>
            <a:r>
              <a:rPr lang="ro-RO" sz="1400" b="1" dirty="0" err="1">
                <a:latin typeface="+mn-lt"/>
              </a:rPr>
              <a:t>semifrați</a:t>
            </a:r>
            <a:r>
              <a:rPr lang="ro-RO" sz="1400" b="1" dirty="0">
                <a:latin typeface="+mn-lt"/>
              </a:rPr>
              <a:t> după tată) respectiv, </a:t>
            </a:r>
            <a:r>
              <a:rPr lang="ro-RO" sz="1400" b="1" dirty="0" err="1">
                <a:latin typeface="+mn-lt"/>
              </a:rPr>
              <a:t>Taţi</a:t>
            </a:r>
            <a:r>
              <a:rPr lang="ro-RO" sz="1400" b="1" dirty="0">
                <a:latin typeface="+mn-lt"/>
              </a:rPr>
              <a:t> (T) cu mai mult de 5 produși au înregistrat 20 de grupe genetice ceea ce reprezintă 38,46 </a:t>
            </a:r>
            <a:r>
              <a:rPr lang="ro-RO" sz="1400" b="1" dirty="0" smtClean="0">
                <a:latin typeface="+mn-lt"/>
              </a:rPr>
              <a:t>%. Cea mai valoroasă familie s-a regăsit la indivizii din linia Roz cu un punctaj al tatălui de 630 puncte iar media produșilor situându-se la 530 puncte. Totalitatea însușirilor calitative ale pielicelei dau valoarea comercială a acestora exprimată prin punctajul din fișa de apreciere (Pascal et </a:t>
            </a:r>
            <a:r>
              <a:rPr lang="ro-RO" sz="1400" b="1" dirty="0" err="1" smtClean="0">
                <a:latin typeface="+mn-lt"/>
              </a:rPr>
              <a:t>all</a:t>
            </a:r>
            <a:r>
              <a:rPr lang="ro-RO" sz="1400" b="1" dirty="0" smtClean="0">
                <a:latin typeface="+mn-lt"/>
              </a:rPr>
              <a:t> 1994)</a:t>
            </a:r>
            <a:endParaRPr lang="ro-RO" sz="1400" b="1" i="1" dirty="0">
              <a:latin typeface="+mn-lt"/>
              <a:cs typeface="Times New Roman" panose="02020603050405020304" pitchFamily="18" charset="0"/>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600393" y="5798916"/>
            <a:ext cx="7803436" cy="410589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b="1" dirty="0">
                <a:latin typeface="+mn-lt"/>
              </a:rPr>
              <a:t> </a:t>
            </a:r>
            <a:r>
              <a:rPr lang="ro-RO" sz="1400" b="1" dirty="0" smtClean="0">
                <a:latin typeface="+mn-lt"/>
              </a:rPr>
              <a:t>          Studiul </a:t>
            </a:r>
            <a:r>
              <a:rPr lang="ro-RO" sz="1400" b="1" dirty="0">
                <a:latin typeface="+mn-lt"/>
              </a:rPr>
              <a:t>privind punctajul total și a greutății la naștere pentru Tați (T), Mame (M) și Produși (P), pe efectivul de rasă </a:t>
            </a:r>
            <a:r>
              <a:rPr lang="ro-RO" sz="1400" b="1" dirty="0" err="1">
                <a:latin typeface="+mn-lt"/>
              </a:rPr>
              <a:t>Karakul</a:t>
            </a:r>
            <a:r>
              <a:rPr lang="ro-RO" sz="1400" b="1" dirty="0">
                <a:latin typeface="+mn-lt"/>
              </a:rPr>
              <a:t> de Botoșani </a:t>
            </a:r>
            <a:r>
              <a:rPr lang="ro-RO" sz="1400" b="1" dirty="0" smtClean="0">
                <a:latin typeface="+mn-lt"/>
              </a:rPr>
              <a:t>studiat</a:t>
            </a:r>
            <a:r>
              <a:rPr lang="ro-RO" sz="1400" b="1" dirty="0">
                <a:latin typeface="+mn-lt"/>
              </a:rPr>
              <a:t>, a evidențiat un punctaj mediu de 576.21 la Tați (T) cu limite cuprinse între 465 și 668 puncte, o valoare medie de 519.47 puncte la mame (M) cu limite cuprinse între 395 și 650 puncte și o valoare medie de 495.38 puncte la Produși (P) cu valori minime și maxime între 395 și 663 puncte. Constatăm că produșii au un punctaj inferior ascendenței, iar diferențele sunt foarte semnificative, pentru p &lt; 0,001, C.I. = 95%, după cum indică testele Fisher și </a:t>
            </a:r>
            <a:r>
              <a:rPr lang="ro-RO" sz="1400" b="1" dirty="0" err="1" smtClean="0">
                <a:latin typeface="+mn-lt"/>
              </a:rPr>
              <a:t>Tukey</a:t>
            </a:r>
            <a:r>
              <a:rPr lang="ro-RO" sz="1400" b="1" dirty="0" smtClean="0">
                <a:latin typeface="+mn-lt"/>
              </a:rPr>
              <a:t>. </a:t>
            </a:r>
          </a:p>
          <a:p>
            <a:pPr algn="just"/>
            <a:endParaRPr lang="ro-RO" sz="1400" b="1" i="1" dirty="0" smtClean="0"/>
          </a:p>
          <a:p>
            <a:pPr algn="just"/>
            <a:endParaRPr lang="ro-RO" sz="1400" b="1" i="1" dirty="0" smtClean="0"/>
          </a:p>
          <a:p>
            <a:pPr algn="just"/>
            <a:endParaRPr lang="ro-RO" sz="1400" b="1" i="1" dirty="0"/>
          </a:p>
          <a:p>
            <a:pPr algn="just"/>
            <a:endParaRPr lang="ro-RO" sz="1400" b="1" i="1" dirty="0" smtClean="0"/>
          </a:p>
          <a:p>
            <a:pPr algn="just"/>
            <a:endParaRPr lang="ro-RO" sz="1400" b="1" i="1" dirty="0" smtClean="0"/>
          </a:p>
          <a:p>
            <a:pPr algn="just"/>
            <a:endParaRPr lang="ro-RO" sz="1400" b="1" i="1" dirty="0"/>
          </a:p>
          <a:p>
            <a:pPr algn="just"/>
            <a:endParaRPr lang="ro-RO" sz="1400" b="1" i="1" dirty="0" smtClean="0"/>
          </a:p>
          <a:p>
            <a:pPr algn="just"/>
            <a:endParaRPr lang="ro-RO" sz="1400" b="1" i="1" dirty="0"/>
          </a:p>
          <a:p>
            <a:pPr algn="just"/>
            <a:endParaRPr lang="ro-RO" sz="1400" b="1" i="1" dirty="0" smtClean="0"/>
          </a:p>
          <a:p>
            <a:pPr algn="just"/>
            <a:endParaRPr lang="ro-RO" sz="1400" b="1" i="1" dirty="0" smtClean="0"/>
          </a:p>
          <a:p>
            <a:pPr algn="just"/>
            <a:endParaRPr lang="ro-RO" sz="1400" b="1" i="1" dirty="0" smtClean="0"/>
          </a:p>
          <a:p>
            <a:pPr algn="just"/>
            <a:endParaRPr lang="ro-RO" sz="1400" b="1" i="1" dirty="0"/>
          </a:p>
          <a:p>
            <a:pPr algn="just"/>
            <a:endParaRPr lang="ro-RO" sz="1400" b="1" i="1" dirty="0" smtClean="0"/>
          </a:p>
          <a:p>
            <a:pPr algn="just"/>
            <a:endParaRPr lang="ro-RO" sz="1400" b="1" i="1" dirty="0" smtClean="0"/>
          </a:p>
        </p:txBody>
      </p:sp>
      <p:sp>
        <p:nvSpPr>
          <p:cNvPr id="13" name="Title 1"/>
          <p:cNvSpPr txBox="1">
            <a:spLocks/>
          </p:cNvSpPr>
          <p:nvPr/>
        </p:nvSpPr>
        <p:spPr>
          <a:xfrm>
            <a:off x="625270" y="10289246"/>
            <a:ext cx="7803436" cy="254988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400" dirty="0">
              <a:latin typeface="+mn-lt"/>
            </a:endParaRPr>
          </a:p>
          <a:p>
            <a:pPr algn="just"/>
            <a:r>
              <a:rPr lang="ro-RO" sz="1400" dirty="0" smtClean="0">
                <a:latin typeface="+mn-lt"/>
              </a:rPr>
              <a:t>Produșii </a:t>
            </a:r>
            <a:r>
              <a:rPr lang="ro-RO" sz="1400" dirty="0">
                <a:latin typeface="+mn-lt"/>
              </a:rPr>
              <a:t>(fii și fiicele) au avut un punctaj inferior ascendenței, iar diferențele sunt foarte semnificative, pentru p &lt; 0,001, C.I. = 95%, după cum indică testele Fisher </a:t>
            </a:r>
            <a:r>
              <a:rPr lang="ro-RO" sz="1400" dirty="0" err="1">
                <a:latin typeface="+mn-lt"/>
              </a:rPr>
              <a:t>şi</a:t>
            </a:r>
            <a:r>
              <a:rPr lang="ro-RO" sz="1400" dirty="0">
                <a:latin typeface="+mn-lt"/>
              </a:rPr>
              <a:t> </a:t>
            </a:r>
            <a:r>
              <a:rPr lang="ro-RO" sz="1400" dirty="0" err="1">
                <a:latin typeface="+mn-lt"/>
              </a:rPr>
              <a:t>Tukey</a:t>
            </a:r>
            <a:r>
              <a:rPr lang="ro-RO" sz="1400" dirty="0">
                <a:latin typeface="+mn-lt"/>
              </a:rPr>
              <a:t>. Explicația privind punctajul total rezidă în faptul că efectivul luat în studiu nu este întreg efectivul activ al populației de ovine </a:t>
            </a:r>
            <a:r>
              <a:rPr lang="ro-RO" sz="1400" dirty="0" err="1">
                <a:latin typeface="+mn-lt"/>
              </a:rPr>
              <a:t>Karakul</a:t>
            </a:r>
            <a:r>
              <a:rPr lang="ro-RO" sz="1400" dirty="0">
                <a:latin typeface="+mn-lt"/>
              </a:rPr>
              <a:t> de Botoșani din cadrul stațiunii, ci un efectiv semnificativ pentru liniile Alb și Roz, linii în curs de omologare, astfel nu toți indivizii vor fi păstrați pentru prăsilă, ci doar aceia care se încadrează în limitele de frecvențe calculate pentru selecția plus variantelor</a:t>
            </a:r>
            <a:r>
              <a:rPr lang="ro-RO" sz="1400" dirty="0" smtClean="0">
                <a:latin typeface="+mn-lt"/>
              </a:rPr>
              <a:t>.</a:t>
            </a:r>
            <a:r>
              <a:rPr lang="ro-RO" sz="1400" dirty="0">
                <a:latin typeface="+mn-lt"/>
              </a:rPr>
              <a:t> </a:t>
            </a:r>
            <a:endParaRPr lang="ro-RO" sz="1400" dirty="0" smtClean="0">
              <a:latin typeface="+mn-lt"/>
            </a:endParaRPr>
          </a:p>
          <a:p>
            <a:pPr algn="just"/>
            <a:r>
              <a:rPr lang="ro-RO" sz="1400" dirty="0" smtClean="0">
                <a:latin typeface="+mn-lt"/>
              </a:rPr>
              <a:t>Chiar </a:t>
            </a:r>
            <a:r>
              <a:rPr lang="ro-RO" sz="1400" dirty="0">
                <a:latin typeface="+mn-lt"/>
              </a:rPr>
              <a:t>dacă efectivul luat în studiu face parte preponderent din liniile Alb și Roz, s-a  constatat totuși și existența unor familii genetice foarte valoroase cu valoarea medie la punctajul total de peste 630 puncte la Tata (T) cod 651794 (linia Roz), iar produsul de 530 puncte, Tata (T) cod 467435 (linia Sur) cu punctaj de 625, iar produsul 502 puncte, Tata (T) cod 651786 (linia Brumăriu) cu punctaj de 640, iar produsul 525 puncte, Tata (T) cod 174050 (linia Negru) cu punctaj de 650, iar produsul 504 puncte și Tata (T) cod 870226 (linia Maro) respectiv 422517 (linia Roz) cu 615 puncte, iar produșii care au avut un punctaj de 486 și 453.</a:t>
            </a:r>
            <a:endParaRPr lang="en-US" sz="1400" dirty="0">
              <a:latin typeface="+mn-lt"/>
            </a:endParaRPr>
          </a:p>
        </p:txBody>
      </p:sp>
      <p:sp>
        <p:nvSpPr>
          <p:cNvPr id="14" name="Title 1"/>
          <p:cNvSpPr txBox="1">
            <a:spLocks/>
          </p:cNvSpPr>
          <p:nvPr/>
        </p:nvSpPr>
        <p:spPr>
          <a:xfrm>
            <a:off x="625270" y="13144668"/>
            <a:ext cx="7803436" cy="109175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b="1" dirty="0" smtClean="0">
                <a:latin typeface="+mn-lt"/>
              </a:rPr>
              <a:t>Nechifor </a:t>
            </a:r>
            <a:r>
              <a:rPr lang="ro-RO" sz="1400" b="1" dirty="0">
                <a:latin typeface="+mn-lt"/>
              </a:rPr>
              <a:t>I. (2019). Evaluarea gradului de ameliorare a caracterelor de producție la rasa </a:t>
            </a:r>
            <a:r>
              <a:rPr lang="ro-RO" sz="1400" b="1" dirty="0" err="1">
                <a:latin typeface="+mn-lt"/>
              </a:rPr>
              <a:t>Karakul</a:t>
            </a:r>
            <a:r>
              <a:rPr lang="ro-RO" sz="1400" b="1" dirty="0">
                <a:latin typeface="+mn-lt"/>
              </a:rPr>
              <a:t> de Botoșani. Edit, PIM, Iași, p.49-57</a:t>
            </a:r>
            <a:endParaRPr lang="en-US" sz="1400" b="1" dirty="0">
              <a:latin typeface="+mn-lt"/>
            </a:endParaRPr>
          </a:p>
          <a:p>
            <a:pPr algn="just"/>
            <a:r>
              <a:rPr lang="ro-RO" sz="1400" b="1" dirty="0" smtClean="0">
                <a:latin typeface="+mn-lt"/>
              </a:rPr>
              <a:t>Pascal</a:t>
            </a:r>
            <a:r>
              <a:rPr lang="ro-RO" sz="1400" b="1" dirty="0">
                <a:latin typeface="+mn-lt"/>
              </a:rPr>
              <a:t>, C., </a:t>
            </a:r>
            <a:r>
              <a:rPr lang="ro-RO" sz="1400" b="1" dirty="0" err="1">
                <a:latin typeface="+mn-lt"/>
              </a:rPr>
              <a:t>Gilca</a:t>
            </a:r>
            <a:r>
              <a:rPr lang="ro-RO" sz="1400" b="1" dirty="0">
                <a:latin typeface="+mn-lt"/>
              </a:rPr>
              <a:t>, I., Creanga, St., </a:t>
            </a:r>
            <a:r>
              <a:rPr lang="ro-RO" sz="1400" b="1" dirty="0" err="1">
                <a:latin typeface="+mn-lt"/>
              </a:rPr>
              <a:t>Vintila</a:t>
            </a:r>
            <a:r>
              <a:rPr lang="ro-RO" sz="1400" b="1" dirty="0">
                <a:latin typeface="+mn-lt"/>
              </a:rPr>
              <a:t>, V. (1994). </a:t>
            </a:r>
            <a:r>
              <a:rPr lang="ro-RO" sz="1400" b="1" dirty="0" err="1">
                <a:latin typeface="+mn-lt"/>
              </a:rPr>
              <a:t>Cercetari</a:t>
            </a:r>
            <a:r>
              <a:rPr lang="ro-RO" sz="1400" b="1" dirty="0">
                <a:latin typeface="+mn-lt"/>
              </a:rPr>
              <a:t> comparative privind unele însușiri ce influențează calitatea pielicelelor la mieii de rasă </a:t>
            </a:r>
            <a:r>
              <a:rPr lang="ro-RO" sz="1400" b="1" dirty="0" err="1">
                <a:latin typeface="+mn-lt"/>
              </a:rPr>
              <a:t>Karakul</a:t>
            </a:r>
            <a:r>
              <a:rPr lang="ro-RO" sz="1400" b="1" dirty="0">
                <a:latin typeface="+mn-lt"/>
              </a:rPr>
              <a:t> și metiși. Lucrări Științifice, vol. 37/38. Seria Zootehnie, USAMV </a:t>
            </a:r>
            <a:r>
              <a:rPr lang="ro-RO" sz="1400" b="1" dirty="0" err="1">
                <a:latin typeface="+mn-lt"/>
              </a:rPr>
              <a:t>Iasi</a:t>
            </a:r>
            <a:r>
              <a:rPr lang="ro-RO" sz="1400" b="1" dirty="0">
                <a:latin typeface="+mn-lt"/>
              </a:rPr>
              <a:t>, p. 216-221.</a:t>
            </a:r>
            <a:endParaRPr lang="en-US" sz="1400" b="1" dirty="0">
              <a:latin typeface="+mn-lt"/>
            </a:endParaRPr>
          </a:p>
        </p:txBody>
      </p:sp>
      <p:sp>
        <p:nvSpPr>
          <p:cNvPr id="5" name="Rectangle 4"/>
          <p:cNvSpPr/>
          <p:nvPr/>
        </p:nvSpPr>
        <p:spPr>
          <a:xfrm>
            <a:off x="600170" y="5418246"/>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631332" y="12806852"/>
            <a:ext cx="1568058" cy="369332"/>
          </a:xfrm>
          <a:prstGeom prst="rect">
            <a:avLst/>
          </a:prstGeom>
        </p:spPr>
        <p:txBody>
          <a:bodyPr wrap="none">
            <a:spAutoFit/>
          </a:bodyPr>
          <a:lstStyle/>
          <a:p>
            <a:pPr algn="just"/>
            <a:r>
              <a:rPr lang="en-US" b="1" dirty="0" smtClean="0"/>
              <a:t>BIBLIOGRAFIE</a:t>
            </a:r>
            <a:r>
              <a:rPr lang="ro-RO" b="1" dirty="0" smtClean="0"/>
              <a:t> </a:t>
            </a:r>
            <a:endParaRPr lang="en-US" b="1" dirty="0"/>
          </a:p>
        </p:txBody>
      </p:sp>
      <p:pic>
        <p:nvPicPr>
          <p:cNvPr id="1026" name="Picture 46"/>
          <p:cNvPicPr>
            <a:picLocks noChangeAspect="1" noChangeArrowheads="1"/>
          </p:cNvPicPr>
          <p:nvPr/>
        </p:nvPicPr>
        <p:blipFill>
          <a:blip r:embed="rId3">
            <a:lum contrast="10000"/>
            <a:extLst>
              <a:ext uri="{28A0092B-C50C-407E-A947-70E740481C1C}">
                <a14:useLocalDpi xmlns:a14="http://schemas.microsoft.com/office/drawing/2010/main" val="0"/>
              </a:ext>
            </a:extLst>
          </a:blip>
          <a:srcRect l="26683" t="35826" r="29112" b="18214"/>
          <a:stretch>
            <a:fillRect/>
          </a:stretch>
        </p:blipFill>
        <p:spPr bwMode="auto">
          <a:xfrm>
            <a:off x="3957789" y="6971829"/>
            <a:ext cx="4426002" cy="251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tăText 15"/>
          <p:cNvSpPr txBox="1"/>
          <p:nvPr/>
        </p:nvSpPr>
        <p:spPr>
          <a:xfrm>
            <a:off x="610072" y="7058789"/>
            <a:ext cx="3407831" cy="2462213"/>
          </a:xfrm>
          <a:prstGeom prst="rect">
            <a:avLst/>
          </a:prstGeom>
          <a:noFill/>
        </p:spPr>
        <p:txBody>
          <a:bodyPr wrap="square" rtlCol="0">
            <a:spAutoFit/>
          </a:bodyPr>
          <a:lstStyle/>
          <a:p>
            <a:pPr algn="just"/>
            <a:r>
              <a:rPr lang="ro-RO" sz="1400" b="1" dirty="0" smtClean="0"/>
              <a:t>           La </a:t>
            </a:r>
            <a:r>
              <a:rPr lang="ro-RO" sz="1400" b="1" dirty="0"/>
              <a:t>Produși (P), clasa cu frecvența cea mai mare este cuprinsă între 484.34 - 502.2 puncte și reprezintă 34%, iar pentru greutatea la fătare, clasa cu frecvența cea mai mare este cuprinsă între 3.95 - 4.3 și reprezintă 32%. Ambele clase constituie modulul pentru fii și fiice cu care se va începe selectarea plus variantelor în ameliorarea genetic a populației de ovine din rasa </a:t>
            </a:r>
            <a:r>
              <a:rPr lang="ro-RO" sz="1400" b="1" dirty="0" err="1"/>
              <a:t>Karakul</a:t>
            </a:r>
            <a:r>
              <a:rPr lang="ro-RO" sz="1400" b="1" dirty="0"/>
              <a:t> de Botoșani</a:t>
            </a:r>
            <a:r>
              <a:rPr lang="ro-RO" sz="1400" b="1" dirty="0" smtClean="0"/>
              <a:t>. Abordarea unei cercetări referitoare la elaborarea și</a:t>
            </a:r>
            <a:endParaRPr lang="en-US" sz="1400" b="1" dirty="0"/>
          </a:p>
        </p:txBody>
      </p:sp>
      <p:sp>
        <p:nvSpPr>
          <p:cNvPr id="18" name="Rectangle 4"/>
          <p:cNvSpPr/>
          <p:nvPr/>
        </p:nvSpPr>
        <p:spPr>
          <a:xfrm>
            <a:off x="610072" y="2981755"/>
            <a:ext cx="1124090" cy="369332"/>
          </a:xfrm>
          <a:prstGeom prst="rect">
            <a:avLst/>
          </a:prstGeom>
        </p:spPr>
        <p:txBody>
          <a:bodyPr wrap="none">
            <a:spAutoFit/>
          </a:bodyPr>
          <a:lstStyle/>
          <a:p>
            <a:r>
              <a:rPr lang="ro-RO" b="1" dirty="0" smtClean="0"/>
              <a:t>REZUMAT</a:t>
            </a:r>
            <a:endParaRPr lang="en-US" sz="2000" b="1" dirty="0"/>
          </a:p>
        </p:txBody>
      </p:sp>
      <p:sp>
        <p:nvSpPr>
          <p:cNvPr id="19" name="Rectangle 4"/>
          <p:cNvSpPr/>
          <p:nvPr/>
        </p:nvSpPr>
        <p:spPr>
          <a:xfrm>
            <a:off x="631332" y="9907292"/>
            <a:ext cx="1209690" cy="369332"/>
          </a:xfrm>
          <a:prstGeom prst="rect">
            <a:avLst/>
          </a:prstGeom>
        </p:spPr>
        <p:txBody>
          <a:bodyPr wrap="none">
            <a:spAutoFit/>
          </a:bodyPr>
          <a:lstStyle/>
          <a:p>
            <a:r>
              <a:rPr lang="ro-RO" b="1" dirty="0" smtClean="0"/>
              <a:t>CONCLUZII</a:t>
            </a:r>
            <a:endParaRPr lang="en-US" sz="2000" b="1" dirty="0"/>
          </a:p>
        </p:txBody>
      </p:sp>
      <p:sp>
        <p:nvSpPr>
          <p:cNvPr id="17" name="CasetăText 16"/>
          <p:cNvSpPr txBox="1"/>
          <p:nvPr/>
        </p:nvSpPr>
        <p:spPr>
          <a:xfrm>
            <a:off x="610072" y="9409230"/>
            <a:ext cx="7818634" cy="523220"/>
          </a:xfrm>
          <a:prstGeom prst="rect">
            <a:avLst/>
          </a:prstGeom>
          <a:noFill/>
        </p:spPr>
        <p:txBody>
          <a:bodyPr wrap="square" rtlCol="0">
            <a:spAutoFit/>
          </a:bodyPr>
          <a:lstStyle/>
          <a:p>
            <a:pPr algn="just"/>
            <a:r>
              <a:rPr lang="ro-RO" sz="1400" b="1" dirty="0"/>
              <a:t>interpretarea nivelului actual al ameliorării </a:t>
            </a:r>
            <a:endParaRPr lang="ro-RO" sz="1400" b="1" dirty="0" smtClean="0"/>
          </a:p>
          <a:p>
            <a:pPr algn="just"/>
            <a:r>
              <a:rPr lang="ro-RO" sz="1400" b="1" dirty="0" smtClean="0"/>
              <a:t>caracterelor </a:t>
            </a:r>
            <a:r>
              <a:rPr lang="ro-RO" sz="1400" b="1" dirty="0"/>
              <a:t>de producție la rasa </a:t>
            </a:r>
            <a:r>
              <a:rPr lang="ro-RO" sz="1400" b="1" dirty="0" err="1"/>
              <a:t>Karakul</a:t>
            </a:r>
            <a:r>
              <a:rPr lang="ro-RO" sz="1400" b="1" dirty="0"/>
              <a:t> de </a:t>
            </a:r>
            <a:r>
              <a:rPr lang="ro-RO" sz="1400" b="1" dirty="0" smtClean="0"/>
              <a:t>Botoșani </a:t>
            </a:r>
            <a:r>
              <a:rPr lang="ro-RO" sz="1400" b="1" dirty="0"/>
              <a:t>este oportună și de actualitate (Nechifor 2019</a:t>
            </a:r>
            <a:r>
              <a:rPr lang="ro-RO" sz="1400" b="1" dirty="0" smtClean="0"/>
              <a:t>).</a:t>
            </a:r>
            <a:endParaRPr lang="en-US" sz="1400" b="1" dirty="0"/>
          </a:p>
        </p:txBody>
      </p:sp>
      <p:sp>
        <p:nvSpPr>
          <p:cNvPr id="20" name="CasetăText 19"/>
          <p:cNvSpPr txBox="1"/>
          <p:nvPr/>
        </p:nvSpPr>
        <p:spPr>
          <a:xfrm>
            <a:off x="3957789" y="9409229"/>
            <a:ext cx="4340746" cy="307777"/>
          </a:xfrm>
          <a:prstGeom prst="rect">
            <a:avLst/>
          </a:prstGeom>
          <a:noFill/>
        </p:spPr>
        <p:txBody>
          <a:bodyPr wrap="square" rtlCol="0">
            <a:spAutoFit/>
          </a:bodyPr>
          <a:lstStyle/>
          <a:p>
            <a:pPr algn="r"/>
            <a:r>
              <a:rPr lang="ro-RO" sz="1400" b="1" i="1" dirty="0"/>
              <a:t>Fig. 1 Histograma pentru punctajul total la Produși (P)</a:t>
            </a:r>
            <a:endParaRPr lang="en-US" sz="1400" b="1" dirty="0"/>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TotalTime>
  <Words>797</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CERCETĂRI PRIVIND STRUCTURA INTRA POPULAȚIONALĂ A UNUI EFECTIV DE OVINE DIN RASA KARAKUL DE BOTOȘANI Vasile MACIUC, Ionică NECHIFOR, Alexandru Marian FLOREA, Bogdan Ioan NECHIFOR, Ioana ȚURCANU, Ana BOLDIȘOR, Daniel Constantin NECHIFOR, Constantin PASCAL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14</cp:revision>
  <dcterms:created xsi:type="dcterms:W3CDTF">2024-02-27T07:52:51Z</dcterms:created>
  <dcterms:modified xsi:type="dcterms:W3CDTF">2024-05-20T12:05:25Z</dcterms:modified>
</cp:coreProperties>
</file>