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3" d="100"/>
          <a:sy n="33" d="100"/>
        </p:scale>
        <p:origin x="19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t>5/18/2024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189"/>
            <a:ext cx="1417690" cy="1834013"/>
          </a:xfrm>
          <a:prstGeom prst="rect">
            <a:avLst/>
          </a:prstGeom>
        </p:spPr>
      </p:pic>
      <p:cxnSp>
        <p:nvCxnSpPr>
          <p:cNvPr id="6" name="Straight Connector 5"/>
          <p:cNvCxnSpPr/>
          <p:nvPr/>
        </p:nvCxnSpPr>
        <p:spPr>
          <a:xfrm>
            <a:off x="264144" y="1755206"/>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192160"/>
            <a:ext cx="6885385" cy="817013"/>
          </a:xfrm>
        </p:spPr>
        <p:txBody>
          <a:bodyPr>
            <a:noAutofit/>
          </a:bodyPr>
          <a:lstStyle/>
          <a:p>
            <a:r>
              <a:rPr lang="ro-RO" sz="2400" b="1" dirty="0"/>
              <a:t>ACADEMIA 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1549384" y="1060892"/>
            <a:ext cx="6885385" cy="379432"/>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en-US" sz="2200" b="1" dirty="0" err="1"/>
              <a:t>Institutului</a:t>
            </a:r>
            <a:r>
              <a:rPr lang="en-US" sz="2200" b="1" dirty="0"/>
              <a:t> de </a:t>
            </a:r>
            <a:r>
              <a:rPr lang="en-US" sz="2200" b="1" dirty="0" err="1"/>
              <a:t>Cercetare-Dezvoltare</a:t>
            </a:r>
            <a:r>
              <a:rPr lang="en-US" sz="2200" b="1" dirty="0"/>
              <a:t> </a:t>
            </a:r>
            <a:r>
              <a:rPr lang="en-US" sz="2200" b="1" dirty="0" err="1"/>
              <a:t>pentru</a:t>
            </a:r>
            <a:r>
              <a:rPr lang="en-US" sz="2200" b="1" dirty="0"/>
              <a:t> </a:t>
            </a:r>
            <a:r>
              <a:rPr lang="en-US" sz="2200" b="1" dirty="0" err="1"/>
              <a:t>Montanologie</a:t>
            </a:r>
            <a:r>
              <a:rPr lang="en-US" sz="2200" b="1" dirty="0"/>
              <a:t> Cristian – Sibiu</a:t>
            </a:r>
          </a:p>
        </p:txBody>
      </p:sp>
      <p:sp>
        <p:nvSpPr>
          <p:cNvPr id="8" name="Title 1"/>
          <p:cNvSpPr txBox="1">
            <a:spLocks/>
          </p:cNvSpPr>
          <p:nvPr/>
        </p:nvSpPr>
        <p:spPr>
          <a:xfrm>
            <a:off x="190377" y="3184695"/>
            <a:ext cx="8876804" cy="2397674"/>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1400" dirty="0">
              <a:solidFill>
                <a:srgbClr val="FF0000"/>
              </a:solidFill>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177693" y="5915066"/>
            <a:ext cx="8866764" cy="4656064"/>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sp>
        <p:nvSpPr>
          <p:cNvPr id="13" name="Title 1"/>
          <p:cNvSpPr txBox="1">
            <a:spLocks/>
          </p:cNvSpPr>
          <p:nvPr/>
        </p:nvSpPr>
        <p:spPr>
          <a:xfrm>
            <a:off x="213051" y="10923873"/>
            <a:ext cx="8769024" cy="1595641"/>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lnSpc>
                <a:spcPct val="100000"/>
              </a:lnSpc>
            </a:pPr>
            <a:r>
              <a:rPr lang="en-US" sz="2400" b="1" dirty="0" smtClean="0"/>
              <a:t>CONCLUZII</a:t>
            </a:r>
            <a:endParaRPr lang="en-US" sz="2400" b="1" dirty="0"/>
          </a:p>
          <a:p>
            <a:pPr algn="just"/>
            <a:r>
              <a:rPr lang="ro-RO" sz="1400" dirty="0" smtClean="0"/>
              <a:t>1. Diagnosticul </a:t>
            </a:r>
            <a:r>
              <a:rPr lang="ro-RO" sz="1400" dirty="0"/>
              <a:t>clinic al mastitei gangrenoase a fost confirmat de investigația bacteriologică în timp ce a susținut și virulența crescută a tulpinii izolate de S. aureus și a explicat inadecvarea terapiei anterioare. </a:t>
            </a:r>
            <a:endParaRPr lang="en-US" sz="1400" dirty="0"/>
          </a:p>
          <a:p>
            <a:pPr algn="just"/>
            <a:r>
              <a:rPr lang="ro-RO" sz="1400" dirty="0" smtClean="0"/>
              <a:t>2. Virulența </a:t>
            </a:r>
            <a:r>
              <a:rPr lang="ro-RO" sz="1400" dirty="0"/>
              <a:t>crescută a tulpinii a reprezentat, de asemenea, patogenitatea sa, ducând la un focar, în ciuda vaccinării animalelor înainte. </a:t>
            </a:r>
            <a:endParaRPr lang="en-US" sz="1400" dirty="0"/>
          </a:p>
          <a:p>
            <a:pPr algn="just"/>
            <a:r>
              <a:rPr lang="ro-RO" sz="1400" dirty="0" smtClean="0"/>
              <a:t>3. Rezultatele </a:t>
            </a:r>
            <a:r>
              <a:rPr lang="ro-RO" sz="1400" dirty="0"/>
              <a:t>de laborator au sugerat că o intervenție rapidă prin terapie, bazată pe antibiogramă, în cazul în care amoxicilină a fost recomandată în cazurile de boală nou detectată în acest efectiv special. </a:t>
            </a:r>
            <a:endParaRPr lang="en-US" sz="1400" dirty="0"/>
          </a:p>
          <a:p>
            <a:pPr algn="just"/>
            <a:r>
              <a:rPr lang="ro-RO" sz="1400" dirty="0" smtClean="0"/>
              <a:t>4. Vaccinarea </a:t>
            </a:r>
            <a:r>
              <a:rPr lang="ro-RO" sz="1400" dirty="0"/>
              <a:t>efectuată în mod constant, pe baza programului preventiv al efectivului, îmbunătățește răspunsul animalelor la provocarea bacteriană, împreună cu măsuri adecvate de management veterinar</a:t>
            </a:r>
            <a:r>
              <a:rPr lang="ro-RO" sz="1400" dirty="0" smtClean="0"/>
              <a:t>.</a:t>
            </a:r>
            <a:endParaRPr lang="en-US" sz="1400" dirty="0"/>
          </a:p>
        </p:txBody>
      </p:sp>
      <p:sp>
        <p:nvSpPr>
          <p:cNvPr id="14" name="Title 1"/>
          <p:cNvSpPr txBox="1">
            <a:spLocks/>
          </p:cNvSpPr>
          <p:nvPr/>
        </p:nvSpPr>
        <p:spPr>
          <a:xfrm>
            <a:off x="213051" y="12997654"/>
            <a:ext cx="8769024" cy="1378028"/>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000" dirty="0"/>
          </a:p>
        </p:txBody>
      </p:sp>
      <p:sp>
        <p:nvSpPr>
          <p:cNvPr id="5" name="Rectangle 4"/>
          <p:cNvSpPr/>
          <p:nvPr/>
        </p:nvSpPr>
        <p:spPr>
          <a:xfrm>
            <a:off x="106565" y="5545643"/>
            <a:ext cx="2310504" cy="369332"/>
          </a:xfrm>
          <a:prstGeom prst="rect">
            <a:avLst/>
          </a:prstGeom>
        </p:spPr>
        <p:txBody>
          <a:bodyPr wrap="none">
            <a:spAutoFit/>
          </a:bodyPr>
          <a:lstStyle/>
          <a:p>
            <a:r>
              <a:rPr lang="en-US" b="1" dirty="0"/>
              <a:t>REZULTATE ȘI DISCUȚII</a:t>
            </a:r>
            <a:endParaRPr lang="en-US" sz="2000" b="1" dirty="0"/>
          </a:p>
        </p:txBody>
      </p:sp>
      <p:sp>
        <p:nvSpPr>
          <p:cNvPr id="11" name="Rectangle 10"/>
          <p:cNvSpPr/>
          <p:nvPr/>
        </p:nvSpPr>
        <p:spPr>
          <a:xfrm>
            <a:off x="131441" y="12519515"/>
            <a:ext cx="1515158" cy="369332"/>
          </a:xfrm>
          <a:prstGeom prst="rect">
            <a:avLst/>
          </a:prstGeom>
        </p:spPr>
        <p:txBody>
          <a:bodyPr wrap="none">
            <a:spAutoFit/>
          </a:bodyPr>
          <a:lstStyle/>
          <a:p>
            <a:pPr algn="just"/>
            <a:r>
              <a:rPr lang="en-US" b="1" dirty="0" smtClean="0"/>
              <a:t>BIBLIOGRAFIE</a:t>
            </a:r>
            <a:endParaRPr lang="en-US" b="1" dirty="0"/>
          </a:p>
        </p:txBody>
      </p:sp>
      <p:sp>
        <p:nvSpPr>
          <p:cNvPr id="16" name="Rectangle 15"/>
          <p:cNvSpPr/>
          <p:nvPr/>
        </p:nvSpPr>
        <p:spPr>
          <a:xfrm>
            <a:off x="213051" y="13058467"/>
            <a:ext cx="8769024" cy="1384995"/>
          </a:xfrm>
          <a:prstGeom prst="rect">
            <a:avLst/>
          </a:prstGeom>
        </p:spPr>
        <p:txBody>
          <a:bodyPr wrap="square">
            <a:spAutoFit/>
          </a:bodyPr>
          <a:lstStyle/>
          <a:p>
            <a:pPr lvl="0"/>
            <a:r>
              <a:rPr lang="ro-RO" sz="1400" dirty="0" smtClean="0">
                <a:latin typeface="+mj-lt"/>
              </a:rPr>
              <a:t>1. </a:t>
            </a:r>
            <a:r>
              <a:rPr lang="en-US" sz="1400" dirty="0" smtClean="0">
                <a:latin typeface="+mj-lt"/>
              </a:rPr>
              <a:t>Gonzalo</a:t>
            </a:r>
            <a:r>
              <a:rPr lang="en-US" sz="1400" dirty="0">
                <a:latin typeface="+mj-lt"/>
              </a:rPr>
              <a:t>, C., A. </a:t>
            </a:r>
            <a:r>
              <a:rPr lang="en-US" sz="1400" dirty="0" err="1">
                <a:latin typeface="+mj-lt"/>
              </a:rPr>
              <a:t>Ariznabarreta</a:t>
            </a:r>
            <a:r>
              <a:rPr lang="en-US" sz="1400" dirty="0">
                <a:latin typeface="+mj-lt"/>
              </a:rPr>
              <a:t>, J. A. </a:t>
            </a:r>
            <a:r>
              <a:rPr lang="en-US" sz="1400" dirty="0" err="1">
                <a:latin typeface="+mj-lt"/>
              </a:rPr>
              <a:t>Carriedo</a:t>
            </a:r>
            <a:r>
              <a:rPr lang="en-US" sz="1400" dirty="0">
                <a:latin typeface="+mj-lt"/>
              </a:rPr>
              <a:t>, and F. San </a:t>
            </a:r>
            <a:r>
              <a:rPr lang="en-US" sz="1400" dirty="0" err="1">
                <a:latin typeface="+mj-lt"/>
              </a:rPr>
              <a:t>Primitivo</a:t>
            </a:r>
            <a:r>
              <a:rPr lang="en-US" sz="1400" dirty="0">
                <a:latin typeface="+mj-lt"/>
              </a:rPr>
              <a:t>. 2002. Mammary pathogens and their relationship to somatic cell count and milk yield losses in dairy ewes. J. Dairy Sci. 85:1460– </a:t>
            </a:r>
            <a:r>
              <a:rPr lang="en-US" sz="1400" dirty="0" smtClean="0">
                <a:latin typeface="+mj-lt"/>
              </a:rPr>
              <a:t>1467</a:t>
            </a:r>
            <a:endParaRPr lang="ro-RO" sz="1400" dirty="0" smtClean="0">
              <a:latin typeface="+mj-lt"/>
            </a:endParaRPr>
          </a:p>
          <a:p>
            <a:r>
              <a:rPr lang="ro-RO" sz="1400" dirty="0" smtClean="0">
                <a:latin typeface="+mj-lt"/>
              </a:rPr>
              <a:t>2. </a:t>
            </a:r>
            <a:r>
              <a:rPr lang="en-US" sz="1400" dirty="0" err="1" smtClean="0">
                <a:latin typeface="+mj-lt"/>
              </a:rPr>
              <a:t>Mavrogianni</a:t>
            </a:r>
            <a:r>
              <a:rPr lang="en-US" sz="1400" dirty="0">
                <a:latin typeface="+mj-lt"/>
              </a:rPr>
              <a:t>, V. S., P. I. Menzies, I. A. </a:t>
            </a:r>
            <a:r>
              <a:rPr lang="en-US" sz="1400" dirty="0" err="1">
                <a:latin typeface="+mj-lt"/>
              </a:rPr>
              <a:t>Fragkou</a:t>
            </a:r>
            <a:r>
              <a:rPr lang="en-US" sz="1400" dirty="0">
                <a:latin typeface="+mj-lt"/>
              </a:rPr>
              <a:t>, and G. C. </a:t>
            </a:r>
            <a:r>
              <a:rPr lang="en-US" sz="1400" dirty="0" err="1">
                <a:latin typeface="+mj-lt"/>
              </a:rPr>
              <a:t>Fthenakis</a:t>
            </a:r>
            <a:r>
              <a:rPr lang="en-US" sz="1400" dirty="0">
                <a:latin typeface="+mj-lt"/>
              </a:rPr>
              <a:t>. 2011. Principles of mastitis treatment in sheep and goats. Vet. </a:t>
            </a:r>
            <a:r>
              <a:rPr lang="en-US" sz="1400" dirty="0" err="1">
                <a:latin typeface="+mj-lt"/>
              </a:rPr>
              <a:t>Clin</a:t>
            </a:r>
            <a:r>
              <a:rPr lang="en-US" sz="1400" dirty="0">
                <a:latin typeface="+mj-lt"/>
              </a:rPr>
              <a:t>. North Am. Food Anim. </a:t>
            </a:r>
            <a:r>
              <a:rPr lang="en-US" sz="1400" dirty="0" err="1">
                <a:latin typeface="+mj-lt"/>
              </a:rPr>
              <a:t>Pract</a:t>
            </a:r>
            <a:r>
              <a:rPr lang="en-US" sz="1400" dirty="0">
                <a:latin typeface="+mj-lt"/>
              </a:rPr>
              <a:t>. 27:115–120. </a:t>
            </a:r>
            <a:endParaRPr lang="ro-RO" sz="1400" dirty="0" smtClean="0">
              <a:latin typeface="+mj-lt"/>
            </a:endParaRPr>
          </a:p>
          <a:p>
            <a:r>
              <a:rPr lang="ro-RO" sz="1400" dirty="0" smtClean="0">
                <a:latin typeface="+mj-lt"/>
              </a:rPr>
              <a:t>3. </a:t>
            </a:r>
            <a:r>
              <a:rPr lang="en-US" sz="1400" dirty="0" err="1" smtClean="0">
                <a:latin typeface="+mj-lt"/>
              </a:rPr>
              <a:t>Viguier</a:t>
            </a:r>
            <a:r>
              <a:rPr lang="en-US" sz="1400" dirty="0">
                <a:latin typeface="+mj-lt"/>
              </a:rPr>
              <a:t>, C., S. Arora, N. </a:t>
            </a:r>
            <a:r>
              <a:rPr lang="en-US" sz="1400" dirty="0" err="1">
                <a:latin typeface="+mj-lt"/>
              </a:rPr>
              <a:t>Gilmartin</a:t>
            </a:r>
            <a:r>
              <a:rPr lang="en-US" sz="1400" dirty="0">
                <a:latin typeface="+mj-lt"/>
              </a:rPr>
              <a:t>, K. Welbeck, and R. </a:t>
            </a:r>
            <a:r>
              <a:rPr lang="en-US" sz="1400" dirty="0" err="1">
                <a:latin typeface="+mj-lt"/>
              </a:rPr>
              <a:t>O’Kennedy</a:t>
            </a:r>
            <a:r>
              <a:rPr lang="en-US" sz="1400" dirty="0">
                <a:latin typeface="+mj-lt"/>
              </a:rPr>
              <a:t>. 2009. Mastitis detection: Current trends and future perspectives. Trends </a:t>
            </a:r>
            <a:r>
              <a:rPr lang="en-US" sz="1400" dirty="0" err="1">
                <a:latin typeface="+mj-lt"/>
              </a:rPr>
              <a:t>Biotechnol</a:t>
            </a:r>
            <a:r>
              <a:rPr lang="en-US" sz="1400" dirty="0">
                <a:latin typeface="+mj-lt"/>
              </a:rPr>
              <a:t>. 27:486–493</a:t>
            </a:r>
            <a:r>
              <a:rPr lang="en-US" sz="1400" dirty="0" smtClean="0">
                <a:latin typeface="+mj-lt"/>
              </a:rPr>
              <a:t>.</a:t>
            </a:r>
            <a:endParaRPr lang="en-US" sz="1400" dirty="0">
              <a:latin typeface="+mj-lt"/>
            </a:endParaRPr>
          </a:p>
        </p:txBody>
      </p:sp>
      <p:sp>
        <p:nvSpPr>
          <p:cNvPr id="32" name="Rectangle 31"/>
          <p:cNvSpPr/>
          <p:nvPr/>
        </p:nvSpPr>
        <p:spPr>
          <a:xfrm>
            <a:off x="6146956" y="8516223"/>
            <a:ext cx="2953363" cy="2031325"/>
          </a:xfrm>
          <a:prstGeom prst="rect">
            <a:avLst/>
          </a:prstGeom>
        </p:spPr>
        <p:txBody>
          <a:bodyPr wrap="square">
            <a:spAutoFit/>
          </a:bodyPr>
          <a:lstStyle/>
          <a:p>
            <a:r>
              <a:rPr lang="ro-RO" altLang="en-US" dirty="0" smtClean="0">
                <a:solidFill>
                  <a:srgbClr val="202124"/>
                </a:solidFill>
                <a:latin typeface="+mj-lt"/>
              </a:rPr>
              <a:t>Diagnosticul bacteriologic și evaluarea rezistenței la antibiotice au orientat terapia. Recomandarea vaccinării consecvente alături de managementul veterinar corect pot preveni boala (3).</a:t>
            </a:r>
            <a:endParaRPr lang="en-US" dirty="0">
              <a:latin typeface="+mj-lt"/>
            </a:endParaRPr>
          </a:p>
        </p:txBody>
      </p:sp>
      <p:sp>
        <p:nvSpPr>
          <p:cNvPr id="33" name="Rectangle 4"/>
          <p:cNvSpPr>
            <a:spLocks noChangeArrowheads="1"/>
          </p:cNvSpPr>
          <p:nvPr/>
        </p:nvSpPr>
        <p:spPr bwMode="auto">
          <a:xfrm>
            <a:off x="140818" y="3181886"/>
            <a:ext cx="8864274" cy="24160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just" eaLnBrk="0" fontAlgn="base" hangingPunct="0">
              <a:spcBef>
                <a:spcPct val="0"/>
              </a:spcBef>
              <a:spcAft>
                <a:spcPct val="0"/>
              </a:spcAft>
            </a:pPr>
            <a:r>
              <a:rPr lang="ro-RO" sz="1400" b="1" dirty="0"/>
              <a:t>Această cercetare și-a propus să descrie un studiu de caz al mastitei stafilococice într-o turmă de ovine, cu un curs atipic în care cazurile înregistrate   au progresat într-un episod endemic în ciuda vaccinărilor anterioare și să evalueze impactul terapiei în diminuarea pierderilor. Au fost efectuate investigații epidemiologice, clinice și bacteriologice pentru diagnosticarea agentului inductor. Diagnosticul clinic al mastitei gangrenoase produse de S. aureus a fost confirmat de investigația bacteriologică în timp ce aceasta a subliniat virulența crescută a tulpinii izolate și a explicat lipsa de eficacitate a terapiei anterioare. Virulența crescută a tulpinii a susținut patogenitatea sa, dând naștere unui focar de boală în ciuda vaccinării anterioare a animalelor. Rezultatele de laborator au sugerat că o intervenție rapidă prin terapie, bazată pe antibiogramă, în care amoxicilina a fost recomandată în cazurile de boală nou depistate reprezintă o soluție validă a problemei. Vaccinarea efectuată în mod constant, pe baza programului preventiv al efectivului, îmbunătățește răspunsul animalelor la provocarea bacteriană, împreună cu măsuri adecvate de management veterinar.</a:t>
            </a:r>
            <a:endParaRPr kumimoji="0" lang="en-US" altLang="en-US" sz="1400" b="1" u="none" strike="noStrike" cap="none" normalizeH="0" baseline="0" dirty="0" smtClean="0">
              <a:ln>
                <a:noFill/>
              </a:ln>
              <a:solidFill>
                <a:schemeClr val="tx1"/>
              </a:solidFill>
              <a:effectLst/>
              <a:latin typeface="+mj-lt"/>
            </a:endParaRPr>
          </a:p>
        </p:txBody>
      </p:sp>
      <p:sp>
        <p:nvSpPr>
          <p:cNvPr id="18" name="Rectangle 3"/>
          <p:cNvSpPr>
            <a:spLocks noGrp="1" noChangeArrowheads="1"/>
          </p:cNvSpPr>
          <p:nvPr>
            <p:ph type="ctrTitle"/>
          </p:nvPr>
        </p:nvSpPr>
        <p:spPr bwMode="auto">
          <a:xfrm>
            <a:off x="140818" y="1776711"/>
            <a:ext cx="8926363" cy="136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a:lnSpc>
                <a:spcPct val="107000"/>
              </a:lnSpc>
            </a:pPr>
            <a:r>
              <a:rPr kumimoji="0" lang="en-GB" altLang="en-US" sz="2000" b="1" i="0" u="none" strike="noStrike" cap="none" normalizeH="0" baseline="0" dirty="0" smtClean="0">
                <a:ln>
                  <a:noFill/>
                </a:ln>
                <a:solidFill>
                  <a:srgbClr val="1F1F1F"/>
                </a:solidFill>
                <a:effectLst/>
                <a:ea typeface="Times New Roman" panose="02020603050405020304" pitchFamily="18" charset="0"/>
                <a:cs typeface="Times New Roman" panose="02020603050405020304" pitchFamily="18" charset="0"/>
              </a:rPr>
              <a:t>MASTITA STAFILOCOCICĂ LA OVINE: O PROBLEMĂ REZOLVATĂ SAU ÎN AȘTEPTARE?</a:t>
            </a:r>
            <a:r>
              <a:rPr kumimoji="0" lang="en-US" altLang="en-US" sz="2000" b="0" i="0" u="none" strike="noStrike" cap="none" normalizeH="0" baseline="0" dirty="0" smtClean="0">
                <a:ln>
                  <a:noFill/>
                </a:ln>
                <a:solidFill>
                  <a:schemeClr val="tx1"/>
                </a:solidFill>
                <a:effectLst/>
              </a:rPr>
              <a:t> </a:t>
            </a:r>
            <a:br>
              <a:rPr kumimoji="0" lang="en-US" altLang="en-US" sz="2000" b="0" i="0" u="none" strike="noStrike" cap="none" normalizeH="0" baseline="0" dirty="0" smtClean="0">
                <a:ln>
                  <a:noFill/>
                </a:ln>
                <a:solidFill>
                  <a:schemeClr val="tx1"/>
                </a:solidFill>
                <a:effectLst/>
              </a:rPr>
            </a:br>
            <a:r>
              <a:rPr lang="en-US" sz="1600" b="1" dirty="0">
                <a:solidFill>
                  <a:srgbClr val="222222"/>
                </a:solidFill>
                <a:ea typeface="Times New Roman" panose="02020603050405020304" pitchFamily="18" charset="0"/>
                <a:cs typeface="Times New Roman" panose="02020603050405020304" pitchFamily="18" charset="0"/>
              </a:rPr>
              <a:t>VASIU AUREL</a:t>
            </a:r>
            <a:r>
              <a:rPr lang="en-US" sz="1600" b="1" baseline="30000" dirty="0">
                <a:solidFill>
                  <a:srgbClr val="222222"/>
                </a:solidFill>
                <a:ea typeface="Times New Roman" panose="02020603050405020304" pitchFamily="18" charset="0"/>
                <a:cs typeface="Times New Roman" panose="02020603050405020304" pitchFamily="18" charset="0"/>
              </a:rPr>
              <a:t> 1</a:t>
            </a:r>
            <a:r>
              <a:rPr lang="en-US" sz="1600" b="1" dirty="0">
                <a:solidFill>
                  <a:srgbClr val="222222"/>
                </a:solidFill>
                <a:ea typeface="Times New Roman" panose="02020603050405020304" pitchFamily="18" charset="0"/>
                <a:cs typeface="Times New Roman" panose="02020603050405020304" pitchFamily="18" charset="0"/>
              </a:rPr>
              <a:t>, PALL EMOKE</a:t>
            </a:r>
            <a:r>
              <a:rPr lang="en-US" sz="1600" b="1" baseline="30000" dirty="0">
                <a:solidFill>
                  <a:srgbClr val="222222"/>
                </a:solidFill>
                <a:ea typeface="Times New Roman" panose="02020603050405020304" pitchFamily="18" charset="0"/>
                <a:cs typeface="Times New Roman" panose="02020603050405020304" pitchFamily="18" charset="0"/>
              </a:rPr>
              <a:t>1,2</a:t>
            </a:r>
            <a:r>
              <a:rPr lang="en-US" sz="1600" b="1" dirty="0">
                <a:solidFill>
                  <a:srgbClr val="222222"/>
                </a:solidFill>
                <a:ea typeface="Times New Roman" panose="02020603050405020304" pitchFamily="18" charset="0"/>
                <a:cs typeface="Times New Roman" panose="02020603050405020304" pitchFamily="18" charset="0"/>
              </a:rPr>
              <a:t>, DUCA GHEORGHITA</a:t>
            </a:r>
            <a:r>
              <a:rPr lang="en-US" sz="1600" b="1" baseline="30000" dirty="0">
                <a:solidFill>
                  <a:srgbClr val="222222"/>
                </a:solidFill>
                <a:ea typeface="Times New Roman" panose="02020603050405020304" pitchFamily="18" charset="0"/>
                <a:cs typeface="Times New Roman" panose="02020603050405020304" pitchFamily="18" charset="0"/>
              </a:rPr>
              <a:t>,2</a:t>
            </a:r>
            <a:r>
              <a:rPr lang="en-US" sz="1600" b="1" dirty="0">
                <a:solidFill>
                  <a:srgbClr val="222222"/>
                </a:solidFill>
                <a:ea typeface="Times New Roman" panose="02020603050405020304" pitchFamily="18" charset="0"/>
                <a:cs typeface="Times New Roman" panose="02020603050405020304" pitchFamily="18" charset="0"/>
              </a:rPr>
              <a:t>, SPINU MARINA</a:t>
            </a:r>
            <a:r>
              <a:rPr lang="en-US" sz="1600" b="1" baseline="30000" dirty="0">
                <a:solidFill>
                  <a:srgbClr val="222222"/>
                </a:solidFill>
                <a:ea typeface="Times New Roman" panose="02020603050405020304" pitchFamily="18" charset="0"/>
                <a:cs typeface="Times New Roman" panose="02020603050405020304" pitchFamily="18" charset="0"/>
              </a:rPr>
              <a:t>1,2</a:t>
            </a:r>
            <a:r>
              <a:rPr lang="en-US" sz="1600" b="1" dirty="0">
                <a:solidFill>
                  <a:srgbClr val="222222"/>
                </a:solidFill>
                <a:ea typeface="Times New Roman" panose="02020603050405020304" pitchFamily="18" charset="0"/>
                <a:cs typeface="Times New Roman" panose="02020603050405020304" pitchFamily="18" charset="0"/>
              </a:rPr>
              <a:t>, SANDRU CARMEN DANA </a:t>
            </a:r>
            <a:r>
              <a:rPr lang="en-US" sz="1600" b="1" baseline="30000" dirty="0">
                <a:solidFill>
                  <a:srgbClr val="222222"/>
                </a:solidFill>
                <a:ea typeface="Times New Roman" panose="02020603050405020304" pitchFamily="18" charset="0"/>
                <a:cs typeface="Times New Roman" panose="02020603050405020304" pitchFamily="18" charset="0"/>
              </a:rPr>
              <a:t>1,2</a:t>
            </a:r>
            <a:r>
              <a:rPr lang="en-US" sz="1600" b="1" dirty="0">
                <a:solidFill>
                  <a:srgbClr val="222222"/>
                </a:solidFill>
                <a:ea typeface="Times New Roman" panose="02020603050405020304" pitchFamily="18" charset="0"/>
                <a:cs typeface="Times New Roman" panose="02020603050405020304" pitchFamily="18" charset="0"/>
              </a:rPr>
              <a:t>, RUSU MARIANA</a:t>
            </a:r>
            <a:r>
              <a:rPr lang="en-US" sz="1600" b="1" baseline="30000" dirty="0">
                <a:solidFill>
                  <a:srgbClr val="222222"/>
                </a:solidFill>
                <a:ea typeface="Times New Roman" panose="02020603050405020304" pitchFamily="18" charset="0"/>
                <a:cs typeface="Times New Roman" panose="02020603050405020304" pitchFamily="18" charset="0"/>
              </a:rPr>
              <a:t>2</a:t>
            </a:r>
            <a:r>
              <a:rPr lang="en-US" sz="1600" b="1" dirty="0">
                <a:solidFill>
                  <a:srgbClr val="222222"/>
                </a:solidFill>
                <a:ea typeface="Times New Roman" panose="02020603050405020304" pitchFamily="18" charset="0"/>
                <a:cs typeface="Times New Roman" panose="02020603050405020304" pitchFamily="18" charset="0"/>
              </a:rPr>
              <a:t>, OLAH DIANA</a:t>
            </a:r>
            <a:r>
              <a:rPr lang="en-US" sz="1600" b="1" baseline="30000" dirty="0">
                <a:solidFill>
                  <a:srgbClr val="222222"/>
                </a:solidFill>
                <a:ea typeface="Times New Roman" panose="02020603050405020304" pitchFamily="18" charset="0"/>
                <a:cs typeface="Times New Roman" panose="02020603050405020304" pitchFamily="18" charset="0"/>
              </a:rPr>
              <a:t>1</a:t>
            </a:r>
            <a:r>
              <a:rPr lang="en-US" sz="1600" dirty="0">
                <a:ea typeface="Times New Roman" panose="02020603050405020304" pitchFamily="18" charset="0"/>
                <a:cs typeface="Times New Roman" panose="02020603050405020304" pitchFamily="18" charset="0"/>
              </a:rPr>
              <a:t/>
            </a:r>
            <a:br>
              <a:rPr lang="en-US" sz="1600" dirty="0">
                <a:ea typeface="Times New Roman" panose="02020603050405020304" pitchFamily="18" charset="0"/>
                <a:cs typeface="Times New Roman" panose="02020603050405020304" pitchFamily="18" charset="0"/>
              </a:rPr>
            </a:br>
            <a:r>
              <a:rPr lang="en-US" sz="1400" baseline="30000" dirty="0">
                <a:solidFill>
                  <a:srgbClr val="222222"/>
                </a:solidFill>
                <a:ea typeface="Times New Roman" panose="02020603050405020304" pitchFamily="18" charset="0"/>
                <a:cs typeface="Times New Roman" panose="02020603050405020304" pitchFamily="18" charset="0"/>
              </a:rPr>
              <a:t>1 </a:t>
            </a:r>
            <a:r>
              <a:rPr lang="en-US" sz="1400" dirty="0">
                <a:solidFill>
                  <a:srgbClr val="222222"/>
                </a:solidFill>
                <a:ea typeface="Times New Roman" panose="02020603050405020304" pitchFamily="18" charset="0"/>
                <a:cs typeface="Times New Roman" panose="02020603050405020304" pitchFamily="18" charset="0"/>
              </a:rPr>
              <a:t>Faculty of Veterinary Medicine, University of Agricultural Sciences and Veterinary</a:t>
            </a:r>
            <a:r>
              <a:rPr lang="en-US" sz="1400" dirty="0">
                <a:ea typeface="Times New Roman" panose="02020603050405020304" pitchFamily="18" charset="0"/>
                <a:cs typeface="Times New Roman" panose="02020603050405020304" pitchFamily="18" charset="0"/>
              </a:rPr>
              <a:t> </a:t>
            </a:r>
            <a:r>
              <a:rPr lang="en-US" sz="1400" dirty="0">
                <a:solidFill>
                  <a:srgbClr val="222222"/>
                </a:solidFill>
                <a:ea typeface="Times New Roman" panose="02020603050405020304" pitchFamily="18" charset="0"/>
                <a:cs typeface="Times New Roman" panose="02020603050405020304" pitchFamily="18" charset="0"/>
              </a:rPr>
              <a:t>Medicine, Str. </a:t>
            </a:r>
            <a:r>
              <a:rPr lang="en-US" sz="1400" dirty="0" err="1">
                <a:solidFill>
                  <a:srgbClr val="222222"/>
                </a:solidFill>
                <a:ea typeface="Times New Roman" panose="02020603050405020304" pitchFamily="18" charset="0"/>
                <a:cs typeface="Times New Roman" panose="02020603050405020304" pitchFamily="18" charset="0"/>
              </a:rPr>
              <a:t>Manastur</a:t>
            </a:r>
            <a:r>
              <a:rPr lang="en-US" sz="1400" dirty="0">
                <a:solidFill>
                  <a:srgbClr val="222222"/>
                </a:solidFill>
                <a:ea typeface="Times New Roman" panose="02020603050405020304" pitchFamily="18" charset="0"/>
                <a:cs typeface="Times New Roman" panose="02020603050405020304" pitchFamily="18" charset="0"/>
              </a:rPr>
              <a:t> no.3-5, Cluj-Napoca, Romania; </a:t>
            </a:r>
            <a:r>
              <a:rPr lang="en-US" sz="1400" baseline="30000" dirty="0">
                <a:solidFill>
                  <a:srgbClr val="222222"/>
                </a:solidFill>
                <a:ea typeface="Times New Roman" panose="02020603050405020304" pitchFamily="18" charset="0"/>
                <a:cs typeface="Times New Roman" panose="02020603050405020304" pitchFamily="18" charset="0"/>
              </a:rPr>
              <a:t>2</a:t>
            </a:r>
            <a:r>
              <a:rPr lang="en-US" sz="1400" dirty="0">
                <a:solidFill>
                  <a:srgbClr val="222222"/>
                </a:solidFill>
                <a:ea typeface="Times New Roman" panose="02020603050405020304" pitchFamily="18" charset="0"/>
                <a:cs typeface="Times New Roman" panose="02020603050405020304" pitchFamily="18" charset="0"/>
              </a:rPr>
              <a:t> Institute of Research and Development for </a:t>
            </a:r>
            <a:r>
              <a:rPr lang="en-US" sz="1400" dirty="0" err="1">
                <a:solidFill>
                  <a:srgbClr val="222222"/>
                </a:solidFill>
                <a:ea typeface="Times New Roman" panose="02020603050405020304" pitchFamily="18" charset="0"/>
                <a:cs typeface="Times New Roman" panose="02020603050405020304" pitchFamily="18" charset="0"/>
              </a:rPr>
              <a:t>Montanology</a:t>
            </a:r>
            <a:r>
              <a:rPr lang="en-US" sz="1400" dirty="0">
                <a:solidFill>
                  <a:srgbClr val="222222"/>
                </a:solidFill>
                <a:ea typeface="Times New Roman" panose="02020603050405020304" pitchFamily="18" charset="0"/>
                <a:cs typeface="Times New Roman" panose="02020603050405020304" pitchFamily="18" charset="0"/>
              </a:rPr>
              <a:t> Str. XIII No.147, Cristian, Sibiu, </a:t>
            </a:r>
            <a:r>
              <a:rPr lang="en-US" sz="1400" dirty="0" smtClean="0">
                <a:solidFill>
                  <a:srgbClr val="222222"/>
                </a:solidFill>
                <a:ea typeface="Times New Roman" panose="02020603050405020304" pitchFamily="18" charset="0"/>
                <a:cs typeface="Times New Roman" panose="02020603050405020304" pitchFamily="18" charset="0"/>
              </a:rPr>
              <a:t>Romania</a:t>
            </a:r>
            <a:endParaRPr kumimoji="0" lang="en-US" altLang="en-US" sz="1400" b="0" i="0" u="none" strike="noStrike" cap="none" normalizeH="0" baseline="0" dirty="0" smtClean="0">
              <a:ln>
                <a:noFill/>
              </a:ln>
              <a:solidFill>
                <a:schemeClr val="tx1"/>
              </a:solidFill>
              <a:effectLst/>
            </a:endParaRPr>
          </a:p>
        </p:txBody>
      </p:sp>
      <p:pic>
        <p:nvPicPr>
          <p:cNvPr id="34" name="Picture 33" descr="E:\!!!  Save Data Cluj Napoca cu Personal ultimul bun mai 6 7 Elements\Personal Ultimul BUN\Marina S\cristian sibiu\2024\conferinta III ASAS Institutului de Cercetări Agronomice al României\lucrari vasiu\vasiu 2\IMG-20240510-WA002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051" y="5956002"/>
            <a:ext cx="1582136" cy="1877308"/>
          </a:xfrm>
          <a:prstGeom prst="rect">
            <a:avLst/>
          </a:prstGeom>
          <a:noFill/>
          <a:ln>
            <a:noFill/>
          </a:ln>
        </p:spPr>
      </p:pic>
      <p:sp>
        <p:nvSpPr>
          <p:cNvPr id="20" name="Rectangle 19"/>
          <p:cNvSpPr/>
          <p:nvPr/>
        </p:nvSpPr>
        <p:spPr>
          <a:xfrm>
            <a:off x="140818" y="7833311"/>
            <a:ext cx="1746397" cy="954107"/>
          </a:xfrm>
          <a:prstGeom prst="rect">
            <a:avLst/>
          </a:prstGeom>
        </p:spPr>
        <p:txBody>
          <a:bodyPr wrap="square">
            <a:spAutoFit/>
          </a:bodyPr>
          <a:lstStyle/>
          <a:p>
            <a:pPr algn="just"/>
            <a:r>
              <a:rPr lang="en-US" sz="1400" i="1" dirty="0" err="1">
                <a:latin typeface="+mj-lt"/>
                <a:ea typeface="Calibri" panose="020F0502020204030204" pitchFamily="34" charset="0"/>
              </a:rPr>
              <a:t>Leziune</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necrotică</a:t>
            </a:r>
            <a:r>
              <a:rPr lang="en-US" sz="1400" i="1" dirty="0">
                <a:latin typeface="+mj-lt"/>
                <a:ea typeface="Calibri" panose="020F0502020204030204" pitchFamily="34" charset="0"/>
              </a:rPr>
              <a:t> a </a:t>
            </a:r>
            <a:r>
              <a:rPr lang="en-US" sz="1400" i="1" dirty="0" err="1">
                <a:latin typeface="+mj-lt"/>
                <a:ea typeface="Calibri" panose="020F0502020204030204" pitchFamily="34" charset="0"/>
              </a:rPr>
              <a:t>glandei</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mamare</a:t>
            </a:r>
            <a:r>
              <a:rPr lang="en-US" sz="1400" i="1" dirty="0">
                <a:latin typeface="+mj-lt"/>
                <a:ea typeface="Calibri" panose="020F0502020204030204" pitchFamily="34" charset="0"/>
              </a:rPr>
              <a:t> cu </a:t>
            </a:r>
            <a:r>
              <a:rPr lang="en-US" sz="1400" i="1" dirty="0" err="1">
                <a:latin typeface="+mj-lt"/>
                <a:ea typeface="Calibri" panose="020F0502020204030204" pitchFamily="34" charset="0"/>
              </a:rPr>
              <a:t>exsudat</a:t>
            </a:r>
            <a:r>
              <a:rPr lang="en-US" sz="1400" i="1" dirty="0">
                <a:latin typeface="+mj-lt"/>
                <a:ea typeface="Calibri" panose="020F0502020204030204" pitchFamily="34" charset="0"/>
              </a:rPr>
              <a:t> purulent </a:t>
            </a:r>
            <a:r>
              <a:rPr lang="en-US" sz="1400" i="1" dirty="0" err="1">
                <a:latin typeface="+mj-lt"/>
                <a:ea typeface="Calibri" panose="020F0502020204030204" pitchFamily="34" charset="0"/>
              </a:rPr>
              <a:t>pe</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margini</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caz</a:t>
            </a:r>
            <a:r>
              <a:rPr lang="en-US" sz="1400" i="1" dirty="0">
                <a:latin typeface="+mj-lt"/>
                <a:ea typeface="Calibri" panose="020F0502020204030204" pitchFamily="34" charset="0"/>
              </a:rPr>
              <a:t> 2)</a:t>
            </a:r>
            <a:endParaRPr lang="en-US" sz="1400" dirty="0">
              <a:latin typeface="+mj-lt"/>
            </a:endParaRPr>
          </a:p>
        </p:txBody>
      </p:sp>
      <p:pic>
        <p:nvPicPr>
          <p:cNvPr id="35" name="Picture 34" descr="E:\!!!  Save Data Cluj Napoca cu Personal ultimul bun mai 6 7 Elements\Personal Ultimul BUN\Marina S\cristian sibiu\2024\conferinta III ASAS Institutului de Cercetări Agronomice al României\lucrari vasiu\vasiu 2\unnamed.jpg"/>
          <p:cNvPicPr/>
          <p:nvPr/>
        </p:nvPicPr>
        <p:blipFill rotWithShape="1">
          <a:blip r:embed="rId4" cstate="print">
            <a:extLst>
              <a:ext uri="{28A0092B-C50C-407E-A947-70E740481C1C}">
                <a14:useLocalDpi xmlns:a14="http://schemas.microsoft.com/office/drawing/2010/main" val="0"/>
              </a:ext>
            </a:extLst>
          </a:blip>
          <a:srcRect l="-944" t="24519" r="10227" b="25727"/>
          <a:stretch/>
        </p:blipFill>
        <p:spPr bwMode="auto">
          <a:xfrm>
            <a:off x="1905997" y="5994930"/>
            <a:ext cx="1914830" cy="1878679"/>
          </a:xfrm>
          <a:prstGeom prst="rect">
            <a:avLst/>
          </a:prstGeom>
          <a:noFill/>
          <a:ln>
            <a:noFill/>
          </a:ln>
          <a:extLst>
            <a:ext uri="{53640926-AAD7-44D8-BBD7-CCE9431645EC}">
              <a14:shadowObscured xmlns:a14="http://schemas.microsoft.com/office/drawing/2010/main"/>
            </a:ext>
          </a:extLst>
        </p:spPr>
      </p:pic>
      <p:sp>
        <p:nvSpPr>
          <p:cNvPr id="21" name="Rectangle 20"/>
          <p:cNvSpPr/>
          <p:nvPr/>
        </p:nvSpPr>
        <p:spPr>
          <a:xfrm>
            <a:off x="1830545" y="7894124"/>
            <a:ext cx="2071870" cy="954107"/>
          </a:xfrm>
          <a:prstGeom prst="rect">
            <a:avLst/>
          </a:prstGeom>
        </p:spPr>
        <p:txBody>
          <a:bodyPr wrap="square">
            <a:spAutoFit/>
          </a:bodyPr>
          <a:lstStyle/>
          <a:p>
            <a:pPr algn="just"/>
            <a:r>
              <a:rPr lang="en-US" sz="1400" i="1" dirty="0" err="1">
                <a:latin typeface="+mj-lt"/>
                <a:ea typeface="Calibri" panose="020F0502020204030204" pitchFamily="34" charset="0"/>
              </a:rPr>
              <a:t>Antibiogramă</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efectuată</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pentru</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identificarea</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celui</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mai</a:t>
            </a:r>
            <a:r>
              <a:rPr lang="en-US" sz="1400" i="1" dirty="0">
                <a:latin typeface="+mj-lt"/>
                <a:ea typeface="Calibri" panose="020F0502020204030204" pitchFamily="34" charset="0"/>
              </a:rPr>
              <a:t> potent agent </a:t>
            </a:r>
            <a:r>
              <a:rPr lang="en-US" sz="1400" i="1" dirty="0" err="1">
                <a:latin typeface="+mj-lt"/>
                <a:ea typeface="Calibri" panose="020F0502020204030204" pitchFamily="34" charset="0"/>
              </a:rPr>
              <a:t>terapeutic</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caz</a:t>
            </a:r>
            <a:r>
              <a:rPr lang="en-US" sz="1400" i="1" dirty="0">
                <a:latin typeface="+mj-lt"/>
                <a:ea typeface="Calibri" panose="020F0502020204030204" pitchFamily="34" charset="0"/>
              </a:rPr>
              <a:t> 2)</a:t>
            </a:r>
            <a:endParaRPr lang="en-US" sz="1400" dirty="0">
              <a:latin typeface="+mj-lt"/>
            </a:endParaRPr>
          </a:p>
        </p:txBody>
      </p:sp>
      <p:pic>
        <p:nvPicPr>
          <p:cNvPr id="36" name="Picture 35" descr="C:\Users\USAMV Cluj\AppData\Local\Packages\Microsoft.Windows.Photos_8wekyb3d8bbwe\TempState\ShareServiceTempFolder\S. aureus - mastita oaie.jpe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4873" y="8787419"/>
            <a:ext cx="2445797" cy="1714387"/>
          </a:xfrm>
          <a:prstGeom prst="rect">
            <a:avLst/>
          </a:prstGeom>
          <a:noFill/>
          <a:ln>
            <a:noFill/>
          </a:ln>
        </p:spPr>
      </p:pic>
      <p:sp>
        <p:nvSpPr>
          <p:cNvPr id="24" name="Rectangle 23"/>
          <p:cNvSpPr/>
          <p:nvPr/>
        </p:nvSpPr>
        <p:spPr>
          <a:xfrm>
            <a:off x="2417069" y="8921882"/>
            <a:ext cx="1485346" cy="1600438"/>
          </a:xfrm>
          <a:prstGeom prst="rect">
            <a:avLst/>
          </a:prstGeom>
        </p:spPr>
        <p:txBody>
          <a:bodyPr wrap="square">
            <a:spAutoFit/>
          </a:bodyPr>
          <a:lstStyle/>
          <a:p>
            <a:r>
              <a:rPr lang="en-US" sz="1400" i="1" dirty="0" err="1">
                <a:latin typeface="+mj-lt"/>
                <a:ea typeface="Calibri" panose="020F0502020204030204" pitchFamily="34" charset="0"/>
              </a:rPr>
              <a:t>Evaluarea</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caracterelor</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biochimice</a:t>
            </a:r>
            <a:r>
              <a:rPr lang="en-US" sz="1400" i="1" dirty="0">
                <a:latin typeface="+mj-lt"/>
                <a:ea typeface="Calibri" panose="020F0502020204030204" pitchFamily="34" charset="0"/>
              </a:rPr>
              <a:t> ale </a:t>
            </a:r>
            <a:r>
              <a:rPr lang="en-US" sz="1400" i="1" dirty="0" err="1">
                <a:latin typeface="+mj-lt"/>
                <a:ea typeface="Calibri" panose="020F0502020204030204" pitchFamily="34" charset="0"/>
              </a:rPr>
              <a:t>tulpinii</a:t>
            </a:r>
            <a:r>
              <a:rPr lang="en-US" sz="1400" i="1" dirty="0">
                <a:latin typeface="+mj-lt"/>
                <a:ea typeface="Calibri" panose="020F0502020204030204" pitchFamily="34" charset="0"/>
              </a:rPr>
              <a:t> isolate </a:t>
            </a:r>
            <a:r>
              <a:rPr lang="en-US" sz="1400" i="1" dirty="0" err="1">
                <a:latin typeface="+mj-lt"/>
                <a:ea typeface="Calibri" panose="020F0502020204030204" pitchFamily="34" charset="0"/>
              </a:rPr>
              <a:t>pentru</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identficarea</a:t>
            </a:r>
            <a:r>
              <a:rPr lang="en-US" sz="1400" i="1" dirty="0">
                <a:latin typeface="+mj-lt"/>
                <a:ea typeface="Calibri" panose="020F0502020204030204" pitchFamily="34" charset="0"/>
              </a:rPr>
              <a:t> </a:t>
            </a:r>
            <a:r>
              <a:rPr lang="en-US" sz="1400" i="1" dirty="0" err="1">
                <a:latin typeface="+mj-lt"/>
                <a:ea typeface="Calibri" panose="020F0502020204030204" pitchFamily="34" charset="0"/>
              </a:rPr>
              <a:t>prin</a:t>
            </a:r>
            <a:r>
              <a:rPr lang="en-US" sz="1400" i="1" dirty="0">
                <a:latin typeface="+mj-lt"/>
                <a:ea typeface="Calibri" panose="020F0502020204030204" pitchFamily="34" charset="0"/>
              </a:rPr>
              <a:t> API</a:t>
            </a:r>
            <a:endParaRPr lang="en-US" sz="1400" dirty="0">
              <a:latin typeface="+mj-lt"/>
            </a:endParaRPr>
          </a:p>
        </p:txBody>
      </p:sp>
      <p:graphicFrame>
        <p:nvGraphicFramePr>
          <p:cNvPr id="25" name="Table 24"/>
          <p:cNvGraphicFramePr>
            <a:graphicFrameLocks noGrp="1"/>
          </p:cNvGraphicFramePr>
          <p:nvPr>
            <p:extLst>
              <p:ext uri="{D42A27DB-BD31-4B8C-83A1-F6EECF244321}">
                <p14:modId xmlns:p14="http://schemas.microsoft.com/office/powerpoint/2010/main" val="4204405857"/>
              </p:ext>
            </p:extLst>
          </p:nvPr>
        </p:nvGraphicFramePr>
        <p:xfrm>
          <a:off x="6277945" y="5994931"/>
          <a:ext cx="2692138" cy="1833466"/>
        </p:xfrm>
        <a:graphic>
          <a:graphicData uri="http://schemas.openxmlformats.org/drawingml/2006/table">
            <a:tbl>
              <a:tblPr firstRow="1" firstCol="1" bandRow="1">
                <a:tableStyleId>{5C22544A-7EE6-4342-B048-85BDC9FD1C3A}</a:tableStyleId>
              </a:tblPr>
              <a:tblGrid>
                <a:gridCol w="1012171">
                  <a:extLst>
                    <a:ext uri="{9D8B030D-6E8A-4147-A177-3AD203B41FA5}">
                      <a16:colId xmlns:a16="http://schemas.microsoft.com/office/drawing/2014/main" val="1010895596"/>
                    </a:ext>
                  </a:extLst>
                </a:gridCol>
                <a:gridCol w="568605">
                  <a:extLst>
                    <a:ext uri="{9D8B030D-6E8A-4147-A177-3AD203B41FA5}">
                      <a16:colId xmlns:a16="http://schemas.microsoft.com/office/drawing/2014/main" val="2247309316"/>
                    </a:ext>
                  </a:extLst>
                </a:gridCol>
                <a:gridCol w="1111362">
                  <a:extLst>
                    <a:ext uri="{9D8B030D-6E8A-4147-A177-3AD203B41FA5}">
                      <a16:colId xmlns:a16="http://schemas.microsoft.com/office/drawing/2014/main" val="1994647390"/>
                    </a:ext>
                  </a:extLst>
                </a:gridCol>
              </a:tblGrid>
              <a:tr h="179980">
                <a:tc>
                  <a:txBody>
                    <a:bodyPr/>
                    <a:lstStyle/>
                    <a:p>
                      <a:pPr algn="just">
                        <a:lnSpc>
                          <a:spcPct val="115000"/>
                        </a:lnSpc>
                        <a:spcAft>
                          <a:spcPts val="0"/>
                        </a:spcAft>
                      </a:pPr>
                      <a:r>
                        <a:rPr lang="ro-RO" sz="1000">
                          <a:effectLst/>
                        </a:rPr>
                        <a:t>Lyncomicin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o-RO" sz="1000">
                          <a:effectLst/>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US" sz="1000">
                          <a:effectLst/>
                        </a:rPr>
                        <a:t>Lincosamide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4818243"/>
                  </a:ext>
                </a:extLst>
              </a:tr>
              <a:tr h="371182">
                <a:tc>
                  <a:txBody>
                    <a:bodyPr/>
                    <a:lstStyle/>
                    <a:p>
                      <a:pPr algn="just">
                        <a:lnSpc>
                          <a:spcPct val="115000"/>
                        </a:lnSpc>
                        <a:spcAft>
                          <a:spcPts val="0"/>
                        </a:spcAft>
                      </a:pPr>
                      <a:r>
                        <a:rPr lang="ro-RO" sz="1000">
                          <a:effectLst/>
                        </a:rPr>
                        <a:t>Cephalexin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o-RO" sz="1000">
                          <a:effectLst/>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000">
                          <a:effectLst/>
                        </a:rPr>
                        <a:t>First-generation cephalosporin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84592166"/>
                  </a:ext>
                </a:extLst>
              </a:tr>
              <a:tr h="371182">
                <a:tc>
                  <a:txBody>
                    <a:bodyPr/>
                    <a:lstStyle/>
                    <a:p>
                      <a:pPr algn="just">
                        <a:lnSpc>
                          <a:spcPct val="115000"/>
                        </a:lnSpc>
                        <a:spcAft>
                          <a:spcPts val="0"/>
                        </a:spcAft>
                      </a:pPr>
                      <a:r>
                        <a:rPr lang="ro-RO" sz="1000">
                          <a:effectLst/>
                        </a:rPr>
                        <a:t>Cefquinome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o-RO" sz="1000">
                          <a:effectLst/>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000">
                          <a:effectLst/>
                        </a:rPr>
                        <a:t>4th-generation cephalosporin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01919919"/>
                  </a:ext>
                </a:extLst>
              </a:tr>
              <a:tr h="179980">
                <a:tc>
                  <a:txBody>
                    <a:bodyPr/>
                    <a:lstStyle/>
                    <a:p>
                      <a:pPr algn="just">
                        <a:lnSpc>
                          <a:spcPct val="115000"/>
                        </a:lnSpc>
                        <a:spcAft>
                          <a:spcPts val="0"/>
                        </a:spcAft>
                      </a:pPr>
                      <a:r>
                        <a:rPr lang="ro-RO" sz="1000">
                          <a:effectLst/>
                        </a:rPr>
                        <a:t>Tulathromycin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o-RO" sz="1000">
                          <a:effectLst/>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000">
                          <a:effectLst/>
                        </a:rPr>
                        <a:t>Macrolides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52726181"/>
                  </a:ext>
                </a:extLst>
              </a:tr>
              <a:tr h="179980">
                <a:tc>
                  <a:txBody>
                    <a:bodyPr/>
                    <a:lstStyle/>
                    <a:p>
                      <a:pPr algn="just">
                        <a:lnSpc>
                          <a:spcPct val="115000"/>
                        </a:lnSpc>
                        <a:spcAft>
                          <a:spcPts val="0"/>
                        </a:spcAft>
                      </a:pPr>
                      <a:r>
                        <a:rPr lang="ro-RO" sz="1000">
                          <a:effectLst/>
                        </a:rPr>
                        <a:t>Tylosin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o-RO" sz="1000">
                          <a:effectLst/>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000" dirty="0">
                          <a:effectLst/>
                        </a:rPr>
                        <a:t>Macrolides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1756929"/>
                  </a:ext>
                </a:extLst>
              </a:tr>
              <a:tr h="371182">
                <a:tc>
                  <a:txBody>
                    <a:bodyPr/>
                    <a:lstStyle/>
                    <a:p>
                      <a:pPr algn="just">
                        <a:lnSpc>
                          <a:spcPct val="115000"/>
                        </a:lnSpc>
                        <a:spcAft>
                          <a:spcPts val="0"/>
                        </a:spcAft>
                      </a:pPr>
                      <a:r>
                        <a:rPr lang="ro-RO" sz="1000" dirty="0">
                          <a:effectLst/>
                        </a:rPr>
                        <a:t>Oxitetracycline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ro-RO" sz="1000">
                          <a:effectLst/>
                        </a:rPr>
                        <a:t>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000">
                          <a:effectLst/>
                        </a:rPr>
                        <a:t>Tetracycline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5835767"/>
                  </a:ext>
                </a:extLst>
              </a:tr>
              <a:tr h="179980">
                <a:tc>
                  <a:txBody>
                    <a:bodyPr/>
                    <a:lstStyle/>
                    <a:p>
                      <a:pPr algn="just">
                        <a:lnSpc>
                          <a:spcPct val="115000"/>
                        </a:lnSpc>
                        <a:spcAft>
                          <a:spcPts val="0"/>
                        </a:spcAft>
                      </a:pPr>
                      <a:r>
                        <a:rPr lang="en-US" sz="1000">
                          <a:effectLst/>
                        </a:rPr>
                        <a:t>MAR index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US" sz="10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10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8996573"/>
                  </a:ext>
                </a:extLst>
              </a:tr>
            </a:tbl>
          </a:graphicData>
        </a:graphic>
      </p:graphicFrame>
      <p:sp>
        <p:nvSpPr>
          <p:cNvPr id="37" name="Rectangle 36"/>
          <p:cNvSpPr/>
          <p:nvPr/>
        </p:nvSpPr>
        <p:spPr>
          <a:xfrm>
            <a:off x="6146956" y="7869455"/>
            <a:ext cx="2803108" cy="738664"/>
          </a:xfrm>
          <a:prstGeom prst="rect">
            <a:avLst/>
          </a:prstGeom>
        </p:spPr>
        <p:txBody>
          <a:bodyPr wrap="square">
            <a:spAutoFit/>
          </a:bodyPr>
          <a:lstStyle/>
          <a:p>
            <a:pPr algn="just"/>
            <a:r>
              <a:rPr lang="ro-RO" sz="1400" i="1" dirty="0" smtClean="0">
                <a:latin typeface="+mj-lt"/>
                <a:ea typeface="Calibri" panose="020F0502020204030204" pitchFamily="34" charset="0"/>
              </a:rPr>
              <a:t>Rezistența tulpinii izolate de S. Aureus la multiple antibiotice (43.15%) indică caracterul MDR</a:t>
            </a:r>
            <a:endParaRPr lang="en-US" sz="1400" dirty="0">
              <a:latin typeface="+mj-lt"/>
            </a:endParaRPr>
          </a:p>
        </p:txBody>
      </p:sp>
      <p:sp>
        <p:nvSpPr>
          <p:cNvPr id="38" name="Rectangle 37"/>
          <p:cNvSpPr/>
          <p:nvPr/>
        </p:nvSpPr>
        <p:spPr>
          <a:xfrm>
            <a:off x="3876689" y="6201618"/>
            <a:ext cx="2345394" cy="4247317"/>
          </a:xfrm>
          <a:prstGeom prst="rect">
            <a:avLst/>
          </a:prstGeom>
        </p:spPr>
        <p:txBody>
          <a:bodyPr wrap="square">
            <a:spAutoFit/>
          </a:bodyPr>
          <a:lstStyle/>
          <a:p>
            <a:pPr algn="just" eaLnBrk="0" fontAlgn="base" hangingPunct="0">
              <a:spcAft>
                <a:spcPts val="0"/>
              </a:spcAft>
            </a:pPr>
            <a:r>
              <a:rPr lang="ro-RO" dirty="0">
                <a:solidFill>
                  <a:srgbClr val="202124"/>
                </a:solidFill>
                <a:latin typeface="Calibri Light" panose="020F0302020204030204" pitchFamily="34" charset="0"/>
                <a:ea typeface="Times New Roman" panose="02020603050405020304" pitchFamily="18" charset="0"/>
                <a:cs typeface="Arial" panose="020B0604020202020204" pitchFamily="34" charset="0"/>
              </a:rPr>
              <a:t>Episodul </a:t>
            </a:r>
            <a:r>
              <a:rPr lang="ro-RO" dirty="0" smtClean="0">
                <a:solidFill>
                  <a:srgbClr val="202124"/>
                </a:solidFill>
                <a:latin typeface="Calibri Light" panose="020F0302020204030204" pitchFamily="34" charset="0"/>
                <a:ea typeface="Times New Roman" panose="02020603050405020304" pitchFamily="18" charset="0"/>
                <a:cs typeface="Arial" panose="020B0604020202020204" pitchFamily="34" charset="0"/>
              </a:rPr>
              <a:t>a </a:t>
            </a:r>
            <a:r>
              <a:rPr lang="ro-RO" dirty="0">
                <a:solidFill>
                  <a:srgbClr val="202124"/>
                </a:solidFill>
                <a:latin typeface="Calibri Light" panose="020F0302020204030204" pitchFamily="34" charset="0"/>
                <a:ea typeface="Times New Roman" panose="02020603050405020304" pitchFamily="18" charset="0"/>
                <a:cs typeface="Arial" panose="020B0604020202020204" pitchFamily="34" charset="0"/>
              </a:rPr>
              <a:t>fost înregistrat </a:t>
            </a:r>
            <a:r>
              <a:rPr lang="ro-RO" dirty="0" smtClean="0">
                <a:solidFill>
                  <a:srgbClr val="202124"/>
                </a:solidFill>
                <a:latin typeface="Calibri Light" panose="020F0302020204030204" pitchFamily="34" charset="0"/>
                <a:ea typeface="Times New Roman" panose="02020603050405020304" pitchFamily="18" charset="0"/>
                <a:cs typeface="Arial" panose="020B0604020202020204" pitchFamily="34" charset="0"/>
              </a:rPr>
              <a:t>la </a:t>
            </a:r>
            <a:r>
              <a:rPr lang="ro-RO" dirty="0">
                <a:solidFill>
                  <a:srgbClr val="202124"/>
                </a:solidFill>
                <a:latin typeface="Calibri Light" panose="020F0302020204030204" pitchFamily="34" charset="0"/>
                <a:ea typeface="Times New Roman" panose="02020603050405020304" pitchFamily="18" charset="0"/>
                <a:cs typeface="Arial" panose="020B0604020202020204" pitchFamily="34" charset="0"/>
              </a:rPr>
              <a:t>trei săptămâni după vaccinarea de rapel împotriva agalactiei contagioase și </a:t>
            </a:r>
            <a:r>
              <a:rPr lang="ro-RO" dirty="0" smtClean="0">
                <a:solidFill>
                  <a:srgbClr val="202124"/>
                </a:solidFill>
                <a:latin typeface="Calibri Light" panose="020F0302020204030204" pitchFamily="34" charset="0"/>
                <a:ea typeface="Times New Roman" panose="02020603050405020304" pitchFamily="18" charset="0"/>
                <a:cs typeface="Arial" panose="020B0604020202020204" pitchFamily="34" charset="0"/>
              </a:rPr>
              <a:t>mastitei gangrenoasă (1). </a:t>
            </a:r>
            <a:r>
              <a:rPr lang="ro-RO" dirty="0">
                <a:solidFill>
                  <a:srgbClr val="202124"/>
                </a:solidFill>
                <a:latin typeface="Calibri Light" panose="020F0302020204030204" pitchFamily="34" charset="0"/>
                <a:ea typeface="Times New Roman" panose="02020603050405020304" pitchFamily="18" charset="0"/>
                <a:cs typeface="Arial" panose="020B0604020202020204" pitchFamily="34" charset="0"/>
              </a:rPr>
              <a:t>Morbiditatea a fost de </a:t>
            </a:r>
            <a:r>
              <a:rPr lang="ro-RO" dirty="0" smtClean="0">
                <a:solidFill>
                  <a:srgbClr val="202124"/>
                </a:solidFill>
                <a:latin typeface="Calibri Light" panose="020F0302020204030204" pitchFamily="34" charset="0"/>
                <a:ea typeface="Times New Roman" panose="02020603050405020304" pitchFamily="18" charset="0"/>
                <a:cs typeface="Arial" panose="020B0604020202020204" pitchFamily="34" charset="0"/>
              </a:rPr>
              <a:t>14,33%, mortalitatea de 6</a:t>
            </a:r>
            <a:r>
              <a:rPr lang="ro-RO" dirty="0">
                <a:solidFill>
                  <a:srgbClr val="202124"/>
                </a:solidFill>
                <a:latin typeface="Calibri Light" panose="020F0302020204030204" pitchFamily="34" charset="0"/>
                <a:ea typeface="Times New Roman" panose="02020603050405020304" pitchFamily="18" charset="0"/>
                <a:cs typeface="Arial" panose="020B0604020202020204" pitchFamily="34" charset="0"/>
              </a:rPr>
              <a:t>%, iar letalitatea 41,86</a:t>
            </a:r>
            <a:r>
              <a:rPr lang="ro-RO" dirty="0" smtClean="0">
                <a:solidFill>
                  <a:srgbClr val="202124"/>
                </a:solidFill>
                <a:latin typeface="Calibri Light" panose="020F0302020204030204" pitchFamily="34" charset="0"/>
                <a:ea typeface="Times New Roman" panose="02020603050405020304" pitchFamily="18" charset="0"/>
                <a:cs typeface="Arial" panose="020B0604020202020204" pitchFamily="34" charset="0"/>
              </a:rPr>
              <a:t>%. </a:t>
            </a:r>
          </a:p>
          <a:p>
            <a:pPr algn="just" eaLnBrk="0" fontAlgn="base" hangingPunct="0">
              <a:spcAft>
                <a:spcPts val="0"/>
              </a:spcAft>
            </a:pPr>
            <a:r>
              <a:rPr lang="ro-RO" dirty="0" smtClean="0">
                <a:solidFill>
                  <a:srgbClr val="202124"/>
                </a:solidFill>
                <a:effectLst/>
                <a:latin typeface="Calibri Light" panose="020F0302020204030204" pitchFamily="34" charset="0"/>
                <a:ea typeface="Times New Roman" panose="02020603050405020304" pitchFamily="18" charset="0"/>
                <a:cs typeface="Arial" panose="020B0604020202020204" pitchFamily="34" charset="0"/>
              </a:rPr>
              <a:t>Terapia instituită pe bază de antibiotice și cea de susținerea au redus incidența (2).</a:t>
            </a:r>
            <a:endParaRPr lang="en-US" dirty="0">
              <a:effectLst/>
              <a:latin typeface="Times New Roman" panose="02020603050405020304" pitchFamily="18" charset="0"/>
              <a:ea typeface="Times New Roman" panose="02020603050405020304" pitchFamily="18" charset="0"/>
            </a:endParaRPr>
          </a:p>
        </p:txBody>
      </p:sp>
      <p:sp>
        <p:nvSpPr>
          <p:cNvPr id="40" name="TextBox 39"/>
          <p:cNvSpPr txBox="1"/>
          <p:nvPr/>
        </p:nvSpPr>
        <p:spPr>
          <a:xfrm>
            <a:off x="8034369" y="7162550"/>
            <a:ext cx="609600" cy="307777"/>
          </a:xfrm>
          <a:prstGeom prst="rect">
            <a:avLst/>
          </a:prstGeom>
          <a:noFill/>
        </p:spPr>
        <p:txBody>
          <a:bodyPr wrap="square" rtlCol="0">
            <a:spAutoFit/>
          </a:bodyPr>
          <a:lstStyle/>
          <a:p>
            <a:r>
              <a:rPr lang="ro-RO" sz="1400" dirty="0" smtClean="0"/>
              <a:t>0.46</a:t>
            </a:r>
            <a:endParaRPr lang="en-US" sz="1400" dirty="0"/>
          </a:p>
        </p:txBody>
      </p:sp>
    </p:spTree>
    <p:extLst>
      <p:ext uri="{BB962C8B-B14F-4D97-AF65-F5344CB8AC3E}">
        <p14:creationId xmlns:p14="http://schemas.microsoft.com/office/powerpoint/2010/main" val="2676149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TotalTime>
  <Words>646</Words>
  <Application>Microsoft Office PowerPoint</Application>
  <PresentationFormat>Custom</PresentationFormat>
  <Paragraphs>46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MASTITA STAFILOCOCICĂ LA OVINE: O PROBLEMĂ REZOLVATĂ SAU ÎN AȘTEPTARE?  VASIU AUREL 1, PALL EMOKE1,2, DUCA GHEORGHITA,2, SPINU MARINA1,2, SANDRU CARMEN DANA 1,2, RUSU MARIANA2, OLAH DIANA1 1 Faculty of Veterinary Medicine, University of Agricultural Sciences and Veterinary Medicine, Str. Manastur no.3-5, Cluj-Napoca, Romania; 2 Institute of Research and Development for Montanology Str. XIII No.147, Cristian, Sibiu, Romania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20</cp:revision>
  <dcterms:created xsi:type="dcterms:W3CDTF">2024-02-27T07:52:51Z</dcterms:created>
  <dcterms:modified xsi:type="dcterms:W3CDTF">2024-05-18T13:27:07Z</dcterms:modified>
</cp:coreProperties>
</file>