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0" d="100"/>
          <a:sy n="80" d="100"/>
        </p:scale>
        <p:origin x="58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20%20Save%20Data%20Cluj%20Napoca%20cu%20Personal%20ultimul%20bun%20mai%206%207%20Elements\Personal%20Ultimul%20BUN\Marina%20S\cristian%20sibiu\2024\conferinta%20III%20ASAS%20Institutului%20de%20Cercet&#259;ri%20Agronomice%20al%20Rom&#226;niei\lucrari%20vasiu\Book.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B94E-4719-B7A3-5AC4477BAC62}"/>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B94E-4719-B7A3-5AC4477BAC62}"/>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B94E-4719-B7A3-5AC4477BAC62}"/>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Sheet1!$D$4:$F$4</c:f>
              <c:strCache>
                <c:ptCount val="3"/>
                <c:pt idx="0">
                  <c:v>Articular</c:v>
                </c:pt>
                <c:pt idx="1">
                  <c:v>Ocular</c:v>
                </c:pt>
                <c:pt idx="2">
                  <c:v>Mixt</c:v>
                </c:pt>
              </c:strCache>
            </c:strRef>
          </c:cat>
          <c:val>
            <c:numRef>
              <c:f>Sheet1!$D$5:$F$5</c:f>
              <c:numCache>
                <c:formatCode>General</c:formatCode>
                <c:ptCount val="3"/>
                <c:pt idx="0">
                  <c:v>9</c:v>
                </c:pt>
                <c:pt idx="1">
                  <c:v>8</c:v>
                </c:pt>
                <c:pt idx="2">
                  <c:v>1</c:v>
                </c:pt>
              </c:numCache>
            </c:numRef>
          </c:val>
          <c:extLst>
            <c:ext xmlns:c16="http://schemas.microsoft.com/office/drawing/2014/chart" uri="{C3380CC4-5D6E-409C-BE32-E72D297353CC}">
              <c16:uniqueId val="{00000006-B94E-4719-B7A3-5AC4477BAC62}"/>
            </c:ext>
          </c:extLst>
        </c:ser>
        <c:dLbls>
          <c:dLblPos val="ctr"/>
          <c:showLegendKey val="0"/>
          <c:showVal val="0"/>
          <c:showCatName val="0"/>
          <c:showSerName val="0"/>
          <c:showPercent val="1"/>
          <c:showBubbleSize val="0"/>
          <c:showLeaderLines val="1"/>
        </c:dLbls>
      </c:pie3D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Sheet1!$B$33</c:f>
              <c:strCache>
                <c:ptCount val="1"/>
                <c:pt idx="0">
                  <c:v>Media</c:v>
                </c:pt>
              </c:strCache>
            </c:strRef>
          </c:tx>
          <c:spPr>
            <a:solidFill>
              <a:schemeClr val="accent1"/>
            </a:solidFill>
            <a:ln>
              <a:noFill/>
            </a:ln>
            <a:effectLst/>
          </c:spPr>
          <c:invertIfNegative val="0"/>
          <c:cat>
            <c:strRef>
              <c:f>Sheet1!$C$32:$D$32</c:f>
              <c:strCache>
                <c:ptCount val="2"/>
                <c:pt idx="0">
                  <c:v>Rec I</c:v>
                </c:pt>
                <c:pt idx="1">
                  <c:v>Rec  II</c:v>
                </c:pt>
              </c:strCache>
            </c:strRef>
          </c:cat>
          <c:val>
            <c:numRef>
              <c:f>Sheet1!$C$33:$D$33</c:f>
              <c:numCache>
                <c:formatCode>General</c:formatCode>
                <c:ptCount val="2"/>
                <c:pt idx="0">
                  <c:v>8.6E-3</c:v>
                </c:pt>
                <c:pt idx="1">
                  <c:v>8.8999999999999999E-3</c:v>
                </c:pt>
              </c:numCache>
            </c:numRef>
          </c:val>
          <c:extLst>
            <c:ext xmlns:c16="http://schemas.microsoft.com/office/drawing/2014/chart" uri="{C3380CC4-5D6E-409C-BE32-E72D297353CC}">
              <c16:uniqueId val="{00000000-C050-4327-8552-BD6E938CCB28}"/>
            </c:ext>
          </c:extLst>
        </c:ser>
        <c:ser>
          <c:idx val="1"/>
          <c:order val="1"/>
          <c:tx>
            <c:strRef>
              <c:f>Sheet1!$B$34</c:f>
              <c:strCache>
                <c:ptCount val="1"/>
                <c:pt idx="0">
                  <c:v>Stdev</c:v>
                </c:pt>
              </c:strCache>
            </c:strRef>
          </c:tx>
          <c:spPr>
            <a:solidFill>
              <a:schemeClr val="accent2"/>
            </a:solidFill>
            <a:ln>
              <a:noFill/>
            </a:ln>
            <a:effectLst/>
          </c:spPr>
          <c:invertIfNegative val="0"/>
          <c:cat>
            <c:strRef>
              <c:f>Sheet1!$C$32:$D$32</c:f>
              <c:strCache>
                <c:ptCount val="2"/>
                <c:pt idx="0">
                  <c:v>Rec I</c:v>
                </c:pt>
                <c:pt idx="1">
                  <c:v>Rec  II</c:v>
                </c:pt>
              </c:strCache>
            </c:strRef>
          </c:cat>
          <c:val>
            <c:numRef>
              <c:f>Sheet1!$C$34:$D$34</c:f>
              <c:numCache>
                <c:formatCode>General</c:formatCode>
                <c:ptCount val="2"/>
                <c:pt idx="0">
                  <c:v>3.5999999999999999E-3</c:v>
                </c:pt>
                <c:pt idx="1">
                  <c:v>2.8999999999999998E-3</c:v>
                </c:pt>
              </c:numCache>
            </c:numRef>
          </c:val>
          <c:extLst>
            <c:ext xmlns:c16="http://schemas.microsoft.com/office/drawing/2014/chart" uri="{C3380CC4-5D6E-409C-BE32-E72D297353CC}">
              <c16:uniqueId val="{00000001-C050-4327-8552-BD6E938CCB28}"/>
            </c:ext>
          </c:extLst>
        </c:ser>
        <c:dLbls>
          <c:showLegendKey val="0"/>
          <c:showVal val="0"/>
          <c:showCatName val="0"/>
          <c:showSerName val="0"/>
          <c:showPercent val="0"/>
          <c:showBubbleSize val="0"/>
        </c:dLbls>
        <c:gapWidth val="150"/>
        <c:overlap val="100"/>
        <c:axId val="467110927"/>
        <c:axId val="467115503"/>
      </c:barChart>
      <c:catAx>
        <c:axId val="4671109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67115503"/>
        <c:crosses val="autoZero"/>
        <c:auto val="1"/>
        <c:lblAlgn val="ctr"/>
        <c:lblOffset val="100"/>
        <c:noMultiLvlLbl val="0"/>
      </c:catAx>
      <c:valAx>
        <c:axId val="4671155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67110927"/>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Sheet1!$D$41</c:f>
              <c:strCache>
                <c:ptCount val="1"/>
                <c:pt idx="0">
                  <c:v>Rec I</c:v>
                </c:pt>
              </c:strCache>
            </c:strRef>
          </c:tx>
          <c:spPr>
            <a:solidFill>
              <a:schemeClr val="accent1"/>
            </a:solidFill>
            <a:ln>
              <a:noFill/>
            </a:ln>
            <a:effectLst/>
          </c:spPr>
          <c:invertIfNegative val="0"/>
          <c:cat>
            <c:strRef>
              <c:f>Sheet1!$C$42:$C$44</c:f>
              <c:strCache>
                <c:ptCount val="3"/>
                <c:pt idx="0">
                  <c:v>CIC - SC</c:v>
                </c:pt>
                <c:pt idx="1">
                  <c:v>CIC - SV</c:v>
                </c:pt>
                <c:pt idx="2">
                  <c:v>CIC _ ST </c:v>
                </c:pt>
              </c:strCache>
            </c:strRef>
          </c:cat>
          <c:val>
            <c:numRef>
              <c:f>Sheet1!$D$42:$D$44</c:f>
              <c:numCache>
                <c:formatCode>General</c:formatCode>
                <c:ptCount val="3"/>
                <c:pt idx="0">
                  <c:v>0.27227000000000001</c:v>
                </c:pt>
                <c:pt idx="1">
                  <c:v>-0.24274999999999999</c:v>
                </c:pt>
                <c:pt idx="2">
                  <c:v>0.24274799999999999</c:v>
                </c:pt>
              </c:numCache>
            </c:numRef>
          </c:val>
          <c:extLst>
            <c:ext xmlns:c16="http://schemas.microsoft.com/office/drawing/2014/chart" uri="{C3380CC4-5D6E-409C-BE32-E72D297353CC}">
              <c16:uniqueId val="{00000000-6F7F-4B00-8A38-CE50B82BD704}"/>
            </c:ext>
          </c:extLst>
        </c:ser>
        <c:ser>
          <c:idx val="1"/>
          <c:order val="1"/>
          <c:tx>
            <c:strRef>
              <c:f>Sheet1!$E$41</c:f>
              <c:strCache>
                <c:ptCount val="1"/>
                <c:pt idx="0">
                  <c:v>Rec II</c:v>
                </c:pt>
              </c:strCache>
            </c:strRef>
          </c:tx>
          <c:spPr>
            <a:solidFill>
              <a:schemeClr val="accent2"/>
            </a:solidFill>
            <a:ln>
              <a:noFill/>
            </a:ln>
            <a:effectLst/>
          </c:spPr>
          <c:invertIfNegative val="0"/>
          <c:cat>
            <c:strRef>
              <c:f>Sheet1!$C$42:$C$44</c:f>
              <c:strCache>
                <c:ptCount val="3"/>
                <c:pt idx="0">
                  <c:v>CIC - SC</c:v>
                </c:pt>
                <c:pt idx="1">
                  <c:v>CIC - SV</c:v>
                </c:pt>
                <c:pt idx="2">
                  <c:v>CIC _ ST </c:v>
                </c:pt>
              </c:strCache>
            </c:strRef>
          </c:cat>
          <c:val>
            <c:numRef>
              <c:f>Sheet1!$E$42:$E$44</c:f>
              <c:numCache>
                <c:formatCode>General</c:formatCode>
                <c:ptCount val="3"/>
                <c:pt idx="0">
                  <c:v>0.21335100000000001</c:v>
                </c:pt>
                <c:pt idx="1">
                  <c:v>0.272895</c:v>
                </c:pt>
                <c:pt idx="2">
                  <c:v>-0.27289999999999998</c:v>
                </c:pt>
              </c:numCache>
            </c:numRef>
          </c:val>
          <c:extLst>
            <c:ext xmlns:c16="http://schemas.microsoft.com/office/drawing/2014/chart" uri="{C3380CC4-5D6E-409C-BE32-E72D297353CC}">
              <c16:uniqueId val="{00000001-6F7F-4B00-8A38-CE50B82BD704}"/>
            </c:ext>
          </c:extLst>
        </c:ser>
        <c:dLbls>
          <c:showLegendKey val="0"/>
          <c:showVal val="0"/>
          <c:showCatName val="0"/>
          <c:showSerName val="0"/>
          <c:showPercent val="0"/>
          <c:showBubbleSize val="0"/>
        </c:dLbls>
        <c:gapWidth val="219"/>
        <c:overlap val="-27"/>
        <c:axId val="318358479"/>
        <c:axId val="318361391"/>
      </c:barChart>
      <c:catAx>
        <c:axId val="3183584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18361391"/>
        <c:crosses val="autoZero"/>
        <c:auto val="1"/>
        <c:lblAlgn val="ctr"/>
        <c:lblOffset val="100"/>
        <c:noMultiLvlLbl val="0"/>
      </c:catAx>
      <c:valAx>
        <c:axId val="3183613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1835847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5/16/2024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1333" y="1924792"/>
            <a:ext cx="7803436" cy="966496"/>
          </a:xfrm>
        </p:spPr>
        <p:txBody>
          <a:bodyPr>
            <a:noAutofit/>
          </a:bodyPr>
          <a:lstStyle/>
          <a:p>
            <a:r>
              <a:rPr lang="en-US" sz="2000" b="1" dirty="0"/>
              <a:t>VALOAREA PROGNOSTIC</a:t>
            </a:r>
            <a:r>
              <a:rPr lang="ro-RO" sz="2000" b="1" dirty="0"/>
              <a:t>Ă A NIVELELOR COMPLEXELOR IMUNE CIRCULANTE ȘI A SCORURILOR LEZIONALE ÎN AGALAXIA CONTAGIOASĂ A </a:t>
            </a:r>
            <a:r>
              <a:rPr lang="ro-RO" sz="2000" b="1" dirty="0" smtClean="0"/>
              <a:t>OVINELOR</a:t>
            </a:r>
            <a:br>
              <a:rPr lang="ro-RO" sz="2000" b="1" dirty="0" smtClean="0"/>
            </a:br>
            <a:r>
              <a:rPr lang="en-US" sz="1400" b="1" dirty="0"/>
              <a:t>VASIU </a:t>
            </a:r>
            <a:r>
              <a:rPr lang="en-US" sz="1400" b="1" dirty="0" smtClean="0"/>
              <a:t>AUREL, </a:t>
            </a:r>
            <a:r>
              <a:rPr lang="en-US" sz="1400" b="1" dirty="0"/>
              <a:t>PALL </a:t>
            </a:r>
            <a:r>
              <a:rPr lang="en-US" sz="1400" b="1" dirty="0" smtClean="0"/>
              <a:t>EMOKE, </a:t>
            </a:r>
            <a:r>
              <a:rPr lang="en-US" sz="1400" b="1" dirty="0"/>
              <a:t>DUCA </a:t>
            </a:r>
            <a:r>
              <a:rPr lang="en-US" sz="1400" b="1" dirty="0" smtClean="0"/>
              <a:t>GHEORGHITA, </a:t>
            </a:r>
            <a:r>
              <a:rPr lang="en-US" sz="1400" b="1" dirty="0"/>
              <a:t>SPINU </a:t>
            </a:r>
            <a:r>
              <a:rPr lang="en-US" sz="1400" b="1" dirty="0" smtClean="0"/>
              <a:t>MARINA, </a:t>
            </a:r>
            <a:r>
              <a:rPr lang="en-US" sz="1400" b="1" dirty="0"/>
              <a:t>SANDRU CARMEN </a:t>
            </a:r>
            <a:r>
              <a:rPr lang="en-US" sz="1400" b="1" dirty="0" smtClean="0"/>
              <a:t>DANA, </a:t>
            </a:r>
            <a:r>
              <a:rPr lang="en-US" sz="1400" b="1" dirty="0"/>
              <a:t>OLAH </a:t>
            </a:r>
            <a:r>
              <a:rPr lang="en-US" sz="1400" b="1" dirty="0" smtClean="0"/>
              <a:t>DIANA</a:t>
            </a:r>
            <a:endParaRPr lang="en-US" sz="1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524309"/>
          </a:xfrm>
          <a:prstGeom prst="rect">
            <a:avLst/>
          </a:prstGeom>
        </p:spPr>
      </p:pic>
      <p:cxnSp>
        <p:nvCxnSpPr>
          <p:cNvPr id="6" name="Straight Connector 5"/>
          <p:cNvCxnSpPr/>
          <p:nvPr/>
        </p:nvCxnSpPr>
        <p:spPr>
          <a:xfrm>
            <a:off x="223355" y="1829902"/>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288742"/>
            <a:ext cx="6885385" cy="817013"/>
          </a:xfrm>
        </p:spPr>
        <p:txBody>
          <a:bodyPr>
            <a:noAutofit/>
          </a:bodyPr>
          <a:lstStyle/>
          <a:p>
            <a:r>
              <a:rPr lang="ro-RO" sz="2400" b="1" dirty="0"/>
              <a:t>ACADEMIA 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1590063" y="1196944"/>
            <a:ext cx="6885385" cy="379432"/>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en-US" sz="2200" b="1" dirty="0" err="1"/>
              <a:t>Institutului</a:t>
            </a:r>
            <a:r>
              <a:rPr lang="en-US" sz="2200" b="1" dirty="0"/>
              <a:t> de </a:t>
            </a:r>
            <a:r>
              <a:rPr lang="en-US" sz="2200" b="1" dirty="0" err="1"/>
              <a:t>Cercetare-Dezvoltare</a:t>
            </a:r>
            <a:r>
              <a:rPr lang="en-US" sz="2200" b="1" dirty="0"/>
              <a:t> </a:t>
            </a:r>
            <a:r>
              <a:rPr lang="en-US" sz="2200" b="1" dirty="0" err="1"/>
              <a:t>pentru</a:t>
            </a:r>
            <a:r>
              <a:rPr lang="en-US" sz="2200" b="1" dirty="0"/>
              <a:t> </a:t>
            </a:r>
            <a:r>
              <a:rPr lang="en-US" sz="2200" b="1" dirty="0" err="1"/>
              <a:t>Montanologie</a:t>
            </a:r>
            <a:r>
              <a:rPr lang="en-US" sz="2200" b="1" dirty="0"/>
              <a:t> Cristian – Sibiu</a:t>
            </a:r>
          </a:p>
        </p:txBody>
      </p:sp>
      <p:sp>
        <p:nvSpPr>
          <p:cNvPr id="8" name="Title 1"/>
          <p:cNvSpPr txBox="1">
            <a:spLocks/>
          </p:cNvSpPr>
          <p:nvPr/>
        </p:nvSpPr>
        <p:spPr>
          <a:xfrm>
            <a:off x="213051" y="2915524"/>
            <a:ext cx="8769022" cy="226804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1400" dirty="0">
              <a:solidFill>
                <a:srgbClr val="FF0000"/>
              </a:solidFill>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326531" y="5577132"/>
            <a:ext cx="8655543" cy="4750952"/>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endParaRPr lang="en-US" sz="2000" dirty="0"/>
          </a:p>
        </p:txBody>
      </p:sp>
      <p:sp>
        <p:nvSpPr>
          <p:cNvPr id="13" name="Title 1"/>
          <p:cNvSpPr txBox="1">
            <a:spLocks/>
          </p:cNvSpPr>
          <p:nvPr/>
        </p:nvSpPr>
        <p:spPr>
          <a:xfrm>
            <a:off x="213051" y="10923873"/>
            <a:ext cx="8769024" cy="1595641"/>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lnSpc>
                <a:spcPct val="100000"/>
              </a:lnSpc>
            </a:pPr>
            <a:endParaRPr lang="en-US" sz="1800" dirty="0"/>
          </a:p>
          <a:p>
            <a:pPr algn="just">
              <a:lnSpc>
                <a:spcPct val="100000"/>
              </a:lnSpc>
            </a:pPr>
            <a:r>
              <a:rPr lang="en-US" sz="2400" b="1" dirty="0"/>
              <a:t>CONCLUZII</a:t>
            </a:r>
          </a:p>
          <a:p>
            <a:pPr lvl="0" algn="just" defTabSz="914400" eaLnBrk="0" fontAlgn="base" hangingPunct="0">
              <a:lnSpc>
                <a:spcPct val="100000"/>
              </a:lnSpc>
              <a:spcAft>
                <a:spcPct val="0"/>
              </a:spcAft>
            </a:pPr>
            <a:endParaRPr lang="ro-RO" altLang="en-US" sz="1400" i="1" dirty="0" smtClean="0">
              <a:solidFill>
                <a:srgbClr val="202124"/>
              </a:solidFill>
              <a:ea typeface="Times New Roman" panose="02020603050405020304" pitchFamily="18" charset="0"/>
              <a:cs typeface="Courier New" panose="02070309020205020404" pitchFamily="49" charset="0"/>
            </a:endParaRPr>
          </a:p>
          <a:p>
            <a:pPr lvl="0" algn="just" defTabSz="914400" eaLnBrk="0" fontAlgn="base" hangingPunct="0">
              <a:lnSpc>
                <a:spcPct val="100000"/>
              </a:lnSpc>
              <a:spcAft>
                <a:spcPct val="0"/>
              </a:spcAft>
            </a:pPr>
            <a:r>
              <a:rPr lang="ro-RO" altLang="en-US" sz="1400" dirty="0" smtClean="0">
                <a:solidFill>
                  <a:srgbClr val="202124"/>
                </a:solidFill>
                <a:ea typeface="Times New Roman" panose="02020603050405020304" pitchFamily="18" charset="0"/>
                <a:cs typeface="Courier New" panose="02070309020205020404" pitchFamily="49" charset="0"/>
              </a:rPr>
              <a:t>1</a:t>
            </a:r>
            <a:r>
              <a:rPr lang="ro-RO" altLang="en-US" sz="1400" dirty="0">
                <a:solidFill>
                  <a:srgbClr val="202124"/>
                </a:solidFill>
                <a:ea typeface="Times New Roman" panose="02020603050405020304" pitchFamily="18" charset="0"/>
                <a:cs typeface="Courier New" panose="02070309020205020404" pitchFamily="49" charset="0"/>
              </a:rPr>
              <a:t>. Nivelurile complexelor imune circulante la animalele cu agalactie contagioasa evidenta clinic nu au diferit semnificativ inainte si dupa implementarea terapiei. </a:t>
            </a:r>
          </a:p>
          <a:p>
            <a:pPr lvl="0" algn="just" defTabSz="914400" eaLnBrk="0" fontAlgn="base" hangingPunct="0">
              <a:lnSpc>
                <a:spcPct val="100000"/>
              </a:lnSpc>
              <a:spcAft>
                <a:spcPct val="0"/>
              </a:spcAft>
            </a:pPr>
            <a:r>
              <a:rPr lang="ro-RO" altLang="en-US" sz="1400" dirty="0">
                <a:solidFill>
                  <a:srgbClr val="202124"/>
                </a:solidFill>
                <a:ea typeface="Times New Roman" panose="02020603050405020304" pitchFamily="18" charset="0"/>
                <a:cs typeface="Courier New" panose="02070309020205020404" pitchFamily="49" charset="0"/>
              </a:rPr>
              <a:t>2. Calculul coeficientului de corelație r între scorurile lezionale și nivelurile CIC a demonstrat că dependența celor doi parametri studiați a fost directă, dar nu foarte apropiată, lipsită de asigurare statistică. </a:t>
            </a:r>
          </a:p>
          <a:p>
            <a:pPr lvl="0" algn="just" defTabSz="914400" eaLnBrk="0" fontAlgn="base" hangingPunct="0">
              <a:lnSpc>
                <a:spcPct val="100000"/>
              </a:lnSpc>
              <a:spcAft>
                <a:spcPct val="0"/>
              </a:spcAft>
            </a:pPr>
            <a:r>
              <a:rPr lang="ro-RO" altLang="en-US" sz="1400" dirty="0">
                <a:solidFill>
                  <a:srgbClr val="202124"/>
                </a:solidFill>
                <a:ea typeface="Times New Roman" panose="02020603050405020304" pitchFamily="18" charset="0"/>
                <a:cs typeface="Courier New" panose="02070309020205020404" pitchFamily="49" charset="0"/>
              </a:rPr>
              <a:t>3. Nivelurile de CIC au crescut în raport cu creșterea timpului scurs de la vaccinare și odată cu agravarea leziunilor. </a:t>
            </a:r>
          </a:p>
          <a:p>
            <a:pPr lvl="0" algn="just" defTabSz="914400" eaLnBrk="0" fontAlgn="base" hangingPunct="0">
              <a:lnSpc>
                <a:spcPct val="100000"/>
              </a:lnSpc>
              <a:spcAft>
                <a:spcPct val="0"/>
              </a:spcAft>
            </a:pPr>
            <a:r>
              <a:rPr lang="ro-RO" altLang="en-US" sz="1400" dirty="0">
                <a:solidFill>
                  <a:srgbClr val="202124"/>
                </a:solidFill>
                <a:ea typeface="Times New Roman" panose="02020603050405020304" pitchFamily="18" charset="0"/>
                <a:cs typeface="Courier New" panose="02070309020205020404" pitchFamily="49" charset="0"/>
              </a:rPr>
              <a:t>4. Tratamentul de lungă durată a determinat scăderea nivelurilor complexelor imune circulante, influențând pozitiv remedierea leziunilor, probabil și datorită reducerii concentrațiilor de CIC.</a:t>
            </a:r>
            <a:r>
              <a:rPr lang="en-US" altLang="en-US" sz="1400" dirty="0"/>
              <a:t> </a:t>
            </a:r>
          </a:p>
        </p:txBody>
      </p:sp>
      <p:sp>
        <p:nvSpPr>
          <p:cNvPr id="14" name="Title 1"/>
          <p:cNvSpPr txBox="1">
            <a:spLocks/>
          </p:cNvSpPr>
          <p:nvPr/>
        </p:nvSpPr>
        <p:spPr>
          <a:xfrm>
            <a:off x="213051" y="12997654"/>
            <a:ext cx="8769024" cy="1378028"/>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2000" dirty="0"/>
          </a:p>
        </p:txBody>
      </p:sp>
      <p:sp>
        <p:nvSpPr>
          <p:cNvPr id="5" name="Rectangle 4"/>
          <p:cNvSpPr/>
          <p:nvPr/>
        </p:nvSpPr>
        <p:spPr>
          <a:xfrm>
            <a:off x="631332" y="5207800"/>
            <a:ext cx="2310504" cy="369332"/>
          </a:xfrm>
          <a:prstGeom prst="rect">
            <a:avLst/>
          </a:prstGeom>
        </p:spPr>
        <p:txBody>
          <a:bodyPr wrap="none">
            <a:spAutoFit/>
          </a:bodyPr>
          <a:lstStyle/>
          <a:p>
            <a:r>
              <a:rPr lang="en-US" b="1" dirty="0"/>
              <a:t>REZULTATE ȘI DISCUȚII</a:t>
            </a:r>
            <a:endParaRPr lang="en-US" sz="2000" b="1" dirty="0"/>
          </a:p>
        </p:txBody>
      </p:sp>
      <p:sp>
        <p:nvSpPr>
          <p:cNvPr id="11" name="Rectangle 10"/>
          <p:cNvSpPr/>
          <p:nvPr/>
        </p:nvSpPr>
        <p:spPr>
          <a:xfrm>
            <a:off x="131441" y="12519515"/>
            <a:ext cx="1515158" cy="369332"/>
          </a:xfrm>
          <a:prstGeom prst="rect">
            <a:avLst/>
          </a:prstGeom>
        </p:spPr>
        <p:txBody>
          <a:bodyPr wrap="none">
            <a:spAutoFit/>
          </a:bodyPr>
          <a:lstStyle/>
          <a:p>
            <a:pPr algn="just"/>
            <a:r>
              <a:rPr lang="en-US" b="1" dirty="0" smtClean="0"/>
              <a:t>BIBLIOGRAFIE</a:t>
            </a:r>
            <a:endParaRPr lang="en-US" b="1" dirty="0"/>
          </a:p>
        </p:txBody>
      </p:sp>
      <p:sp>
        <p:nvSpPr>
          <p:cNvPr id="16" name="Rectangle 15"/>
          <p:cNvSpPr/>
          <p:nvPr/>
        </p:nvSpPr>
        <p:spPr>
          <a:xfrm>
            <a:off x="213051" y="13058467"/>
            <a:ext cx="8769024" cy="1331134"/>
          </a:xfrm>
          <a:prstGeom prst="rect">
            <a:avLst/>
          </a:prstGeom>
        </p:spPr>
        <p:txBody>
          <a:bodyPr wrap="square">
            <a:spAutoFit/>
          </a:bodyPr>
          <a:lstStyle/>
          <a:p>
            <a:pPr lvl="0" algn="just">
              <a:lnSpc>
                <a:spcPct val="115000"/>
              </a:lnSpc>
              <a:spcAft>
                <a:spcPts val="0"/>
              </a:spcAft>
            </a:pPr>
            <a:r>
              <a:rPr lang="ro-RO" sz="1400" dirty="0" smtClean="0">
                <a:ea typeface="Calibri" panose="020F0502020204030204" pitchFamily="34" charset="0"/>
                <a:cs typeface="Times New Roman" panose="02020603050405020304" pitchFamily="18" charset="0"/>
              </a:rPr>
              <a:t>1. </a:t>
            </a:r>
            <a:r>
              <a:rPr lang="en-GB" sz="1400" dirty="0" smtClean="0">
                <a:ea typeface="Calibri" panose="020F0502020204030204" pitchFamily="34" charset="0"/>
                <a:cs typeface="Times New Roman" panose="02020603050405020304" pitchFamily="18" charset="0"/>
              </a:rPr>
              <a:t>Barbosa</a:t>
            </a:r>
            <a:r>
              <a:rPr lang="en-GB" sz="1400" dirty="0">
                <a:ea typeface="Calibri" panose="020F0502020204030204" pitchFamily="34" charset="0"/>
                <a:cs typeface="Times New Roman" panose="02020603050405020304" pitchFamily="18" charset="0"/>
              </a:rPr>
              <a:t>, M. S., </a:t>
            </a:r>
            <a:r>
              <a:rPr lang="en-GB" sz="1400" dirty="0" err="1">
                <a:ea typeface="Calibri" panose="020F0502020204030204" pitchFamily="34" charset="0"/>
                <a:cs typeface="Times New Roman" panose="02020603050405020304" pitchFamily="18" charset="0"/>
              </a:rPr>
              <a:t>Sampaio</a:t>
            </a:r>
            <a:r>
              <a:rPr lang="en-GB" sz="1400" dirty="0">
                <a:ea typeface="Calibri" panose="020F0502020204030204" pitchFamily="34" charset="0"/>
                <a:cs typeface="Times New Roman" panose="02020603050405020304" pitchFamily="18" charset="0"/>
              </a:rPr>
              <a:t>, B. A., </a:t>
            </a:r>
            <a:r>
              <a:rPr lang="en-GB" sz="1400" dirty="0" err="1">
                <a:ea typeface="Calibri" panose="020F0502020204030204" pitchFamily="34" charset="0"/>
                <a:cs typeface="Times New Roman" panose="02020603050405020304" pitchFamily="18" charset="0"/>
              </a:rPr>
              <a:t>Spergser</a:t>
            </a:r>
            <a:r>
              <a:rPr lang="en-GB" sz="1400" dirty="0">
                <a:ea typeface="Calibri" panose="020F0502020204030204" pitchFamily="34" charset="0"/>
                <a:cs typeface="Times New Roman" panose="02020603050405020304" pitchFamily="18" charset="0"/>
              </a:rPr>
              <a:t>, J., Rosengarten, R., Marques, L. M., &amp; Chopra-</a:t>
            </a:r>
            <a:r>
              <a:rPr lang="en-GB" sz="1400" dirty="0" err="1">
                <a:ea typeface="Calibri" panose="020F0502020204030204" pitchFamily="34" charset="0"/>
                <a:cs typeface="Times New Roman" panose="02020603050405020304" pitchFamily="18" charset="0"/>
              </a:rPr>
              <a:t>Dewasthaly</a:t>
            </a:r>
            <a:r>
              <a:rPr lang="en-GB" sz="1400" dirty="0">
                <a:ea typeface="Calibri" panose="020F0502020204030204" pitchFamily="34" charset="0"/>
                <a:cs typeface="Times New Roman" panose="02020603050405020304" pitchFamily="18" charset="0"/>
              </a:rPr>
              <a:t>, R. </a:t>
            </a:r>
            <a:r>
              <a:rPr lang="en-GB" sz="1400" i="1" dirty="0">
                <a:ea typeface="Calibri" panose="020F0502020204030204" pitchFamily="34" charset="0"/>
                <a:cs typeface="Times New Roman" panose="02020603050405020304" pitchFamily="18" charset="0"/>
              </a:rPr>
              <a:t>Mycoplasma </a:t>
            </a:r>
            <a:r>
              <a:rPr lang="en-GB" sz="1400" i="1" dirty="0" err="1">
                <a:ea typeface="Calibri" panose="020F0502020204030204" pitchFamily="34" charset="0"/>
                <a:cs typeface="Times New Roman" panose="02020603050405020304" pitchFamily="18" charset="0"/>
              </a:rPr>
              <a:t>agalactiae</a:t>
            </a:r>
            <a:r>
              <a:rPr lang="en-GB" sz="1400" dirty="0">
                <a:ea typeface="Calibri" panose="020F0502020204030204" pitchFamily="34" charset="0"/>
                <a:cs typeface="Times New Roman" panose="02020603050405020304" pitchFamily="18" charset="0"/>
              </a:rPr>
              <a:t> Vaccines: Current Status, Hurdles, and Opportunities Due to Advances in Pathogenicity Studies. 2024. </a:t>
            </a:r>
            <a:r>
              <a:rPr lang="en-US" sz="1400" i="1" dirty="0">
                <a:ea typeface="Calibri" panose="020F0502020204030204" pitchFamily="34" charset="0"/>
                <a:cs typeface="Times New Roman" panose="02020603050405020304" pitchFamily="18" charset="0"/>
              </a:rPr>
              <a:t>Vaccines</a:t>
            </a:r>
            <a:r>
              <a:rPr lang="en-US" sz="1400" dirty="0">
                <a:ea typeface="Calibri" panose="020F0502020204030204" pitchFamily="34" charset="0"/>
                <a:cs typeface="Times New Roman" panose="02020603050405020304" pitchFamily="18" charset="0"/>
              </a:rPr>
              <a:t>, </a:t>
            </a:r>
            <a:r>
              <a:rPr lang="en-US" sz="1400" i="1" dirty="0">
                <a:ea typeface="Calibri" panose="020F0502020204030204" pitchFamily="34" charset="0"/>
                <a:cs typeface="Times New Roman" panose="02020603050405020304" pitchFamily="18" charset="0"/>
              </a:rPr>
              <a:t>12</a:t>
            </a:r>
            <a:r>
              <a:rPr lang="en-US" sz="1400" dirty="0">
                <a:ea typeface="Calibri" panose="020F0502020204030204" pitchFamily="34" charset="0"/>
                <a:cs typeface="Times New Roman" panose="02020603050405020304" pitchFamily="18" charset="0"/>
              </a:rPr>
              <a:t>(2), 156. https://doi.org/10.3390/vaccines12020156</a:t>
            </a:r>
          </a:p>
          <a:p>
            <a:pPr algn="just">
              <a:lnSpc>
                <a:spcPct val="115000"/>
              </a:lnSpc>
            </a:pPr>
            <a:r>
              <a:rPr lang="ro-RO" sz="1400" dirty="0" smtClean="0"/>
              <a:t>2. </a:t>
            </a:r>
            <a:r>
              <a:rPr lang="en-GB" sz="1400" dirty="0" smtClean="0"/>
              <a:t>Kumar</a:t>
            </a:r>
            <a:r>
              <a:rPr lang="en-GB" sz="1400" dirty="0"/>
              <a:t>, A., Rahal, A., Chakraborty, S., </a:t>
            </a:r>
            <a:r>
              <a:rPr lang="en-GB" sz="1400" dirty="0" err="1"/>
              <a:t>Verma</a:t>
            </a:r>
            <a:r>
              <a:rPr lang="en-GB" sz="1400" dirty="0"/>
              <a:t>, A. K., </a:t>
            </a:r>
            <a:r>
              <a:rPr lang="en-GB" sz="1400" dirty="0" err="1"/>
              <a:t>Dhama</a:t>
            </a:r>
            <a:r>
              <a:rPr lang="en-GB" sz="1400" dirty="0"/>
              <a:t>, K. Mycoplasma </a:t>
            </a:r>
            <a:r>
              <a:rPr lang="en-GB" sz="1400" dirty="0" err="1"/>
              <a:t>agalactiae</a:t>
            </a:r>
            <a:r>
              <a:rPr lang="en-GB" sz="1400" dirty="0"/>
              <a:t>, an Etiological Agent of Contagious </a:t>
            </a:r>
            <a:r>
              <a:rPr lang="en-GB" sz="1400" dirty="0" err="1"/>
              <a:t>Agalactia</a:t>
            </a:r>
            <a:r>
              <a:rPr lang="en-GB" sz="1400" dirty="0"/>
              <a:t> in Small Ruminants: A Review. 2014. Veterinary medicine international,  286752. </a:t>
            </a:r>
            <a:endParaRPr lang="en-US" sz="1400" dirty="0">
              <a:effectLst/>
              <a:ea typeface="Calibri" panose="020F0502020204030204" pitchFamily="34" charset="0"/>
              <a:cs typeface="Times New Roman" panose="02020603050405020304" pitchFamily="18" charset="0"/>
            </a:endParaRPr>
          </a:p>
        </p:txBody>
      </p:sp>
      <p:sp>
        <p:nvSpPr>
          <p:cNvPr id="22" name="Rectangle 21"/>
          <p:cNvSpPr/>
          <p:nvPr/>
        </p:nvSpPr>
        <p:spPr>
          <a:xfrm>
            <a:off x="412256" y="7645202"/>
            <a:ext cx="3130249" cy="523220"/>
          </a:xfrm>
          <a:prstGeom prst="rect">
            <a:avLst/>
          </a:prstGeom>
        </p:spPr>
        <p:txBody>
          <a:bodyPr wrap="square">
            <a:spAutoFit/>
          </a:bodyPr>
          <a:lstStyle/>
          <a:p>
            <a:r>
              <a:rPr lang="en-US" sz="1400" i="1" dirty="0" err="1">
                <a:solidFill>
                  <a:srgbClr val="202124"/>
                </a:solidFill>
                <a:ea typeface="Times New Roman" panose="02020603050405020304" pitchFamily="18" charset="0"/>
              </a:rPr>
              <a:t>Distributia</a:t>
            </a:r>
            <a:r>
              <a:rPr lang="en-US" sz="1400" i="1" dirty="0">
                <a:solidFill>
                  <a:srgbClr val="202124"/>
                </a:solidFill>
                <a:ea typeface="Times New Roman" panose="02020603050405020304" pitchFamily="18" charset="0"/>
              </a:rPr>
              <a:t> </a:t>
            </a:r>
            <a:r>
              <a:rPr lang="en-US" sz="1400" i="1" dirty="0" err="1">
                <a:solidFill>
                  <a:srgbClr val="202124"/>
                </a:solidFill>
                <a:ea typeface="Times New Roman" panose="02020603050405020304" pitchFamily="18" charset="0"/>
              </a:rPr>
              <a:t>procentuală</a:t>
            </a:r>
            <a:r>
              <a:rPr lang="en-US" sz="1400" i="1" dirty="0">
                <a:solidFill>
                  <a:srgbClr val="202124"/>
                </a:solidFill>
                <a:ea typeface="Times New Roman" panose="02020603050405020304" pitchFamily="18" charset="0"/>
              </a:rPr>
              <a:t> a </a:t>
            </a:r>
            <a:r>
              <a:rPr lang="en-US" sz="1400" i="1" dirty="0" err="1">
                <a:solidFill>
                  <a:srgbClr val="202124"/>
                </a:solidFill>
                <a:ea typeface="Times New Roman" panose="02020603050405020304" pitchFamily="18" charset="0"/>
              </a:rPr>
              <a:t>leziunilor</a:t>
            </a:r>
            <a:r>
              <a:rPr lang="en-US" sz="1400" i="1" dirty="0">
                <a:solidFill>
                  <a:srgbClr val="202124"/>
                </a:solidFill>
                <a:ea typeface="Times New Roman" panose="02020603050405020304" pitchFamily="18" charset="0"/>
              </a:rPr>
              <a:t> </a:t>
            </a:r>
            <a:r>
              <a:rPr lang="en-US" sz="1400" i="1" dirty="0" err="1">
                <a:solidFill>
                  <a:srgbClr val="202124"/>
                </a:solidFill>
                <a:ea typeface="Times New Roman" panose="02020603050405020304" pitchFamily="18" charset="0"/>
              </a:rPr>
              <a:t>micoplasmice</a:t>
            </a:r>
            <a:r>
              <a:rPr lang="en-US" sz="1400" i="1" dirty="0">
                <a:solidFill>
                  <a:srgbClr val="202124"/>
                </a:solidFill>
                <a:ea typeface="Times New Roman" panose="02020603050405020304" pitchFamily="18" charset="0"/>
              </a:rPr>
              <a:t> </a:t>
            </a:r>
            <a:r>
              <a:rPr lang="en-US" sz="1400" i="1" dirty="0" err="1">
                <a:solidFill>
                  <a:srgbClr val="202124"/>
                </a:solidFill>
                <a:ea typeface="Times New Roman" panose="02020603050405020304" pitchFamily="18" charset="0"/>
              </a:rPr>
              <a:t>în</a:t>
            </a:r>
            <a:r>
              <a:rPr lang="en-US" sz="1400" i="1" dirty="0">
                <a:solidFill>
                  <a:srgbClr val="202124"/>
                </a:solidFill>
                <a:ea typeface="Times New Roman" panose="02020603050405020304" pitchFamily="18" charset="0"/>
              </a:rPr>
              <a:t> </a:t>
            </a:r>
            <a:r>
              <a:rPr lang="en-US" sz="1400" i="1" dirty="0" err="1">
                <a:solidFill>
                  <a:srgbClr val="202124"/>
                </a:solidFill>
                <a:ea typeface="Times New Roman" panose="02020603050405020304" pitchFamily="18" charset="0"/>
              </a:rPr>
              <a:t>funcție</a:t>
            </a:r>
            <a:r>
              <a:rPr lang="en-US" sz="1400" i="1" dirty="0">
                <a:solidFill>
                  <a:srgbClr val="202124"/>
                </a:solidFill>
                <a:ea typeface="Times New Roman" panose="02020603050405020304" pitchFamily="18" charset="0"/>
              </a:rPr>
              <a:t> de </a:t>
            </a:r>
            <a:r>
              <a:rPr lang="en-US" sz="1400" i="1" dirty="0" err="1">
                <a:solidFill>
                  <a:srgbClr val="202124"/>
                </a:solidFill>
                <a:ea typeface="Times New Roman" panose="02020603050405020304" pitchFamily="18" charset="0"/>
              </a:rPr>
              <a:t>localizare</a:t>
            </a:r>
            <a:endParaRPr lang="en-US" sz="1400" dirty="0"/>
          </a:p>
        </p:txBody>
      </p:sp>
      <p:graphicFrame>
        <p:nvGraphicFramePr>
          <p:cNvPr id="23" name="Chart 22"/>
          <p:cNvGraphicFramePr>
            <a:graphicFrameLocks/>
          </p:cNvGraphicFramePr>
          <p:nvPr>
            <p:extLst>
              <p:ext uri="{D42A27DB-BD31-4B8C-83A1-F6EECF244321}">
                <p14:modId xmlns:p14="http://schemas.microsoft.com/office/powerpoint/2010/main" val="4048076580"/>
              </p:ext>
            </p:extLst>
          </p:nvPr>
        </p:nvGraphicFramePr>
        <p:xfrm>
          <a:off x="326531" y="5620161"/>
          <a:ext cx="3504406" cy="2062162"/>
        </p:xfrm>
        <a:graphic>
          <a:graphicData uri="http://schemas.openxmlformats.org/drawingml/2006/chart">
            <c:chart xmlns:c="http://schemas.openxmlformats.org/drawingml/2006/chart" xmlns:r="http://schemas.openxmlformats.org/officeDocument/2006/relationships" r:id="rId3"/>
          </a:graphicData>
        </a:graphic>
      </p:graphicFrame>
      <p:sp>
        <p:nvSpPr>
          <p:cNvPr id="27" name="Rectangle 26"/>
          <p:cNvSpPr/>
          <p:nvPr/>
        </p:nvSpPr>
        <p:spPr>
          <a:xfrm>
            <a:off x="3847306" y="5577131"/>
            <a:ext cx="2441876" cy="4801314"/>
          </a:xfrm>
          <a:prstGeom prst="rect">
            <a:avLst/>
          </a:prstGeom>
        </p:spPr>
        <p:txBody>
          <a:bodyPr wrap="square">
            <a:spAutoFit/>
          </a:bodyPr>
          <a:lstStyle/>
          <a:p>
            <a:pPr lvl="0" algn="just" eaLnBrk="0" fontAlgn="base" hangingPunct="0">
              <a:spcBef>
                <a:spcPct val="0"/>
              </a:spcBef>
              <a:spcAft>
                <a:spcPct val="0"/>
              </a:spcAft>
            </a:pPr>
            <a:r>
              <a:rPr lang="ro-RO" altLang="en-US" dirty="0">
                <a:solidFill>
                  <a:srgbClr val="202124"/>
                </a:solidFill>
                <a:latin typeface="+mj-lt"/>
              </a:rPr>
              <a:t>Majoritatea animalelor afectate au fost femele (numărul masculilor din turmă fiind mai mic), leziunile fiind </a:t>
            </a:r>
            <a:r>
              <a:rPr lang="ro-RO" altLang="en-US" dirty="0" smtClean="0">
                <a:solidFill>
                  <a:srgbClr val="202124"/>
                </a:solidFill>
                <a:latin typeface="+mj-lt"/>
              </a:rPr>
              <a:t>prepon-derent </a:t>
            </a:r>
            <a:r>
              <a:rPr lang="ro-RO" altLang="en-US" dirty="0">
                <a:solidFill>
                  <a:srgbClr val="202124"/>
                </a:solidFill>
                <a:latin typeface="+mj-lt"/>
              </a:rPr>
              <a:t>oculare, în timp ce masculii prezentau exclusiv leziuni </a:t>
            </a:r>
            <a:r>
              <a:rPr lang="ro-RO" altLang="en-US" dirty="0" smtClean="0">
                <a:solidFill>
                  <a:srgbClr val="202124"/>
                </a:solidFill>
                <a:latin typeface="+mj-lt"/>
              </a:rPr>
              <a:t>articu-lare (Barbosa și col., 2024).</a:t>
            </a:r>
          </a:p>
          <a:p>
            <a:pPr lvl="0" algn="just" eaLnBrk="0" fontAlgn="base" hangingPunct="0">
              <a:spcBef>
                <a:spcPct val="0"/>
              </a:spcBef>
              <a:spcAft>
                <a:spcPct val="0"/>
              </a:spcAft>
            </a:pPr>
            <a:r>
              <a:rPr lang="ro-RO" altLang="en-US" dirty="0" smtClean="0">
                <a:solidFill>
                  <a:srgbClr val="202124"/>
                </a:solidFill>
                <a:latin typeface="+mj-lt"/>
              </a:rPr>
              <a:t>Valorile CIC au fost similare pentru cele două recoltări, fără a depinde de sexul animalelor și de statusul terapeutic sau vaccinal (Kumar și col., 2014).</a:t>
            </a:r>
            <a:r>
              <a:rPr lang="ro-RO" altLang="en-US" dirty="0" smtClean="0">
                <a:latin typeface="+mj-lt"/>
              </a:rPr>
              <a:t> </a:t>
            </a:r>
            <a:endParaRPr lang="ro-RO" altLang="en-US" dirty="0">
              <a:latin typeface="+mj-lt"/>
            </a:endParaRPr>
          </a:p>
        </p:txBody>
      </p:sp>
      <p:graphicFrame>
        <p:nvGraphicFramePr>
          <p:cNvPr id="28" name="Chart 27"/>
          <p:cNvGraphicFramePr>
            <a:graphicFrameLocks/>
          </p:cNvGraphicFramePr>
          <p:nvPr>
            <p:extLst>
              <p:ext uri="{D42A27DB-BD31-4B8C-83A1-F6EECF244321}">
                <p14:modId xmlns:p14="http://schemas.microsoft.com/office/powerpoint/2010/main" val="516935051"/>
              </p:ext>
            </p:extLst>
          </p:nvPr>
        </p:nvGraphicFramePr>
        <p:xfrm>
          <a:off x="354939" y="8192658"/>
          <a:ext cx="3463960" cy="1770683"/>
        </p:xfrm>
        <a:graphic>
          <a:graphicData uri="http://schemas.openxmlformats.org/drawingml/2006/chart">
            <c:chart xmlns:c="http://schemas.openxmlformats.org/drawingml/2006/chart" xmlns:r="http://schemas.openxmlformats.org/officeDocument/2006/relationships" r:id="rId4"/>
          </a:graphicData>
        </a:graphic>
      </p:graphicFrame>
      <p:sp>
        <p:nvSpPr>
          <p:cNvPr id="29" name="Rectangle 28"/>
          <p:cNvSpPr/>
          <p:nvPr/>
        </p:nvSpPr>
        <p:spPr>
          <a:xfrm>
            <a:off x="412256" y="9963342"/>
            <a:ext cx="3130249" cy="307777"/>
          </a:xfrm>
          <a:prstGeom prst="rect">
            <a:avLst/>
          </a:prstGeom>
        </p:spPr>
        <p:txBody>
          <a:bodyPr wrap="square">
            <a:spAutoFit/>
          </a:bodyPr>
          <a:lstStyle/>
          <a:p>
            <a:r>
              <a:rPr lang="ro-RO" sz="1400" i="1" dirty="0" smtClean="0">
                <a:solidFill>
                  <a:srgbClr val="202124"/>
                </a:solidFill>
                <a:ea typeface="Times New Roman" panose="02020603050405020304" pitchFamily="18" charset="0"/>
              </a:rPr>
              <a:t>Valorile CIC la cele două recoltări</a:t>
            </a:r>
            <a:endParaRPr lang="en-US" sz="1400" dirty="0"/>
          </a:p>
        </p:txBody>
      </p:sp>
      <p:graphicFrame>
        <p:nvGraphicFramePr>
          <p:cNvPr id="30" name="Chart 29"/>
          <p:cNvGraphicFramePr>
            <a:graphicFrameLocks/>
          </p:cNvGraphicFramePr>
          <p:nvPr>
            <p:extLst>
              <p:ext uri="{D42A27DB-BD31-4B8C-83A1-F6EECF244321}">
                <p14:modId xmlns:p14="http://schemas.microsoft.com/office/powerpoint/2010/main" val="3965073412"/>
              </p:ext>
            </p:extLst>
          </p:nvPr>
        </p:nvGraphicFramePr>
        <p:xfrm>
          <a:off x="6180443" y="5620161"/>
          <a:ext cx="2801631" cy="2476089"/>
        </p:xfrm>
        <a:graphic>
          <a:graphicData uri="http://schemas.openxmlformats.org/drawingml/2006/chart">
            <c:chart xmlns:c="http://schemas.openxmlformats.org/drawingml/2006/chart" xmlns:r="http://schemas.openxmlformats.org/officeDocument/2006/relationships" r:id="rId5"/>
          </a:graphicData>
        </a:graphic>
      </p:graphicFrame>
      <p:sp>
        <p:nvSpPr>
          <p:cNvPr id="31" name="Rectangle 30"/>
          <p:cNvSpPr/>
          <p:nvPr/>
        </p:nvSpPr>
        <p:spPr>
          <a:xfrm>
            <a:off x="6289182" y="7967030"/>
            <a:ext cx="2563870" cy="738664"/>
          </a:xfrm>
          <a:prstGeom prst="rect">
            <a:avLst/>
          </a:prstGeom>
        </p:spPr>
        <p:txBody>
          <a:bodyPr wrap="square">
            <a:spAutoFit/>
          </a:bodyPr>
          <a:lstStyle/>
          <a:p>
            <a:r>
              <a:rPr lang="ro-RO" sz="1400" i="1" dirty="0" smtClean="0">
                <a:solidFill>
                  <a:srgbClr val="202124"/>
                </a:solidFill>
                <a:ea typeface="Times New Roman" panose="02020603050405020304" pitchFamily="18" charset="0"/>
              </a:rPr>
              <a:t>Valorile r la cele două recoltări pentru CIC-scor lezional, CIC-scor vaccinal, CIC- scor terapeutic</a:t>
            </a:r>
            <a:endParaRPr lang="en-US" sz="1400" dirty="0"/>
          </a:p>
        </p:txBody>
      </p:sp>
      <p:sp>
        <p:nvSpPr>
          <p:cNvPr id="32" name="Rectangle 31"/>
          <p:cNvSpPr/>
          <p:nvPr/>
        </p:nvSpPr>
        <p:spPr>
          <a:xfrm>
            <a:off x="6289182" y="8641678"/>
            <a:ext cx="2692891" cy="1754326"/>
          </a:xfrm>
          <a:prstGeom prst="rect">
            <a:avLst/>
          </a:prstGeom>
        </p:spPr>
        <p:txBody>
          <a:bodyPr wrap="square">
            <a:spAutoFit/>
          </a:bodyPr>
          <a:lstStyle/>
          <a:p>
            <a:r>
              <a:rPr lang="ro-RO" altLang="en-US" dirty="0" smtClean="0">
                <a:solidFill>
                  <a:srgbClr val="202124"/>
                </a:solidFill>
                <a:latin typeface="+mj-lt"/>
              </a:rPr>
              <a:t>Coeficienții de corelație nu sunt asigurați statistic, ceea ce sugerează lipsa de dependență strictă a influenței CIC în dinamica evolutive a bolii. </a:t>
            </a:r>
            <a:endParaRPr lang="en-US" dirty="0">
              <a:latin typeface="+mj-lt"/>
            </a:endParaRPr>
          </a:p>
        </p:txBody>
      </p:sp>
      <p:sp>
        <p:nvSpPr>
          <p:cNvPr id="33" name="Rectangle 4"/>
          <p:cNvSpPr>
            <a:spLocks noChangeArrowheads="1"/>
          </p:cNvSpPr>
          <p:nvPr/>
        </p:nvSpPr>
        <p:spPr bwMode="auto">
          <a:xfrm>
            <a:off x="213051" y="3014625"/>
            <a:ext cx="8769022" cy="1985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o-RO" altLang="en-US" sz="1400" b="1" u="none" strike="noStrike" cap="none" normalizeH="0" baseline="0" dirty="0" smtClean="0">
                <a:ln>
                  <a:noFill/>
                </a:ln>
                <a:solidFill>
                  <a:srgbClr val="202124"/>
                </a:solidFill>
                <a:effectLst/>
                <a:latin typeface="+mj-lt"/>
                <a:ea typeface="Times New Roman" panose="02020603050405020304" pitchFamily="18" charset="0"/>
                <a:cs typeface="Courier New" panose="02070309020205020404" pitchFamily="49" charset="0"/>
              </a:rPr>
              <a:t>Experimentul de față a urmărit cuantificarea complexelor imune circulante, prin testul de precipitare PEG 4,2% într-un un efectiv de 827 de oi Turcana proprietate privată cu semne de agalactie contagioasă, în corelație cu gravitatea leziunilor macroscopice, statusul vaccinal și terapie, cuantificate prin scoruri (prezent/absent). Nivelurile complexelor imune circulante la animalele cu agalaxie contagioasa evidenta clinic nu au diferit semnificativ inainte si dupa implementarea terapiei. Calculul coeficientului de corelație r între scorurile lezionale și nivelurile CIC a demonstrat că dependența celor doi parametri studiați a fost directă, dar nu foarte apropiată, lipsită de asigurare statistică. Nivelurile de CIC au crescut în raport cu creșterea timpului scurs de la vaccinare și odată cu agravarea leziunilor. Tratamentul de lungă durată a determinat scăderea nivelurilor complexelor imune circulante, influențând pozitiv remedierea leziunilor, probabil și datorită reducerii concentrațiilor de CIC.</a:t>
            </a:r>
            <a:r>
              <a:rPr kumimoji="0" lang="en-US" altLang="en-US" sz="1400" b="1" u="none" strike="noStrike" cap="none" normalizeH="0" baseline="0" dirty="0" smtClean="0">
                <a:ln>
                  <a:noFill/>
                </a:ln>
                <a:solidFill>
                  <a:schemeClr val="tx1"/>
                </a:solidFill>
                <a:effectLst/>
                <a:latin typeface="+mj-lt"/>
              </a:rPr>
              <a:t> </a:t>
            </a:r>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TotalTime>
  <Words>463</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Times New Roman</vt:lpstr>
      <vt:lpstr>Office Theme</vt:lpstr>
      <vt:lpstr>VALOAREA PROGNOSTICĂ A NIVELELOR COMPLEXELOR IMUNE CIRCULANTE ȘI A SCORURILOR LEZIONALE ÎN AGALAXIA CONTAGIOASĂ A OVINELOR VASIU AUREL, PALL EMOKE, DUCA GHEORGHITA, SPINU MARINA, SANDRU CARMEN DANA, OLAH DIANA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13</cp:revision>
  <dcterms:created xsi:type="dcterms:W3CDTF">2024-02-27T07:52:51Z</dcterms:created>
  <dcterms:modified xsi:type="dcterms:W3CDTF">2024-05-16T02:30:12Z</dcterms:modified>
</cp:coreProperties>
</file>