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9180513" cy="15192375"/>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p:cViewPr varScale="1">
        <p:scale>
          <a:sx n="33" d="100"/>
          <a:sy n="33" d="100"/>
        </p:scale>
        <p:origin x="2316" y="108"/>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ro-RO" altLang="en-US"/>
          </a:p>
        </p:txBody>
      </p:sp>
      <p:sp>
        <p:nvSpPr>
          <p:cNvPr id="4099"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1F7C81DA-EBFB-4F4F-9107-862FB791FF2A}" type="datetimeFigureOut">
              <a:rPr lang="ro-RO" altLang="en-US"/>
              <a:pPr/>
              <a:t>18.05.2024</a:t>
            </a:fld>
            <a:endParaRPr lang="ro-RO" altLang="en-US"/>
          </a:p>
        </p:txBody>
      </p:sp>
      <p:sp>
        <p:nvSpPr>
          <p:cNvPr id="4100"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ro-RO" altLang="en-US"/>
          </a:p>
        </p:txBody>
      </p:sp>
      <p:sp>
        <p:nvSpPr>
          <p:cNvPr id="4101"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97FCBA3-2738-4D3E-898F-7BDBD139AF23}" type="slidenum">
              <a:rPr lang="ro-RO" altLang="en-US"/>
              <a:pPr/>
              <a:t>‹#›</a:t>
            </a:fld>
            <a:endParaRPr lang="ro-RO"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ro-RO" alt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3346AC19-0FB9-4B7F-96F4-CDC45B01AB8E}" type="datetimeFigureOut">
              <a:rPr lang="ro-RO" altLang="en-US"/>
              <a:pPr/>
              <a:t>18.05.2024</a:t>
            </a:fld>
            <a:endParaRPr lang="ro-RO" altLang="en-US"/>
          </a:p>
        </p:txBody>
      </p:sp>
      <p:sp>
        <p:nvSpPr>
          <p:cNvPr id="3076" name="Rectangle 4"/>
          <p:cNvSpPr>
            <a:spLocks noRot="1" noChangeArrowheads="1" noTextEdit="1"/>
          </p:cNvSpPr>
          <p:nvPr>
            <p:ph type="sldImg" idx="2"/>
          </p:nvPr>
        </p:nvSpPr>
        <p:spPr bwMode="auto">
          <a:xfrm>
            <a:off x="2451100" y="696913"/>
            <a:ext cx="210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o-RO" altLang="en-US" smtClean="0"/>
              <a:t>Se face clic pentru editarea stilurilor textului Coordonatorului</a:t>
            </a:r>
          </a:p>
          <a:p>
            <a:pPr lvl="1"/>
            <a:r>
              <a:rPr lang="ro-RO" altLang="en-US" smtClean="0"/>
              <a:t>Nivelul secund</a:t>
            </a:r>
          </a:p>
          <a:p>
            <a:pPr lvl="2"/>
            <a:r>
              <a:rPr lang="ro-RO" altLang="en-US" smtClean="0"/>
              <a:t>Al treilea nivel</a:t>
            </a:r>
          </a:p>
          <a:p>
            <a:pPr lvl="3"/>
            <a:r>
              <a:rPr lang="ro-RO" altLang="en-US" smtClean="0"/>
              <a:t>Al patrulea nivel</a:t>
            </a:r>
          </a:p>
          <a:p>
            <a:pPr lvl="4"/>
            <a:r>
              <a:rPr lang="ro-RO" altLang="en-US" smtClean="0"/>
              <a:t>Al cincilea nivel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ro-RO" alt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83E8FA3-3B64-4A30-8562-DB985F9CA537}" type="slidenum">
              <a:rPr lang="ro-RO" altLang="en-US"/>
              <a:pPr/>
              <a:t>‹#›</a:t>
            </a:fld>
            <a:endParaRPr lang="ro-RO"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fontAlgn="base">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fontAlgn="base">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fontAlgn="base">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fontAlgn="base">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ro-RO"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51312BC1-3729-455B-9322-4E011D01192E}" type="datetimeFigureOut">
              <a:rPr lang="en-US"/>
              <a:pPr>
                <a:defRPr/>
              </a:pPr>
              <a:t>5/18/2024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825ED3-4C3C-4D7F-9A09-069198A9EEF7}" type="slidenum">
              <a:rPr lang="en-US"/>
              <a:pPr>
                <a:defRPr/>
              </a:pPr>
              <a:t>‹#›</a:t>
            </a:fld>
            <a:endParaRPr lang="en-US"/>
          </a:p>
        </p:txBody>
      </p:sp>
    </p:spTree>
    <p:extLst>
      <p:ext uri="{BB962C8B-B14F-4D97-AF65-F5344CB8AC3E}">
        <p14:creationId xmlns:p14="http://schemas.microsoft.com/office/powerpoint/2010/main" val="2341192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3019DAC-11CA-4729-824B-BDD02400C604}" type="datetimeFigureOut">
              <a:rPr lang="en-US"/>
              <a:pPr>
                <a:defRPr/>
              </a:pPr>
              <a:t>5/18/2024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4955BB-ADB0-42D8-B1A0-0B0F5A33F081}" type="slidenum">
              <a:rPr lang="en-US"/>
              <a:pPr>
                <a:defRPr/>
              </a:pPr>
              <a:t>‹#›</a:t>
            </a:fld>
            <a:endParaRPr lang="en-US"/>
          </a:p>
        </p:txBody>
      </p:sp>
    </p:spTree>
    <p:extLst>
      <p:ext uri="{BB962C8B-B14F-4D97-AF65-F5344CB8AC3E}">
        <p14:creationId xmlns:p14="http://schemas.microsoft.com/office/powerpoint/2010/main" val="3758317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F193D3A-E979-460A-B697-8143E0E03686}" type="datetimeFigureOut">
              <a:rPr lang="en-US"/>
              <a:pPr>
                <a:defRPr/>
              </a:pPr>
              <a:t>5/18/2024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DE8006-E34A-4AF8-9EF0-E1F5A2945EFC}" type="slidenum">
              <a:rPr lang="en-US"/>
              <a:pPr>
                <a:defRPr/>
              </a:pPr>
              <a:t>‹#›</a:t>
            </a:fld>
            <a:endParaRPr lang="en-US"/>
          </a:p>
        </p:txBody>
      </p:sp>
    </p:spTree>
    <p:extLst>
      <p:ext uri="{BB962C8B-B14F-4D97-AF65-F5344CB8AC3E}">
        <p14:creationId xmlns:p14="http://schemas.microsoft.com/office/powerpoint/2010/main" val="32394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26D2BE0-8F28-47B6-A54B-3048B564C72B}" type="datetimeFigureOut">
              <a:rPr lang="en-US"/>
              <a:pPr>
                <a:defRPr/>
              </a:pPr>
              <a:t>5/18/2024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CCBF64-94DD-4748-9EC1-FAB0FA1F8596}" type="slidenum">
              <a:rPr lang="en-US"/>
              <a:pPr>
                <a:defRPr/>
              </a:pPr>
              <a:t>‹#›</a:t>
            </a:fld>
            <a:endParaRPr lang="en-US"/>
          </a:p>
        </p:txBody>
      </p:sp>
    </p:spTree>
    <p:extLst>
      <p:ext uri="{BB962C8B-B14F-4D97-AF65-F5344CB8AC3E}">
        <p14:creationId xmlns:p14="http://schemas.microsoft.com/office/powerpoint/2010/main" val="2546780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6246D110-F069-445B-977A-8FD639938935}" type="datetimeFigureOut">
              <a:rPr lang="en-US"/>
              <a:pPr>
                <a:defRPr/>
              </a:pPr>
              <a:t>5/18/2024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6ADD37-7196-45E5-BD44-A0A453F9CB09}" type="slidenum">
              <a:rPr lang="en-US"/>
              <a:pPr>
                <a:defRPr/>
              </a:pPr>
              <a:t>‹#›</a:t>
            </a:fld>
            <a:endParaRPr lang="en-US"/>
          </a:p>
        </p:txBody>
      </p:sp>
    </p:spTree>
    <p:extLst>
      <p:ext uri="{BB962C8B-B14F-4D97-AF65-F5344CB8AC3E}">
        <p14:creationId xmlns:p14="http://schemas.microsoft.com/office/powerpoint/2010/main" val="419856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226639B-F423-43C5-9916-A4CC8B1E9A7F}" type="datetimeFigureOut">
              <a:rPr lang="en-US"/>
              <a:pPr>
                <a:defRPr/>
              </a:pPr>
              <a:t>5/18/2024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DB933-CF04-4EB5-A201-7C3176E571C9}" type="slidenum">
              <a:rPr lang="en-US"/>
              <a:pPr>
                <a:defRPr/>
              </a:pPr>
              <a:t>‹#›</a:t>
            </a:fld>
            <a:endParaRPr lang="en-US"/>
          </a:p>
        </p:txBody>
      </p:sp>
    </p:spTree>
    <p:extLst>
      <p:ext uri="{BB962C8B-B14F-4D97-AF65-F5344CB8AC3E}">
        <p14:creationId xmlns:p14="http://schemas.microsoft.com/office/powerpoint/2010/main" val="2502410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1DADF77-DBC7-4712-BFA8-E69F9EEA04F5}" type="datetimeFigureOut">
              <a:rPr lang="en-US"/>
              <a:pPr>
                <a:defRPr/>
              </a:pPr>
              <a:t>5/18/2024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29B4FD-D1CA-4026-8348-3D4A096B3BA0}" type="slidenum">
              <a:rPr lang="en-US"/>
              <a:pPr>
                <a:defRPr/>
              </a:pPr>
              <a:t>‹#›</a:t>
            </a:fld>
            <a:endParaRPr lang="en-US"/>
          </a:p>
        </p:txBody>
      </p:sp>
    </p:spTree>
    <p:extLst>
      <p:ext uri="{BB962C8B-B14F-4D97-AF65-F5344CB8AC3E}">
        <p14:creationId xmlns:p14="http://schemas.microsoft.com/office/powerpoint/2010/main" val="176715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05F3033-E9C8-4602-97FF-B3D992BD9ABE}" type="datetimeFigureOut">
              <a:rPr lang="en-US"/>
              <a:pPr>
                <a:defRPr/>
              </a:pPr>
              <a:t>5/18/2024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6AEAA15-E3CD-4DB5-96DD-7FD89E32D18C}" type="slidenum">
              <a:rPr lang="en-US"/>
              <a:pPr>
                <a:defRPr/>
              </a:pPr>
              <a:t>‹#›</a:t>
            </a:fld>
            <a:endParaRPr lang="en-US"/>
          </a:p>
        </p:txBody>
      </p:sp>
    </p:spTree>
    <p:extLst>
      <p:ext uri="{BB962C8B-B14F-4D97-AF65-F5344CB8AC3E}">
        <p14:creationId xmlns:p14="http://schemas.microsoft.com/office/powerpoint/2010/main" val="29050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627EACD-D32C-4B5E-B21D-AA9742F6872D}" type="datetimeFigureOut">
              <a:rPr lang="en-US"/>
              <a:pPr>
                <a:defRPr/>
              </a:pPr>
              <a:t>5/18/2024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CE382EE-6B24-4F19-A590-BCC4D447B07A}" type="slidenum">
              <a:rPr lang="en-US"/>
              <a:pPr>
                <a:defRPr/>
              </a:pPr>
              <a:t>‹#›</a:t>
            </a:fld>
            <a:endParaRPr lang="en-US"/>
          </a:p>
        </p:txBody>
      </p:sp>
    </p:spTree>
    <p:extLst>
      <p:ext uri="{BB962C8B-B14F-4D97-AF65-F5344CB8AC3E}">
        <p14:creationId xmlns:p14="http://schemas.microsoft.com/office/powerpoint/2010/main" val="338350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DD8F35BA-8522-460D-A7C3-29FD8088BC6B}" type="datetimeFigureOut">
              <a:rPr lang="en-US"/>
              <a:pPr>
                <a:defRPr/>
              </a:pPr>
              <a:t>5/18/2024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538E949-1F29-44E8-9A1C-4136B3D02D4F}" type="slidenum">
              <a:rPr lang="en-US"/>
              <a:pPr>
                <a:defRPr/>
              </a:pPr>
              <a:t>‹#›</a:t>
            </a:fld>
            <a:endParaRPr lang="en-US"/>
          </a:p>
        </p:txBody>
      </p:sp>
    </p:spTree>
    <p:extLst>
      <p:ext uri="{BB962C8B-B14F-4D97-AF65-F5344CB8AC3E}">
        <p14:creationId xmlns:p14="http://schemas.microsoft.com/office/powerpoint/2010/main" val="130746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06DE08B9-F327-4363-9E4E-CAADBF1318BE}" type="datetimeFigureOut">
              <a:rPr lang="en-US"/>
              <a:pPr>
                <a:defRPr/>
              </a:pPr>
              <a:t>5/18/2024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AB8439-3BD6-4CA4-B67A-280FB8864BD8}" type="slidenum">
              <a:rPr lang="en-US"/>
              <a:pPr>
                <a:defRPr/>
              </a:pPr>
              <a:t>‹#›</a:t>
            </a:fld>
            <a:endParaRPr lang="en-US"/>
          </a:p>
        </p:txBody>
      </p:sp>
    </p:spTree>
    <p:extLst>
      <p:ext uri="{BB962C8B-B14F-4D97-AF65-F5344CB8AC3E}">
        <p14:creationId xmlns:p14="http://schemas.microsoft.com/office/powerpoint/2010/main" val="328255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825" y="809625"/>
            <a:ext cx="7916863" cy="29352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825" y="4044950"/>
            <a:ext cx="7916863" cy="9639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825" y="14081125"/>
            <a:ext cx="2065338" cy="808038"/>
          </a:xfrm>
          <a:prstGeom prst="rect">
            <a:avLst/>
          </a:prstGeom>
        </p:spPr>
        <p:txBody>
          <a:bodyPr vert="horz" lIns="91440" tIns="45720" rIns="91440" bIns="45720" rtlCol="0" anchor="ctr"/>
          <a:lstStyle>
            <a:lvl1pPr algn="l" eaLnBrk="1" fontAlgn="auto" hangingPunct="1">
              <a:spcBef>
                <a:spcPts val="0"/>
              </a:spcBef>
              <a:spcAft>
                <a:spcPts val="0"/>
              </a:spcAft>
              <a:defRPr sz="1205" smtClean="0">
                <a:solidFill>
                  <a:schemeClr val="tx1">
                    <a:tint val="75000"/>
                  </a:schemeClr>
                </a:solidFill>
                <a:latin typeface="+mn-lt"/>
              </a:defRPr>
            </a:lvl1pPr>
          </a:lstStyle>
          <a:p>
            <a:pPr>
              <a:defRPr/>
            </a:pPr>
            <a:fld id="{E9E860C1-AC63-4AC1-9F61-494769864CB1}" type="datetimeFigureOut">
              <a:rPr lang="en-US"/>
              <a:pPr>
                <a:defRPr/>
              </a:pPr>
              <a:t>5/18/2024</a:t>
            </a:fld>
            <a:endParaRPr lang="en-US"/>
          </a:p>
        </p:txBody>
      </p:sp>
      <p:sp>
        <p:nvSpPr>
          <p:cNvPr id="5" name="Footer Placeholder 4"/>
          <p:cNvSpPr>
            <a:spLocks noGrp="1"/>
          </p:cNvSpPr>
          <p:nvPr>
            <p:ph type="ftr" sz="quarter" idx="3"/>
          </p:nvPr>
        </p:nvSpPr>
        <p:spPr>
          <a:xfrm>
            <a:off x="3041650" y="14081125"/>
            <a:ext cx="3097213" cy="808038"/>
          </a:xfrm>
          <a:prstGeom prst="rect">
            <a:avLst/>
          </a:prstGeom>
        </p:spPr>
        <p:txBody>
          <a:bodyPr vert="horz" lIns="91440" tIns="45720" rIns="91440" bIns="45720" rtlCol="0" anchor="ctr"/>
          <a:lstStyle>
            <a:lvl1pPr algn="ctr" eaLnBrk="1" fontAlgn="auto" hangingPunct="1">
              <a:spcBef>
                <a:spcPts val="0"/>
              </a:spcBef>
              <a:spcAft>
                <a:spcPts val="0"/>
              </a:spcAft>
              <a:defRPr sz="1205">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83350" y="14081125"/>
            <a:ext cx="2065338" cy="808038"/>
          </a:xfrm>
          <a:prstGeom prst="rect">
            <a:avLst/>
          </a:prstGeom>
        </p:spPr>
        <p:txBody>
          <a:bodyPr vert="horz" lIns="91440" tIns="45720" rIns="91440" bIns="45720" rtlCol="0" anchor="ctr"/>
          <a:lstStyle>
            <a:lvl1pPr algn="r" eaLnBrk="1" fontAlgn="auto" hangingPunct="1">
              <a:spcBef>
                <a:spcPts val="0"/>
              </a:spcBef>
              <a:spcAft>
                <a:spcPts val="0"/>
              </a:spcAft>
              <a:defRPr sz="1205" smtClean="0">
                <a:solidFill>
                  <a:schemeClr val="tx1">
                    <a:tint val="75000"/>
                  </a:schemeClr>
                </a:solidFill>
                <a:latin typeface="+mn-lt"/>
              </a:defRPr>
            </a:lvl1pPr>
          </a:lstStyle>
          <a:p>
            <a:pPr>
              <a:defRPr/>
            </a:pPr>
            <a:fld id="{B301C6BC-D654-438F-A024-E0DE3D33781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7575" rtl="0" fontAlgn="base">
        <a:lnSpc>
          <a:spcPct val="90000"/>
        </a:lnSpc>
        <a:spcBef>
          <a:spcPct val="0"/>
        </a:spcBef>
        <a:spcAft>
          <a:spcPct val="0"/>
        </a:spcAft>
        <a:defRPr sz="4400" kern="1200">
          <a:solidFill>
            <a:schemeClr val="tx1"/>
          </a:solidFill>
          <a:latin typeface="+mj-lt"/>
          <a:ea typeface="+mj-ea"/>
          <a:cs typeface="+mj-cs"/>
        </a:defRPr>
      </a:lvl1pPr>
      <a:lvl2pPr algn="l" defTabSz="917575" rtl="0" fontAlgn="base">
        <a:lnSpc>
          <a:spcPct val="90000"/>
        </a:lnSpc>
        <a:spcBef>
          <a:spcPct val="0"/>
        </a:spcBef>
        <a:spcAft>
          <a:spcPct val="0"/>
        </a:spcAft>
        <a:defRPr sz="4400">
          <a:solidFill>
            <a:schemeClr val="tx1"/>
          </a:solidFill>
          <a:latin typeface="Calibri Light" panose="020F0302020204030204" pitchFamily="34" charset="0"/>
        </a:defRPr>
      </a:lvl2pPr>
      <a:lvl3pPr algn="l" defTabSz="917575" rtl="0" fontAlgn="base">
        <a:lnSpc>
          <a:spcPct val="90000"/>
        </a:lnSpc>
        <a:spcBef>
          <a:spcPct val="0"/>
        </a:spcBef>
        <a:spcAft>
          <a:spcPct val="0"/>
        </a:spcAft>
        <a:defRPr sz="4400">
          <a:solidFill>
            <a:schemeClr val="tx1"/>
          </a:solidFill>
          <a:latin typeface="Calibri Light" panose="020F0302020204030204" pitchFamily="34" charset="0"/>
        </a:defRPr>
      </a:lvl3pPr>
      <a:lvl4pPr algn="l" defTabSz="917575" rtl="0" fontAlgn="base">
        <a:lnSpc>
          <a:spcPct val="90000"/>
        </a:lnSpc>
        <a:spcBef>
          <a:spcPct val="0"/>
        </a:spcBef>
        <a:spcAft>
          <a:spcPct val="0"/>
        </a:spcAft>
        <a:defRPr sz="4400">
          <a:solidFill>
            <a:schemeClr val="tx1"/>
          </a:solidFill>
          <a:latin typeface="Calibri Light" panose="020F0302020204030204" pitchFamily="34" charset="0"/>
        </a:defRPr>
      </a:lvl4pPr>
      <a:lvl5pPr algn="l" defTabSz="917575"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defTabSz="917575"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defTabSz="917575"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defTabSz="917575"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defTabSz="917575"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defTabSz="917575"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7388" indent="-228600" algn="l" defTabSz="917575"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6175" indent="-228600" algn="l" defTabSz="917575"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6550" indent="-228600" algn="l" defTabSz="917575"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65338" indent="-228600" algn="l" defTabSz="917575"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icdcocpalas@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bwMode="auto">
          <a:xfrm>
            <a:off x="417513" y="2066925"/>
            <a:ext cx="8474075" cy="1169988"/>
          </a:xfrm>
        </p:spPr>
        <p:txBody>
          <a:bodyPr wrap="square" numCol="1" anchorCtr="0" compatLnSpc="1">
            <a:prstTxWarp prst="textNoShape">
              <a:avLst/>
            </a:prstTxWarp>
          </a:bodyPr>
          <a:lstStyle/>
          <a:p>
            <a:r>
              <a:rPr lang="ro-RO" altLang="en-US" sz="2000" b="1" smtClean="0">
                <a:solidFill>
                  <a:srgbClr val="FF0000"/>
                </a:solidFill>
              </a:rPr>
              <a:t>RESEARCH ON THE INFLUENCE OF THE a αS1-CASEIN GENOTYPE ON THE PROCESSING YIELD OF GOAT MILK INTO CHEESE</a:t>
            </a:r>
            <a:r>
              <a:rPr lang="en-US" altLang="en-US" sz="2000" b="1" smtClean="0">
                <a:solidFill>
                  <a:srgbClr val="FF0000"/>
                </a:solidFill>
                <a:cs typeface="Times New Roman" panose="02020603050405020304" pitchFamily="18" charset="0"/>
              </a:rPr>
              <a:t/>
            </a:r>
            <a:br>
              <a:rPr lang="en-US" altLang="en-US" sz="2000" b="1" smtClean="0">
                <a:solidFill>
                  <a:srgbClr val="FF0000"/>
                </a:solidFill>
                <a:cs typeface="Times New Roman" panose="02020603050405020304" pitchFamily="18" charset="0"/>
              </a:rPr>
            </a:br>
            <a:endParaRPr lang="en-US" altLang="en-US" sz="2000" b="1" smtClean="0">
              <a:solidFill>
                <a:srgbClr val="FF0000"/>
              </a:solidFill>
              <a:cs typeface="Times New Roman" panose="02020603050405020304" pitchFamily="18" charset="0"/>
            </a:endParaRPr>
          </a:p>
        </p:txBody>
      </p:sp>
      <p:pic>
        <p:nvPicPr>
          <p:cNvPr id="2051"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150" y="0"/>
            <a:ext cx="1417638" cy="183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212725" y="1974850"/>
            <a:ext cx="8640763"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053" name="Subtitle 2"/>
          <p:cNvSpPr>
            <a:spLocks noGrp="1"/>
          </p:cNvSpPr>
          <p:nvPr>
            <p:ph type="subTitle" idx="1"/>
          </p:nvPr>
        </p:nvSpPr>
        <p:spPr bwMode="auto">
          <a:xfrm>
            <a:off x="1549400" y="0"/>
            <a:ext cx="6019800" cy="817563"/>
          </a:xfrm>
        </p:spPr>
        <p:txBody>
          <a:bodyPr wrap="square" numCol="1" anchor="t" anchorCtr="0" compatLnSpc="1">
            <a:prstTxWarp prst="textNoShape">
              <a:avLst/>
            </a:prstTxWarp>
          </a:bodyPr>
          <a:lstStyle/>
          <a:p>
            <a:r>
              <a:rPr lang="ro-RO" altLang="en-US" sz="2400" b="1" smtClean="0"/>
              <a:t>ACADEMIA DE ȘTIINȚE AGRICOLE ȘI SILVICE </a:t>
            </a:r>
            <a:endParaRPr lang="en-US" altLang="en-US" sz="2400" b="1" smtClean="0"/>
          </a:p>
          <a:p>
            <a:r>
              <a:rPr lang="ro-RO" altLang="en-US" sz="2400" b="1" smtClean="0"/>
              <a:t>“</a:t>
            </a:r>
            <a:r>
              <a:rPr lang="ro-RO" altLang="en-US" sz="2400" b="1" i="1" smtClean="0"/>
              <a:t>GHEORGHE IONESCU ȘIȘEȘTI</a:t>
            </a:r>
            <a:r>
              <a:rPr lang="en-US" altLang="en-US" sz="2400" b="1" smtClean="0"/>
              <a:t>”</a:t>
            </a:r>
          </a:p>
        </p:txBody>
      </p:sp>
      <p:sp>
        <p:nvSpPr>
          <p:cNvPr id="7" name="Subtitle 2"/>
          <p:cNvSpPr txBox="1">
            <a:spLocks/>
          </p:cNvSpPr>
          <p:nvPr/>
        </p:nvSpPr>
        <p:spPr>
          <a:xfrm>
            <a:off x="1466850" y="1130300"/>
            <a:ext cx="6884988" cy="631825"/>
          </a:xfrm>
          <a:prstGeom prst="rect">
            <a:avLst/>
          </a:prstGeom>
        </p:spPr>
        <p:txBody>
          <a:bodyPr>
            <a:normAutofit/>
          </a:bodyPr>
          <a:lstStyle>
            <a:lvl1pPr defTabSz="917575">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458788" defTabSz="917575">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917575" defTabSz="917575">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376363" defTabSz="917575">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835150" defTabSz="917575">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292350" defTabSz="917575"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749550" defTabSz="917575"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206750" defTabSz="917575"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663950" defTabSz="917575"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70000"/>
              </a:lnSpc>
              <a:buFont typeface="Arial" panose="020B0604020202020204" pitchFamily="34" charset="0"/>
              <a:buNone/>
            </a:pPr>
            <a:r>
              <a:rPr lang="ro-RO" altLang="en-US" sz="2000" b="1">
                <a:solidFill>
                  <a:srgbClr val="FF0000"/>
                </a:solidFill>
              </a:rPr>
              <a:t>INSTITUT</a:t>
            </a:r>
            <a:r>
              <a:rPr lang="ro-RO" altLang="en-US" sz="2000" b="1">
                <a:solidFill>
                  <a:srgbClr val="FF0000"/>
                </a:solidFill>
                <a:latin typeface="Arial" panose="020B0604020202020204" pitchFamily="34" charset="0"/>
              </a:rPr>
              <a:t>U</a:t>
            </a:r>
            <a:r>
              <a:rPr lang="ro-RO" altLang="en-US" sz="2000" b="1">
                <a:solidFill>
                  <a:srgbClr val="FF0000"/>
                </a:solidFill>
              </a:rPr>
              <a:t>L DE CERCETARE-DEZVOLTARE PENTRU CREȘTEREA OVINELOR SI CAPRINELOR PALAS</a:t>
            </a:r>
            <a:endParaRPr lang="en-US" altLang="en-US" sz="2000" b="1">
              <a:solidFill>
                <a:srgbClr val="FF0000"/>
              </a:solidFill>
            </a:endParaRPr>
          </a:p>
          <a:p>
            <a:pPr algn="ctr" eaLnBrk="1" hangingPunct="1">
              <a:lnSpc>
                <a:spcPct val="70000"/>
              </a:lnSpc>
              <a:buFont typeface="Arial" panose="020B0604020202020204" pitchFamily="34" charset="0"/>
              <a:buNone/>
            </a:pPr>
            <a:r>
              <a:rPr lang="ro-RO" altLang="en-US" sz="2000" b="1">
                <a:solidFill>
                  <a:srgbClr val="FF0000"/>
                </a:solidFill>
              </a:rPr>
              <a:t>CONSTANȚA</a:t>
            </a:r>
            <a:endParaRPr lang="en-US" altLang="en-US" sz="2000" b="1">
              <a:solidFill>
                <a:srgbClr val="FF0000"/>
              </a:solidFill>
            </a:endParaRPr>
          </a:p>
        </p:txBody>
      </p:sp>
      <p:sp>
        <p:nvSpPr>
          <p:cNvPr id="2055" name="Title 1"/>
          <p:cNvSpPr txBox="1">
            <a:spLocks/>
          </p:cNvSpPr>
          <p:nvPr/>
        </p:nvSpPr>
        <p:spPr bwMode="auto">
          <a:xfrm>
            <a:off x="400050" y="4113213"/>
            <a:ext cx="8477250" cy="2284412"/>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defTabSz="917575">
              <a:defRPr>
                <a:solidFill>
                  <a:schemeClr val="tx1"/>
                </a:solidFill>
                <a:latin typeface="Calibri" panose="020F0502020204030204" pitchFamily="34" charset="0"/>
              </a:defRPr>
            </a:lvl1pPr>
            <a:lvl2pPr marL="742950" indent="-285750" defTabSz="917575">
              <a:defRPr>
                <a:solidFill>
                  <a:schemeClr val="tx1"/>
                </a:solidFill>
                <a:latin typeface="Calibri" panose="020F0502020204030204" pitchFamily="34" charset="0"/>
              </a:defRPr>
            </a:lvl2pPr>
            <a:lvl3pPr marL="1143000" indent="-228600" defTabSz="917575">
              <a:defRPr>
                <a:solidFill>
                  <a:schemeClr val="tx1"/>
                </a:solidFill>
                <a:latin typeface="Calibri" panose="020F0502020204030204" pitchFamily="34" charset="0"/>
              </a:defRPr>
            </a:lvl3pPr>
            <a:lvl4pPr marL="1600200" indent="-228600" defTabSz="917575">
              <a:defRPr>
                <a:solidFill>
                  <a:schemeClr val="tx1"/>
                </a:solidFill>
                <a:latin typeface="Calibri" panose="020F0502020204030204" pitchFamily="34" charset="0"/>
              </a:defRPr>
            </a:lvl4pPr>
            <a:lvl5pPr marL="2057400" indent="-228600" defTabSz="917575">
              <a:defRPr>
                <a:solidFill>
                  <a:schemeClr val="tx1"/>
                </a:solidFill>
                <a:latin typeface="Calibri" panose="020F0502020204030204" pitchFamily="34" charset="0"/>
              </a:defRPr>
            </a:lvl5pPr>
            <a:lvl6pPr marL="2514600" indent="-228600" defTabSz="917575" fontAlgn="base">
              <a:spcBef>
                <a:spcPct val="0"/>
              </a:spcBef>
              <a:spcAft>
                <a:spcPct val="0"/>
              </a:spcAft>
              <a:defRPr>
                <a:solidFill>
                  <a:schemeClr val="tx1"/>
                </a:solidFill>
                <a:latin typeface="Calibri" panose="020F0502020204030204" pitchFamily="34" charset="0"/>
              </a:defRPr>
            </a:lvl6pPr>
            <a:lvl7pPr marL="2971800" indent="-228600" defTabSz="917575" fontAlgn="base">
              <a:spcBef>
                <a:spcPct val="0"/>
              </a:spcBef>
              <a:spcAft>
                <a:spcPct val="0"/>
              </a:spcAft>
              <a:defRPr>
                <a:solidFill>
                  <a:schemeClr val="tx1"/>
                </a:solidFill>
                <a:latin typeface="Calibri" panose="020F0502020204030204" pitchFamily="34" charset="0"/>
              </a:defRPr>
            </a:lvl7pPr>
            <a:lvl8pPr marL="3429000" indent="-228600" defTabSz="917575" fontAlgn="base">
              <a:spcBef>
                <a:spcPct val="0"/>
              </a:spcBef>
              <a:spcAft>
                <a:spcPct val="0"/>
              </a:spcAft>
              <a:defRPr>
                <a:solidFill>
                  <a:schemeClr val="tx1"/>
                </a:solidFill>
                <a:latin typeface="Calibri" panose="020F0502020204030204" pitchFamily="34" charset="0"/>
              </a:defRPr>
            </a:lvl8pPr>
            <a:lvl9pPr marL="3886200" indent="-228600" defTabSz="917575" fontAlgn="base">
              <a:spcBef>
                <a:spcPct val="0"/>
              </a:spcBef>
              <a:spcAft>
                <a:spcPct val="0"/>
              </a:spcAft>
              <a:defRPr>
                <a:solidFill>
                  <a:schemeClr val="tx1"/>
                </a:solidFill>
                <a:latin typeface="Calibri" panose="020F0502020204030204" pitchFamily="34" charset="0"/>
              </a:defRPr>
            </a:lvl9pPr>
          </a:lstStyle>
          <a:p>
            <a:pPr algn="just" eaLnBrk="1" hangingPunct="1"/>
            <a:r>
              <a:rPr lang="ro-RO" altLang="en-US" i="1">
                <a:latin typeface="Times New Roman" panose="02020603050405020304" pitchFamily="18" charset="0"/>
              </a:rPr>
              <a:t>Casein is a protein specific to milk. In the last decades, several studies have been carried out on the αs1-casein locus to individualize allelic variants and their relationship with goat milk composition and technological properties. The research of the present study aimed to evaluate in farm conditions the effect of polymorphism of the αS1 casein gene (CSN1S1) on the percentage of coagulable casein in milk. Thus, the raw milk transformation yield into cheese is higher in the case of milk collected fom females carrying the CSN1S1 AA genotype (19,206%) compared to milk collected from goats carrying the CSN1S1 FF genotype (16,197%). </a:t>
            </a:r>
            <a:endParaRPr lang="ro-RO" altLang="en-US" b="1">
              <a:solidFill>
                <a:srgbClr val="FF0000"/>
              </a:solidFill>
              <a:latin typeface="Times New Roman" panose="02020603050405020304" pitchFamily="18" charset="0"/>
            </a:endParaRPr>
          </a:p>
        </p:txBody>
      </p:sp>
      <p:cxnSp>
        <p:nvCxnSpPr>
          <p:cNvPr id="10" name="Straight Connector 9"/>
          <p:cNvCxnSpPr/>
          <p:nvPr/>
        </p:nvCxnSpPr>
        <p:spPr>
          <a:xfrm>
            <a:off x="127000" y="14484350"/>
            <a:ext cx="8640763"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057" name="Rectangle 8"/>
          <p:cNvSpPr>
            <a:spLocks noChangeArrowheads="1"/>
          </p:cNvSpPr>
          <p:nvPr/>
        </p:nvSpPr>
        <p:spPr bwMode="auto">
          <a:xfrm>
            <a:off x="1604963" y="14484350"/>
            <a:ext cx="58562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000" b="1"/>
              <a:t>CONFERINTA ANIVERSARA ICAR</a:t>
            </a:r>
            <a:r>
              <a:rPr lang="ro-RO" altLang="en-US" sz="2000" b="1"/>
              <a:t> ed. III</a:t>
            </a:r>
            <a:endParaRPr lang="en-US" altLang="en-US" sz="2000" b="1"/>
          </a:p>
          <a:p>
            <a:pPr algn="ctr" eaLnBrk="1" hangingPunct="1"/>
            <a:r>
              <a:rPr lang="en-US" altLang="en-US" sz="2000" b="1"/>
              <a:t>Bucuresti, 30 mai 2024</a:t>
            </a:r>
          </a:p>
        </p:txBody>
      </p:sp>
      <p:sp>
        <p:nvSpPr>
          <p:cNvPr id="2058" name="Title 1"/>
          <p:cNvSpPr txBox="1">
            <a:spLocks/>
          </p:cNvSpPr>
          <p:nvPr/>
        </p:nvSpPr>
        <p:spPr bwMode="auto">
          <a:xfrm>
            <a:off x="463550" y="6403975"/>
            <a:ext cx="8451850" cy="433070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defTabSz="917575">
              <a:defRPr>
                <a:solidFill>
                  <a:schemeClr val="tx1"/>
                </a:solidFill>
                <a:latin typeface="Calibri" panose="020F0502020204030204" pitchFamily="34" charset="0"/>
              </a:defRPr>
            </a:lvl1pPr>
            <a:lvl2pPr marL="742950" indent="-285750" defTabSz="917575">
              <a:defRPr>
                <a:solidFill>
                  <a:schemeClr val="tx1"/>
                </a:solidFill>
                <a:latin typeface="Calibri" panose="020F0502020204030204" pitchFamily="34" charset="0"/>
              </a:defRPr>
            </a:lvl2pPr>
            <a:lvl3pPr marL="1143000" indent="-228600" defTabSz="917575">
              <a:defRPr>
                <a:solidFill>
                  <a:schemeClr val="tx1"/>
                </a:solidFill>
                <a:latin typeface="Calibri" panose="020F0502020204030204" pitchFamily="34" charset="0"/>
              </a:defRPr>
            </a:lvl3pPr>
            <a:lvl4pPr marL="1600200" indent="-228600" defTabSz="917575">
              <a:defRPr>
                <a:solidFill>
                  <a:schemeClr val="tx1"/>
                </a:solidFill>
                <a:latin typeface="Calibri" panose="020F0502020204030204" pitchFamily="34" charset="0"/>
              </a:defRPr>
            </a:lvl4pPr>
            <a:lvl5pPr marL="2057400" indent="-228600" defTabSz="917575">
              <a:defRPr>
                <a:solidFill>
                  <a:schemeClr val="tx1"/>
                </a:solidFill>
                <a:latin typeface="Calibri" panose="020F0502020204030204" pitchFamily="34" charset="0"/>
              </a:defRPr>
            </a:lvl5pPr>
            <a:lvl6pPr marL="2514600" indent="-228600" defTabSz="917575" fontAlgn="base">
              <a:spcBef>
                <a:spcPct val="0"/>
              </a:spcBef>
              <a:spcAft>
                <a:spcPct val="0"/>
              </a:spcAft>
              <a:defRPr>
                <a:solidFill>
                  <a:schemeClr val="tx1"/>
                </a:solidFill>
                <a:latin typeface="Calibri" panose="020F0502020204030204" pitchFamily="34" charset="0"/>
              </a:defRPr>
            </a:lvl6pPr>
            <a:lvl7pPr marL="2971800" indent="-228600" defTabSz="917575" fontAlgn="base">
              <a:spcBef>
                <a:spcPct val="0"/>
              </a:spcBef>
              <a:spcAft>
                <a:spcPct val="0"/>
              </a:spcAft>
              <a:defRPr>
                <a:solidFill>
                  <a:schemeClr val="tx1"/>
                </a:solidFill>
                <a:latin typeface="Calibri" panose="020F0502020204030204" pitchFamily="34" charset="0"/>
              </a:defRPr>
            </a:lvl7pPr>
            <a:lvl8pPr marL="3429000" indent="-228600" defTabSz="917575" fontAlgn="base">
              <a:spcBef>
                <a:spcPct val="0"/>
              </a:spcBef>
              <a:spcAft>
                <a:spcPct val="0"/>
              </a:spcAft>
              <a:defRPr>
                <a:solidFill>
                  <a:schemeClr val="tx1"/>
                </a:solidFill>
                <a:latin typeface="Calibri" panose="020F0502020204030204" pitchFamily="34" charset="0"/>
              </a:defRPr>
            </a:lvl8pPr>
            <a:lvl9pPr marL="3886200" indent="-228600" defTabSz="917575"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a:t>The research was carried out on 133 Carpathian goats divided into two batches according to the results of the DNA tests to identify the genotype for casein: batch 1 </a:t>
            </a:r>
            <a:r>
              <a:rPr lang="ro-RO" altLang="en-US"/>
              <a:t>(</a:t>
            </a:r>
            <a:r>
              <a:rPr lang="en-US" altLang="en-US"/>
              <a:t>64 goats</a:t>
            </a:r>
            <a:r>
              <a:rPr lang="ro-RO" altLang="en-US"/>
              <a:t>)</a:t>
            </a:r>
            <a:r>
              <a:rPr lang="en-US" altLang="en-US"/>
              <a:t> in which the AA genotype was identified and batch 2 </a:t>
            </a:r>
            <a:r>
              <a:rPr lang="ro-RO" altLang="en-US"/>
              <a:t>(</a:t>
            </a:r>
            <a:r>
              <a:rPr lang="en-US" altLang="en-US"/>
              <a:t>69 goats</a:t>
            </a:r>
            <a:r>
              <a:rPr lang="ro-RO" altLang="en-US"/>
              <a:t>)</a:t>
            </a:r>
            <a:r>
              <a:rPr lang="en-US" altLang="en-US"/>
              <a:t> in which the FF genotype of the CSN1S1 gene was identified. The collection of milk in order to establish the yield of conversion into cheeses was carried was carried out after the end of the 3 official controls, namely the in the 5th month of lactation.</a:t>
            </a:r>
            <a:r>
              <a:rPr lang="ro-RO" altLang="en-US"/>
              <a:t> </a:t>
            </a:r>
            <a:r>
              <a:rPr lang="en-US" altLang="en-US"/>
              <a:t>The collecting the milk to the two lots was in different containers. Immediately after milking and filtering, the containers with the milked milk were transported to the cheese factory and coagulation valves, separately for each lot, depending on the established genotype. The total quantity of milk corresponding to each lot was weighed and after filtering and heating to 33-34</a:t>
            </a:r>
            <a:r>
              <a:rPr lang="ro-RO" altLang="en-US"/>
              <a:t>0</a:t>
            </a:r>
            <a:r>
              <a:rPr lang="en-US" altLang="en-US"/>
              <a:t>C, using indirect heat and the Fromase rennet prepared as directed was added from the leaflet. </a:t>
            </a:r>
            <a:r>
              <a:rPr lang="ro-RO" altLang="en-US"/>
              <a:t>The results of the transformation into cheeses and into wort are shown in table 1</a:t>
            </a:r>
            <a:r>
              <a:rPr lang="ro-RO" altLang="en-US" b="1"/>
              <a:t>.  </a:t>
            </a:r>
            <a:endParaRPr lang="ro-RO" altLang="en-US" sz="2000">
              <a:latin typeface="Calibri Light" panose="020F0302020204030204" pitchFamily="34" charset="0"/>
            </a:endParaRPr>
          </a:p>
        </p:txBody>
      </p:sp>
      <p:sp>
        <p:nvSpPr>
          <p:cNvPr id="2059" name="Title 1"/>
          <p:cNvSpPr txBox="1">
            <a:spLocks/>
          </p:cNvSpPr>
          <p:nvPr/>
        </p:nvSpPr>
        <p:spPr bwMode="auto">
          <a:xfrm>
            <a:off x="715963" y="13238163"/>
            <a:ext cx="7880350" cy="118110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defTabSz="917575">
              <a:defRPr>
                <a:solidFill>
                  <a:schemeClr val="tx1"/>
                </a:solidFill>
                <a:latin typeface="Calibri" panose="020F0502020204030204" pitchFamily="34" charset="0"/>
              </a:defRPr>
            </a:lvl1pPr>
            <a:lvl2pPr marL="742950" indent="-285750" defTabSz="917575">
              <a:defRPr>
                <a:solidFill>
                  <a:schemeClr val="tx1"/>
                </a:solidFill>
                <a:latin typeface="Calibri" panose="020F0502020204030204" pitchFamily="34" charset="0"/>
              </a:defRPr>
            </a:lvl2pPr>
            <a:lvl3pPr marL="1143000" indent="-228600" defTabSz="917575">
              <a:defRPr>
                <a:solidFill>
                  <a:schemeClr val="tx1"/>
                </a:solidFill>
                <a:latin typeface="Calibri" panose="020F0502020204030204" pitchFamily="34" charset="0"/>
              </a:defRPr>
            </a:lvl3pPr>
            <a:lvl4pPr marL="1600200" indent="-228600" defTabSz="917575">
              <a:defRPr>
                <a:solidFill>
                  <a:schemeClr val="tx1"/>
                </a:solidFill>
                <a:latin typeface="Calibri" panose="020F0502020204030204" pitchFamily="34" charset="0"/>
              </a:defRPr>
            </a:lvl4pPr>
            <a:lvl5pPr marL="2057400" indent="-228600" defTabSz="917575">
              <a:defRPr>
                <a:solidFill>
                  <a:schemeClr val="tx1"/>
                </a:solidFill>
                <a:latin typeface="Calibri" panose="020F0502020204030204" pitchFamily="34" charset="0"/>
              </a:defRPr>
            </a:lvl5pPr>
            <a:lvl6pPr marL="2514600" indent="-228600" defTabSz="917575" fontAlgn="base">
              <a:spcBef>
                <a:spcPct val="0"/>
              </a:spcBef>
              <a:spcAft>
                <a:spcPct val="0"/>
              </a:spcAft>
              <a:defRPr>
                <a:solidFill>
                  <a:schemeClr val="tx1"/>
                </a:solidFill>
                <a:latin typeface="Calibri" panose="020F0502020204030204" pitchFamily="34" charset="0"/>
              </a:defRPr>
            </a:lvl6pPr>
            <a:lvl7pPr marL="2971800" indent="-228600" defTabSz="917575" fontAlgn="base">
              <a:spcBef>
                <a:spcPct val="0"/>
              </a:spcBef>
              <a:spcAft>
                <a:spcPct val="0"/>
              </a:spcAft>
              <a:defRPr>
                <a:solidFill>
                  <a:schemeClr val="tx1"/>
                </a:solidFill>
                <a:latin typeface="Calibri" panose="020F0502020204030204" pitchFamily="34" charset="0"/>
              </a:defRPr>
            </a:lvl7pPr>
            <a:lvl8pPr marL="3429000" indent="-228600" defTabSz="917575" fontAlgn="base">
              <a:spcBef>
                <a:spcPct val="0"/>
              </a:spcBef>
              <a:spcAft>
                <a:spcPct val="0"/>
              </a:spcAft>
              <a:defRPr>
                <a:solidFill>
                  <a:schemeClr val="tx1"/>
                </a:solidFill>
                <a:latin typeface="Calibri" panose="020F0502020204030204" pitchFamily="34" charset="0"/>
              </a:defRPr>
            </a:lvl8pPr>
            <a:lvl9pPr marL="3886200" indent="-228600" defTabSz="917575" fontAlgn="base">
              <a:spcBef>
                <a:spcPct val="0"/>
              </a:spcBef>
              <a:spcAft>
                <a:spcPct val="0"/>
              </a:spcAft>
              <a:defRPr>
                <a:solidFill>
                  <a:schemeClr val="tx1"/>
                </a:solidFill>
                <a:latin typeface="Calibri" panose="020F0502020204030204" pitchFamily="34" charset="0"/>
              </a:defRPr>
            </a:lvl9pPr>
          </a:lstStyle>
          <a:p>
            <a:pPr algn="just" eaLnBrk="1" hangingPunct="1">
              <a:lnSpc>
                <a:spcPct val="90000"/>
              </a:lnSpc>
            </a:pPr>
            <a:endParaRPr lang="en-US" altLang="en-US">
              <a:latin typeface="Calibri Light" panose="020F0302020204030204" pitchFamily="34" charset="0"/>
            </a:endParaRPr>
          </a:p>
          <a:p>
            <a:pPr algn="just" eaLnBrk="1" hangingPunct="1">
              <a:lnSpc>
                <a:spcPct val="90000"/>
              </a:lnSpc>
            </a:pPr>
            <a:endParaRPr lang="en-US" altLang="en-US" sz="2400">
              <a:latin typeface="Calibri Light" panose="020F0302020204030204" pitchFamily="34" charset="0"/>
            </a:endParaRPr>
          </a:p>
        </p:txBody>
      </p:sp>
      <p:sp>
        <p:nvSpPr>
          <p:cNvPr id="2061" name="TextBox 17"/>
          <p:cNvSpPr txBox="1">
            <a:spLocks noChangeArrowheads="1"/>
          </p:cNvSpPr>
          <p:nvPr/>
        </p:nvSpPr>
        <p:spPr bwMode="auto">
          <a:xfrm>
            <a:off x="730250" y="3790950"/>
            <a:ext cx="1365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b="1"/>
              <a:t>Summar</a:t>
            </a:r>
            <a:r>
              <a:rPr lang="ro-RO" altLang="en-US" b="1">
                <a:latin typeface="Arial" panose="020B0604020202020204" pitchFamily="34" charset="0"/>
              </a:rPr>
              <a:t>y</a:t>
            </a:r>
            <a:endParaRPr lang="en-US" altLang="en-US">
              <a:latin typeface="Arial" panose="020B060402020202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9D0E1C20-FA48-1CF5-52B3-557DD8A31E0A}"/>
              </a:ext>
            </a:extLst>
          </p:cNvPr>
          <p:cNvSpPr/>
          <p:nvPr/>
        </p:nvSpPr>
        <p:spPr>
          <a:xfrm>
            <a:off x="742950" y="6446838"/>
            <a:ext cx="2725738" cy="369887"/>
          </a:xfrm>
          <a:prstGeom prst="rect">
            <a:avLst/>
          </a:prstGeom>
        </p:spPr>
        <p:txBody>
          <a:bodyPr wrap="none">
            <a:spAutoFit/>
          </a:bodyPr>
          <a:lstStyle/>
          <a:p>
            <a:pPr eaLnBrk="1" fontAlgn="auto" hangingPunct="1">
              <a:spcBef>
                <a:spcPts val="0"/>
              </a:spcBef>
              <a:spcAft>
                <a:spcPts val="0"/>
              </a:spcAft>
              <a:defRPr/>
            </a:pPr>
            <a:r>
              <a:rPr lang="en-GB" b="1" kern="0" dirty="0">
                <a:latin typeface="+mn-lt"/>
                <a:ea typeface="Calibri" panose="020F0502020204030204" pitchFamily="34" charset="0"/>
              </a:rPr>
              <a:t>RESULTS AND DISCUSSION</a:t>
            </a:r>
            <a:endParaRPr lang="en-US" sz="2000" b="1" dirty="0">
              <a:latin typeface="+mn-lt"/>
            </a:endParaRPr>
          </a:p>
        </p:txBody>
      </p:sp>
      <p:graphicFrame>
        <p:nvGraphicFramePr>
          <p:cNvPr id="2111" name="Group 63"/>
          <p:cNvGraphicFramePr>
            <a:graphicFrameLocks noGrp="1"/>
          </p:cNvGraphicFramePr>
          <p:nvPr/>
        </p:nvGraphicFramePr>
        <p:xfrm>
          <a:off x="482600" y="10725150"/>
          <a:ext cx="8350250" cy="2259014"/>
        </p:xfrm>
        <a:graphic>
          <a:graphicData uri="http://schemas.openxmlformats.org/drawingml/2006/table">
            <a:tbl>
              <a:tblPr/>
              <a:tblGrid>
                <a:gridCol w="985838">
                  <a:extLst>
                    <a:ext uri="{9D8B030D-6E8A-4147-A177-3AD203B41FA5}">
                      <a16:colId xmlns:a16="http://schemas.microsoft.com/office/drawing/2014/main" val="2932911692"/>
                    </a:ext>
                  </a:extLst>
                </a:gridCol>
                <a:gridCol w="1131887">
                  <a:extLst>
                    <a:ext uri="{9D8B030D-6E8A-4147-A177-3AD203B41FA5}">
                      <a16:colId xmlns:a16="http://schemas.microsoft.com/office/drawing/2014/main" val="1484054564"/>
                    </a:ext>
                  </a:extLst>
                </a:gridCol>
                <a:gridCol w="1374775">
                  <a:extLst>
                    <a:ext uri="{9D8B030D-6E8A-4147-A177-3AD203B41FA5}">
                      <a16:colId xmlns:a16="http://schemas.microsoft.com/office/drawing/2014/main" val="2010665376"/>
                    </a:ext>
                  </a:extLst>
                </a:gridCol>
                <a:gridCol w="1416050">
                  <a:extLst>
                    <a:ext uri="{9D8B030D-6E8A-4147-A177-3AD203B41FA5}">
                      <a16:colId xmlns:a16="http://schemas.microsoft.com/office/drawing/2014/main" val="988890762"/>
                    </a:ext>
                  </a:extLst>
                </a:gridCol>
                <a:gridCol w="1179513">
                  <a:extLst>
                    <a:ext uri="{9D8B030D-6E8A-4147-A177-3AD203B41FA5}">
                      <a16:colId xmlns:a16="http://schemas.microsoft.com/office/drawing/2014/main" val="1365717544"/>
                    </a:ext>
                  </a:extLst>
                </a:gridCol>
                <a:gridCol w="852487">
                  <a:extLst>
                    <a:ext uri="{9D8B030D-6E8A-4147-A177-3AD203B41FA5}">
                      <a16:colId xmlns:a16="http://schemas.microsoft.com/office/drawing/2014/main" val="1919800111"/>
                    </a:ext>
                  </a:extLst>
                </a:gridCol>
                <a:gridCol w="1409700">
                  <a:extLst>
                    <a:ext uri="{9D8B030D-6E8A-4147-A177-3AD203B41FA5}">
                      <a16:colId xmlns:a16="http://schemas.microsoft.com/office/drawing/2014/main" val="1350799299"/>
                    </a:ext>
                  </a:extLst>
                </a:gridCol>
              </a:tblGrid>
              <a:tr h="954088">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Batch</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Amount of milk milked (kg)</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Amount of curd obtained (kg)</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Yield transformation into cheese (%)</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Amount of whey obtained (kg)</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Wort amount (kg)</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Yield transformation into wort (%)</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2515472834"/>
                  </a:ext>
                </a:extLst>
              </a:tr>
              <a:tr h="509588">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AA genotype</a:t>
                      </a:r>
                      <a:endParaRPr kumimoji="0" lang="en-US" altLang="en-US" sz="1400" b="0" i="0" u="none" strike="noStrike" cap="none" normalizeH="0" baseline="0" smtClean="0">
                        <a:ln>
                          <a:noFill/>
                        </a:ln>
                        <a:solidFill>
                          <a:srgbClr val="FFFFFF"/>
                        </a:solidFill>
                        <a:effectLst/>
                        <a:latin typeface="Calibri" panose="020F0502020204030204"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36,55</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7,02</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19,206</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28,2</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1,385</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4,91</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3512543431"/>
                  </a:ext>
                </a:extLst>
              </a:tr>
              <a:tr h="509588">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FF genotype</a:t>
                      </a:r>
                      <a:endParaRPr kumimoji="0" lang="en-US" altLang="en-US" sz="1400" b="0" i="0" u="none" strike="noStrike" cap="none" normalizeH="0" baseline="0" smtClean="0">
                        <a:ln>
                          <a:noFill/>
                        </a:ln>
                        <a:solidFill>
                          <a:srgbClr val="FFFFFF"/>
                        </a:solidFill>
                        <a:effectLst/>
                        <a:latin typeface="Calibri" panose="020F0502020204030204"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41,55</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6,73</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16,197</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34,1</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1,360</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3,99</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4248431683"/>
                  </a:ext>
                </a:extLst>
              </a:tr>
              <a:tr h="285750">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FFFFFF"/>
                          </a:solidFill>
                          <a:effectLst/>
                          <a:latin typeface="Calibri" panose="020F0502020204030204" pitchFamily="34" charset="0"/>
                        </a:rPr>
                        <a:t>Total</a:t>
                      </a:r>
                      <a:endParaRPr kumimoji="0" lang="en-US" altLang="en-US" sz="1400" b="0" i="0" u="none" strike="noStrike" cap="none" normalizeH="0" baseline="0" smtClean="0">
                        <a:ln>
                          <a:noFill/>
                        </a:ln>
                        <a:solidFill>
                          <a:srgbClr val="FFFFFF"/>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78,1</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13,75</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 </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62,3</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2,745</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defTabSz="917575">
                        <a:lnSpc>
                          <a:spcPct val="90000"/>
                        </a:lnSpc>
                        <a:spcBef>
                          <a:spcPts val="1000"/>
                        </a:spcBef>
                        <a:buFont typeface="Arial" panose="020B0604020202020204" pitchFamily="34" charset="0"/>
                        <a:tabLst>
                          <a:tab pos="88900" algn="l"/>
                          <a:tab pos="2609850" algn="l"/>
                        </a:tabLst>
                        <a:defRPr sz="2400">
                          <a:solidFill>
                            <a:schemeClr val="tx1"/>
                          </a:solidFill>
                          <a:latin typeface="Calibri" panose="020F0502020204030204" pitchFamily="34" charset="0"/>
                        </a:defRPr>
                      </a:lvl1pPr>
                      <a:lvl2pPr marL="742950" indent="-285750" defTabSz="917575">
                        <a:lnSpc>
                          <a:spcPct val="90000"/>
                        </a:lnSpc>
                        <a:spcBef>
                          <a:spcPts val="500"/>
                        </a:spcBef>
                        <a:buFont typeface="Arial" panose="020B0604020202020204" pitchFamily="34" charset="0"/>
                        <a:tabLst>
                          <a:tab pos="88900" algn="l"/>
                          <a:tab pos="2609850" algn="l"/>
                        </a:tabLst>
                        <a:defRPr sz="2000">
                          <a:solidFill>
                            <a:schemeClr val="tx1"/>
                          </a:solidFill>
                          <a:latin typeface="Calibri" panose="020F0502020204030204" pitchFamily="34" charset="0"/>
                        </a:defRPr>
                      </a:lvl2pPr>
                      <a:lvl3pPr marL="1143000" indent="-228600" defTabSz="917575">
                        <a:lnSpc>
                          <a:spcPct val="90000"/>
                        </a:lnSpc>
                        <a:spcBef>
                          <a:spcPts val="500"/>
                        </a:spcBef>
                        <a:buFont typeface="Arial" panose="020B0604020202020204" pitchFamily="34" charset="0"/>
                        <a:tabLst>
                          <a:tab pos="88900" algn="l"/>
                          <a:tab pos="2609850" algn="l"/>
                        </a:tabLst>
                        <a:defRPr>
                          <a:solidFill>
                            <a:schemeClr val="tx1"/>
                          </a:solidFill>
                          <a:latin typeface="Calibri" panose="020F0502020204030204" pitchFamily="34" charset="0"/>
                        </a:defRPr>
                      </a:lvl3pPr>
                      <a:lvl4pPr marL="16002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4pPr>
                      <a:lvl5pPr marL="2057400" indent="-228600" defTabSz="917575">
                        <a:lnSpc>
                          <a:spcPct val="90000"/>
                        </a:lnSpc>
                        <a:spcBef>
                          <a:spcPts val="500"/>
                        </a:spcBef>
                        <a:buFont typeface="Arial" panose="020B0604020202020204" pitchFamily="34" charset="0"/>
                        <a:tabLst>
                          <a:tab pos="88900" algn="l"/>
                          <a:tab pos="2609850" algn="l"/>
                        </a:tabLst>
                        <a:defRPr sz="1600">
                          <a:solidFill>
                            <a:schemeClr val="tx1"/>
                          </a:solidFill>
                          <a:latin typeface="Calibri" panose="020F0502020204030204" pitchFamily="34" charset="0"/>
                        </a:defRPr>
                      </a:lvl5pPr>
                      <a:lvl6pPr marL="25146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6pPr>
                      <a:lvl7pPr marL="29718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7pPr>
                      <a:lvl8pPr marL="34290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8pPr>
                      <a:lvl9pPr marL="3886200" indent="-228600" defTabSz="917575" fontAlgn="base">
                        <a:lnSpc>
                          <a:spcPct val="90000"/>
                        </a:lnSpc>
                        <a:spcBef>
                          <a:spcPts val="500"/>
                        </a:spcBef>
                        <a:spcAft>
                          <a:spcPct val="0"/>
                        </a:spcAft>
                        <a:buFont typeface="Arial" panose="020B0604020202020204" pitchFamily="34" charset="0"/>
                        <a:tabLst>
                          <a:tab pos="88900" algn="l"/>
                          <a:tab pos="2609850" algn="l"/>
                        </a:tabLst>
                        <a:defRPr sz="1600">
                          <a:solidFill>
                            <a:schemeClr val="tx1"/>
                          </a:solidFill>
                          <a:latin typeface="Calibri" panose="020F0502020204030204" pitchFamily="34" charset="0"/>
                        </a:defRPr>
                      </a:lvl9pPr>
                    </a:lstStyle>
                    <a:p>
                      <a:pPr marL="0" marR="0" lvl="0" indent="0" algn="ctr" defTabSz="917575" rtl="0" eaLnBrk="1" fontAlgn="base" latinLnBrk="0" hangingPunct="1">
                        <a:lnSpc>
                          <a:spcPct val="100000"/>
                        </a:lnSpc>
                        <a:spcBef>
                          <a:spcPct val="0"/>
                        </a:spcBef>
                        <a:spcAft>
                          <a:spcPct val="0"/>
                        </a:spcAft>
                        <a:buClrTx/>
                        <a:buSzTx/>
                        <a:buFontTx/>
                        <a:buNone/>
                        <a:tabLst>
                          <a:tab pos="88900" algn="l"/>
                          <a:tab pos="2609850" algn="l"/>
                        </a:tabLst>
                      </a:pPr>
                      <a:r>
                        <a:rPr kumimoji="0" lang="ro-RO" altLang="en-US" sz="1400" b="0" i="0" u="none" strike="noStrike" cap="none" normalizeH="0" baseline="0" smtClean="0">
                          <a:ln>
                            <a:noFill/>
                          </a:ln>
                          <a:solidFill>
                            <a:srgbClr val="000000"/>
                          </a:solidFill>
                          <a:effectLst/>
                          <a:latin typeface="Calibri" panose="020F0502020204030204" pitchFamily="34" charset="0"/>
                        </a:rPr>
                        <a:t> </a:t>
                      </a:r>
                      <a:endParaRPr kumimoji="0" lang="en-US" altLang="en-US" sz="14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2567985751"/>
                  </a:ext>
                </a:extLst>
              </a:tr>
            </a:tbl>
          </a:graphicData>
        </a:graphic>
      </p:graphicFrame>
      <p:sp>
        <p:nvSpPr>
          <p:cNvPr id="2106" name="TextBox 29"/>
          <p:cNvSpPr txBox="1">
            <a:spLocks noChangeArrowheads="1"/>
          </p:cNvSpPr>
          <p:nvPr/>
        </p:nvSpPr>
        <p:spPr bwMode="auto">
          <a:xfrm>
            <a:off x="749300" y="12906375"/>
            <a:ext cx="1819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r>
              <a:rPr lang="en-GB" altLang="en-US" b="1">
                <a:latin typeface="Times New Roman" panose="02020603050405020304" pitchFamily="18" charset="0"/>
              </a:rPr>
              <a:t>CONCLUSION</a:t>
            </a:r>
            <a:endParaRPr lang="en-US" altLang="en-US">
              <a:latin typeface="Times New Roman" panose="02020603050405020304" pitchFamily="18" charset="0"/>
              <a:cs typeface="Times New Roman" panose="02020603050405020304" pitchFamily="18" charset="0"/>
            </a:endParaRPr>
          </a:p>
        </p:txBody>
      </p:sp>
      <p:sp>
        <p:nvSpPr>
          <p:cNvPr id="2107" name="TextBox 31"/>
          <p:cNvSpPr txBox="1">
            <a:spLocks noChangeArrowheads="1"/>
          </p:cNvSpPr>
          <p:nvPr/>
        </p:nvSpPr>
        <p:spPr bwMode="auto">
          <a:xfrm>
            <a:off x="301625" y="13263563"/>
            <a:ext cx="8221663"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buFontTx/>
              <a:buAutoNum type="arabicPeriod"/>
            </a:pPr>
            <a:r>
              <a:rPr lang="ro-RO" altLang="en-US" sz="1400" b="1"/>
              <a:t>The yield of raw milk transformation into cheese, is higher in the case of milk collected from females carrying the </a:t>
            </a:r>
            <a:r>
              <a:rPr lang="ro-RO" altLang="en-US" sz="1400" b="1">
                <a:cs typeface="Times New Roman" panose="02020603050405020304" pitchFamily="18" charset="0"/>
              </a:rPr>
              <a:t>CSN1S1 AA genotype compared to milk collected from goats carrying the CSN1S1 FF genotype.</a:t>
            </a:r>
          </a:p>
          <a:p>
            <a:pPr algn="just" eaLnBrk="1" hangingPunct="1">
              <a:buFontTx/>
              <a:buAutoNum type="arabicPeriod"/>
            </a:pPr>
            <a:r>
              <a:rPr lang="en-US" altLang="en-US" sz="1400" b="1">
                <a:cs typeface="Times New Roman" panose="02020603050405020304" pitchFamily="18" charset="0"/>
              </a:rPr>
              <a:t>A higher yield was also obtained in the process of obtaining wort from whey collected after the coagulum draining from goat milk identified with genotype CSN1S12 AA.</a:t>
            </a:r>
          </a:p>
        </p:txBody>
      </p:sp>
      <p:sp>
        <p:nvSpPr>
          <p:cNvPr id="2108" name="TextBox 33"/>
          <p:cNvSpPr txBox="1">
            <a:spLocks noChangeArrowheads="1"/>
          </p:cNvSpPr>
          <p:nvPr/>
        </p:nvSpPr>
        <p:spPr bwMode="auto">
          <a:xfrm>
            <a:off x="590550" y="3065463"/>
            <a:ext cx="7994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ro-RO" altLang="en-US" sz="1400" i="1">
                <a:solidFill>
                  <a:srgbClr val="000000"/>
                </a:solidFill>
              </a:rPr>
              <a:t>Nadolu Dorina, Anghel Andreea Hortanse, Zamfir Zoia Camelia, Ilișiu Elena, Anghel Florea, </a:t>
            </a:r>
          </a:p>
          <a:p>
            <a:pPr algn="ctr" eaLnBrk="1" hangingPunct="1"/>
            <a:r>
              <a:rPr lang="ro-RO" altLang="en-US" sz="1400" i="1">
                <a:solidFill>
                  <a:srgbClr val="000000"/>
                </a:solidFill>
              </a:rPr>
              <a:t>Jercan Cătălin, Ilișiu Vasile Calin, Ilișiu Cristian-Vasile</a:t>
            </a:r>
          </a:p>
          <a:p>
            <a:pPr algn="r" eaLnBrk="1" hangingPunct="1"/>
            <a:r>
              <a:rPr lang="ro-RO" altLang="en-US" sz="1600" i="1" u="sng">
                <a:solidFill>
                  <a:srgbClr val="000000"/>
                </a:solidFill>
              </a:rPr>
              <a:t> </a:t>
            </a:r>
            <a:r>
              <a:rPr lang="ro-RO" altLang="en-US" sz="1600" i="1" u="sng">
                <a:solidFill>
                  <a:srgbClr val="0563C1"/>
                </a:solidFill>
                <a:hlinkClick r:id="rId4"/>
              </a:rPr>
              <a:t>icdcocpalas@yahoo.com</a:t>
            </a:r>
            <a:endParaRPr lang="en-US" altLang="en-US" sz="1600" i="1">
              <a:cs typeface="Times New Roman" panose="02020603050405020304" pitchFamily="18" charset="0"/>
            </a:endParaRPr>
          </a:p>
        </p:txBody>
      </p:sp>
      <p:pic>
        <p:nvPicPr>
          <p:cNvPr id="2109" name="Imagine 1"/>
          <p:cNvPicPr>
            <a:picLocks noChangeAspect="1" noChangeArrowheads="1"/>
          </p:cNvPicPr>
          <p:nvPr/>
        </p:nvPicPr>
        <p:blipFill>
          <a:blip r:embed="rId5">
            <a:extLst>
              <a:ext uri="{28A0092B-C50C-407E-A947-70E740481C1C}">
                <a14:useLocalDpi xmlns:a14="http://schemas.microsoft.com/office/drawing/2010/main" val="0"/>
              </a:ext>
            </a:extLst>
          </a:blip>
          <a:srcRect r="19643"/>
          <a:stretch>
            <a:fillRect/>
          </a:stretch>
        </p:blipFill>
        <p:spPr bwMode="auto">
          <a:xfrm>
            <a:off x="7985125" y="165100"/>
            <a:ext cx="909638"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624</TotalTime>
  <Words>514</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Arial</vt:lpstr>
      <vt:lpstr>Calibri Light</vt:lpstr>
      <vt:lpstr>Times New Roman</vt:lpstr>
      <vt:lpstr>Office Theme</vt:lpstr>
      <vt:lpstr>RESEARCH ON THE INFLUENCE OF THE a αS1-CASEIN GENOTYPE ON THE PROCESSING YIELD OF GOAT MILK INTO CHEESE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15</cp:revision>
  <cp:lastPrinted>2024-04-25T05:04:47Z</cp:lastPrinted>
  <dcterms:created xsi:type="dcterms:W3CDTF">2024-02-27T07:52:51Z</dcterms:created>
  <dcterms:modified xsi:type="dcterms:W3CDTF">2024-05-18T03:01:39Z</dcterms:modified>
</cp:coreProperties>
</file>