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40" d="100"/>
          <a:sy n="140" d="100"/>
        </p:scale>
        <p:origin x="102" y="-4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334" y="1152472"/>
            <a:ext cx="7803436" cy="1803329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RĂSPUNSUL OVARIAN LA BIVOLIȚELE CU ANESTRU PRELUNGIT ÎN PERIOADA DE STABULAȚIE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ro-RO" sz="2400" b="1" dirty="0" smtClean="0">
                <a:solidFill>
                  <a:srgbClr val="FF0000"/>
                </a:solidFill>
              </a:rPr>
              <a:t/>
            </a:r>
            <a:br>
              <a:rPr lang="ro-RO" sz="2400" b="1" dirty="0" smtClean="0">
                <a:solidFill>
                  <a:srgbClr val="FF0000"/>
                </a:solidFill>
              </a:rPr>
            </a:br>
            <a:r>
              <a:rPr lang="es-ES" sz="2000" b="1" dirty="0"/>
              <a:t>REMUS CHIOREAN </a:t>
            </a:r>
            <a:r>
              <a:rPr lang="es-ES" sz="2000" b="1" dirty="0" smtClean="0"/>
              <a:t>, </a:t>
            </a:r>
            <a:r>
              <a:rPr lang="es-ES" sz="2000" b="1" dirty="0"/>
              <a:t>ADRIAN BOTA </a:t>
            </a:r>
            <a:r>
              <a:rPr lang="es-ES" sz="2000" b="1" dirty="0" smtClean="0"/>
              <a:t>, </a:t>
            </a:r>
            <a:r>
              <a:rPr lang="es-ES" sz="2000" b="1" dirty="0"/>
              <a:t>MĂDĂLINA </a:t>
            </a:r>
            <a:r>
              <a:rPr lang="es-ES" sz="2000" b="1" dirty="0" smtClean="0"/>
              <a:t>MOLDOVAN</a:t>
            </a:r>
            <a:endParaRPr lang="en-US" sz="22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91" y="76635"/>
            <a:ext cx="1417690" cy="157396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15294" y="1845944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384" y="288742"/>
            <a:ext cx="6885385" cy="817013"/>
          </a:xfrm>
        </p:spPr>
        <p:txBody>
          <a:bodyPr>
            <a:noAutofit/>
          </a:bodyPr>
          <a:lstStyle/>
          <a:p>
            <a:r>
              <a:rPr lang="ro-RO" sz="2400" b="1" dirty="0"/>
              <a:t>ACADEMIA DE ȘTIINȚE AGRICOLE ȘI SILVICE </a:t>
            </a:r>
            <a:endParaRPr lang="en-US" sz="2400" b="1" dirty="0" smtClean="0"/>
          </a:p>
          <a:p>
            <a:r>
              <a:rPr lang="ro-RO" sz="2400" b="1" dirty="0" smtClean="0"/>
              <a:t>“</a:t>
            </a:r>
            <a:r>
              <a:rPr lang="ro-RO" sz="2400" b="1" i="1" dirty="0"/>
              <a:t>GHEORGHE IONESCU </a:t>
            </a:r>
            <a:r>
              <a:rPr lang="ro-RO" sz="2400" b="1" i="1" dirty="0" smtClean="0"/>
              <a:t>ȘIȘEȘTI</a:t>
            </a:r>
            <a:r>
              <a:rPr lang="en-US" sz="2400" b="1" dirty="0" smtClean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93623" y="1167445"/>
            <a:ext cx="6885385" cy="379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 smtClean="0"/>
              <a:t>STAȚIUNEA DE CERCETARE DEZVOLTARE PENTRU CREȘTEREA BUBALINELOR ȘERCAIA</a:t>
            </a:r>
            <a:endParaRPr lang="en-US" sz="22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2781" y="3338436"/>
            <a:ext cx="8023414" cy="292534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b="1" dirty="0" smtClean="0"/>
              <a:t>REZUMAT</a:t>
            </a:r>
          </a:p>
          <a:p>
            <a:pPr algn="just"/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intervalul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mare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dintre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fătări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bivoliţe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consideră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vina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poartă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existenţa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an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activitatea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sexuală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lipseşte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Se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consideră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fecundarea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a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avut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înainte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intrarea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bivoliţelor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perioada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stabulație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atunci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trece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îndelungat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până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acestea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intra din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nou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călduri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intervalul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dintre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fătări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prelungi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Lucrarea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s-a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realizat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parcursul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4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constat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răspunsului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ovarian,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urma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administrării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doze de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preparate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hormonale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derivaţi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prostaglandinei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PGF2α,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perioada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stabulaţie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un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număr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61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bivoliţe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vârste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cuprinse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prezentau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stare de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întreţinere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bună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intervalul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ultima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fătare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peste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zile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22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bivoliţe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au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manifestat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călduri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până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administrarea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PGF</a:t>
            </a:r>
            <a:r>
              <a:rPr lang="fr-FR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s-au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efectuat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inseminări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artificiale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12 ore. La 39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bivoliţe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nu au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manifestat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semnele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căldurilor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s-a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a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doua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doză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PGF</a:t>
            </a:r>
            <a:r>
              <a:rPr lang="fr-FR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11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prima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administrare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s-au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inseminat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artificial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48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respectiv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78 ore.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bivoliţe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au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manifestat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estru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capete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rămas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gestante,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39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bivoliţe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prelungit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au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rămas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gestante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numai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capete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Tratamentul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anestrului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bivoliţe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perioada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stabulaţie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hormonale,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derivaţi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PGF</a:t>
            </a:r>
            <a:r>
              <a:rPr lang="fr-FR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duce la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scurtarea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intervalului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fătări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costul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tratamentelor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hormonale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fiind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creșterea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numărului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viţei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obţinuţi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producției</a:t>
            </a:r>
            <a:r>
              <a:rPr lang="fr-F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F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lapte</a:t>
            </a:r>
            <a:r>
              <a:rPr lang="fr-FR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484489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1" y="14484489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CONFERINTA </a:t>
            </a:r>
            <a:r>
              <a:rPr lang="en-US" sz="2000" b="1" dirty="0"/>
              <a:t>ANIVERSARA </a:t>
            </a:r>
            <a:r>
              <a:rPr lang="en-US" sz="2000" b="1" dirty="0" smtClean="0"/>
              <a:t>ICAR</a:t>
            </a:r>
            <a:r>
              <a:rPr lang="ro-RO" sz="2000" b="1" dirty="0" smtClean="0"/>
              <a:t> ed. III</a:t>
            </a:r>
            <a:endParaRPr lang="en-US" sz="2000" b="1" dirty="0" smtClean="0"/>
          </a:p>
          <a:p>
            <a:pPr algn="ctr"/>
            <a:r>
              <a:rPr lang="en-US" sz="2000" b="1" dirty="0" err="1" smtClean="0"/>
              <a:t>Bucuresti</a:t>
            </a:r>
            <a:r>
              <a:rPr lang="en-US" sz="2000" b="1" dirty="0" smtClean="0"/>
              <a:t>, 30 </a:t>
            </a:r>
            <a:r>
              <a:rPr lang="en-US" sz="2000" b="1" dirty="0" err="1" smtClean="0"/>
              <a:t>mai</a:t>
            </a:r>
            <a:r>
              <a:rPr lang="en-US" sz="2000" b="1" dirty="0" smtClean="0"/>
              <a:t> 2024</a:t>
            </a:r>
            <a:endParaRPr lang="en-US" sz="2000" b="1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27975" y="11697298"/>
            <a:ext cx="7942989" cy="1384994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34737" y="6265409"/>
            <a:ext cx="81314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REZULTATE </a:t>
            </a:r>
            <a:r>
              <a:rPr lang="en-US" b="1" dirty="0"/>
              <a:t>ȘI DISCUȚII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334737" y="13080807"/>
            <a:ext cx="1534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BIBLIOGRAFIE</a:t>
            </a:r>
            <a:endParaRPr lang="en-US" b="1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42781" y="6665305"/>
            <a:ext cx="7942989" cy="4649139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Dreptunghi 18"/>
          <p:cNvSpPr/>
          <p:nvPr/>
        </p:nvSpPr>
        <p:spPr>
          <a:xfrm>
            <a:off x="582334" y="6645287"/>
            <a:ext cx="77667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1400" b="1" dirty="0" smtClean="0"/>
              <a:t>Tabelul 1: Răspunsul </a:t>
            </a:r>
            <a:r>
              <a:rPr lang="ro-RO" sz="1400" b="1" dirty="0"/>
              <a:t>ovarian după tratamentul cu </a:t>
            </a:r>
            <a:r>
              <a:rPr lang="ro-RO" sz="1400" b="1" dirty="0" err="1" smtClean="0"/>
              <a:t>prostaglandine</a:t>
            </a:r>
            <a:endParaRPr lang="ro-RO" sz="1400" b="1" dirty="0"/>
          </a:p>
        </p:txBody>
      </p:sp>
      <p:pic>
        <p:nvPicPr>
          <p:cNvPr id="22" name="Imagin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791" y="6922041"/>
            <a:ext cx="7355394" cy="2191814"/>
          </a:xfrm>
          <a:prstGeom prst="rect">
            <a:avLst/>
          </a:prstGeom>
        </p:spPr>
      </p:pic>
      <p:sp>
        <p:nvSpPr>
          <p:cNvPr id="24" name="Dreptunghi 23"/>
          <p:cNvSpPr/>
          <p:nvPr/>
        </p:nvSpPr>
        <p:spPr>
          <a:xfrm>
            <a:off x="442781" y="3976736"/>
            <a:ext cx="8036227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o-RO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o-RO" sz="1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o-RO" sz="1000" dirty="0" smtClean="0"/>
              <a:t>	</a:t>
            </a:r>
            <a:r>
              <a:rPr lang="fr-FR" sz="1000" dirty="0" smtClean="0"/>
              <a:t>* </a:t>
            </a:r>
            <a:r>
              <a:rPr lang="fr-FR" sz="1000" dirty="0"/>
              <a:t>- </a:t>
            </a:r>
            <a:r>
              <a:rPr lang="fr-FR" sz="1000" dirty="0" err="1"/>
              <a:t>montă</a:t>
            </a:r>
            <a:r>
              <a:rPr lang="fr-FR" sz="1000" dirty="0"/>
              <a:t> </a:t>
            </a:r>
            <a:r>
              <a:rPr lang="fr-FR" sz="1000" dirty="0" err="1" smtClean="0"/>
              <a:t>naturală</a:t>
            </a:r>
            <a:endParaRPr lang="ro-RO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cele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22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bivoliţe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care au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manifestat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estru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după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primul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tratament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19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capete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rămas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gestante,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fecunditatea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fiind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86,36%,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iar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cele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39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bivoliţe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tratament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prelungit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după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doua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inolculare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au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rămas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gestante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numai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20,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fecunditatea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obținută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fiind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51,28 %.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total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fecunditatea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obținută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fost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 63,9 %,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natalitatea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fiind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mai mare de 92%;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Deși depistarea formațiunilor ovariene la bivoliță este mai dificilă decât la vacă datorită dimensiunilor mici ale ovarelor,  în urma unui diagnostic corect prin examen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transrectal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se poate acționa cu preparate hormonale care să relanseze funcția ovariană și implicit să se obțină gestații și în sezonul rece al anului;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Totodată s-a constatat ca animalele cu stare precară de întreținere, cele cu vârstă înaintată  sau cele care au prezentat diverse afecțiuni în perioada post-partum, nu au răspuns pozitiv la acest tratament;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o-RO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- Prezența 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</a:rPr>
              <a:t>taurului de bivol zilnic în preajma  femelelor, are efecte benefice, chiar </a:t>
            </a:r>
            <a:r>
              <a:rPr lang="ro-RO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dacă 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</a:rPr>
              <a:t>acesta prezintă un </a:t>
            </a:r>
            <a:r>
              <a:rPr lang="ro-RO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libidou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</a:rPr>
              <a:t> redus în anotimpul rece.</a:t>
            </a:r>
            <a:endParaRPr lang="ro-RO" sz="1400" dirty="0"/>
          </a:p>
        </p:txBody>
      </p:sp>
      <p:sp>
        <p:nvSpPr>
          <p:cNvPr id="26" name="Dreptunghi 25"/>
          <p:cNvSpPr/>
          <p:nvPr/>
        </p:nvSpPr>
        <p:spPr>
          <a:xfrm>
            <a:off x="315294" y="11249550"/>
            <a:ext cx="1529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2400" dirty="0"/>
              <a:t>CONCLUZII</a:t>
            </a:r>
          </a:p>
        </p:txBody>
      </p:sp>
      <p:sp>
        <p:nvSpPr>
          <p:cNvPr id="28" name="Dreptunghi 27"/>
          <p:cNvSpPr/>
          <p:nvPr/>
        </p:nvSpPr>
        <p:spPr>
          <a:xfrm>
            <a:off x="475832" y="11690764"/>
            <a:ext cx="79429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1400" dirty="0"/>
              <a:t>1. Utilizarea preparatelor pe baza de PGF2</a:t>
            </a:r>
            <a:r>
              <a:rPr lang="el-GR" sz="1400" dirty="0"/>
              <a:t>α  </a:t>
            </a:r>
            <a:r>
              <a:rPr lang="ro-RO" sz="1400" dirty="0"/>
              <a:t>ajută la creșterea procentului de gestații și implicit a produșilor vii </a:t>
            </a:r>
            <a:r>
              <a:rPr lang="ro-RO" sz="1400" dirty="0" err="1"/>
              <a:t>obtinuți</a:t>
            </a:r>
            <a:r>
              <a:rPr lang="ro-RO" sz="1400" dirty="0"/>
              <a:t> și sporirea producției de lapte de bivoliță;</a:t>
            </a:r>
          </a:p>
          <a:p>
            <a:pPr algn="just"/>
            <a:r>
              <a:rPr lang="ro-RO" sz="1400" dirty="0"/>
              <a:t>2. Metoda este benefică mai ales pentru  fermele familiale de creștere a bivolilor, unde de regulă bivolițele sunt în inactivitate sexuală  în perioada de iarnă, costul tratamentului fiind accesibil;</a:t>
            </a:r>
          </a:p>
          <a:p>
            <a:pPr algn="just"/>
            <a:r>
              <a:rPr lang="ro-RO" sz="1400" dirty="0"/>
              <a:t>3. Metoda ajută și la extinderea însămânțărilor artificiale, mai ales la fermierii obișnuiți doar cu monta naturală, taurii de regulă neefectuând  monte în perioada rece a anului.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42781" y="13401378"/>
            <a:ext cx="7928183" cy="1083109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dirty="0"/>
          </a:p>
        </p:txBody>
      </p:sp>
      <p:sp>
        <p:nvSpPr>
          <p:cNvPr id="30" name="Dreptunghi 29"/>
          <p:cNvSpPr/>
          <p:nvPr/>
        </p:nvSpPr>
        <p:spPr>
          <a:xfrm>
            <a:off x="427975" y="13354661"/>
            <a:ext cx="79724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fr-FR" sz="12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Braselli</a:t>
            </a:r>
            <a:r>
              <a:rPr lang="fr-FR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S.P., et al, 1997. 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Ovarian </a:t>
            </a:r>
            <a:r>
              <a:rPr lang="en-US" sz="12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folicular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</a:t>
            </a:r>
            <a:r>
              <a:rPr lang="en-US" sz="12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nomeres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during the estrous cycle in buffalo. Technology, 44(8);</a:t>
            </a:r>
            <a:endParaRPr lang="ro-R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fr-FR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Bogdan A.T., et al., 1981. 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Livestock reproduction. </a:t>
            </a:r>
            <a:r>
              <a:rPr lang="en-US" sz="12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Scrisul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romanesc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Publishing House, Craiova;</a:t>
            </a:r>
            <a:endParaRPr lang="ro-R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sz="12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Creta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V., Et al., 1993. Some indices of breeding and their influence on buffalos milk production. </a:t>
            </a:r>
            <a:r>
              <a:rPr lang="en-US" sz="12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Lucr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2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Stiintifice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USAMV, </a:t>
            </a:r>
            <a:r>
              <a:rPr lang="en-US" sz="12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seria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C, Vol XXII, </a:t>
            </a:r>
            <a:r>
              <a:rPr lang="en-US" sz="1200" dirty="0" smtClean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Bucharest;</a:t>
            </a:r>
            <a:endParaRPr lang="ro-RO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sz="1200" dirty="0" err="1" smtClean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Ilinca</a:t>
            </a:r>
            <a:r>
              <a:rPr lang="en-US" sz="1200" dirty="0" smtClean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N., et al., 1993. Research on the introduction of  the </a:t>
            </a:r>
            <a:r>
              <a:rPr lang="en-US" sz="12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poliovulation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to buffalo cows. </a:t>
            </a:r>
            <a:r>
              <a:rPr lang="en-US" sz="12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Lucr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sz="12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Stiintifice</a:t>
            </a:r>
            <a:r>
              <a:rPr lang="en-US" sz="12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taurine, vol. 14, Bucharest.</a:t>
            </a:r>
            <a:endParaRPr lang="ro-RO" sz="1200" dirty="0"/>
          </a:p>
        </p:txBody>
      </p:sp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</TotalTime>
  <Words>540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RĂSPUNSUL OVARIAN LA BIVOLIȚELE CU ANESTRU PRELUNGIT ÎN PERIOADA DE STABULAȚIE  REMUS CHIOREAN , ADRIAN BOTA , MĂDĂLINA MOLDOVAN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AurelBadiu</cp:lastModifiedBy>
  <cp:revision>20</cp:revision>
  <dcterms:created xsi:type="dcterms:W3CDTF">2024-02-27T07:52:51Z</dcterms:created>
  <dcterms:modified xsi:type="dcterms:W3CDTF">2024-05-12T01:54:38Z</dcterms:modified>
</cp:coreProperties>
</file>