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49" d="100"/>
          <a:sy n="49" d="100"/>
        </p:scale>
        <p:origin x="3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riculture.ec.europa.eu/system/files/2018-07/agricultural-outlook-2017-30_en_0.pdf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ao.org/fileadmin/templates/wsfs/docs/Issues_papers/HLEF2050" TargetMode="External"/><Relationship Id="rId4" Type="http://schemas.openxmlformats.org/officeDocument/2006/relationships/hyperlink" Target="https://ec.europa.eu/eurostat/statistics-explained/index.php?title=Agricultural_produc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333" y="2025000"/>
            <a:ext cx="7803436" cy="716375"/>
          </a:xfrm>
        </p:spPr>
        <p:txBody>
          <a:bodyPr>
            <a:noAutofit/>
          </a:bodyPr>
          <a:lstStyle/>
          <a:p>
            <a:r>
              <a:rPr lang="en-GB" sz="2400" b="1" dirty="0">
                <a:latin typeface="+mn-lt"/>
              </a:rPr>
              <a:t>BACK-CROSSING SCHEMES USED TO CREATE BEEF SYNTHETIC BREEDS</a:t>
            </a:r>
            <a:endParaRPr lang="en-US" sz="24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en-GB" sz="2400" b="1" dirty="0"/>
              <a:t>ACADEMY OF AGRICULTURAL AND FORESTRY SCIENCES</a:t>
            </a:r>
            <a:r>
              <a:rPr lang="ro-RO" sz="2400" b="1" dirty="0"/>
              <a:t> "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"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49383" y="137590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RESEARCH AND DEVELOPMENT INSTITUTE FOR BOVINE</a:t>
            </a:r>
            <a:endParaRPr lang="en-US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26465" y="3063616"/>
            <a:ext cx="7803436" cy="1975679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objectives of the present study were the following: </a:t>
            </a:r>
            <a:r>
              <a:rPr lang="en-GB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develop synthetic beef breeds, adapted to the Romanian climate, while taking advantage of the heterosis effects, throughout the use of back-crossing schemes; ii) to test breed complementarity between Romanian Black and White (RBW) dairy cows and Belgian Blue, Aberdeen Angus, Limousin and Charolais beef specialized breeds; iii) to increase dairy farms returns throughout the production of calves with better fattening attributes and higher marketing value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live body weights of the back-cross calves at the age of 210 days were on average of 339.8±5.1 kg in R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Belgian Blue x (F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Belgian Blue x RBW), 312.4±3.3 kg in R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Charolais x (F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Charolais x RBW), 296.2±2.9 kg in R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Limousin x (F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Limousin x RBW) and of 244.0±3.5 kg in R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Aberdeen Angus x (F</a:t>
            </a:r>
            <a:r>
              <a:rPr lang="en-GB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Aberdeen Angus x RBW).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i="1" dirty="0">
                <a:latin typeface="+mn-lt"/>
                <a:cs typeface="Times New Roman" panose="02020603050405020304" pitchFamily="18" charset="0"/>
              </a:rPr>
              <a:t>By applying well designed crossbreeding schemes, it is possible to increase meat production at dairy farms level and implicitly the economic returns.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6465" y="5374792"/>
            <a:ext cx="7803436" cy="336897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400" dirty="0">
                <a:latin typeface="+mn-lt"/>
              </a:rPr>
              <a:t>   </a:t>
            </a:r>
            <a:r>
              <a:rPr lang="en-GB" sz="1400" dirty="0">
                <a:latin typeface="+mn-lt"/>
              </a:rPr>
              <a:t>The average daily gains and marketing live weights at 7 months of age for the R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Belgian Blue 50% x (F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Belgian Blue 25% x Romanian Black and White 25%) crossbreed calves were of 1373.3 g/day and 339.8 kg, respectively. The high growth performances have led to obtaining an overall selling price per calf of 992.2 EUR/calf, and after subtracting the production costs of 678.5 EUR/head, to an estimated profit of 313.7 EUR/calf produced and sold.</a:t>
            </a:r>
          </a:p>
          <a:p>
            <a:pPr algn="just"/>
            <a:r>
              <a:rPr lang="ro-RO" sz="1400" dirty="0">
                <a:latin typeface="+mn-lt"/>
              </a:rPr>
              <a:t>   </a:t>
            </a:r>
            <a:r>
              <a:rPr lang="en-GB" sz="1400" dirty="0">
                <a:latin typeface="+mn-lt"/>
              </a:rPr>
              <a:t>In R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Charolais 50% x (F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Charolais 50% x RBW 50%) crossbreed calves, the average daily gains were of 1307.7 g/day and the live weights at 7 months of age of 312.4 kg. The overall growth performance of the R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Charolais sired calves has led to obtaining an overall selling price per calf of 912.2 EUR, and after subtracting the production costs, to an estimate profit of 233.7 EUR/calf.</a:t>
            </a:r>
          </a:p>
          <a:p>
            <a:pPr algn="l"/>
            <a:r>
              <a:rPr lang="ro-RO" sz="1400" dirty="0">
                <a:latin typeface="+mn-lt"/>
              </a:rPr>
              <a:t>   </a:t>
            </a:r>
            <a:r>
              <a:rPr lang="en-GB" sz="1400" dirty="0">
                <a:latin typeface="+mn-lt"/>
              </a:rPr>
              <a:t>The R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Limousin 50% x (F</a:t>
            </a:r>
            <a:r>
              <a:rPr lang="en-GB" sz="1400" baseline="-25000" dirty="0">
                <a:latin typeface="+mn-lt"/>
              </a:rPr>
              <a:t>1 </a:t>
            </a:r>
            <a:r>
              <a:rPr lang="en-GB" sz="1400" dirty="0">
                <a:latin typeface="+mn-lt"/>
              </a:rPr>
              <a:t>Limousin 50% x RBW 50%) crossbreed calves registered average daily gains of 1220.1 g/day, which has led to a marketing average live weight of 296.2 kg at the age of 7 months and to a selling price of 864.9 EUR, which in turn has led to obtaining an estimated profit of 186.4 EUR per calf sold.</a:t>
            </a:r>
          </a:p>
          <a:p>
            <a:pPr algn="just"/>
            <a:r>
              <a:rPr lang="ro-RO" sz="1400" dirty="0">
                <a:latin typeface="+mn-lt"/>
              </a:rPr>
              <a:t>   </a:t>
            </a:r>
            <a:r>
              <a:rPr lang="en-GB" sz="1400" dirty="0">
                <a:latin typeface="+mn-lt"/>
              </a:rPr>
              <a:t>More modest average daily gains were registered for the R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Aberdeen Angus 50% x (F</a:t>
            </a:r>
            <a:r>
              <a:rPr lang="en-GB" sz="1400" baseline="-25000" dirty="0">
                <a:latin typeface="+mn-lt"/>
              </a:rPr>
              <a:t>1</a:t>
            </a:r>
            <a:r>
              <a:rPr lang="en-GB" sz="1400" dirty="0">
                <a:latin typeface="+mn-lt"/>
              </a:rPr>
              <a:t> Aberdeen Angus 50% x RBW 50%), of 960.3 g/day, which lowered the marketing live weights at the age of 7 months, leading to average live weights of 244.0 kg, and subsequently lower selling prices of 712.4 EUR, which in return has led to a decrease of the estimated profits to 33.9 EUR per calf.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1332" y="11577662"/>
            <a:ext cx="7803436" cy="1249257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dirty="0"/>
          </a:p>
          <a:p>
            <a:pPr algn="just">
              <a:buAutoNum type="arabicPeriod"/>
            </a:pPr>
            <a:r>
              <a:rPr lang="en-GB" sz="1400" dirty="0">
                <a:latin typeface="+mn-lt"/>
              </a:rPr>
              <a:t>The growth rates of the back-cross calves obtained and tested in this study were comparable to those recorded in beef specialized breeds raised under semi-intensive production systems. </a:t>
            </a:r>
            <a:endParaRPr lang="ro-RO" sz="1400" dirty="0">
              <a:latin typeface="+mn-lt"/>
            </a:endParaRPr>
          </a:p>
          <a:p>
            <a:pPr algn="just">
              <a:buAutoNum type="arabicPeriod"/>
            </a:pPr>
            <a:r>
              <a:rPr lang="en-GB" sz="1400" dirty="0">
                <a:latin typeface="+mn-lt"/>
              </a:rPr>
              <a:t> </a:t>
            </a:r>
            <a:r>
              <a:rPr lang="ro-RO" sz="1400" dirty="0">
                <a:latin typeface="+mn-lt"/>
              </a:rPr>
              <a:t>A</a:t>
            </a:r>
            <a:r>
              <a:rPr lang="en-GB" sz="1400" dirty="0" err="1">
                <a:latin typeface="+mn-lt"/>
              </a:rPr>
              <a:t>pplication</a:t>
            </a:r>
            <a:r>
              <a:rPr lang="en-GB" sz="1400" dirty="0">
                <a:latin typeface="+mn-lt"/>
              </a:rPr>
              <a:t> of the back-crossbreeding schemes can increase meat production at farm level and improve incomes, given the higher selling price of crossbreed calves compared to dairy-veal calves.</a:t>
            </a:r>
            <a:endParaRPr lang="ro-RO" sz="1400" dirty="0">
              <a:latin typeface="+mn-lt"/>
            </a:endParaRPr>
          </a:p>
          <a:p>
            <a:pPr algn="just">
              <a:lnSpc>
                <a:spcPct val="100000"/>
              </a:lnSpc>
              <a:buAutoNum type="arabicPeriod"/>
            </a:pPr>
            <a:r>
              <a:rPr lang="en-GB" sz="1400" dirty="0">
                <a:latin typeface="+mn-lt"/>
              </a:rPr>
              <a:t>Crossbreeding offers a number of biological advantages, such as hybrid vigour (heterosis effects) and</a:t>
            </a:r>
            <a:r>
              <a:rPr lang="ro-RO" sz="1400" dirty="0">
                <a:latin typeface="+mn-lt"/>
              </a:rPr>
              <a:t> </a:t>
            </a:r>
            <a:r>
              <a:rPr lang="en-GB" sz="1400" dirty="0">
                <a:latin typeface="+mn-lt"/>
              </a:rPr>
              <a:t>the high degree of complementarity between dairy and beef breeds.</a:t>
            </a:r>
            <a:endParaRPr lang="en-US" sz="14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4611" y="13137066"/>
            <a:ext cx="7803436" cy="12399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1400" dirty="0">
                <a:latin typeface="+mn-lt"/>
              </a:rPr>
              <a:t>DG-AGRI, EU agricultural outlook for the agricultural markets and income 2017-2030, 2017, Source: </a:t>
            </a:r>
            <a:r>
              <a:rPr lang="en-GB" sz="1400" dirty="0">
                <a:latin typeface="+mn-lt"/>
                <a:hlinkClick r:id="rId3"/>
              </a:rPr>
              <a:t>https://agriculture.ec.europa.eu/system/files/2018-07/agricultural-outlook-2017-30_en_0.pdf</a:t>
            </a:r>
            <a:endParaRPr lang="ro-RO" sz="1400" dirty="0">
              <a:latin typeface="+mn-lt"/>
            </a:endParaRPr>
          </a:p>
          <a:p>
            <a:pPr algn="just"/>
            <a:r>
              <a:rPr lang="en-GB" sz="1400" dirty="0">
                <a:latin typeface="+mn-lt"/>
              </a:rPr>
              <a:t>Eurostat, Agricultural production - livestock and meat, 2022, Source: </a:t>
            </a:r>
            <a:r>
              <a:rPr lang="en-GB" sz="1400" dirty="0">
                <a:latin typeface="+mn-lt"/>
                <a:hlinkClick r:id="rId4"/>
              </a:rPr>
              <a:t>https://ec.europa.eu/eurostat/statistics-explained/index.php?title=Agricultural_production</a:t>
            </a:r>
            <a:endParaRPr lang="ro-RO" sz="1400" dirty="0">
              <a:latin typeface="+mn-lt"/>
            </a:endParaRPr>
          </a:p>
          <a:p>
            <a:pPr algn="just"/>
            <a:r>
              <a:rPr lang="en-GB" sz="1400" dirty="0">
                <a:latin typeface="+mn-lt"/>
              </a:rPr>
              <a:t>FAO, HOW to feed the world, High Level Expert Forum - Global agriculture towards 2050, 2009, Rome – Italy, Source: </a:t>
            </a:r>
            <a:r>
              <a:rPr lang="en-GB" sz="1400" dirty="0">
                <a:latin typeface="+mn-lt"/>
                <a:hlinkClick r:id="rId5"/>
              </a:rPr>
              <a:t>https://www.fao.org/fileadmin/templates/wsfs/docs/Issues_papers/HLEF2050</a:t>
            </a:r>
            <a:endParaRPr lang="ro-RO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2772" y="5070230"/>
            <a:ext cx="2822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dirty="0"/>
              <a:t> </a:t>
            </a:r>
            <a:r>
              <a:rPr lang="en-US" b="1" dirty="0"/>
              <a:t>RESULTS AND DISCUSSION</a:t>
            </a:r>
            <a:r>
              <a:rPr lang="ro-RO" b="1" dirty="0"/>
              <a:t>: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596052" y="12848762"/>
            <a:ext cx="1496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/>
              <a:t>REFERENCES: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BE642B-648D-D50C-B199-DB3F852675CD}"/>
              </a:ext>
            </a:extLst>
          </p:cNvPr>
          <p:cNvSpPr/>
          <p:nvPr/>
        </p:nvSpPr>
        <p:spPr>
          <a:xfrm>
            <a:off x="596052" y="11250505"/>
            <a:ext cx="1628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/>
              <a:t>CONCLUSIONS: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A83523-95AB-66DD-CDBB-A9F80618F270}"/>
              </a:ext>
            </a:extLst>
          </p:cNvPr>
          <p:cNvSpPr/>
          <p:nvPr/>
        </p:nvSpPr>
        <p:spPr>
          <a:xfrm>
            <a:off x="726465" y="2699200"/>
            <a:ext cx="1232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o-RO" b="1" dirty="0"/>
              <a:t>ABSTRACT</a:t>
            </a:r>
            <a:r>
              <a:rPr lang="en-US" b="1" dirty="0"/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8FFCFF-5000-99CF-3811-CA136B465961}"/>
              </a:ext>
            </a:extLst>
          </p:cNvPr>
          <p:cNvSpPr txBox="1"/>
          <p:nvPr/>
        </p:nvSpPr>
        <p:spPr>
          <a:xfrm>
            <a:off x="5038344" y="2660595"/>
            <a:ext cx="34915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o-RO" sz="1600" i="1" dirty="0"/>
              <a:t>Authors: </a:t>
            </a:r>
            <a:r>
              <a:rPr lang="en-GB" sz="1600" i="1" dirty="0"/>
              <a:t>Dinu Gavojdian, Ioana Nicolae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C838D86-33C9-77DE-1835-497AA32A09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14" y="8789593"/>
            <a:ext cx="3764590" cy="1909840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26F2C3-4F8A-F153-CC9B-94B210650D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312" y="8827386"/>
            <a:ext cx="3764590" cy="1909840"/>
          </a:xfrm>
          <a:prstGeom prst="rect">
            <a:avLst/>
          </a:prstGeom>
          <a:noFill/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081E73D-E276-36F8-5B6C-54ECDBC0EC8C}"/>
              </a:ext>
            </a:extLst>
          </p:cNvPr>
          <p:cNvSpPr txBox="1"/>
          <p:nvPr/>
        </p:nvSpPr>
        <p:spPr>
          <a:xfrm>
            <a:off x="631332" y="10699433"/>
            <a:ext cx="7838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/>
              <a:t>Crossbreeding scheme</a:t>
            </a:r>
            <a:r>
              <a:rPr lang="ro-RO" sz="1400" b="1" dirty="0"/>
              <a:t>s</a:t>
            </a:r>
            <a:r>
              <a:rPr lang="en-GB" sz="1400" b="1" dirty="0"/>
              <a:t> applied to obtain the</a:t>
            </a:r>
            <a:r>
              <a:rPr lang="ro-RO" sz="1400" b="1" dirty="0"/>
              <a:t> </a:t>
            </a:r>
            <a:r>
              <a:rPr lang="ro-RO" sz="1400" b="1" dirty="0" err="1"/>
              <a:t>first</a:t>
            </a:r>
            <a:r>
              <a:rPr lang="ro-RO" sz="1400" b="1" dirty="0"/>
              <a:t> </a:t>
            </a:r>
            <a:r>
              <a:rPr lang="ro-RO" sz="1400" b="1" dirty="0" err="1"/>
              <a:t>generation</a:t>
            </a:r>
            <a:r>
              <a:rPr lang="ro-RO" sz="1400" b="1" dirty="0"/>
              <a:t> </a:t>
            </a:r>
            <a:r>
              <a:rPr lang="ro-RO" sz="1400" b="1" dirty="0" err="1"/>
              <a:t>heifers</a:t>
            </a:r>
            <a:r>
              <a:rPr lang="ro-RO" sz="1400" b="1" dirty="0"/>
              <a:t> (F</a:t>
            </a:r>
            <a:r>
              <a:rPr lang="ro-RO" sz="1400" b="1" baseline="-25000" dirty="0"/>
              <a:t>1</a:t>
            </a:r>
            <a:r>
              <a:rPr lang="ro-RO" sz="1400" b="1" dirty="0"/>
              <a:t>, left)</a:t>
            </a:r>
            <a:r>
              <a:rPr lang="en-GB" sz="1400" b="1" dirty="0"/>
              <a:t> </a:t>
            </a:r>
            <a:r>
              <a:rPr lang="ro-RO" sz="1400" b="1" dirty="0" err="1"/>
              <a:t>and</a:t>
            </a:r>
            <a:r>
              <a:rPr lang="ro-RO" sz="1400" b="1" dirty="0"/>
              <a:t> </a:t>
            </a:r>
            <a:r>
              <a:rPr lang="ro-RO" sz="1400" b="1" dirty="0" err="1"/>
              <a:t>the</a:t>
            </a:r>
            <a:r>
              <a:rPr lang="ro-RO" sz="1400" b="1" dirty="0"/>
              <a:t> </a:t>
            </a:r>
            <a:r>
              <a:rPr lang="en-GB" sz="1400" b="1" dirty="0"/>
              <a:t>back-cross</a:t>
            </a:r>
            <a:r>
              <a:rPr lang="ro-RO" sz="1400" b="1" dirty="0" err="1"/>
              <a:t>ing</a:t>
            </a:r>
            <a:r>
              <a:rPr lang="en-GB" sz="1400" b="1" dirty="0"/>
              <a:t> (</a:t>
            </a:r>
            <a:r>
              <a:rPr lang="ro-RO" sz="1400" b="1" dirty="0"/>
              <a:t>R</a:t>
            </a:r>
            <a:r>
              <a:rPr lang="ro-RO" sz="1400" b="1" baseline="-25000" dirty="0"/>
              <a:t>1</a:t>
            </a:r>
            <a:r>
              <a:rPr lang="ro-RO" sz="1400" b="1" dirty="0"/>
              <a:t>, </a:t>
            </a:r>
            <a:r>
              <a:rPr lang="ro-RO" sz="1400" b="1" dirty="0" err="1"/>
              <a:t>right</a:t>
            </a:r>
            <a:r>
              <a:rPr lang="en-GB" sz="1400" b="1" dirty="0"/>
              <a:t>), using Belgian Blue, Aberdeen Angus, Charolais and Limousin beef sire breeds</a:t>
            </a: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743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BACK-CROSSING SCHEMES USED TO CREATE BEEF SYNTHETIC BREEDS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7</cp:revision>
  <dcterms:created xsi:type="dcterms:W3CDTF">2024-02-27T07:52:51Z</dcterms:created>
  <dcterms:modified xsi:type="dcterms:W3CDTF">2024-05-20T11:59:55Z</dcterms:modified>
</cp:coreProperties>
</file>