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13" d="100"/>
          <a:sy n="13" d="100"/>
        </p:scale>
        <p:origin x="2400" y="162"/>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CDCOC PALAS" userId="66a40093b57dba88" providerId="LiveId" clId="{6DEAF860-A046-4277-BF17-2BAB3BE63899}"/>
    <pc:docChg chg="undo custSel modSld">
      <pc:chgData name="ICDCOC PALAS" userId="66a40093b57dba88" providerId="LiveId" clId="{6DEAF860-A046-4277-BF17-2BAB3BE63899}" dt="2025-04-23T09:29:31.269" v="15" actId="1076"/>
      <pc:docMkLst>
        <pc:docMk/>
      </pc:docMkLst>
      <pc:sldChg chg="modSp mod">
        <pc:chgData name="ICDCOC PALAS" userId="66a40093b57dba88" providerId="LiveId" clId="{6DEAF860-A046-4277-BF17-2BAB3BE63899}" dt="2025-04-23T09:29:31.269" v="15" actId="1076"/>
        <pc:sldMkLst>
          <pc:docMk/>
          <pc:sldMk cId="1478231825" sldId="256"/>
        </pc:sldMkLst>
        <pc:spChg chg="mod">
          <ac:chgData name="ICDCOC PALAS" userId="66a40093b57dba88" providerId="LiveId" clId="{6DEAF860-A046-4277-BF17-2BAB3BE63899}" dt="2025-04-23T09:28:26.661" v="9" actId="1076"/>
          <ac:spMkLst>
            <pc:docMk/>
            <pc:sldMk cId="1478231825" sldId="256"/>
            <ac:spMk id="6" creationId="{537BAAEA-699C-D7A7-16A7-43C94F632A29}"/>
          </ac:spMkLst>
        </pc:spChg>
        <pc:spChg chg="mod">
          <ac:chgData name="ICDCOC PALAS" userId="66a40093b57dba88" providerId="LiveId" clId="{6DEAF860-A046-4277-BF17-2BAB3BE63899}" dt="2025-04-23T09:28:20.661" v="7" actId="948"/>
          <ac:spMkLst>
            <pc:docMk/>
            <pc:sldMk cId="1478231825" sldId="256"/>
            <ac:spMk id="10" creationId="{0CD41F2B-5763-7F50-A6F1-F23232778D90}"/>
          </ac:spMkLst>
        </pc:spChg>
        <pc:spChg chg="mod">
          <ac:chgData name="ICDCOC PALAS" userId="66a40093b57dba88" providerId="LiveId" clId="{6DEAF860-A046-4277-BF17-2BAB3BE63899}" dt="2025-04-23T09:29:31.269" v="15" actId="1076"/>
          <ac:spMkLst>
            <pc:docMk/>
            <pc:sldMk cId="1478231825" sldId="256"/>
            <ac:spMk id="15" creationId="{8BE28D64-F00A-414B-9A26-AEA5BE083BC1}"/>
          </ac:spMkLst>
        </pc:spChg>
        <pc:spChg chg="mod">
          <ac:chgData name="ICDCOC PALAS" userId="66a40093b57dba88" providerId="LiveId" clId="{6DEAF860-A046-4277-BF17-2BAB3BE63899}" dt="2025-04-23T09:27:46.831" v="4" actId="948"/>
          <ac:spMkLst>
            <pc:docMk/>
            <pc:sldMk cId="1478231825" sldId="256"/>
            <ac:spMk id="20" creationId="{00000000-0000-0000-0000-000000000000}"/>
          </ac:spMkLst>
        </pc:spChg>
        <pc:spChg chg="mod">
          <ac:chgData name="ICDCOC PALAS" userId="66a40093b57dba88" providerId="LiveId" clId="{6DEAF860-A046-4277-BF17-2BAB3BE63899}" dt="2025-04-23T09:28:03.801" v="6" actId="948"/>
          <ac:spMkLst>
            <pc:docMk/>
            <pc:sldMk cId="1478231825" sldId="256"/>
            <ac:spMk id="21" creationId="{00000000-0000-0000-0000-000000000000}"/>
          </ac:spMkLst>
        </pc:spChg>
        <pc:spChg chg="mod">
          <ac:chgData name="ICDCOC PALAS" userId="66a40093b57dba88" providerId="LiveId" clId="{6DEAF860-A046-4277-BF17-2BAB3BE63899}" dt="2025-04-23T09:28:24.023" v="8" actId="1076"/>
          <ac:spMkLst>
            <pc:docMk/>
            <pc:sldMk cId="1478231825" sldId="256"/>
            <ac:spMk id="22" creationId="{00000000-0000-0000-0000-000000000000}"/>
          </ac:spMkLst>
        </pc:spChg>
        <pc:spChg chg="mod">
          <ac:chgData name="ICDCOC PALAS" userId="66a40093b57dba88" providerId="LiveId" clId="{6DEAF860-A046-4277-BF17-2BAB3BE63899}" dt="2025-04-23T09:29:04.242" v="13" actId="1076"/>
          <ac:spMkLst>
            <pc:docMk/>
            <pc:sldMk cId="1478231825" sldId="256"/>
            <ac:spMk id="23" creationId="{00000000-0000-0000-0000-000000000000}"/>
          </ac:spMkLst>
        </pc:spChg>
        <pc:graphicFrameChg chg="mod modGraphic">
          <ac:chgData name="ICDCOC PALAS" userId="66a40093b57dba88" providerId="LiveId" clId="{6DEAF860-A046-4277-BF17-2BAB3BE63899}" dt="2025-04-23T09:28:43.977" v="11" actId="948"/>
          <ac:graphicFrameMkLst>
            <pc:docMk/>
            <pc:sldMk cId="1478231825" sldId="256"/>
            <ac:graphicFrameMk id="13" creationId="{FED83F7C-9880-B00C-005A-C045DD847B0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5/15/2025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341859" y="24063650"/>
            <a:ext cx="5052672" cy="707886"/>
          </a:xfrm>
          <a:prstGeom prst="rect">
            <a:avLst/>
          </a:prstGeom>
          <a:noFill/>
        </p:spPr>
        <p:txBody>
          <a:bodyPr wrap="square" rtlCol="0">
            <a:spAutoFit/>
          </a:bodyPr>
          <a:lstStyle/>
          <a:p>
            <a:r>
              <a:rPr lang="ro-RO" sz="3600" b="1" dirty="0">
                <a:latin typeface="Arial" charset="0"/>
                <a:ea typeface="Arial" charset="0"/>
                <a:cs typeface="Arial" charset="0"/>
              </a:rPr>
              <a:t>           </a:t>
            </a:r>
            <a:r>
              <a:rPr lang="ro-RO" sz="4000" b="1" dirty="0">
                <a:latin typeface="Arial" charset="0"/>
                <a:ea typeface="Arial" charset="0"/>
                <a:cs typeface="Arial" charset="0"/>
              </a:rPr>
              <a:t>RESULTS</a:t>
            </a:r>
            <a:r>
              <a:rPr lang="ro-RO" sz="3600" b="1" dirty="0">
                <a:latin typeface="Arial" charset="0"/>
                <a:ea typeface="Arial" charset="0"/>
                <a:cs typeface="Arial" charset="0"/>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728899"/>
            <a:ext cx="4451245" cy="4622448"/>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696962"/>
            <a:ext cx="28776842" cy="1996444"/>
          </a:xfrm>
          <a:prstGeom prst="rect">
            <a:avLst/>
          </a:prstGeom>
          <a:noFill/>
        </p:spPr>
        <p:txBody>
          <a:bodyPr wrap="square" rtlCol="0">
            <a:spAutoFit/>
          </a:bodyPr>
          <a:lstStyle/>
          <a:p>
            <a:pPr algn="ctr">
              <a:lnSpc>
                <a:spcPct val="107000"/>
              </a:lnSpc>
              <a:spcBef>
                <a:spcPts val="600"/>
              </a:spcBef>
              <a:spcAft>
                <a:spcPts val="800"/>
              </a:spcAft>
            </a:pPr>
            <a:r>
              <a:rPr lang="en-GB" sz="6000" b="1" dirty="0">
                <a:effectLst/>
                <a:latin typeface="Arial" panose="020B0604020202020204" pitchFamily="34" charset="0"/>
                <a:ea typeface="Aptos" panose="020B0004020202020204" pitchFamily="34" charset="0"/>
                <a:cs typeface="Arial" panose="020B0604020202020204" pitchFamily="34" charset="0"/>
              </a:rPr>
              <a:t>COMPARATIVE </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RESEARCH </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ON </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MEAT</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 PRODUCTION</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 PERFORMANCE</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 IN INTENSIVELY</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 FATTENED </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LAMBS </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FROM </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NATIVE</a:t>
            </a:r>
            <a:r>
              <a:rPr lang="ro-RO" sz="6000" b="1" dirty="0">
                <a:effectLst/>
                <a:latin typeface="Arial" panose="020B0604020202020204" pitchFamily="34" charset="0"/>
                <a:ea typeface="Aptos" panose="020B0004020202020204" pitchFamily="34" charset="0"/>
                <a:cs typeface="Arial" panose="020B0604020202020204" pitchFamily="34" charset="0"/>
              </a:rPr>
              <a:t> </a:t>
            </a:r>
            <a:r>
              <a:rPr lang="en-GB" sz="6000" b="1" dirty="0">
                <a:effectLst/>
                <a:latin typeface="Arial" panose="020B0604020202020204" pitchFamily="34" charset="0"/>
                <a:ea typeface="Aptos" panose="020B0004020202020204" pitchFamily="34" charset="0"/>
                <a:cs typeface="Arial" panose="020B0604020202020204" pitchFamily="34" charset="0"/>
              </a:rPr>
              <a:t> BREEDS</a:t>
            </a:r>
            <a:endParaRPr lang="en-GB" sz="6000" dirty="0">
              <a:effectLst/>
              <a:latin typeface="Arial" panose="020B0604020202020204" pitchFamily="34" charset="0"/>
              <a:ea typeface="Aptos" panose="020B0004020202020204" pitchFamily="34" charset="0"/>
              <a:cs typeface="Arial" panose="020B0604020202020204" pitchFamily="34" charset="0"/>
            </a:endParaRPr>
          </a:p>
        </p:txBody>
      </p:sp>
      <p:sp>
        <p:nvSpPr>
          <p:cNvPr id="19" name="TextBox 18"/>
          <p:cNvSpPr txBox="1"/>
          <p:nvPr/>
        </p:nvSpPr>
        <p:spPr>
          <a:xfrm>
            <a:off x="2766994" y="9658385"/>
            <a:ext cx="28359197" cy="1200329"/>
          </a:xfrm>
          <a:prstGeom prst="rect">
            <a:avLst/>
          </a:prstGeom>
          <a:noFill/>
        </p:spPr>
        <p:txBody>
          <a:bodyPr wrap="square" rtlCol="0">
            <a:spAutoFit/>
          </a:bodyPr>
          <a:lstStyle/>
          <a:p>
            <a:pPr algn="r"/>
            <a:r>
              <a:rPr lang="en-US" sz="3600" b="1" dirty="0" err="1">
                <a:latin typeface="Arial" panose="020B0604020202020204" pitchFamily="34" charset="0"/>
                <a:ea typeface="Arial" charset="0"/>
                <a:cs typeface="Arial" panose="020B0604020202020204" pitchFamily="34" charset="0"/>
              </a:rPr>
              <a:t>Aut</a:t>
            </a:r>
            <a:r>
              <a:rPr lang="ro-RO" sz="3600" b="1" dirty="0" err="1">
                <a:latin typeface="Arial" panose="020B0604020202020204" pitchFamily="34" charset="0"/>
                <a:ea typeface="Arial" charset="0"/>
                <a:cs typeface="Arial" panose="020B0604020202020204" pitchFamily="34" charset="0"/>
              </a:rPr>
              <a:t>hors</a:t>
            </a:r>
            <a:r>
              <a:rPr lang="ro-RO" sz="3600" b="1" dirty="0">
                <a:latin typeface="Arial" panose="020B0604020202020204" pitchFamily="34" charset="0"/>
                <a:ea typeface="Arial" charset="0"/>
                <a:cs typeface="Arial" panose="020B0604020202020204" pitchFamily="34" charset="0"/>
              </a:rPr>
              <a:t>: </a:t>
            </a: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Neacșu Corneliu Ion</a:t>
            </a:r>
            <a:r>
              <a:rPr lang="ro-RO" sz="3600" b="1" kern="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Vicovan</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Petru Gabriel</a:t>
            </a:r>
            <a:r>
              <a:rPr lang="ro-RO" sz="3600" b="1" kern="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Drd. Vartic Alexandru Gabriel</a:t>
            </a:r>
            <a:r>
              <a:rPr lang="ro-RO" sz="3600" b="1" kern="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Vicovan</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Adriana</a:t>
            </a:r>
            <a:r>
              <a:rPr lang="ro-RO" sz="3600" b="1" kern="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gn="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Nicolescu Alina Narcisa</a:t>
            </a:r>
            <a:r>
              <a:rPr lang="ro-RO" sz="3600" b="1" kern="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3600" b="1" kern="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Dr.ing</a:t>
            </a:r>
            <a:r>
              <a:rPr lang="ro-RO" sz="36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Cutova Nicolae</a:t>
            </a:r>
            <a:r>
              <a:rPr lang="ro-RO" sz="3600" b="1" kern="1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GB" sz="3600" kern="50" dirty="0">
              <a:effectLst/>
              <a:latin typeface="Arial" panose="020B0604020202020204" pitchFamily="34" charset="0"/>
              <a:ea typeface="Andale Sans UI"/>
              <a:cs typeface="Arial" panose="020B0604020202020204" pitchFamily="34" charset="0"/>
            </a:endParaRPr>
          </a:p>
        </p:txBody>
      </p:sp>
      <p:sp>
        <p:nvSpPr>
          <p:cNvPr id="20" name="TextBox 19"/>
          <p:cNvSpPr txBox="1"/>
          <p:nvPr/>
        </p:nvSpPr>
        <p:spPr>
          <a:xfrm>
            <a:off x="1846465" y="10947588"/>
            <a:ext cx="29318019" cy="5945217"/>
          </a:xfrm>
          <a:prstGeom prst="rect">
            <a:avLst/>
          </a:prstGeom>
          <a:noFill/>
        </p:spPr>
        <p:txBody>
          <a:bodyPr wrap="square" rtlCol="0">
            <a:spAutoFit/>
          </a:bodyPr>
          <a:lstStyle/>
          <a:p>
            <a:r>
              <a:rPr lang="ro-RO" sz="4000" b="1" dirty="0">
                <a:latin typeface="Arial" charset="0"/>
                <a:ea typeface="Arial" charset="0"/>
                <a:cs typeface="Arial" charset="0"/>
              </a:rPr>
              <a:t>       INTRODUCTION</a:t>
            </a:r>
          </a:p>
          <a:p>
            <a:endParaRPr lang="ro-RO" sz="4000" b="1" dirty="0">
              <a:latin typeface="Arial" charset="0"/>
              <a:ea typeface="Arial" charset="0"/>
              <a:cs typeface="Arial" charset="0"/>
            </a:endParaRPr>
          </a:p>
          <a:p>
            <a:pPr algn="just">
              <a:lnSpc>
                <a:spcPts val="4600"/>
              </a:lnSpc>
            </a:pP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US" sz="3200" b="1" dirty="0">
                <a:effectLst/>
                <a:latin typeface="Arial" panose="020B0604020202020204" pitchFamily="34" charset="0"/>
                <a:ea typeface="Times New Roman" panose="02020603050405020304" pitchFamily="18" charset="0"/>
                <a:cs typeface="Arial" panose="020B0604020202020204" pitchFamily="34" charset="0"/>
              </a:rPr>
              <a:t>The study evaluates the morpho-productive traits and fattening performance of intensively reared male lambs from native sheep breeds (</a:t>
            </a:r>
            <a:r>
              <a:rPr lang="en-US" sz="3200" b="1" dirty="0" err="1">
                <a:effectLst/>
                <a:latin typeface="Arial" panose="020B0604020202020204" pitchFamily="34" charset="0"/>
                <a:ea typeface="Times New Roman" panose="02020603050405020304" pitchFamily="18" charset="0"/>
                <a:cs typeface="Arial" panose="020B0604020202020204" pitchFamily="34" charset="0"/>
              </a:rPr>
              <a:t>Țurcană</a:t>
            </a:r>
            <a:r>
              <a:rPr lang="en-US" sz="3200" b="1" dirty="0">
                <a:effectLst/>
                <a:latin typeface="Arial" panose="020B0604020202020204" pitchFamily="34" charset="0"/>
                <a:ea typeface="Times New Roman" panose="02020603050405020304" pitchFamily="18" charset="0"/>
                <a:cs typeface="Arial" panose="020B0604020202020204" pitchFamily="34" charset="0"/>
              </a:rPr>
              <a:t>, </a:t>
            </a:r>
            <a:r>
              <a:rPr lang="en-US" sz="3200" b="1" dirty="0" err="1">
                <a:effectLst/>
                <a:latin typeface="Arial" panose="020B0604020202020204" pitchFamily="34" charset="0"/>
                <a:ea typeface="Times New Roman" panose="02020603050405020304" pitchFamily="18" charset="0"/>
                <a:cs typeface="Arial" panose="020B0604020202020204" pitchFamily="34" charset="0"/>
              </a:rPr>
              <a:t>Țigaie</a:t>
            </a:r>
            <a:r>
              <a:rPr lang="en-US" sz="3200" b="1" dirty="0">
                <a:effectLst/>
                <a:latin typeface="Arial" panose="020B0604020202020204" pitchFamily="34" charset="0"/>
                <a:ea typeface="Times New Roman" panose="02020603050405020304" pitchFamily="18" charset="0"/>
                <a:cs typeface="Arial" panose="020B0604020202020204" pitchFamily="34" charset="0"/>
              </a:rPr>
              <a:t>, Palas Merino, Palas Prolific, and Palas Meat) and crossbreeds (Rouge de </a:t>
            </a:r>
            <a:r>
              <a:rPr lang="en-US" sz="3200" b="1" dirty="0" err="1">
                <a:effectLst/>
                <a:latin typeface="Arial" panose="020B0604020202020204" pitchFamily="34" charset="0"/>
                <a:ea typeface="Times New Roman" panose="02020603050405020304" pitchFamily="18" charset="0"/>
                <a:cs typeface="Arial" panose="020B0604020202020204" pitchFamily="34" charset="0"/>
              </a:rPr>
              <a:t>L’Ouest</a:t>
            </a:r>
            <a:r>
              <a:rPr lang="en-US" sz="3200" b="1" dirty="0">
                <a:effectLst/>
                <a:latin typeface="Arial" panose="020B0604020202020204" pitchFamily="34" charset="0"/>
                <a:ea typeface="Times New Roman" panose="02020603050405020304" pitchFamily="18" charset="0"/>
                <a:cs typeface="Arial" panose="020B0604020202020204" pitchFamily="34" charset="0"/>
              </a:rPr>
              <a:t> × Palas Prolific, Rouge de </a:t>
            </a:r>
            <a:r>
              <a:rPr lang="en-US" sz="3200" b="1" dirty="0" err="1">
                <a:effectLst/>
                <a:latin typeface="Arial" panose="020B0604020202020204" pitchFamily="34" charset="0"/>
                <a:ea typeface="Times New Roman" panose="02020603050405020304" pitchFamily="18" charset="0"/>
                <a:cs typeface="Arial" panose="020B0604020202020204" pitchFamily="34" charset="0"/>
              </a:rPr>
              <a:t>L’Ouest</a:t>
            </a:r>
            <a:r>
              <a:rPr lang="en-US" sz="3200" b="1" dirty="0">
                <a:effectLst/>
                <a:latin typeface="Arial" panose="020B0604020202020204" pitchFamily="34" charset="0"/>
                <a:ea typeface="Times New Roman" panose="02020603050405020304" pitchFamily="18" charset="0"/>
                <a:cs typeface="Arial" panose="020B0604020202020204" pitchFamily="34" charset="0"/>
              </a:rPr>
              <a:t> × Palas Meat). Birth weights ranged from 3.82 kg to 5.29 kg. The lowest final body weights were recorded in the </a:t>
            </a:r>
            <a:r>
              <a:rPr lang="en-US" sz="3200" b="1" dirty="0" err="1">
                <a:effectLst/>
                <a:latin typeface="Arial" panose="020B0604020202020204" pitchFamily="34" charset="0"/>
                <a:ea typeface="Times New Roman" panose="02020603050405020304" pitchFamily="18" charset="0"/>
                <a:cs typeface="Arial" panose="020B0604020202020204" pitchFamily="34" charset="0"/>
              </a:rPr>
              <a:t>Țigaie</a:t>
            </a:r>
            <a:r>
              <a:rPr lang="en-US" sz="3200" b="1" dirty="0">
                <a:effectLst/>
                <a:latin typeface="Arial" panose="020B0604020202020204" pitchFamily="34" charset="0"/>
                <a:ea typeface="Times New Roman" panose="02020603050405020304" pitchFamily="18" charset="0"/>
                <a:cs typeface="Arial" panose="020B0604020202020204" pitchFamily="34" charset="0"/>
              </a:rPr>
              <a:t> (30.55 kg) and </a:t>
            </a:r>
            <a:r>
              <a:rPr lang="en-US" sz="3200" b="1" dirty="0" err="1">
                <a:effectLst/>
                <a:latin typeface="Arial" panose="020B0604020202020204" pitchFamily="34" charset="0"/>
                <a:ea typeface="Times New Roman" panose="02020603050405020304" pitchFamily="18" charset="0"/>
                <a:cs typeface="Arial" panose="020B0604020202020204" pitchFamily="34" charset="0"/>
              </a:rPr>
              <a:t>Țurcană</a:t>
            </a:r>
            <a:r>
              <a:rPr lang="en-US" sz="3200" b="1" dirty="0">
                <a:effectLst/>
                <a:latin typeface="Arial" panose="020B0604020202020204" pitchFamily="34" charset="0"/>
                <a:ea typeface="Times New Roman" panose="02020603050405020304" pitchFamily="18" charset="0"/>
                <a:cs typeface="Arial" panose="020B0604020202020204" pitchFamily="34" charset="0"/>
              </a:rPr>
              <a:t> (31.67 kg) breeds, while the crossbreeds achieved the highest final weights (45.16–48.16 kg). The highest daily average gain was recorded in the Palas Meat breed (320 g/day), and the most efficient feed conversion was observed in the Palas Merino and Palas Meat breeds (4.37–4.78 N.E./kg gain; 745.01–789.06 g D.C.P./kg gain). The results highlight the good current potential of native breeds for meat production and the beneficial effect of crossbreeding with specialized meat breeds to enhance the economic efficiency of sheep farming.</a:t>
            </a:r>
            <a:endParaRPr lang="ro-RO" sz="3200" b="1" dirty="0">
              <a:latin typeface="Arial" charset="0"/>
              <a:ea typeface="Arial" charset="0"/>
              <a:cs typeface="Arial" charset="0"/>
            </a:endParaRPr>
          </a:p>
          <a:p>
            <a:pPr algn="just"/>
            <a:r>
              <a:rPr lang="ro-RO" sz="3200" dirty="0">
                <a:latin typeface="Arial" charset="0"/>
                <a:ea typeface="Arial" charset="0"/>
                <a:cs typeface="Arial" charset="0"/>
              </a:rPr>
              <a:t>. </a:t>
            </a:r>
          </a:p>
        </p:txBody>
      </p:sp>
      <p:sp>
        <p:nvSpPr>
          <p:cNvPr id="21" name="TextBox 20"/>
          <p:cNvSpPr txBox="1"/>
          <p:nvPr/>
        </p:nvSpPr>
        <p:spPr>
          <a:xfrm>
            <a:off x="1341859" y="17302774"/>
            <a:ext cx="29589879" cy="6611041"/>
          </a:xfrm>
          <a:prstGeom prst="rect">
            <a:avLst/>
          </a:prstGeom>
          <a:noFill/>
        </p:spPr>
        <p:txBody>
          <a:bodyPr wrap="square" rtlCol="0">
            <a:spAutoFit/>
          </a:bodyPr>
          <a:lstStyle/>
          <a:p>
            <a:r>
              <a:rPr lang="ro-RO" sz="4000" b="1" dirty="0">
                <a:latin typeface="Arial" charset="0"/>
                <a:ea typeface="Arial" charset="0"/>
                <a:cs typeface="Arial" charset="0"/>
              </a:rPr>
              <a:t>      MATERIAL AND METHODS</a:t>
            </a:r>
          </a:p>
          <a:p>
            <a:endParaRPr lang="ro-RO" sz="4000" b="1" dirty="0">
              <a:latin typeface="Arial" charset="0"/>
              <a:ea typeface="Arial" charset="0"/>
              <a:cs typeface="Arial" charset="0"/>
            </a:endParaRPr>
          </a:p>
          <a:p>
            <a:pPr algn="just">
              <a:lnSpc>
                <a:spcPts val="4600"/>
              </a:lnSpc>
            </a:pPr>
            <a:r>
              <a:rPr lang="ro-RO" sz="40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The research was carried out within the ICDCOC Palas Constanța on lambs from the current year belonging to the following breeds and genotypes:</a:t>
            </a:r>
          </a:p>
          <a:p>
            <a:pPr marL="2271580" lvl="1" indent="-457200" algn="just">
              <a:lnSpc>
                <a:spcPts val="4600"/>
              </a:lnSpc>
              <a:buFont typeface="Wingdings" panose="05000000000000000000" pitchFamily="2" charset="2"/>
              <a:buChar char="Ø"/>
            </a:pPr>
            <a:r>
              <a:rPr lang="en-GB" sz="3200" b="1" dirty="0">
                <a:effectLst/>
                <a:latin typeface="Arial" panose="020B0604020202020204" pitchFamily="34" charset="0"/>
                <a:ea typeface="Times New Roman" panose="02020603050405020304" pitchFamily="18" charset="0"/>
                <a:cs typeface="Arial" panose="020B0604020202020204" pitchFamily="34" charset="0"/>
              </a:rPr>
              <a:t>Palas Merino Breed</a:t>
            </a:r>
          </a:p>
          <a:p>
            <a:pPr marL="2271580" lvl="1" indent="-457200" algn="just">
              <a:lnSpc>
                <a:spcPts val="4600"/>
              </a:lnSpc>
              <a:buFont typeface="Wingdings" panose="05000000000000000000" pitchFamily="2" charset="2"/>
              <a:buChar char="Ø"/>
            </a:pPr>
            <a:r>
              <a:rPr lang="en-GB" sz="3200" b="1" dirty="0">
                <a:effectLst/>
                <a:latin typeface="Arial" panose="020B0604020202020204" pitchFamily="34" charset="0"/>
                <a:ea typeface="Times New Roman" panose="02020603050405020304" pitchFamily="18" charset="0"/>
                <a:cs typeface="Arial" panose="020B0604020202020204" pitchFamily="34" charset="0"/>
              </a:rPr>
              <a:t>Palas Meat Breed</a:t>
            </a:r>
          </a:p>
          <a:p>
            <a:pPr marL="2271580" lvl="1" indent="-457200" algn="just">
              <a:lnSpc>
                <a:spcPts val="4600"/>
              </a:lnSpc>
              <a:buFont typeface="Wingdings" panose="05000000000000000000" pitchFamily="2" charset="2"/>
              <a:buChar char="Ø"/>
            </a:pPr>
            <a:r>
              <a:rPr lang="en-GB" sz="3200" b="1" dirty="0">
                <a:effectLst/>
                <a:latin typeface="Arial" panose="020B0604020202020204" pitchFamily="34" charset="0"/>
                <a:ea typeface="Times New Roman" panose="02020603050405020304" pitchFamily="18" charset="0"/>
                <a:cs typeface="Arial" panose="020B0604020202020204" pitchFamily="34" charset="0"/>
              </a:rPr>
              <a:t>Palas Prolific Breed</a:t>
            </a:r>
          </a:p>
          <a:p>
            <a:pPr marL="2271580" lvl="1" indent="-457200" algn="just">
              <a:lnSpc>
                <a:spcPts val="4600"/>
              </a:lnSpc>
              <a:buFont typeface="Wingdings" panose="05000000000000000000" pitchFamily="2" charset="2"/>
              <a:buChar char="Ø"/>
            </a:pPr>
            <a:r>
              <a:rPr lang="en-GB" sz="3200" b="1" dirty="0" err="1">
                <a:effectLst/>
                <a:latin typeface="Arial" panose="020B0604020202020204" pitchFamily="34" charset="0"/>
                <a:ea typeface="Times New Roman" panose="02020603050405020304" pitchFamily="18" charset="0"/>
                <a:cs typeface="Arial" panose="020B0604020202020204" pitchFamily="34" charset="0"/>
              </a:rPr>
              <a:t>Țurcană</a:t>
            </a:r>
            <a:r>
              <a:rPr lang="en-GB" sz="3200" b="1" dirty="0">
                <a:effectLst/>
                <a:latin typeface="Arial" panose="020B0604020202020204" pitchFamily="34" charset="0"/>
                <a:ea typeface="Times New Roman" panose="02020603050405020304" pitchFamily="18" charset="0"/>
                <a:cs typeface="Arial" panose="020B0604020202020204" pitchFamily="34" charset="0"/>
              </a:rPr>
              <a:t> Breed</a:t>
            </a:r>
          </a:p>
          <a:p>
            <a:pPr marL="2271580" lvl="1" indent="-457200" algn="just">
              <a:lnSpc>
                <a:spcPts val="4600"/>
              </a:lnSpc>
              <a:buFont typeface="Wingdings" panose="05000000000000000000" pitchFamily="2" charset="2"/>
              <a:buChar char="Ø"/>
            </a:pPr>
            <a:r>
              <a:rPr lang="en-GB" sz="3200" b="1" dirty="0" err="1">
                <a:effectLst/>
                <a:latin typeface="Arial" panose="020B0604020202020204" pitchFamily="34" charset="0"/>
                <a:ea typeface="Times New Roman" panose="02020603050405020304" pitchFamily="18" charset="0"/>
                <a:cs typeface="Arial" panose="020B0604020202020204" pitchFamily="34" charset="0"/>
              </a:rPr>
              <a:t>Țigaie</a:t>
            </a:r>
            <a:r>
              <a:rPr lang="en-GB" sz="3200" b="1" dirty="0">
                <a:effectLst/>
                <a:latin typeface="Arial" panose="020B0604020202020204" pitchFamily="34" charset="0"/>
                <a:ea typeface="Times New Roman" panose="02020603050405020304" pitchFamily="18" charset="0"/>
                <a:cs typeface="Arial" panose="020B0604020202020204" pitchFamily="34" charset="0"/>
              </a:rPr>
              <a:t> Breed (rusty variety)</a:t>
            </a:r>
          </a:p>
          <a:p>
            <a:pPr marL="2271580" lvl="1" indent="-457200" algn="just">
              <a:lnSpc>
                <a:spcPts val="4600"/>
              </a:lnSpc>
              <a:buFont typeface="Wingdings" panose="05000000000000000000" pitchFamily="2" charset="2"/>
              <a:buChar char="Ø"/>
            </a:pPr>
            <a:r>
              <a:rPr lang="en-GB" sz="3200" b="1" dirty="0">
                <a:effectLst/>
                <a:latin typeface="Arial" panose="020B0604020202020204" pitchFamily="34" charset="0"/>
                <a:ea typeface="Times New Roman" panose="02020603050405020304" pitchFamily="18" charset="0"/>
                <a:cs typeface="Arial" panose="020B0604020202020204" pitchFamily="34" charset="0"/>
              </a:rPr>
              <a:t>Rouge de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LʼOuest</a:t>
            </a:r>
            <a:r>
              <a:rPr lang="en-GB" sz="3200" b="1" dirty="0">
                <a:effectLst/>
                <a:latin typeface="Arial" panose="020B0604020202020204" pitchFamily="34" charset="0"/>
                <a:ea typeface="Times New Roman" panose="02020603050405020304" pitchFamily="18" charset="0"/>
                <a:cs typeface="Arial" panose="020B0604020202020204" pitchFamily="34" charset="0"/>
              </a:rPr>
              <a:t> x Palas Prolific Breed</a:t>
            </a:r>
          </a:p>
          <a:p>
            <a:pPr marL="2271580" lvl="1" indent="-457200" algn="just">
              <a:lnSpc>
                <a:spcPts val="4600"/>
              </a:lnSpc>
              <a:buFont typeface="Wingdings" panose="05000000000000000000" pitchFamily="2" charset="2"/>
              <a:buChar char="Ø"/>
            </a:pPr>
            <a:r>
              <a:rPr lang="en-GB" sz="3200" b="1" dirty="0">
                <a:effectLst/>
                <a:latin typeface="Arial" panose="020B0604020202020204" pitchFamily="34" charset="0"/>
                <a:ea typeface="Times New Roman" panose="02020603050405020304" pitchFamily="18" charset="0"/>
                <a:cs typeface="Arial" panose="020B0604020202020204" pitchFamily="34" charset="0"/>
              </a:rPr>
              <a:t>Rouge de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LʼOuest</a:t>
            </a:r>
            <a:r>
              <a:rPr lang="en-GB" sz="3200" b="1" dirty="0">
                <a:effectLst/>
                <a:latin typeface="Arial" panose="020B0604020202020204" pitchFamily="34" charset="0"/>
                <a:ea typeface="Times New Roman" panose="02020603050405020304" pitchFamily="18" charset="0"/>
                <a:cs typeface="Arial" panose="020B0604020202020204" pitchFamily="34" charset="0"/>
              </a:rPr>
              <a:t> x Palas Meat Breed</a:t>
            </a:r>
          </a:p>
          <a:p>
            <a:endParaRPr lang="ro-RO" sz="4000" b="1" dirty="0">
              <a:latin typeface="Arial" charset="0"/>
              <a:ea typeface="Arial" charset="0"/>
              <a:cs typeface="Arial" charset="0"/>
            </a:endParaRPr>
          </a:p>
        </p:txBody>
      </p:sp>
      <p:sp>
        <p:nvSpPr>
          <p:cNvPr id="23" name="TextBox 22"/>
          <p:cNvSpPr txBox="1"/>
          <p:nvPr/>
        </p:nvSpPr>
        <p:spPr>
          <a:xfrm>
            <a:off x="840390" y="32936825"/>
            <a:ext cx="30371348" cy="6663363"/>
          </a:xfrm>
          <a:prstGeom prst="rect">
            <a:avLst/>
          </a:prstGeom>
          <a:noFill/>
        </p:spPr>
        <p:txBody>
          <a:bodyPr wrap="square" rtlCol="0">
            <a:spAutoFit/>
          </a:bodyPr>
          <a:lstStyle/>
          <a:p>
            <a:r>
              <a:rPr lang="ro-RO" sz="3200" b="1" dirty="0">
                <a:latin typeface="Arial" charset="0"/>
                <a:ea typeface="Arial" charset="0"/>
                <a:cs typeface="Arial" charset="0"/>
              </a:rPr>
              <a:t>       </a:t>
            </a:r>
            <a:r>
              <a:rPr lang="ro-RO" sz="4000" b="1" dirty="0">
                <a:latin typeface="Arial" charset="0"/>
                <a:ea typeface="Arial" charset="0"/>
                <a:cs typeface="Arial" charset="0"/>
              </a:rPr>
              <a:t>CONCLUSIONS</a:t>
            </a:r>
          </a:p>
          <a:p>
            <a:endParaRPr lang="ro-RO" sz="3200" b="1" dirty="0">
              <a:latin typeface="Arial" charset="0"/>
              <a:ea typeface="Arial" charset="0"/>
              <a:cs typeface="Arial" charset="0"/>
            </a:endParaRPr>
          </a:p>
          <a:p>
            <a:pPr marL="285750" indent="-285750" algn="just">
              <a:lnSpc>
                <a:spcPts val="4600"/>
              </a:lnSpc>
              <a:buClr>
                <a:schemeClr val="accent1">
                  <a:lumMod val="50000"/>
                </a:schemeClr>
              </a:buClr>
              <a:buSzPct val="140000"/>
              <a:buFont typeface="Wingdings" panose="05000000000000000000" pitchFamily="2" charset="2"/>
              <a:buChar char="Ø"/>
            </a:pPr>
            <a:r>
              <a:rPr lang="en-US" sz="3200" b="1" dirty="0">
                <a:effectLst/>
                <a:latin typeface="Times New Roman" panose="02020603050405020304" pitchFamily="18" charset="0"/>
                <a:ea typeface="Aptos" panose="020B0004020202020204" pitchFamily="34" charset="0"/>
                <a:cs typeface="Arial" panose="020B0604020202020204" pitchFamily="34" charset="0"/>
              </a:rPr>
              <a:t> </a:t>
            </a:r>
            <a:r>
              <a:rPr lang="en-US" sz="3200" b="1" dirty="0">
                <a:effectLst/>
                <a:latin typeface="Arial" panose="020B0604020202020204" pitchFamily="34" charset="0"/>
                <a:ea typeface="Aptos" panose="020B0004020202020204" pitchFamily="34" charset="0"/>
                <a:cs typeface="Arial" panose="020B0604020202020204" pitchFamily="34" charset="0"/>
              </a:rPr>
              <a:t>The highest body weights recorded at the end of the growing and fattening period were found in the Rouge de </a:t>
            </a:r>
            <a:r>
              <a:rPr lang="en-US" sz="3200" b="1" dirty="0" err="1">
                <a:effectLst/>
                <a:latin typeface="Arial" panose="020B0604020202020204" pitchFamily="34" charset="0"/>
                <a:ea typeface="Aptos" panose="020B0004020202020204" pitchFamily="34" charset="0"/>
                <a:cs typeface="Arial" panose="020B0604020202020204" pitchFamily="34" charset="0"/>
              </a:rPr>
              <a:t>LʼOuest</a:t>
            </a:r>
            <a:r>
              <a:rPr lang="en-US" sz="3200" b="1" dirty="0">
                <a:effectLst/>
                <a:latin typeface="Arial" panose="020B0604020202020204" pitchFamily="34" charset="0"/>
                <a:ea typeface="Aptos" panose="020B0004020202020204" pitchFamily="34" charset="0"/>
                <a:cs typeface="Arial" panose="020B0604020202020204" pitchFamily="34" charset="0"/>
              </a:rPr>
              <a:t> x prolific Palas breed and the Rouge de </a:t>
            </a:r>
            <a:r>
              <a:rPr lang="en-US" sz="3200" b="1" dirty="0" err="1">
                <a:effectLst/>
                <a:latin typeface="Arial" panose="020B0604020202020204" pitchFamily="34" charset="0"/>
                <a:ea typeface="Aptos" panose="020B0004020202020204" pitchFamily="34" charset="0"/>
                <a:cs typeface="Arial" panose="020B0604020202020204" pitchFamily="34" charset="0"/>
              </a:rPr>
              <a:t>LʼOuest</a:t>
            </a:r>
            <a:r>
              <a:rPr lang="en-US" sz="3200" b="1" dirty="0">
                <a:effectLst/>
                <a:latin typeface="Arial" panose="020B0604020202020204" pitchFamily="34" charset="0"/>
                <a:ea typeface="Aptos" panose="020B0004020202020204" pitchFamily="34" charset="0"/>
                <a:cs typeface="Arial" panose="020B0604020202020204" pitchFamily="34" charset="0"/>
              </a:rPr>
              <a:t> x meat Palas breed, which were 45.16 kg/head and 48.16 kg/head, respectively. The other breeds achieved final body weights ranging between 38.46 kg/head (Prolific Palas Breed) and 40.63 kg/head (Merinos de Palas Breed).</a:t>
            </a:r>
            <a:endParaRPr lang="ro-RO" sz="3200" b="1" dirty="0">
              <a:effectLst/>
              <a:latin typeface="Arial" panose="020B0604020202020204" pitchFamily="34" charset="0"/>
              <a:ea typeface="Aptos" panose="020B0004020202020204" pitchFamily="34" charset="0"/>
              <a:cs typeface="Arial" panose="020B0604020202020204" pitchFamily="34" charset="0"/>
            </a:endParaRPr>
          </a:p>
          <a:p>
            <a:pPr marL="457200" indent="-457200" algn="just">
              <a:lnSpc>
                <a:spcPts val="4600"/>
              </a:lnSpc>
              <a:buClr>
                <a:schemeClr val="accent1">
                  <a:lumMod val="50000"/>
                </a:schemeClr>
              </a:buClr>
              <a:buSzPct val="140000"/>
              <a:buFont typeface="Wingdings" panose="05000000000000000000" pitchFamily="2" charset="2"/>
              <a:buChar char="Ø"/>
            </a:pPr>
            <a:r>
              <a:rPr lang="ro-RO" sz="3200" b="1" dirty="0">
                <a:effectLst/>
                <a:latin typeface="Arial" panose="020B0604020202020204" pitchFamily="34" charset="0"/>
                <a:ea typeface="Calibri" panose="020F0502020204030204" pitchFamily="34" charset="0"/>
                <a:cs typeface="Arial" panose="020B0604020202020204" pitchFamily="34" charset="0"/>
              </a:rPr>
              <a:t> </a:t>
            </a:r>
            <a:r>
              <a:rPr lang="en-US" sz="3200" b="1" dirty="0">
                <a:effectLst/>
                <a:latin typeface="Arial" panose="020B0604020202020204" pitchFamily="34" charset="0"/>
                <a:ea typeface="Aptos" panose="020B0004020202020204" pitchFamily="34" charset="0"/>
                <a:cs typeface="Arial" panose="020B0604020202020204" pitchFamily="34" charset="0"/>
              </a:rPr>
              <a:t>The average daily gain achieved by lambs during the fattening period was 320 g in the Palas Meat Breed, while the crossbreeds achieved an increase of 253.0 g/day (Rouge de </a:t>
            </a:r>
            <a:r>
              <a:rPr lang="en-US" sz="3200" b="1" dirty="0" err="1">
                <a:effectLst/>
                <a:latin typeface="Arial" panose="020B0604020202020204" pitchFamily="34" charset="0"/>
                <a:ea typeface="Aptos" panose="020B0004020202020204" pitchFamily="34" charset="0"/>
                <a:cs typeface="Arial" panose="020B0604020202020204" pitchFamily="34" charset="0"/>
              </a:rPr>
              <a:t>LʼOuest</a:t>
            </a:r>
            <a:r>
              <a:rPr lang="en-US" sz="3200" b="1" dirty="0">
                <a:effectLst/>
                <a:latin typeface="Arial" panose="020B0604020202020204" pitchFamily="34" charset="0"/>
                <a:ea typeface="Aptos" panose="020B0004020202020204" pitchFamily="34" charset="0"/>
                <a:cs typeface="Arial" panose="020B0604020202020204" pitchFamily="34" charset="0"/>
              </a:rPr>
              <a:t> x Palas Meat Breed) and 245.71 g/day (Rouge de </a:t>
            </a:r>
            <a:r>
              <a:rPr lang="en-US" sz="3200" b="1" dirty="0" err="1">
                <a:effectLst/>
                <a:latin typeface="Arial" panose="020B0604020202020204" pitchFamily="34" charset="0"/>
                <a:ea typeface="Aptos" panose="020B0004020202020204" pitchFamily="34" charset="0"/>
                <a:cs typeface="Arial" panose="020B0604020202020204" pitchFamily="34" charset="0"/>
              </a:rPr>
              <a:t>LʼOuest</a:t>
            </a:r>
            <a:r>
              <a:rPr lang="en-US" sz="3200" b="1" dirty="0">
                <a:effectLst/>
                <a:latin typeface="Arial" panose="020B0604020202020204" pitchFamily="34" charset="0"/>
                <a:ea typeface="Aptos" panose="020B0004020202020204" pitchFamily="34" charset="0"/>
                <a:cs typeface="Arial" panose="020B0604020202020204" pitchFamily="34" charset="0"/>
              </a:rPr>
              <a:t> x Palas Prolific Breed), respectively.</a:t>
            </a:r>
            <a:endParaRPr lang="en-US" sz="3200" b="1" dirty="0">
              <a:latin typeface="Arial" panose="020B0604020202020204" pitchFamily="34" charset="0"/>
              <a:ea typeface="Calibri" panose="020F0502020204030204" pitchFamily="34" charset="0"/>
              <a:cs typeface="Arial" panose="020B0604020202020204" pitchFamily="34" charset="0"/>
            </a:endParaRPr>
          </a:p>
          <a:p>
            <a:pPr marL="457200" indent="-457200" algn="just">
              <a:lnSpc>
                <a:spcPts val="4600"/>
              </a:lnSpc>
              <a:buClr>
                <a:schemeClr val="accent1">
                  <a:lumMod val="50000"/>
                </a:schemeClr>
              </a:buClr>
              <a:buSzPct val="140000"/>
              <a:buFont typeface="Wingdings" panose="05000000000000000000" pitchFamily="2" charset="2"/>
              <a:buChar char="Ø"/>
            </a:pPr>
            <a:r>
              <a:rPr lang="en-US" sz="3200" b="1" dirty="0">
                <a:effectLst/>
                <a:latin typeface="Arial" panose="020B0604020202020204" pitchFamily="34" charset="0"/>
                <a:ea typeface="Aptos" panose="020B0004020202020204" pitchFamily="34" charset="0"/>
                <a:cs typeface="Arial" panose="020B0604020202020204" pitchFamily="34" charset="0"/>
              </a:rPr>
              <a:t> The results obtained highlight the current good potential for meat production of local breeds and illustrate the beneficial effect of crossing with specialized meat breeds in order to make sheep farms more profitable.</a:t>
            </a:r>
            <a:endParaRPr lang="ro-RO" sz="3200" b="1" dirty="0">
              <a:effectLst/>
              <a:latin typeface="Arial" panose="020B0604020202020204" pitchFamily="34" charset="0"/>
              <a:ea typeface="Aptos" panose="020B0004020202020204" pitchFamily="34" charset="0"/>
              <a:cs typeface="Arial" panose="020B0604020202020204" pitchFamily="34" charset="0"/>
            </a:endParaRPr>
          </a:p>
          <a:p>
            <a:pPr marL="457200" indent="-457200">
              <a:lnSpc>
                <a:spcPct val="150000"/>
              </a:lnSpc>
              <a:spcAft>
                <a:spcPts val="800"/>
              </a:spcAft>
              <a:buClr>
                <a:schemeClr val="accent1">
                  <a:lumMod val="50000"/>
                </a:schemeClr>
              </a:buClr>
              <a:buSzPct val="140000"/>
              <a:buFont typeface="Wingdings" panose="05000000000000000000" pitchFamily="2" charset="2"/>
              <a:buChar char="Ø"/>
            </a:pPr>
            <a:endParaRPr lang="en-US" sz="3200" b="1" dirty="0">
              <a:effectLst/>
              <a:latin typeface="Arial" panose="020B0604020202020204" pitchFamily="34" charset="0"/>
              <a:ea typeface="Calibri" panose="020F0502020204030204" pitchFamily="34" charset="0"/>
              <a:cs typeface="Arial" panose="020B0604020202020204" pitchFamily="34" charset="0"/>
            </a:endParaRPr>
          </a:p>
          <a:p>
            <a:pPr algn="just"/>
            <a:endParaRPr lang="ro-RO" sz="3200" dirty="0">
              <a:latin typeface="Arial" charset="0"/>
              <a:ea typeface="Arial" charset="0"/>
              <a:cs typeface="Arial"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pic>
        <p:nvPicPr>
          <p:cNvPr id="2" name="Picture 1">
            <a:extLst>
              <a:ext uri="{FF2B5EF4-FFF2-40B4-BE49-F238E27FC236}">
                <a16:creationId xmlns:a16="http://schemas.microsoft.com/office/drawing/2014/main" id="{05E89EC2-449C-DEDC-B8FC-D0DD84A04C24}"/>
              </a:ext>
            </a:extLst>
          </p:cNvPr>
          <p:cNvPicPr>
            <a:picLocks noChangeAspect="1"/>
          </p:cNvPicPr>
          <p:nvPr/>
        </p:nvPicPr>
        <p:blipFill>
          <a:blip r:embed="rId3"/>
          <a:stretch>
            <a:fillRect/>
          </a:stretch>
        </p:blipFill>
        <p:spPr>
          <a:xfrm>
            <a:off x="25515392" y="1125147"/>
            <a:ext cx="5096775" cy="4558090"/>
          </a:xfrm>
          <a:prstGeom prst="rect">
            <a:avLst/>
          </a:prstGeom>
        </p:spPr>
      </p:pic>
      <p:sp>
        <p:nvSpPr>
          <p:cNvPr id="6" name="TextBox 5">
            <a:extLst>
              <a:ext uri="{FF2B5EF4-FFF2-40B4-BE49-F238E27FC236}">
                <a16:creationId xmlns:a16="http://schemas.microsoft.com/office/drawing/2014/main" id="{537BAAEA-699C-D7A7-16A7-43C94F632A29}"/>
              </a:ext>
            </a:extLst>
          </p:cNvPr>
          <p:cNvSpPr txBox="1"/>
          <p:nvPr/>
        </p:nvSpPr>
        <p:spPr>
          <a:xfrm>
            <a:off x="2255688" y="25572370"/>
            <a:ext cx="15065625" cy="610488"/>
          </a:xfrm>
          <a:prstGeom prst="rect">
            <a:avLst/>
          </a:prstGeo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lvl="0" algn="ctr">
              <a:lnSpc>
                <a:spcPct val="115000"/>
              </a:lnSpc>
            </a:pPr>
            <a:r>
              <a:rPr lang="en-US" sz="3200" b="1" dirty="0" err="1">
                <a:effectLst/>
                <a:latin typeface="Arial" panose="020B0604020202020204" pitchFamily="34" charset="0"/>
                <a:ea typeface="Aptos" panose="020B0004020202020204" pitchFamily="34" charset="0"/>
                <a:cs typeface="Arial" panose="020B0604020202020204" pitchFamily="34" charset="0"/>
              </a:rPr>
              <a:t>Morphoproductive</a:t>
            </a:r>
            <a:r>
              <a:rPr lang="en-US" sz="3200" b="1" dirty="0">
                <a:effectLst/>
                <a:latin typeface="Arial" panose="020B0604020202020204" pitchFamily="34" charset="0"/>
                <a:ea typeface="Aptos" panose="020B0004020202020204" pitchFamily="34" charset="0"/>
                <a:cs typeface="Arial" panose="020B0604020202020204" pitchFamily="34" charset="0"/>
              </a:rPr>
              <a:t> indices in lambs subjected to intensive fattening</a:t>
            </a:r>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0CD41F2B-5763-7F50-A6F1-F23232778D90}"/>
              </a:ext>
            </a:extLst>
          </p:cNvPr>
          <p:cNvSpPr txBox="1"/>
          <p:nvPr/>
        </p:nvSpPr>
        <p:spPr>
          <a:xfrm>
            <a:off x="17321313" y="20459787"/>
            <a:ext cx="13173253" cy="3653757"/>
          </a:xfrm>
          <a:prstGeom prst="rect">
            <a:avLst/>
          </a:prstGeom>
          <a:noFill/>
        </p:spPr>
        <p:txBody>
          <a:bodyPr wrap="square" rtlCol="0">
            <a:spAutoFit/>
          </a:bodyPr>
          <a:lstStyle/>
          <a:p>
            <a:pPr algn="just">
              <a:lnSpc>
                <a:spcPts val="4600"/>
              </a:lnSpc>
              <a:spcAft>
                <a:spcPts val="800"/>
              </a:spcAft>
            </a:pPr>
            <a:r>
              <a:rPr lang="en-US" sz="3200" b="1" dirty="0">
                <a:effectLst/>
                <a:latin typeface="Arial" panose="020B0604020202020204" pitchFamily="34" charset="0"/>
                <a:ea typeface="Aptos" panose="020B0004020202020204" pitchFamily="34" charset="0"/>
                <a:cs typeface="Arial" panose="020B0604020202020204" pitchFamily="34" charset="0"/>
              </a:rPr>
              <a:t>The present work aims to study the main </a:t>
            </a:r>
            <a:r>
              <a:rPr lang="en-US" sz="3200" b="1" dirty="0" err="1">
                <a:effectLst/>
                <a:latin typeface="Arial" panose="020B0604020202020204" pitchFamily="34" charset="0"/>
                <a:ea typeface="Aptos" panose="020B0004020202020204" pitchFamily="34" charset="0"/>
                <a:cs typeface="Arial" panose="020B0604020202020204" pitchFamily="34" charset="0"/>
              </a:rPr>
              <a:t>morphoproductive</a:t>
            </a:r>
            <a:r>
              <a:rPr lang="en-US" sz="3200" b="1" dirty="0">
                <a:effectLst/>
                <a:latin typeface="Arial" panose="020B0604020202020204" pitchFamily="34" charset="0"/>
                <a:ea typeface="Aptos" panose="020B0004020202020204" pitchFamily="34" charset="0"/>
                <a:cs typeface="Arial" panose="020B0604020202020204" pitchFamily="34" charset="0"/>
              </a:rPr>
              <a:t> indices (body weight at calving, weaning), as well as the performances achieved during intensive fattening of lambs from the mentioned breeds and crossbreeds.</a:t>
            </a:r>
            <a:endParaRPr lang="ro-RO" sz="3200" b="1"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graphicFrame>
        <p:nvGraphicFramePr>
          <p:cNvPr id="13" name="Table 12">
            <a:extLst>
              <a:ext uri="{FF2B5EF4-FFF2-40B4-BE49-F238E27FC236}">
                <a16:creationId xmlns:a16="http://schemas.microsoft.com/office/drawing/2014/main" id="{FED83F7C-9880-B00C-005A-C045DD847B05}"/>
              </a:ext>
            </a:extLst>
          </p:cNvPr>
          <p:cNvGraphicFramePr>
            <a:graphicFrameLocks noGrp="1"/>
          </p:cNvGraphicFramePr>
          <p:nvPr>
            <p:extLst>
              <p:ext uri="{D42A27DB-BD31-4B8C-83A1-F6EECF244321}">
                <p14:modId xmlns:p14="http://schemas.microsoft.com/office/powerpoint/2010/main" val="2786605455"/>
              </p:ext>
            </p:extLst>
          </p:nvPr>
        </p:nvGraphicFramePr>
        <p:xfrm>
          <a:off x="740432" y="26756958"/>
          <a:ext cx="18589503" cy="5360230"/>
        </p:xfrm>
        <a:graphic>
          <a:graphicData uri="http://schemas.openxmlformats.org/drawingml/2006/table">
            <a:tbl>
              <a:tblPr>
                <a:tableStyleId>{125E5076-3810-47DD-B79F-674D7AD40C01}</a:tableStyleId>
              </a:tblPr>
              <a:tblGrid>
                <a:gridCol w="4636223">
                  <a:extLst>
                    <a:ext uri="{9D8B030D-6E8A-4147-A177-3AD203B41FA5}">
                      <a16:colId xmlns:a16="http://schemas.microsoft.com/office/drawing/2014/main" val="623067174"/>
                    </a:ext>
                  </a:extLst>
                </a:gridCol>
                <a:gridCol w="3357264">
                  <a:extLst>
                    <a:ext uri="{9D8B030D-6E8A-4147-A177-3AD203B41FA5}">
                      <a16:colId xmlns:a16="http://schemas.microsoft.com/office/drawing/2014/main" val="569227760"/>
                    </a:ext>
                  </a:extLst>
                </a:gridCol>
                <a:gridCol w="3357264">
                  <a:extLst>
                    <a:ext uri="{9D8B030D-6E8A-4147-A177-3AD203B41FA5}">
                      <a16:colId xmlns:a16="http://schemas.microsoft.com/office/drawing/2014/main" val="609216545"/>
                    </a:ext>
                  </a:extLst>
                </a:gridCol>
                <a:gridCol w="4130587">
                  <a:extLst>
                    <a:ext uri="{9D8B030D-6E8A-4147-A177-3AD203B41FA5}">
                      <a16:colId xmlns:a16="http://schemas.microsoft.com/office/drawing/2014/main" val="1135362539"/>
                    </a:ext>
                  </a:extLst>
                </a:gridCol>
                <a:gridCol w="3108165">
                  <a:extLst>
                    <a:ext uri="{9D8B030D-6E8A-4147-A177-3AD203B41FA5}">
                      <a16:colId xmlns:a16="http://schemas.microsoft.com/office/drawing/2014/main" val="3632374086"/>
                    </a:ext>
                  </a:extLst>
                </a:gridCol>
              </a:tblGrid>
              <a:tr h="343936">
                <a:tc rowSpan="3">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Breed</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buNone/>
                      </a:pPr>
                      <a:r>
                        <a:rPr lang="en-US" sz="3200" b="1" kern="100" dirty="0">
                          <a:effectLst/>
                        </a:rPr>
                        <a:t>Body weight (kg</a:t>
                      </a:r>
                      <a:r>
                        <a:rPr lang="en-US" sz="3200" kern="100" dirty="0">
                          <a:effectLst/>
                        </a:rPr>
                        <a:t>)</a:t>
                      </a:r>
                      <a:endParaRPr lang="ro-RO" sz="3200" kern="100" dirty="0">
                        <a:effectLst/>
                        <a:latin typeface="Times New Roman" panose="02020603050405020304" pitchFamily="18" charset="0"/>
                        <a:ea typeface="Aptos" panose="020B00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ro-RO"/>
                    </a:p>
                  </a:txBody>
                  <a:tcPr/>
                </a:tc>
                <a:tc hMerge="1">
                  <a:txBody>
                    <a:bodyPr/>
                    <a:lstStyle/>
                    <a:p>
                      <a:endParaRPr lang="ro-RO"/>
                    </a:p>
                  </a:txBody>
                  <a:tcPr/>
                </a:tc>
                <a:tc rowSpan="2">
                  <a:txBody>
                    <a:bodyPr/>
                    <a:lstStyle/>
                    <a:p>
                      <a:pPr algn="ctr">
                        <a:lnSpc>
                          <a:spcPts val="4600"/>
                        </a:lnSpc>
                        <a:spcAft>
                          <a:spcPts val="800"/>
                        </a:spcAft>
                        <a:buNone/>
                      </a:pPr>
                      <a:r>
                        <a:rPr lang="en-US" sz="3200" b="1" kern="100">
                          <a:effectLst/>
                          <a:latin typeface="Arial" panose="020B0604020202020204" pitchFamily="34" charset="0"/>
                          <a:cs typeface="Arial" panose="020B0604020202020204" pitchFamily="34" charset="0"/>
                        </a:rPr>
                        <a:t>Daily average gain (grams)</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1076138"/>
                  </a:ext>
                </a:extLst>
              </a:tr>
              <a:tr h="275317">
                <a:tc vMerge="1">
                  <a:txBody>
                    <a:bodyPr/>
                    <a:lstStyle/>
                    <a:p>
                      <a:endParaRPr lang="ro-RO"/>
                    </a:p>
                  </a:txBody>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Birth</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Weaning</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End of fattening</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o-RO"/>
                    </a:p>
                  </a:txBody>
                  <a:tcPr/>
                </a:tc>
                <a:extLst>
                  <a:ext uri="{0D108BD9-81ED-4DB2-BD59-A6C34878D82A}">
                    <a16:rowId xmlns:a16="http://schemas.microsoft.com/office/drawing/2014/main" val="2715649759"/>
                  </a:ext>
                </a:extLst>
              </a:tr>
              <a:tr h="275317">
                <a:tc vMerge="1">
                  <a:txBody>
                    <a:bodyPr/>
                    <a:lstStyle/>
                    <a:p>
                      <a:endParaRPr lang="ro-RO"/>
                    </a:p>
                  </a:txBody>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X ±</a:t>
                      </a:r>
                      <a:r>
                        <a:rPr lang="en-US" sz="3200" b="1" kern="100" baseline="-25000" dirty="0">
                          <a:effectLst/>
                          <a:latin typeface="Arial" panose="020B0604020202020204" pitchFamily="34" charset="0"/>
                          <a:cs typeface="Arial" panose="020B0604020202020204" pitchFamily="34" charset="0"/>
                        </a:rPr>
                        <a:t> </a:t>
                      </a:r>
                      <a:r>
                        <a:rPr lang="en-US" sz="3200" b="1" kern="100" dirty="0">
                          <a:effectLst/>
                          <a:latin typeface="Arial" panose="020B0604020202020204" pitchFamily="34" charset="0"/>
                          <a:cs typeface="Arial" panose="020B0604020202020204" pitchFamily="34" charset="0"/>
                        </a:rPr>
                        <a:t>S </a:t>
                      </a:r>
                      <a:r>
                        <a:rPr lang="en-US" sz="3200" b="1" kern="100" baseline="-25000" dirty="0">
                          <a:effectLst/>
                          <a:latin typeface="Arial" panose="020B0604020202020204" pitchFamily="34" charset="0"/>
                          <a:cs typeface="Arial" panose="020B0604020202020204" pitchFamily="34" charset="0"/>
                        </a:rPr>
                        <a:t>x</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X ±</a:t>
                      </a:r>
                      <a:r>
                        <a:rPr lang="en-US" sz="3200" b="1" kern="100" baseline="-25000" dirty="0">
                          <a:effectLst/>
                          <a:latin typeface="Arial" panose="020B0604020202020204" pitchFamily="34" charset="0"/>
                          <a:cs typeface="Arial" panose="020B0604020202020204" pitchFamily="34" charset="0"/>
                        </a:rPr>
                        <a:t> </a:t>
                      </a:r>
                      <a:r>
                        <a:rPr lang="en-US" sz="3200" b="1" kern="100" dirty="0">
                          <a:effectLst/>
                          <a:latin typeface="Arial" panose="020B0604020202020204" pitchFamily="34" charset="0"/>
                          <a:cs typeface="Arial" panose="020B0604020202020204" pitchFamily="34" charset="0"/>
                        </a:rPr>
                        <a:t>S </a:t>
                      </a:r>
                      <a:r>
                        <a:rPr lang="en-US" sz="3200" b="1" kern="100" baseline="-25000" dirty="0">
                          <a:effectLst/>
                          <a:latin typeface="Arial" panose="020B0604020202020204" pitchFamily="34" charset="0"/>
                          <a:cs typeface="Arial" panose="020B0604020202020204" pitchFamily="34" charset="0"/>
                        </a:rPr>
                        <a:t>x</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X ±</a:t>
                      </a:r>
                      <a:r>
                        <a:rPr lang="en-US" sz="3200" b="1" kern="100" baseline="-25000" dirty="0">
                          <a:effectLst/>
                          <a:latin typeface="Arial" panose="020B0604020202020204" pitchFamily="34" charset="0"/>
                          <a:cs typeface="Arial" panose="020B0604020202020204" pitchFamily="34" charset="0"/>
                        </a:rPr>
                        <a:t> </a:t>
                      </a:r>
                      <a:r>
                        <a:rPr lang="en-US" sz="3200" b="1" kern="100" dirty="0">
                          <a:effectLst/>
                          <a:latin typeface="Arial" panose="020B0604020202020204" pitchFamily="34" charset="0"/>
                          <a:cs typeface="Arial" panose="020B0604020202020204" pitchFamily="34" charset="0"/>
                        </a:rPr>
                        <a:t>S </a:t>
                      </a:r>
                      <a:r>
                        <a:rPr lang="en-US" sz="3200" b="1" kern="100" baseline="-25000" dirty="0">
                          <a:effectLst/>
                          <a:latin typeface="Arial" panose="020B0604020202020204" pitchFamily="34" charset="0"/>
                          <a:cs typeface="Arial" panose="020B0604020202020204" pitchFamily="34" charset="0"/>
                        </a:rPr>
                        <a:t>x</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en-US" sz="3200" b="1" kern="100" dirty="0">
                          <a:effectLst/>
                          <a:latin typeface="Arial" panose="020B0604020202020204" pitchFamily="34" charset="0"/>
                          <a:cs typeface="Arial" panose="020B0604020202020204" pitchFamily="34" charset="0"/>
                        </a:rPr>
                        <a:t>X ±</a:t>
                      </a:r>
                      <a:r>
                        <a:rPr lang="en-US" sz="3200" b="1" kern="100" baseline="-25000" dirty="0">
                          <a:effectLst/>
                          <a:latin typeface="Arial" panose="020B0604020202020204" pitchFamily="34" charset="0"/>
                          <a:cs typeface="Arial" panose="020B0604020202020204" pitchFamily="34" charset="0"/>
                        </a:rPr>
                        <a:t> </a:t>
                      </a:r>
                      <a:r>
                        <a:rPr lang="en-US" sz="3200" b="1" kern="100" dirty="0">
                          <a:effectLst/>
                          <a:latin typeface="Arial" panose="020B0604020202020204" pitchFamily="34" charset="0"/>
                          <a:cs typeface="Arial" panose="020B0604020202020204" pitchFamily="34" charset="0"/>
                        </a:rPr>
                        <a:t>S </a:t>
                      </a:r>
                      <a:r>
                        <a:rPr lang="en-US" sz="3200" b="1" kern="100" baseline="-25000" dirty="0">
                          <a:effectLst/>
                          <a:latin typeface="Arial" panose="020B0604020202020204" pitchFamily="34" charset="0"/>
                          <a:cs typeface="Arial" panose="020B0604020202020204" pitchFamily="34" charset="0"/>
                        </a:rPr>
                        <a:t>x</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6700828"/>
                  </a:ext>
                </a:extLst>
              </a:tr>
              <a:tr h="412976">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Palas Merino</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3.96 ± 0.13</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22.88 ± 0.55</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40.63 ± 0.91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290.33 ± 0.64</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465858"/>
                  </a:ext>
                </a:extLst>
              </a:tr>
              <a:tr h="412976">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Palas Meat</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3.82 ± 0.13</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22.75 ± 0.81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40.35 ± 0.82</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320.00 ± 0.64</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3641465"/>
                  </a:ext>
                </a:extLst>
              </a:tr>
              <a:tr h="412976">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Palas Prolific</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3.83 ± 0.27</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22.38 ± 0.91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38.46 ± 1.74</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191.56 ± 0.81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588721"/>
                  </a:ext>
                </a:extLst>
              </a:tr>
              <a:tr h="412976">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Rouge × Palas Prolific</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4.17 ± 0.10</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22.52 ± 1.16</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45.16 ± 0.83</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245.71 ± 0.61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5085856"/>
                  </a:ext>
                </a:extLst>
              </a:tr>
              <a:tr h="412976">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Rouge × Palas Meat</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3.87 ± 0.22</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22.97 ± 1.14</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48.16 ± 1.17</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253.00 ± 0.54</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2983030"/>
                  </a:ext>
                </a:extLst>
              </a:tr>
              <a:tr h="412976">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Țurcană</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5.29 ± 0.30</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24.98 ± 1.02</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31.67 ± 0.94</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228.16 ± 0.01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546995"/>
                  </a:ext>
                </a:extLst>
              </a:tr>
              <a:tr h="412976">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Țigaie (</a:t>
                      </a:r>
                      <a:r>
                        <a:rPr lang="ro-RO" sz="3200" b="1" kern="100" dirty="0" err="1">
                          <a:effectLst/>
                          <a:latin typeface="Arial" panose="020B0604020202020204" pitchFamily="34" charset="0"/>
                          <a:cs typeface="Arial" panose="020B0604020202020204" pitchFamily="34" charset="0"/>
                        </a:rPr>
                        <a:t>rusty</a:t>
                      </a:r>
                      <a:r>
                        <a:rPr lang="ro-RO" sz="3200" b="1" kern="100" dirty="0">
                          <a:effectLst/>
                          <a:latin typeface="Arial" panose="020B0604020202020204" pitchFamily="34" charset="0"/>
                          <a:cs typeface="Arial" panose="020B0604020202020204" pitchFamily="34" charset="0"/>
                        </a:rPr>
                        <a:t> </a:t>
                      </a:r>
                      <a:r>
                        <a:rPr lang="ro-RO" sz="3200" b="1" kern="100" dirty="0" err="1">
                          <a:effectLst/>
                          <a:latin typeface="Arial" panose="020B0604020202020204" pitchFamily="34" charset="0"/>
                          <a:cs typeface="Arial" panose="020B0604020202020204" pitchFamily="34" charset="0"/>
                        </a:rPr>
                        <a:t>variety</a:t>
                      </a:r>
                      <a:r>
                        <a:rPr lang="ro-RO" sz="3200" b="1" kern="100" dirty="0">
                          <a:effectLst/>
                          <a:latin typeface="Arial" panose="020B0604020202020204" pitchFamily="34" charset="0"/>
                          <a:cs typeface="Arial" panose="020B0604020202020204" pitchFamily="34" charset="0"/>
                        </a:rPr>
                        <a:t>)</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4.28 ± 0.14</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a:effectLst/>
                          <a:latin typeface="Arial" panose="020B0604020202020204" pitchFamily="34" charset="0"/>
                          <a:cs typeface="Arial" panose="020B0604020202020204" pitchFamily="34" charset="0"/>
                        </a:rPr>
                        <a:t>16.12 ± 0.30</a:t>
                      </a:r>
                      <a:endParaRPr lang="ro-RO" sz="3200" b="1" kern="10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30.55 ± 0.63</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4600"/>
                        </a:lnSpc>
                        <a:spcAft>
                          <a:spcPts val="800"/>
                        </a:spcAft>
                        <a:buNone/>
                      </a:pPr>
                      <a:r>
                        <a:rPr lang="ro-RO" sz="3200" b="1" kern="100" dirty="0">
                          <a:effectLst/>
                          <a:latin typeface="Arial" panose="020B0604020202020204" pitchFamily="34" charset="0"/>
                          <a:cs typeface="Arial" panose="020B0604020202020204" pitchFamily="34" charset="0"/>
                        </a:rPr>
                        <a:t>206.45 ± 0.51</a:t>
                      </a:r>
                      <a:endParaRPr lang="ro-RO" sz="3200" b="1" kern="100" dirty="0">
                        <a:effectLst/>
                        <a:latin typeface="Arial" panose="020B0604020202020204" pitchFamily="34" charset="0"/>
                        <a:ea typeface="Aptos" panose="020B00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092556"/>
                  </a:ext>
                </a:extLst>
              </a:tr>
            </a:tbl>
          </a:graphicData>
        </a:graphic>
      </p:graphicFrame>
      <p:sp>
        <p:nvSpPr>
          <p:cNvPr id="15" name="TextBox 14">
            <a:extLst>
              <a:ext uri="{FF2B5EF4-FFF2-40B4-BE49-F238E27FC236}">
                <a16:creationId xmlns:a16="http://schemas.microsoft.com/office/drawing/2014/main" id="{8BE28D64-F00A-414B-9A26-AEA5BE083BC1}"/>
              </a:ext>
            </a:extLst>
          </p:cNvPr>
          <p:cNvSpPr txBox="1"/>
          <p:nvPr/>
        </p:nvSpPr>
        <p:spPr>
          <a:xfrm>
            <a:off x="19778787" y="26493781"/>
            <a:ext cx="11385697" cy="5631222"/>
          </a:xfrm>
          <a:prstGeom prst="rect">
            <a:avLst/>
          </a:prstGeom>
          <a:noFill/>
        </p:spPr>
        <p:txBody>
          <a:bodyPr wrap="square">
            <a:spAutoFit/>
          </a:bodyPr>
          <a:lstStyle/>
          <a:p>
            <a:pPr>
              <a:lnSpc>
                <a:spcPct val="107000"/>
              </a:lnSpc>
              <a:spcAft>
                <a:spcPts val="800"/>
              </a:spcAft>
              <a:buNone/>
            </a:pPr>
            <a:r>
              <a:rPr lang="en-US" sz="3200" b="1" dirty="0">
                <a:effectLst/>
                <a:latin typeface="Arial" panose="020B0604020202020204" pitchFamily="34" charset="0"/>
                <a:ea typeface="Aptos" panose="020B0004020202020204" pitchFamily="34" charset="0"/>
                <a:cs typeface="Arial" panose="020B0604020202020204" pitchFamily="34" charset="0"/>
              </a:rPr>
              <a:t>ACKNOWLEDGEMENTS </a:t>
            </a:r>
            <a:endParaRPr lang="ro-RO" sz="3200" b="1"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buNone/>
            </a:pPr>
            <a:r>
              <a:rPr lang="en-US" sz="3200" b="1" dirty="0">
                <a:effectLst/>
                <a:latin typeface="Arial" panose="020B0604020202020204" pitchFamily="34" charset="0"/>
                <a:ea typeface="Aptos" panose="020B0004020202020204" pitchFamily="34" charset="0"/>
                <a:cs typeface="Arial" panose="020B0604020202020204" pitchFamily="34" charset="0"/>
              </a:rPr>
              <a:t>This research was carried out with the support of the Ministry of Agriculture and Rural Development and funded through the ADER Project 9.1.1/12.07.2023, an ongoing project. </a:t>
            </a:r>
            <a:endParaRPr lang="ro-RO" sz="3200" b="1"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buNone/>
            </a:pPr>
            <a:r>
              <a:rPr lang="en-US" sz="3200" b="1" dirty="0">
                <a:effectLst/>
                <a:latin typeface="Arial" panose="020B0604020202020204" pitchFamily="34" charset="0"/>
                <a:ea typeface="Aptos" panose="020B0004020202020204" pitchFamily="34" charset="0"/>
                <a:cs typeface="Arial" panose="020B0604020202020204" pitchFamily="34" charset="0"/>
              </a:rPr>
              <a:t>The results obtained highlights current good potential for meat production of breeds indigenous and illustrates the beneficial effect of crossbreeding with specialized breeds for meat in view cost effectiveness sheep farms.</a:t>
            </a:r>
            <a:endParaRPr lang="ro-RO" sz="3200" b="1" dirty="0">
              <a:effectLst/>
              <a:latin typeface="Arial" panose="020B0604020202020204" pitchFamily="34" charset="0"/>
              <a:ea typeface="Aptos" panose="020B0004020202020204" pitchFamily="34" charset="0"/>
              <a:cs typeface="Arial" panose="020B0604020202020204" pitchFamily="34" charset="0"/>
            </a:endParaRPr>
          </a:p>
          <a:p>
            <a:pPr algn="just">
              <a:lnSpc>
                <a:spcPct val="107000"/>
              </a:lnSpc>
              <a:spcAft>
                <a:spcPts val="800"/>
              </a:spcAft>
            </a:pPr>
            <a:r>
              <a:rPr lang="en-US" sz="3200" b="1" dirty="0">
                <a:effectLst/>
                <a:latin typeface="Arial" panose="020B0604020202020204" pitchFamily="34" charset="0"/>
                <a:ea typeface="Aptos" panose="020B0004020202020204" pitchFamily="34" charset="0"/>
                <a:cs typeface="Arial" panose="020B0604020202020204" pitchFamily="34" charset="0"/>
              </a:rPr>
              <a:t>.​​</a:t>
            </a:r>
            <a:endParaRPr lang="ro-RO" sz="3200" b="1"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TotalTime>
  <Words>705</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Andale Sans UI</vt:lpstr>
      <vt:lpstr>Aptos</vt:lpstr>
      <vt:lpstr>Arial</vt:lpstr>
      <vt:lpstr>Arial Black</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148</cp:revision>
  <cp:lastPrinted>2025-04-28T07:26:20Z</cp:lastPrinted>
  <dcterms:created xsi:type="dcterms:W3CDTF">2015-08-26T05:25:30Z</dcterms:created>
  <dcterms:modified xsi:type="dcterms:W3CDTF">2025-05-15T05:36:16Z</dcterms:modified>
</cp:coreProperties>
</file>