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2399288" cy="39600188"/>
  <p:notesSz cx="6669088" cy="9928225"/>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0"/>
    <p:restoredTop sz="95934"/>
  </p:normalViewPr>
  <p:slideViewPr>
    <p:cSldViewPr snapToGrid="0" snapToObjects="1">
      <p:cViewPr varScale="1">
        <p:scale>
          <a:sx n="13" d="100"/>
          <a:sy n="13" d="100"/>
        </p:scale>
        <p:origin x="2400" y="162"/>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CDCOC PALAS" userId="66a40093b57dba88" providerId="LiveId" clId="{6DEAF860-A046-4277-BF17-2BAB3BE63899}"/>
    <pc:docChg chg="undo custSel modSld">
      <pc:chgData name="ICDCOC PALAS" userId="66a40093b57dba88" providerId="LiveId" clId="{6DEAF860-A046-4277-BF17-2BAB3BE63899}" dt="2025-04-23T09:29:31.269" v="15" actId="1076"/>
      <pc:docMkLst>
        <pc:docMk/>
      </pc:docMkLst>
      <pc:sldChg chg="modSp mod">
        <pc:chgData name="ICDCOC PALAS" userId="66a40093b57dba88" providerId="LiveId" clId="{6DEAF860-A046-4277-BF17-2BAB3BE63899}" dt="2025-04-23T09:29:31.269" v="15" actId="1076"/>
        <pc:sldMkLst>
          <pc:docMk/>
          <pc:sldMk cId="1478231825" sldId="256"/>
        </pc:sldMkLst>
        <pc:spChg chg="mod">
          <ac:chgData name="ICDCOC PALAS" userId="66a40093b57dba88" providerId="LiveId" clId="{6DEAF860-A046-4277-BF17-2BAB3BE63899}" dt="2025-04-23T09:28:26.661" v="9" actId="1076"/>
          <ac:spMkLst>
            <pc:docMk/>
            <pc:sldMk cId="1478231825" sldId="256"/>
            <ac:spMk id="6" creationId="{537BAAEA-699C-D7A7-16A7-43C94F632A29}"/>
          </ac:spMkLst>
        </pc:spChg>
        <pc:spChg chg="mod">
          <ac:chgData name="ICDCOC PALAS" userId="66a40093b57dba88" providerId="LiveId" clId="{6DEAF860-A046-4277-BF17-2BAB3BE63899}" dt="2025-04-23T09:28:20.661" v="7" actId="948"/>
          <ac:spMkLst>
            <pc:docMk/>
            <pc:sldMk cId="1478231825" sldId="256"/>
            <ac:spMk id="10" creationId="{0CD41F2B-5763-7F50-A6F1-F23232778D90}"/>
          </ac:spMkLst>
        </pc:spChg>
        <pc:spChg chg="mod">
          <ac:chgData name="ICDCOC PALAS" userId="66a40093b57dba88" providerId="LiveId" clId="{6DEAF860-A046-4277-BF17-2BAB3BE63899}" dt="2025-04-23T09:29:31.269" v="15" actId="1076"/>
          <ac:spMkLst>
            <pc:docMk/>
            <pc:sldMk cId="1478231825" sldId="256"/>
            <ac:spMk id="15" creationId="{8BE28D64-F00A-414B-9A26-AEA5BE083BC1}"/>
          </ac:spMkLst>
        </pc:spChg>
        <pc:spChg chg="mod">
          <ac:chgData name="ICDCOC PALAS" userId="66a40093b57dba88" providerId="LiveId" clId="{6DEAF860-A046-4277-BF17-2BAB3BE63899}" dt="2025-04-23T09:27:46.831" v="4" actId="948"/>
          <ac:spMkLst>
            <pc:docMk/>
            <pc:sldMk cId="1478231825" sldId="256"/>
            <ac:spMk id="20" creationId="{00000000-0000-0000-0000-000000000000}"/>
          </ac:spMkLst>
        </pc:spChg>
        <pc:spChg chg="mod">
          <ac:chgData name="ICDCOC PALAS" userId="66a40093b57dba88" providerId="LiveId" clId="{6DEAF860-A046-4277-BF17-2BAB3BE63899}" dt="2025-04-23T09:28:03.801" v="6" actId="948"/>
          <ac:spMkLst>
            <pc:docMk/>
            <pc:sldMk cId="1478231825" sldId="256"/>
            <ac:spMk id="21" creationId="{00000000-0000-0000-0000-000000000000}"/>
          </ac:spMkLst>
        </pc:spChg>
        <pc:spChg chg="mod">
          <ac:chgData name="ICDCOC PALAS" userId="66a40093b57dba88" providerId="LiveId" clId="{6DEAF860-A046-4277-BF17-2BAB3BE63899}" dt="2025-04-23T09:28:24.023" v="8" actId="1076"/>
          <ac:spMkLst>
            <pc:docMk/>
            <pc:sldMk cId="1478231825" sldId="256"/>
            <ac:spMk id="22" creationId="{00000000-0000-0000-0000-000000000000}"/>
          </ac:spMkLst>
        </pc:spChg>
        <pc:spChg chg="mod">
          <ac:chgData name="ICDCOC PALAS" userId="66a40093b57dba88" providerId="LiveId" clId="{6DEAF860-A046-4277-BF17-2BAB3BE63899}" dt="2025-04-23T09:29:04.242" v="13" actId="1076"/>
          <ac:spMkLst>
            <pc:docMk/>
            <pc:sldMk cId="1478231825" sldId="256"/>
            <ac:spMk id="23" creationId="{00000000-0000-0000-0000-000000000000}"/>
          </ac:spMkLst>
        </pc:spChg>
        <pc:graphicFrameChg chg="mod modGraphic">
          <ac:chgData name="ICDCOC PALAS" userId="66a40093b57dba88" providerId="LiveId" clId="{6DEAF860-A046-4277-BF17-2BAB3BE63899}" dt="2025-04-23T09:28:43.977" v="11" actId="948"/>
          <ac:graphicFrameMkLst>
            <pc:docMk/>
            <pc:sldMk cId="1478231825" sldId="256"/>
            <ac:graphicFrameMk id="13" creationId="{FED83F7C-9880-B00C-005A-C045DD847B05}"/>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51"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4" y="20799270"/>
            <a:ext cx="24299467"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5965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90956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3" y="2108347"/>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4" y="2108347"/>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116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68655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61"/>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3285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5"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3"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384D3-BD68-D045-BB96-14DF123A789F}"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8010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4"/>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50"/>
            <a:ext cx="13706416"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70"/>
            <a:ext cx="13706416"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3" y="9707550"/>
            <a:ext cx="13773918"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3" y="14465070"/>
            <a:ext cx="13773918"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384D3-BD68-D045-BB96-14DF123A789F}" type="datetimeFigureOut">
              <a:rPr lang="en-US" smtClean="0"/>
              <a:t>5/15/2025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07928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384D3-BD68-D045-BB96-14DF123A789F}" type="datetimeFigureOut">
              <a:rPr lang="en-US" smtClean="0"/>
              <a:t>5/15/2025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52834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384D3-BD68-D045-BB96-14DF123A789F}" type="datetimeFigureOut">
              <a:rPr lang="en-US" smtClean="0"/>
              <a:t>5/15/2025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7719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20" y="5701705"/>
            <a:ext cx="16402139"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4030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20" y="5701705"/>
            <a:ext cx="16402139"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6349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2" y="2108354"/>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2" y="10541718"/>
            <a:ext cx="27944386" cy="251259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9"/>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CEF384D3-BD68-D045-BB96-14DF123A789F}" type="datetimeFigureOut">
              <a:rPr lang="en-US" smtClean="0"/>
              <a:t>5/15/2025</a:t>
            </a:fld>
            <a:endParaRPr lang="en-US"/>
          </a:p>
        </p:txBody>
      </p:sp>
      <p:sp>
        <p:nvSpPr>
          <p:cNvPr id="5" name="Footer Placeholder 4"/>
          <p:cNvSpPr>
            <a:spLocks noGrp="1"/>
          </p:cNvSpPr>
          <p:nvPr>
            <p:ph type="ftr" sz="quarter" idx="3"/>
          </p:nvPr>
        </p:nvSpPr>
        <p:spPr>
          <a:xfrm>
            <a:off x="10732265" y="36703519"/>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9"/>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6206C09-6F33-3B4A-ACD9-EC8B621BEFB0}" type="slidenum">
              <a:rPr lang="en-US" smtClean="0"/>
              <a:t>‹#›</a:t>
            </a:fld>
            <a:endParaRPr lang="en-US"/>
          </a:p>
        </p:txBody>
      </p:sp>
    </p:spTree>
    <p:extLst>
      <p:ext uri="{BB962C8B-B14F-4D97-AF65-F5344CB8AC3E}">
        <p14:creationId xmlns:p14="http://schemas.microsoft.com/office/powerpoint/2010/main" val="86715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1341859" y="24063650"/>
            <a:ext cx="5052672" cy="707886"/>
          </a:xfrm>
          <a:prstGeom prst="rect">
            <a:avLst/>
          </a:prstGeom>
          <a:noFill/>
        </p:spPr>
        <p:txBody>
          <a:bodyPr wrap="square" rtlCol="0">
            <a:spAutoFit/>
          </a:bodyPr>
          <a:lstStyle/>
          <a:p>
            <a:r>
              <a:rPr lang="ro-RO" sz="3600" b="1" dirty="0">
                <a:latin typeface="Arial" charset="0"/>
                <a:ea typeface="Arial" charset="0"/>
                <a:cs typeface="Arial" charset="0"/>
              </a:rPr>
              <a:t>           </a:t>
            </a:r>
            <a:r>
              <a:rPr lang="ro-RO" sz="4000" b="1" dirty="0">
                <a:latin typeface="Arial" charset="0"/>
                <a:ea typeface="Arial" charset="0"/>
                <a:cs typeface="Arial" charset="0"/>
              </a:rPr>
              <a:t>RESULTS</a:t>
            </a:r>
            <a:r>
              <a:rPr lang="ro-RO" sz="3600" b="1" dirty="0">
                <a:latin typeface="Arial" charset="0"/>
                <a:ea typeface="Arial" charset="0"/>
                <a:cs typeface="Arial" charset="0"/>
              </a:rPr>
              <a: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728899"/>
            <a:ext cx="4451245" cy="4622448"/>
          </a:xfrm>
          <a:prstGeom prst="rect">
            <a:avLst/>
          </a:prstGeom>
        </p:spPr>
      </p:pic>
      <p:cxnSp>
        <p:nvCxnSpPr>
          <p:cNvPr id="17" name="Straight Connector 16"/>
          <p:cNvCxnSpPr/>
          <p:nvPr/>
        </p:nvCxnSpPr>
        <p:spPr>
          <a:xfrm>
            <a:off x="2888" y="590076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91896" y="6696962"/>
            <a:ext cx="28776842" cy="1996444"/>
          </a:xfrm>
          <a:prstGeom prst="rect">
            <a:avLst/>
          </a:prstGeom>
          <a:noFill/>
        </p:spPr>
        <p:txBody>
          <a:bodyPr wrap="square" rtlCol="0">
            <a:spAutoFit/>
          </a:bodyPr>
          <a:lstStyle/>
          <a:p>
            <a:pPr algn="ctr">
              <a:lnSpc>
                <a:spcPct val="107000"/>
              </a:lnSpc>
              <a:spcBef>
                <a:spcPts val="600"/>
              </a:spcBef>
              <a:spcAft>
                <a:spcPts val="800"/>
              </a:spcAft>
            </a:pPr>
            <a:r>
              <a:rPr lang="en-GB" sz="6000" b="1" dirty="0">
                <a:effectLst/>
                <a:latin typeface="Arial" panose="020B0604020202020204" pitchFamily="34" charset="0"/>
                <a:ea typeface="Aptos" panose="020B0004020202020204" pitchFamily="34" charset="0"/>
                <a:cs typeface="Arial" panose="020B0604020202020204" pitchFamily="34" charset="0"/>
              </a:rPr>
              <a:t>COMPARATIVE </a:t>
            </a:r>
            <a:r>
              <a:rPr lang="ro-RO" sz="6000" b="1" dirty="0">
                <a:effectLst/>
                <a:latin typeface="Arial" panose="020B0604020202020204" pitchFamily="34" charset="0"/>
                <a:ea typeface="Aptos" panose="020B0004020202020204" pitchFamily="34" charset="0"/>
                <a:cs typeface="Arial" panose="020B0604020202020204" pitchFamily="34" charset="0"/>
              </a:rPr>
              <a:t> </a:t>
            </a:r>
            <a:r>
              <a:rPr lang="en-GB" sz="6000" b="1" dirty="0">
                <a:effectLst/>
                <a:latin typeface="Arial" panose="020B0604020202020204" pitchFamily="34" charset="0"/>
                <a:ea typeface="Aptos" panose="020B0004020202020204" pitchFamily="34" charset="0"/>
                <a:cs typeface="Arial" panose="020B0604020202020204" pitchFamily="34" charset="0"/>
              </a:rPr>
              <a:t>RESEARCH </a:t>
            </a:r>
            <a:r>
              <a:rPr lang="ro-RO" sz="6000" b="1" dirty="0">
                <a:effectLst/>
                <a:latin typeface="Arial" panose="020B0604020202020204" pitchFamily="34" charset="0"/>
                <a:ea typeface="Aptos" panose="020B0004020202020204" pitchFamily="34" charset="0"/>
                <a:cs typeface="Arial" panose="020B0604020202020204" pitchFamily="34" charset="0"/>
              </a:rPr>
              <a:t> </a:t>
            </a:r>
            <a:r>
              <a:rPr lang="en-GB" sz="6000" b="1" dirty="0">
                <a:effectLst/>
                <a:latin typeface="Arial" panose="020B0604020202020204" pitchFamily="34" charset="0"/>
                <a:ea typeface="Aptos" panose="020B0004020202020204" pitchFamily="34" charset="0"/>
                <a:cs typeface="Arial" panose="020B0604020202020204" pitchFamily="34" charset="0"/>
              </a:rPr>
              <a:t>ON </a:t>
            </a:r>
            <a:r>
              <a:rPr lang="ro-RO" sz="6000" b="1" dirty="0">
                <a:effectLst/>
                <a:latin typeface="Arial" panose="020B0604020202020204" pitchFamily="34" charset="0"/>
                <a:ea typeface="Aptos" panose="020B0004020202020204" pitchFamily="34" charset="0"/>
                <a:cs typeface="Arial" panose="020B0604020202020204" pitchFamily="34" charset="0"/>
              </a:rPr>
              <a:t> </a:t>
            </a:r>
            <a:r>
              <a:rPr lang="en-GB" sz="6000" b="1" dirty="0">
                <a:effectLst/>
                <a:latin typeface="Arial" panose="020B0604020202020204" pitchFamily="34" charset="0"/>
                <a:ea typeface="Aptos" panose="020B0004020202020204" pitchFamily="34" charset="0"/>
                <a:cs typeface="Arial" panose="020B0604020202020204" pitchFamily="34" charset="0"/>
              </a:rPr>
              <a:t>MEAT</a:t>
            </a:r>
            <a:r>
              <a:rPr lang="ro-RO" sz="6000" b="1" dirty="0">
                <a:effectLst/>
                <a:latin typeface="Arial" panose="020B0604020202020204" pitchFamily="34" charset="0"/>
                <a:ea typeface="Aptos" panose="020B0004020202020204" pitchFamily="34" charset="0"/>
                <a:cs typeface="Arial" panose="020B0604020202020204" pitchFamily="34" charset="0"/>
              </a:rPr>
              <a:t> </a:t>
            </a:r>
            <a:r>
              <a:rPr lang="en-GB" sz="6000" b="1" dirty="0">
                <a:effectLst/>
                <a:latin typeface="Arial" panose="020B0604020202020204" pitchFamily="34" charset="0"/>
                <a:ea typeface="Aptos" panose="020B0004020202020204" pitchFamily="34" charset="0"/>
                <a:cs typeface="Arial" panose="020B0604020202020204" pitchFamily="34" charset="0"/>
              </a:rPr>
              <a:t> PRODUCTION</a:t>
            </a:r>
            <a:r>
              <a:rPr lang="ro-RO" sz="6000" b="1" dirty="0">
                <a:effectLst/>
                <a:latin typeface="Arial" panose="020B0604020202020204" pitchFamily="34" charset="0"/>
                <a:ea typeface="Aptos" panose="020B0004020202020204" pitchFamily="34" charset="0"/>
                <a:cs typeface="Arial" panose="020B0604020202020204" pitchFamily="34" charset="0"/>
              </a:rPr>
              <a:t> </a:t>
            </a:r>
            <a:r>
              <a:rPr lang="en-GB" sz="6000" b="1" dirty="0">
                <a:effectLst/>
                <a:latin typeface="Arial" panose="020B0604020202020204" pitchFamily="34" charset="0"/>
                <a:ea typeface="Aptos" panose="020B0004020202020204" pitchFamily="34" charset="0"/>
                <a:cs typeface="Arial" panose="020B0604020202020204" pitchFamily="34" charset="0"/>
              </a:rPr>
              <a:t> PERFORMANCE</a:t>
            </a:r>
            <a:r>
              <a:rPr lang="ro-RO" sz="6000" b="1" dirty="0">
                <a:effectLst/>
                <a:latin typeface="Arial" panose="020B0604020202020204" pitchFamily="34" charset="0"/>
                <a:ea typeface="Aptos" panose="020B0004020202020204" pitchFamily="34" charset="0"/>
                <a:cs typeface="Arial" panose="020B0604020202020204" pitchFamily="34" charset="0"/>
              </a:rPr>
              <a:t> </a:t>
            </a:r>
            <a:r>
              <a:rPr lang="en-GB" sz="6000" b="1" dirty="0">
                <a:effectLst/>
                <a:latin typeface="Arial" panose="020B0604020202020204" pitchFamily="34" charset="0"/>
                <a:ea typeface="Aptos" panose="020B0004020202020204" pitchFamily="34" charset="0"/>
                <a:cs typeface="Arial" panose="020B0604020202020204" pitchFamily="34" charset="0"/>
              </a:rPr>
              <a:t> IN INTENSIVELY</a:t>
            </a:r>
            <a:r>
              <a:rPr lang="ro-RO" sz="6000" b="1" dirty="0">
                <a:effectLst/>
                <a:latin typeface="Arial" panose="020B0604020202020204" pitchFamily="34" charset="0"/>
                <a:ea typeface="Aptos" panose="020B0004020202020204" pitchFamily="34" charset="0"/>
                <a:cs typeface="Arial" panose="020B0604020202020204" pitchFamily="34" charset="0"/>
              </a:rPr>
              <a:t> </a:t>
            </a:r>
            <a:r>
              <a:rPr lang="en-GB" sz="6000" b="1" dirty="0">
                <a:effectLst/>
                <a:latin typeface="Arial" panose="020B0604020202020204" pitchFamily="34" charset="0"/>
                <a:ea typeface="Aptos" panose="020B0004020202020204" pitchFamily="34" charset="0"/>
                <a:cs typeface="Arial" panose="020B0604020202020204" pitchFamily="34" charset="0"/>
              </a:rPr>
              <a:t> FATTENED </a:t>
            </a:r>
            <a:r>
              <a:rPr lang="ro-RO" sz="6000" b="1" dirty="0">
                <a:effectLst/>
                <a:latin typeface="Arial" panose="020B0604020202020204" pitchFamily="34" charset="0"/>
                <a:ea typeface="Aptos" panose="020B0004020202020204" pitchFamily="34" charset="0"/>
                <a:cs typeface="Arial" panose="020B0604020202020204" pitchFamily="34" charset="0"/>
              </a:rPr>
              <a:t> </a:t>
            </a:r>
            <a:r>
              <a:rPr lang="en-GB" sz="6000" b="1" dirty="0">
                <a:effectLst/>
                <a:latin typeface="Arial" panose="020B0604020202020204" pitchFamily="34" charset="0"/>
                <a:ea typeface="Aptos" panose="020B0004020202020204" pitchFamily="34" charset="0"/>
                <a:cs typeface="Arial" panose="020B0604020202020204" pitchFamily="34" charset="0"/>
              </a:rPr>
              <a:t>LAMBS </a:t>
            </a:r>
            <a:r>
              <a:rPr lang="ro-RO" sz="6000" b="1" dirty="0">
                <a:effectLst/>
                <a:latin typeface="Arial" panose="020B0604020202020204" pitchFamily="34" charset="0"/>
                <a:ea typeface="Aptos" panose="020B0004020202020204" pitchFamily="34" charset="0"/>
                <a:cs typeface="Arial" panose="020B0604020202020204" pitchFamily="34" charset="0"/>
              </a:rPr>
              <a:t> </a:t>
            </a:r>
            <a:r>
              <a:rPr lang="en-GB" sz="6000" b="1" dirty="0">
                <a:effectLst/>
                <a:latin typeface="Arial" panose="020B0604020202020204" pitchFamily="34" charset="0"/>
                <a:ea typeface="Aptos" panose="020B0004020202020204" pitchFamily="34" charset="0"/>
                <a:cs typeface="Arial" panose="020B0604020202020204" pitchFamily="34" charset="0"/>
              </a:rPr>
              <a:t>FROM </a:t>
            </a:r>
            <a:r>
              <a:rPr lang="ro-RO" sz="6000" b="1" dirty="0">
                <a:effectLst/>
                <a:latin typeface="Arial" panose="020B0604020202020204" pitchFamily="34" charset="0"/>
                <a:ea typeface="Aptos" panose="020B0004020202020204" pitchFamily="34" charset="0"/>
                <a:cs typeface="Arial" panose="020B0604020202020204" pitchFamily="34" charset="0"/>
              </a:rPr>
              <a:t> </a:t>
            </a:r>
            <a:r>
              <a:rPr lang="en-GB" sz="6000" b="1" dirty="0">
                <a:effectLst/>
                <a:latin typeface="Arial" panose="020B0604020202020204" pitchFamily="34" charset="0"/>
                <a:ea typeface="Aptos" panose="020B0004020202020204" pitchFamily="34" charset="0"/>
                <a:cs typeface="Arial" panose="020B0604020202020204" pitchFamily="34" charset="0"/>
              </a:rPr>
              <a:t>NATIVE</a:t>
            </a:r>
            <a:r>
              <a:rPr lang="ro-RO" sz="6000" b="1" dirty="0">
                <a:effectLst/>
                <a:latin typeface="Arial" panose="020B0604020202020204" pitchFamily="34" charset="0"/>
                <a:ea typeface="Aptos" panose="020B0004020202020204" pitchFamily="34" charset="0"/>
                <a:cs typeface="Arial" panose="020B0604020202020204" pitchFamily="34" charset="0"/>
              </a:rPr>
              <a:t> </a:t>
            </a:r>
            <a:r>
              <a:rPr lang="en-GB" sz="6000" b="1" dirty="0">
                <a:effectLst/>
                <a:latin typeface="Arial" panose="020B0604020202020204" pitchFamily="34" charset="0"/>
                <a:ea typeface="Aptos" panose="020B0004020202020204" pitchFamily="34" charset="0"/>
                <a:cs typeface="Arial" panose="020B0604020202020204" pitchFamily="34" charset="0"/>
              </a:rPr>
              <a:t> BREEDS</a:t>
            </a:r>
            <a:endParaRPr lang="en-GB" sz="6000" dirty="0">
              <a:effectLst/>
              <a:latin typeface="Arial" panose="020B0604020202020204" pitchFamily="34" charset="0"/>
              <a:ea typeface="Aptos" panose="020B0004020202020204" pitchFamily="34" charset="0"/>
              <a:cs typeface="Arial" panose="020B0604020202020204" pitchFamily="34" charset="0"/>
            </a:endParaRPr>
          </a:p>
        </p:txBody>
      </p:sp>
      <p:sp>
        <p:nvSpPr>
          <p:cNvPr id="19" name="TextBox 18"/>
          <p:cNvSpPr txBox="1"/>
          <p:nvPr/>
        </p:nvSpPr>
        <p:spPr>
          <a:xfrm>
            <a:off x="2766994" y="9658385"/>
            <a:ext cx="28359197" cy="1200329"/>
          </a:xfrm>
          <a:prstGeom prst="rect">
            <a:avLst/>
          </a:prstGeom>
          <a:noFill/>
        </p:spPr>
        <p:txBody>
          <a:bodyPr wrap="square" rtlCol="0">
            <a:spAutoFit/>
          </a:bodyPr>
          <a:lstStyle/>
          <a:p>
            <a:pPr algn="r"/>
            <a:r>
              <a:rPr lang="en-US" sz="3600" b="1" dirty="0" err="1">
                <a:latin typeface="Arial" panose="020B0604020202020204" pitchFamily="34" charset="0"/>
                <a:ea typeface="Arial" charset="0"/>
                <a:cs typeface="Arial" panose="020B0604020202020204" pitchFamily="34" charset="0"/>
              </a:rPr>
              <a:t>Aut</a:t>
            </a:r>
            <a:r>
              <a:rPr lang="ro-RO" sz="3600" b="1" dirty="0" err="1">
                <a:latin typeface="Arial" panose="020B0604020202020204" pitchFamily="34" charset="0"/>
                <a:ea typeface="Arial" charset="0"/>
                <a:cs typeface="Arial" panose="020B0604020202020204" pitchFamily="34" charset="0"/>
              </a:rPr>
              <a:t>hors</a:t>
            </a:r>
            <a:r>
              <a:rPr lang="ro-RO" sz="3600" b="1" dirty="0">
                <a:latin typeface="Arial" panose="020B0604020202020204" pitchFamily="34" charset="0"/>
                <a:ea typeface="Arial" charset="0"/>
                <a:cs typeface="Arial" panose="020B0604020202020204" pitchFamily="34" charset="0"/>
              </a:rPr>
              <a:t>: </a:t>
            </a:r>
            <a:r>
              <a:rPr lang="ro-RO"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Dr.ing</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Neacșu Corneliu Ion</a:t>
            </a:r>
            <a:r>
              <a:rPr lang="ro-RO" sz="3600" b="1" kern="100" baseline="30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Dr.ing</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Vicovan</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Petru Gabriel</a:t>
            </a:r>
            <a:r>
              <a:rPr lang="ro-RO" sz="3600" b="1" kern="100" baseline="30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Drd. Vartic Alexandru Gabriel</a:t>
            </a:r>
            <a:r>
              <a:rPr lang="ro-RO" sz="3600" b="1" kern="100" baseline="30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Dr.ing</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Vicovan</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Adriana</a:t>
            </a:r>
            <a:r>
              <a:rPr lang="ro-RO" sz="3600" b="1" kern="100" baseline="30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algn="r"/>
            <a:r>
              <a:rPr lang="ro-RO"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Dr.ing</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Nicolescu Alina Narcisa</a:t>
            </a:r>
            <a:r>
              <a:rPr lang="ro-RO" sz="3600" b="1" kern="100" baseline="30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3600" b="1"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Dr.ing</a:t>
            </a:r>
            <a:r>
              <a:rPr lang="ro-RO" sz="36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Cutova Nicolae</a:t>
            </a:r>
            <a:r>
              <a:rPr lang="ro-RO" sz="3600" b="1" kern="100" baseline="30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en-GB" sz="3600" kern="50" dirty="0">
              <a:effectLst/>
              <a:latin typeface="Arial" panose="020B0604020202020204" pitchFamily="34" charset="0"/>
              <a:ea typeface="Andale Sans UI"/>
              <a:cs typeface="Arial" panose="020B0604020202020204" pitchFamily="34" charset="0"/>
            </a:endParaRPr>
          </a:p>
        </p:txBody>
      </p:sp>
      <p:sp>
        <p:nvSpPr>
          <p:cNvPr id="20" name="TextBox 19"/>
          <p:cNvSpPr txBox="1"/>
          <p:nvPr/>
        </p:nvSpPr>
        <p:spPr>
          <a:xfrm>
            <a:off x="1846465" y="10947588"/>
            <a:ext cx="29318019" cy="5945217"/>
          </a:xfrm>
          <a:prstGeom prst="rect">
            <a:avLst/>
          </a:prstGeom>
          <a:noFill/>
        </p:spPr>
        <p:txBody>
          <a:bodyPr wrap="square" rtlCol="0">
            <a:spAutoFit/>
          </a:bodyPr>
          <a:lstStyle/>
          <a:p>
            <a:r>
              <a:rPr lang="ro-RO" sz="4000" b="1" dirty="0">
                <a:latin typeface="Arial" charset="0"/>
                <a:ea typeface="Arial" charset="0"/>
                <a:cs typeface="Arial" charset="0"/>
              </a:rPr>
              <a:t>       INTRODUCTION</a:t>
            </a:r>
          </a:p>
          <a:p>
            <a:endParaRPr lang="ro-RO" sz="4000" b="1" dirty="0">
              <a:latin typeface="Arial" charset="0"/>
              <a:ea typeface="Arial" charset="0"/>
              <a:cs typeface="Arial" charset="0"/>
            </a:endParaRPr>
          </a:p>
          <a:p>
            <a:pPr algn="just">
              <a:lnSpc>
                <a:spcPts val="4600"/>
              </a:lnSpc>
            </a:pPr>
            <a:r>
              <a:rPr lang="ro-RO" sz="3200" b="1" dirty="0">
                <a:effectLst/>
                <a:latin typeface="Arial" panose="020B0604020202020204" pitchFamily="34" charset="0"/>
                <a:ea typeface="Times New Roman" panose="02020603050405020304" pitchFamily="18" charset="0"/>
                <a:cs typeface="Arial" panose="020B0604020202020204" pitchFamily="34" charset="0"/>
              </a:rPr>
              <a:t>          </a:t>
            </a:r>
            <a:r>
              <a:rPr lang="en-US" sz="3200" b="1" dirty="0">
                <a:effectLst/>
                <a:latin typeface="Arial" panose="020B0604020202020204" pitchFamily="34" charset="0"/>
                <a:ea typeface="Times New Roman" panose="02020603050405020304" pitchFamily="18" charset="0"/>
                <a:cs typeface="Arial" panose="020B0604020202020204" pitchFamily="34" charset="0"/>
              </a:rPr>
              <a:t>The study evaluates the morpho-productive traits and fattening performance of intensively reared male lambs from native sheep breeds (</a:t>
            </a:r>
            <a:r>
              <a:rPr lang="en-US" sz="3200" b="1" dirty="0" err="1">
                <a:effectLst/>
                <a:latin typeface="Arial" panose="020B0604020202020204" pitchFamily="34" charset="0"/>
                <a:ea typeface="Times New Roman" panose="02020603050405020304" pitchFamily="18" charset="0"/>
                <a:cs typeface="Arial" panose="020B0604020202020204" pitchFamily="34" charset="0"/>
              </a:rPr>
              <a:t>Țurcană</a:t>
            </a:r>
            <a:r>
              <a:rPr lang="en-US" sz="3200" b="1" dirty="0">
                <a:effectLst/>
                <a:latin typeface="Arial" panose="020B0604020202020204" pitchFamily="34" charset="0"/>
                <a:ea typeface="Times New Roman" panose="02020603050405020304" pitchFamily="18" charset="0"/>
                <a:cs typeface="Arial" panose="020B0604020202020204" pitchFamily="34" charset="0"/>
              </a:rPr>
              <a:t>, </a:t>
            </a:r>
            <a:r>
              <a:rPr lang="en-US" sz="3200" b="1" dirty="0" err="1">
                <a:effectLst/>
                <a:latin typeface="Arial" panose="020B0604020202020204" pitchFamily="34" charset="0"/>
                <a:ea typeface="Times New Roman" panose="02020603050405020304" pitchFamily="18" charset="0"/>
                <a:cs typeface="Arial" panose="020B0604020202020204" pitchFamily="34" charset="0"/>
              </a:rPr>
              <a:t>Țigaie</a:t>
            </a:r>
            <a:r>
              <a:rPr lang="en-US" sz="3200" b="1" dirty="0">
                <a:effectLst/>
                <a:latin typeface="Arial" panose="020B0604020202020204" pitchFamily="34" charset="0"/>
                <a:ea typeface="Times New Roman" panose="02020603050405020304" pitchFamily="18" charset="0"/>
                <a:cs typeface="Arial" panose="020B0604020202020204" pitchFamily="34" charset="0"/>
              </a:rPr>
              <a:t>, Palas Merino, Palas Prolific, and Palas Meat) and crossbreeds (Rouge de </a:t>
            </a:r>
            <a:r>
              <a:rPr lang="en-US" sz="3200" b="1" dirty="0" err="1">
                <a:effectLst/>
                <a:latin typeface="Arial" panose="020B0604020202020204" pitchFamily="34" charset="0"/>
                <a:ea typeface="Times New Roman" panose="02020603050405020304" pitchFamily="18" charset="0"/>
                <a:cs typeface="Arial" panose="020B0604020202020204" pitchFamily="34" charset="0"/>
              </a:rPr>
              <a:t>L’Ouest</a:t>
            </a:r>
            <a:r>
              <a:rPr lang="en-US" sz="3200" b="1" dirty="0">
                <a:effectLst/>
                <a:latin typeface="Arial" panose="020B0604020202020204" pitchFamily="34" charset="0"/>
                <a:ea typeface="Times New Roman" panose="02020603050405020304" pitchFamily="18" charset="0"/>
                <a:cs typeface="Arial" panose="020B0604020202020204" pitchFamily="34" charset="0"/>
              </a:rPr>
              <a:t> × Palas Prolific, Rouge de </a:t>
            </a:r>
            <a:r>
              <a:rPr lang="en-US" sz="3200" b="1" dirty="0" err="1">
                <a:effectLst/>
                <a:latin typeface="Arial" panose="020B0604020202020204" pitchFamily="34" charset="0"/>
                <a:ea typeface="Times New Roman" panose="02020603050405020304" pitchFamily="18" charset="0"/>
                <a:cs typeface="Arial" panose="020B0604020202020204" pitchFamily="34" charset="0"/>
              </a:rPr>
              <a:t>L’Ouest</a:t>
            </a:r>
            <a:r>
              <a:rPr lang="en-US" sz="3200" b="1" dirty="0">
                <a:effectLst/>
                <a:latin typeface="Arial" panose="020B0604020202020204" pitchFamily="34" charset="0"/>
                <a:ea typeface="Times New Roman" panose="02020603050405020304" pitchFamily="18" charset="0"/>
                <a:cs typeface="Arial" panose="020B0604020202020204" pitchFamily="34" charset="0"/>
              </a:rPr>
              <a:t> × Palas Meat). Birth weights ranged from 3.82 kg to 5.29 kg. The lowest final body weights were recorded in the </a:t>
            </a:r>
            <a:r>
              <a:rPr lang="en-US" sz="3200" b="1" dirty="0" err="1">
                <a:effectLst/>
                <a:latin typeface="Arial" panose="020B0604020202020204" pitchFamily="34" charset="0"/>
                <a:ea typeface="Times New Roman" panose="02020603050405020304" pitchFamily="18" charset="0"/>
                <a:cs typeface="Arial" panose="020B0604020202020204" pitchFamily="34" charset="0"/>
              </a:rPr>
              <a:t>Țigaie</a:t>
            </a:r>
            <a:r>
              <a:rPr lang="en-US" sz="3200" b="1" dirty="0">
                <a:effectLst/>
                <a:latin typeface="Arial" panose="020B0604020202020204" pitchFamily="34" charset="0"/>
                <a:ea typeface="Times New Roman" panose="02020603050405020304" pitchFamily="18" charset="0"/>
                <a:cs typeface="Arial" panose="020B0604020202020204" pitchFamily="34" charset="0"/>
              </a:rPr>
              <a:t> (30.55 kg) and </a:t>
            </a:r>
            <a:r>
              <a:rPr lang="en-US" sz="3200" b="1" dirty="0" err="1">
                <a:effectLst/>
                <a:latin typeface="Arial" panose="020B0604020202020204" pitchFamily="34" charset="0"/>
                <a:ea typeface="Times New Roman" panose="02020603050405020304" pitchFamily="18" charset="0"/>
                <a:cs typeface="Arial" panose="020B0604020202020204" pitchFamily="34" charset="0"/>
              </a:rPr>
              <a:t>Țurcană</a:t>
            </a:r>
            <a:r>
              <a:rPr lang="en-US" sz="3200" b="1" dirty="0">
                <a:effectLst/>
                <a:latin typeface="Arial" panose="020B0604020202020204" pitchFamily="34" charset="0"/>
                <a:ea typeface="Times New Roman" panose="02020603050405020304" pitchFamily="18" charset="0"/>
                <a:cs typeface="Arial" panose="020B0604020202020204" pitchFamily="34" charset="0"/>
              </a:rPr>
              <a:t> (31.67 kg) breeds, while the crossbreeds achieved the highest final weights (45.16–48.16 kg). The highest daily average gain was recorded in the Palas Meat breed (320 g/day), and the most efficient feed conversion was observed in the Palas Merino and Palas Meat breeds (4.37–4.78 N.E./kg gain; 745.01–789.06 g D.C.P./kg gain). The results highlight the good current potential of native breeds for meat production and the beneficial effect of crossbreeding with specialized meat breeds to enhance the economic efficiency of sheep farming.</a:t>
            </a:r>
            <a:endParaRPr lang="ro-RO" sz="3200" b="1" dirty="0">
              <a:latin typeface="Arial" charset="0"/>
              <a:ea typeface="Arial" charset="0"/>
              <a:cs typeface="Arial" charset="0"/>
            </a:endParaRPr>
          </a:p>
          <a:p>
            <a:pPr algn="just"/>
            <a:r>
              <a:rPr lang="ro-RO" sz="3200" dirty="0">
                <a:latin typeface="Arial" charset="0"/>
                <a:ea typeface="Arial" charset="0"/>
                <a:cs typeface="Arial" charset="0"/>
              </a:rPr>
              <a:t>. </a:t>
            </a:r>
          </a:p>
        </p:txBody>
      </p:sp>
      <p:sp>
        <p:nvSpPr>
          <p:cNvPr id="21" name="TextBox 20"/>
          <p:cNvSpPr txBox="1"/>
          <p:nvPr/>
        </p:nvSpPr>
        <p:spPr>
          <a:xfrm>
            <a:off x="1341859" y="17302774"/>
            <a:ext cx="29589879" cy="6611041"/>
          </a:xfrm>
          <a:prstGeom prst="rect">
            <a:avLst/>
          </a:prstGeom>
          <a:noFill/>
        </p:spPr>
        <p:txBody>
          <a:bodyPr wrap="square" rtlCol="0">
            <a:spAutoFit/>
          </a:bodyPr>
          <a:lstStyle/>
          <a:p>
            <a:r>
              <a:rPr lang="ro-RO" sz="4000" b="1" dirty="0">
                <a:latin typeface="Arial" charset="0"/>
                <a:ea typeface="Arial" charset="0"/>
                <a:cs typeface="Arial" charset="0"/>
              </a:rPr>
              <a:t>      MATERIAL AND METHODS</a:t>
            </a:r>
          </a:p>
          <a:p>
            <a:endParaRPr lang="ro-RO" sz="4000" b="1" dirty="0">
              <a:latin typeface="Arial" charset="0"/>
              <a:ea typeface="Arial" charset="0"/>
              <a:cs typeface="Arial" charset="0"/>
            </a:endParaRPr>
          </a:p>
          <a:p>
            <a:pPr algn="just">
              <a:lnSpc>
                <a:spcPts val="4600"/>
              </a:lnSpc>
            </a:pPr>
            <a:r>
              <a:rPr lang="ro-RO" sz="40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a:effectLst/>
                <a:latin typeface="Arial" panose="020B0604020202020204" pitchFamily="34" charset="0"/>
                <a:ea typeface="Times New Roman" panose="02020603050405020304" pitchFamily="18" charset="0"/>
                <a:cs typeface="Arial" panose="020B0604020202020204" pitchFamily="34" charset="0"/>
              </a:rPr>
              <a:t>The research was carried out within the ICDCOC Palas Constanța on lambs from the current year belonging to the following breeds and genotypes:</a:t>
            </a:r>
          </a:p>
          <a:p>
            <a:pPr marL="2271580" lvl="1" indent="-457200" algn="just">
              <a:lnSpc>
                <a:spcPts val="4600"/>
              </a:lnSpc>
              <a:buFont typeface="Wingdings" panose="05000000000000000000" pitchFamily="2" charset="2"/>
              <a:buChar char="Ø"/>
            </a:pPr>
            <a:r>
              <a:rPr lang="en-GB" sz="3200" b="1" dirty="0">
                <a:effectLst/>
                <a:latin typeface="Arial" panose="020B0604020202020204" pitchFamily="34" charset="0"/>
                <a:ea typeface="Times New Roman" panose="02020603050405020304" pitchFamily="18" charset="0"/>
                <a:cs typeface="Arial" panose="020B0604020202020204" pitchFamily="34" charset="0"/>
              </a:rPr>
              <a:t>Palas Merino Breed</a:t>
            </a:r>
          </a:p>
          <a:p>
            <a:pPr marL="2271580" lvl="1" indent="-457200" algn="just">
              <a:lnSpc>
                <a:spcPts val="4600"/>
              </a:lnSpc>
              <a:buFont typeface="Wingdings" panose="05000000000000000000" pitchFamily="2" charset="2"/>
              <a:buChar char="Ø"/>
            </a:pPr>
            <a:r>
              <a:rPr lang="en-GB" sz="3200" b="1" dirty="0">
                <a:effectLst/>
                <a:latin typeface="Arial" panose="020B0604020202020204" pitchFamily="34" charset="0"/>
                <a:ea typeface="Times New Roman" panose="02020603050405020304" pitchFamily="18" charset="0"/>
                <a:cs typeface="Arial" panose="020B0604020202020204" pitchFamily="34" charset="0"/>
              </a:rPr>
              <a:t>Palas Meat Breed</a:t>
            </a:r>
          </a:p>
          <a:p>
            <a:pPr marL="2271580" lvl="1" indent="-457200" algn="just">
              <a:lnSpc>
                <a:spcPts val="4600"/>
              </a:lnSpc>
              <a:buFont typeface="Wingdings" panose="05000000000000000000" pitchFamily="2" charset="2"/>
              <a:buChar char="Ø"/>
            </a:pPr>
            <a:r>
              <a:rPr lang="en-GB" sz="3200" b="1" dirty="0">
                <a:effectLst/>
                <a:latin typeface="Arial" panose="020B0604020202020204" pitchFamily="34" charset="0"/>
                <a:ea typeface="Times New Roman" panose="02020603050405020304" pitchFamily="18" charset="0"/>
                <a:cs typeface="Arial" panose="020B0604020202020204" pitchFamily="34" charset="0"/>
              </a:rPr>
              <a:t>Palas Prolific Breed</a:t>
            </a:r>
          </a:p>
          <a:p>
            <a:pPr marL="2271580" lvl="1" indent="-457200" algn="just">
              <a:lnSpc>
                <a:spcPts val="4600"/>
              </a:lnSpc>
              <a:buFont typeface="Wingdings" panose="05000000000000000000" pitchFamily="2" charset="2"/>
              <a:buChar char="Ø"/>
            </a:pPr>
            <a:r>
              <a:rPr lang="en-GB" sz="3200" b="1" dirty="0" err="1">
                <a:effectLst/>
                <a:latin typeface="Arial" panose="020B0604020202020204" pitchFamily="34" charset="0"/>
                <a:ea typeface="Times New Roman" panose="02020603050405020304" pitchFamily="18" charset="0"/>
                <a:cs typeface="Arial" panose="020B0604020202020204" pitchFamily="34" charset="0"/>
              </a:rPr>
              <a:t>Țurcană</a:t>
            </a:r>
            <a:r>
              <a:rPr lang="en-GB" sz="3200" b="1" dirty="0">
                <a:effectLst/>
                <a:latin typeface="Arial" panose="020B0604020202020204" pitchFamily="34" charset="0"/>
                <a:ea typeface="Times New Roman" panose="02020603050405020304" pitchFamily="18" charset="0"/>
                <a:cs typeface="Arial" panose="020B0604020202020204" pitchFamily="34" charset="0"/>
              </a:rPr>
              <a:t> Breed</a:t>
            </a:r>
          </a:p>
          <a:p>
            <a:pPr marL="2271580" lvl="1" indent="-457200" algn="just">
              <a:lnSpc>
                <a:spcPts val="4600"/>
              </a:lnSpc>
              <a:buFont typeface="Wingdings" panose="05000000000000000000" pitchFamily="2" charset="2"/>
              <a:buChar char="Ø"/>
            </a:pPr>
            <a:r>
              <a:rPr lang="en-GB" sz="3200" b="1" dirty="0" err="1">
                <a:effectLst/>
                <a:latin typeface="Arial" panose="020B0604020202020204" pitchFamily="34" charset="0"/>
                <a:ea typeface="Times New Roman" panose="02020603050405020304" pitchFamily="18" charset="0"/>
                <a:cs typeface="Arial" panose="020B0604020202020204" pitchFamily="34" charset="0"/>
              </a:rPr>
              <a:t>Țigaie</a:t>
            </a:r>
            <a:r>
              <a:rPr lang="en-GB" sz="3200" b="1" dirty="0">
                <a:effectLst/>
                <a:latin typeface="Arial" panose="020B0604020202020204" pitchFamily="34" charset="0"/>
                <a:ea typeface="Times New Roman" panose="02020603050405020304" pitchFamily="18" charset="0"/>
                <a:cs typeface="Arial" panose="020B0604020202020204" pitchFamily="34" charset="0"/>
              </a:rPr>
              <a:t> Breed (rusty variety)</a:t>
            </a:r>
          </a:p>
          <a:p>
            <a:pPr marL="2271580" lvl="1" indent="-457200" algn="just">
              <a:lnSpc>
                <a:spcPts val="4600"/>
              </a:lnSpc>
              <a:buFont typeface="Wingdings" panose="05000000000000000000" pitchFamily="2" charset="2"/>
              <a:buChar char="Ø"/>
            </a:pPr>
            <a:r>
              <a:rPr lang="en-GB" sz="3200" b="1" dirty="0">
                <a:effectLst/>
                <a:latin typeface="Arial" panose="020B0604020202020204" pitchFamily="34" charset="0"/>
                <a:ea typeface="Times New Roman" panose="02020603050405020304" pitchFamily="18" charset="0"/>
                <a:cs typeface="Arial" panose="020B0604020202020204" pitchFamily="34" charset="0"/>
              </a:rPr>
              <a:t>Rouge de </a:t>
            </a:r>
            <a:r>
              <a:rPr lang="en-GB" sz="3200" b="1" dirty="0" err="1">
                <a:effectLst/>
                <a:latin typeface="Arial" panose="020B0604020202020204" pitchFamily="34" charset="0"/>
                <a:ea typeface="Times New Roman" panose="02020603050405020304" pitchFamily="18" charset="0"/>
                <a:cs typeface="Arial" panose="020B0604020202020204" pitchFamily="34" charset="0"/>
              </a:rPr>
              <a:t>LʼOuest</a:t>
            </a:r>
            <a:r>
              <a:rPr lang="en-GB" sz="3200" b="1" dirty="0">
                <a:effectLst/>
                <a:latin typeface="Arial" panose="020B0604020202020204" pitchFamily="34" charset="0"/>
                <a:ea typeface="Times New Roman" panose="02020603050405020304" pitchFamily="18" charset="0"/>
                <a:cs typeface="Arial" panose="020B0604020202020204" pitchFamily="34" charset="0"/>
              </a:rPr>
              <a:t> x Palas Prolific Breed</a:t>
            </a:r>
          </a:p>
          <a:p>
            <a:pPr marL="2271580" lvl="1" indent="-457200" algn="just">
              <a:lnSpc>
                <a:spcPts val="4600"/>
              </a:lnSpc>
              <a:buFont typeface="Wingdings" panose="05000000000000000000" pitchFamily="2" charset="2"/>
              <a:buChar char="Ø"/>
            </a:pPr>
            <a:r>
              <a:rPr lang="en-GB" sz="3200" b="1" dirty="0">
                <a:effectLst/>
                <a:latin typeface="Arial" panose="020B0604020202020204" pitchFamily="34" charset="0"/>
                <a:ea typeface="Times New Roman" panose="02020603050405020304" pitchFamily="18" charset="0"/>
                <a:cs typeface="Arial" panose="020B0604020202020204" pitchFamily="34" charset="0"/>
              </a:rPr>
              <a:t>Rouge de </a:t>
            </a:r>
            <a:r>
              <a:rPr lang="en-GB" sz="3200" b="1" dirty="0" err="1">
                <a:effectLst/>
                <a:latin typeface="Arial" panose="020B0604020202020204" pitchFamily="34" charset="0"/>
                <a:ea typeface="Times New Roman" panose="02020603050405020304" pitchFamily="18" charset="0"/>
                <a:cs typeface="Arial" panose="020B0604020202020204" pitchFamily="34" charset="0"/>
              </a:rPr>
              <a:t>LʼOuest</a:t>
            </a:r>
            <a:r>
              <a:rPr lang="en-GB" sz="3200" b="1" dirty="0">
                <a:effectLst/>
                <a:latin typeface="Arial" panose="020B0604020202020204" pitchFamily="34" charset="0"/>
                <a:ea typeface="Times New Roman" panose="02020603050405020304" pitchFamily="18" charset="0"/>
                <a:cs typeface="Arial" panose="020B0604020202020204" pitchFamily="34" charset="0"/>
              </a:rPr>
              <a:t> x Palas Meat Breed</a:t>
            </a:r>
          </a:p>
          <a:p>
            <a:endParaRPr lang="ro-RO" sz="4000" b="1" dirty="0">
              <a:latin typeface="Arial" charset="0"/>
              <a:ea typeface="Arial" charset="0"/>
              <a:cs typeface="Arial" charset="0"/>
            </a:endParaRPr>
          </a:p>
        </p:txBody>
      </p:sp>
      <p:sp>
        <p:nvSpPr>
          <p:cNvPr id="23" name="TextBox 22"/>
          <p:cNvSpPr txBox="1"/>
          <p:nvPr/>
        </p:nvSpPr>
        <p:spPr>
          <a:xfrm>
            <a:off x="840390" y="32936825"/>
            <a:ext cx="30371348" cy="6663363"/>
          </a:xfrm>
          <a:prstGeom prst="rect">
            <a:avLst/>
          </a:prstGeom>
          <a:noFill/>
        </p:spPr>
        <p:txBody>
          <a:bodyPr wrap="square" rtlCol="0">
            <a:spAutoFit/>
          </a:bodyPr>
          <a:lstStyle/>
          <a:p>
            <a:r>
              <a:rPr lang="ro-RO" sz="3200" b="1" dirty="0">
                <a:latin typeface="Arial" charset="0"/>
                <a:ea typeface="Arial" charset="0"/>
                <a:cs typeface="Arial" charset="0"/>
              </a:rPr>
              <a:t>       </a:t>
            </a:r>
            <a:r>
              <a:rPr lang="ro-RO" sz="4000" b="1" dirty="0">
                <a:latin typeface="Arial" charset="0"/>
                <a:ea typeface="Arial" charset="0"/>
                <a:cs typeface="Arial" charset="0"/>
              </a:rPr>
              <a:t>CONCLUSIONS</a:t>
            </a:r>
          </a:p>
          <a:p>
            <a:endParaRPr lang="ro-RO" sz="3200" b="1" dirty="0">
              <a:latin typeface="Arial" charset="0"/>
              <a:ea typeface="Arial" charset="0"/>
              <a:cs typeface="Arial" charset="0"/>
            </a:endParaRPr>
          </a:p>
          <a:p>
            <a:pPr marL="285750" indent="-285750" algn="just">
              <a:lnSpc>
                <a:spcPts val="4600"/>
              </a:lnSpc>
              <a:buClr>
                <a:schemeClr val="accent1">
                  <a:lumMod val="50000"/>
                </a:schemeClr>
              </a:buClr>
              <a:buSzPct val="140000"/>
              <a:buFont typeface="Wingdings" panose="05000000000000000000" pitchFamily="2" charset="2"/>
              <a:buChar char="Ø"/>
            </a:pPr>
            <a:r>
              <a:rPr lang="en-US" sz="3200" b="1" dirty="0">
                <a:effectLst/>
                <a:latin typeface="Times New Roman" panose="02020603050405020304" pitchFamily="18" charset="0"/>
                <a:ea typeface="Aptos" panose="020B0004020202020204" pitchFamily="34" charset="0"/>
                <a:cs typeface="Arial" panose="020B0604020202020204" pitchFamily="34" charset="0"/>
              </a:rPr>
              <a:t> </a:t>
            </a:r>
            <a:r>
              <a:rPr lang="en-US" sz="3200" b="1" dirty="0">
                <a:effectLst/>
                <a:latin typeface="Arial" panose="020B0604020202020204" pitchFamily="34" charset="0"/>
                <a:ea typeface="Aptos" panose="020B0004020202020204" pitchFamily="34" charset="0"/>
                <a:cs typeface="Arial" panose="020B0604020202020204" pitchFamily="34" charset="0"/>
              </a:rPr>
              <a:t>The highest body weights recorded at the end of the growing and fattening period were found in the Rouge de </a:t>
            </a:r>
            <a:r>
              <a:rPr lang="en-US" sz="3200" b="1" dirty="0" err="1">
                <a:effectLst/>
                <a:latin typeface="Arial" panose="020B0604020202020204" pitchFamily="34" charset="0"/>
                <a:ea typeface="Aptos" panose="020B0004020202020204" pitchFamily="34" charset="0"/>
                <a:cs typeface="Arial" panose="020B0604020202020204" pitchFamily="34" charset="0"/>
              </a:rPr>
              <a:t>LʼOuest</a:t>
            </a:r>
            <a:r>
              <a:rPr lang="en-US" sz="3200" b="1" dirty="0">
                <a:effectLst/>
                <a:latin typeface="Arial" panose="020B0604020202020204" pitchFamily="34" charset="0"/>
                <a:ea typeface="Aptos" panose="020B0004020202020204" pitchFamily="34" charset="0"/>
                <a:cs typeface="Arial" panose="020B0604020202020204" pitchFamily="34" charset="0"/>
              </a:rPr>
              <a:t> x prolific Palas breed and the Rouge de </a:t>
            </a:r>
            <a:r>
              <a:rPr lang="en-US" sz="3200" b="1" dirty="0" err="1">
                <a:effectLst/>
                <a:latin typeface="Arial" panose="020B0604020202020204" pitchFamily="34" charset="0"/>
                <a:ea typeface="Aptos" panose="020B0004020202020204" pitchFamily="34" charset="0"/>
                <a:cs typeface="Arial" panose="020B0604020202020204" pitchFamily="34" charset="0"/>
              </a:rPr>
              <a:t>LʼOuest</a:t>
            </a:r>
            <a:r>
              <a:rPr lang="en-US" sz="3200" b="1" dirty="0">
                <a:effectLst/>
                <a:latin typeface="Arial" panose="020B0604020202020204" pitchFamily="34" charset="0"/>
                <a:ea typeface="Aptos" panose="020B0004020202020204" pitchFamily="34" charset="0"/>
                <a:cs typeface="Arial" panose="020B0604020202020204" pitchFamily="34" charset="0"/>
              </a:rPr>
              <a:t> x meat Palas breed, which were 45.16 kg/head and 48.16 kg/head, respectively. The other breeds achieved final body weights ranging between 38.46 kg/head (Prolific Palas Breed) and 40.63 kg/head (Merinos de Palas Breed).</a:t>
            </a:r>
            <a:endParaRPr lang="ro-RO" sz="3200" b="1" dirty="0">
              <a:effectLst/>
              <a:latin typeface="Arial" panose="020B0604020202020204" pitchFamily="34" charset="0"/>
              <a:ea typeface="Aptos" panose="020B0004020202020204" pitchFamily="34" charset="0"/>
              <a:cs typeface="Arial" panose="020B0604020202020204" pitchFamily="34" charset="0"/>
            </a:endParaRPr>
          </a:p>
          <a:p>
            <a:pPr marL="457200" indent="-457200" algn="just">
              <a:lnSpc>
                <a:spcPts val="4600"/>
              </a:lnSpc>
              <a:buClr>
                <a:schemeClr val="accent1">
                  <a:lumMod val="50000"/>
                </a:schemeClr>
              </a:buClr>
              <a:buSzPct val="140000"/>
              <a:buFont typeface="Wingdings" panose="05000000000000000000" pitchFamily="2" charset="2"/>
              <a:buChar char="Ø"/>
            </a:pPr>
            <a:r>
              <a:rPr lang="ro-RO" sz="3200" b="1" dirty="0">
                <a:effectLst/>
                <a:latin typeface="Arial" panose="020B0604020202020204" pitchFamily="34" charset="0"/>
                <a:ea typeface="Calibri" panose="020F0502020204030204" pitchFamily="34" charset="0"/>
                <a:cs typeface="Arial" panose="020B0604020202020204" pitchFamily="34" charset="0"/>
              </a:rPr>
              <a:t> </a:t>
            </a:r>
            <a:r>
              <a:rPr lang="en-US" sz="3200" b="1" dirty="0">
                <a:effectLst/>
                <a:latin typeface="Arial" panose="020B0604020202020204" pitchFamily="34" charset="0"/>
                <a:ea typeface="Aptos" panose="020B0004020202020204" pitchFamily="34" charset="0"/>
                <a:cs typeface="Arial" panose="020B0604020202020204" pitchFamily="34" charset="0"/>
              </a:rPr>
              <a:t>The average daily gain achieved by lambs during the fattening period was 320 g in the Palas Meat Breed, while the crossbreeds achieved an increase of 253.0 g/day (Rouge de </a:t>
            </a:r>
            <a:r>
              <a:rPr lang="en-US" sz="3200" b="1" dirty="0" err="1">
                <a:effectLst/>
                <a:latin typeface="Arial" panose="020B0604020202020204" pitchFamily="34" charset="0"/>
                <a:ea typeface="Aptos" panose="020B0004020202020204" pitchFamily="34" charset="0"/>
                <a:cs typeface="Arial" panose="020B0604020202020204" pitchFamily="34" charset="0"/>
              </a:rPr>
              <a:t>LʼOuest</a:t>
            </a:r>
            <a:r>
              <a:rPr lang="en-US" sz="3200" b="1" dirty="0">
                <a:effectLst/>
                <a:latin typeface="Arial" panose="020B0604020202020204" pitchFamily="34" charset="0"/>
                <a:ea typeface="Aptos" panose="020B0004020202020204" pitchFamily="34" charset="0"/>
                <a:cs typeface="Arial" panose="020B0604020202020204" pitchFamily="34" charset="0"/>
              </a:rPr>
              <a:t> x Palas Meat Breed) and 245.71 g/day (Rouge de </a:t>
            </a:r>
            <a:r>
              <a:rPr lang="en-US" sz="3200" b="1" dirty="0" err="1">
                <a:effectLst/>
                <a:latin typeface="Arial" panose="020B0604020202020204" pitchFamily="34" charset="0"/>
                <a:ea typeface="Aptos" panose="020B0004020202020204" pitchFamily="34" charset="0"/>
                <a:cs typeface="Arial" panose="020B0604020202020204" pitchFamily="34" charset="0"/>
              </a:rPr>
              <a:t>LʼOuest</a:t>
            </a:r>
            <a:r>
              <a:rPr lang="en-US" sz="3200" b="1" dirty="0">
                <a:effectLst/>
                <a:latin typeface="Arial" panose="020B0604020202020204" pitchFamily="34" charset="0"/>
                <a:ea typeface="Aptos" panose="020B0004020202020204" pitchFamily="34" charset="0"/>
                <a:cs typeface="Arial" panose="020B0604020202020204" pitchFamily="34" charset="0"/>
              </a:rPr>
              <a:t> x Palas Prolific Breed), respectively.</a:t>
            </a:r>
            <a:endParaRPr lang="en-US" sz="3200" b="1" dirty="0">
              <a:latin typeface="Arial" panose="020B0604020202020204" pitchFamily="34" charset="0"/>
              <a:ea typeface="Calibri" panose="020F0502020204030204" pitchFamily="34" charset="0"/>
              <a:cs typeface="Arial" panose="020B0604020202020204" pitchFamily="34" charset="0"/>
            </a:endParaRPr>
          </a:p>
          <a:p>
            <a:pPr marL="457200" indent="-457200" algn="just">
              <a:lnSpc>
                <a:spcPts val="4600"/>
              </a:lnSpc>
              <a:buClr>
                <a:schemeClr val="accent1">
                  <a:lumMod val="50000"/>
                </a:schemeClr>
              </a:buClr>
              <a:buSzPct val="140000"/>
              <a:buFont typeface="Wingdings" panose="05000000000000000000" pitchFamily="2" charset="2"/>
              <a:buChar char="Ø"/>
            </a:pPr>
            <a:r>
              <a:rPr lang="en-US" sz="3200" b="1" dirty="0">
                <a:effectLst/>
                <a:latin typeface="Arial" panose="020B0604020202020204" pitchFamily="34" charset="0"/>
                <a:ea typeface="Aptos" panose="020B0004020202020204" pitchFamily="34" charset="0"/>
                <a:cs typeface="Arial" panose="020B0604020202020204" pitchFamily="34" charset="0"/>
              </a:rPr>
              <a:t> The results obtained highlight the current good potential for meat production of local breeds and illustrate the beneficial effect of crossing with specialized meat breeds in order to make sheep farms more profitable.</a:t>
            </a:r>
            <a:endParaRPr lang="ro-RO" sz="3200" b="1" dirty="0">
              <a:effectLst/>
              <a:latin typeface="Arial" panose="020B0604020202020204" pitchFamily="34" charset="0"/>
              <a:ea typeface="Aptos" panose="020B0004020202020204" pitchFamily="34" charset="0"/>
              <a:cs typeface="Arial" panose="020B0604020202020204" pitchFamily="34" charset="0"/>
            </a:endParaRPr>
          </a:p>
          <a:p>
            <a:pPr marL="457200" indent="-457200">
              <a:lnSpc>
                <a:spcPct val="150000"/>
              </a:lnSpc>
              <a:spcAft>
                <a:spcPts val="800"/>
              </a:spcAft>
              <a:buClr>
                <a:schemeClr val="accent1">
                  <a:lumMod val="50000"/>
                </a:schemeClr>
              </a:buClr>
              <a:buSzPct val="140000"/>
              <a:buFont typeface="Wingdings" panose="05000000000000000000" pitchFamily="2" charset="2"/>
              <a:buChar char="Ø"/>
            </a:pPr>
            <a:endParaRPr lang="en-US" sz="3200" b="1" dirty="0">
              <a:effectLst/>
              <a:latin typeface="Arial" panose="020B0604020202020204" pitchFamily="34" charset="0"/>
              <a:ea typeface="Calibri" panose="020F0502020204030204" pitchFamily="34" charset="0"/>
              <a:cs typeface="Arial" panose="020B0604020202020204" pitchFamily="34" charset="0"/>
            </a:endParaRPr>
          </a:p>
          <a:p>
            <a:pPr algn="just"/>
            <a:endParaRPr lang="ro-RO" sz="3200" dirty="0">
              <a:latin typeface="Arial" charset="0"/>
              <a:ea typeface="Arial" charset="0"/>
              <a:cs typeface="Arial" charset="0"/>
            </a:endParaRPr>
          </a:p>
        </p:txBody>
      </p:sp>
      <p:cxnSp>
        <p:nvCxnSpPr>
          <p:cNvPr id="24" name="Straight Connector 23"/>
          <p:cNvCxnSpPr/>
          <p:nvPr/>
        </p:nvCxnSpPr>
        <p:spPr>
          <a:xfrm>
            <a:off x="2888" y="5982059"/>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6123345"/>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93306" y="1684421"/>
            <a:ext cx="18865516" cy="4884863"/>
          </a:xfrm>
          <a:prstGeom prst="rect">
            <a:avLst/>
          </a:prstGeom>
          <a:noFill/>
        </p:spPr>
        <p:txBody>
          <a:bodyPr wrap="square" rtlCol="0">
            <a:spAutoFit/>
          </a:bodyPr>
          <a:lstStyle/>
          <a:p>
            <a:pPr algn="ctr"/>
            <a:r>
              <a:rPr lang="ro-RO" sz="8000" b="1" dirty="0">
                <a:latin typeface="Arial Black" panose="020B0A04020102020204" pitchFamily="34" charset="0"/>
              </a:rPr>
              <a:t>CONFERINȚA NAȚIONALĂ </a:t>
            </a:r>
            <a:r>
              <a:rPr lang="en-US" sz="8000" b="1" dirty="0">
                <a:latin typeface="Arial Black" panose="020B0A04020102020204" pitchFamily="34" charset="0"/>
              </a:rPr>
              <a:t>“</a:t>
            </a:r>
            <a:r>
              <a:rPr lang="ro-RO" sz="8000" b="1" dirty="0">
                <a:latin typeface="Arial Black" panose="020B0A04020102020204" pitchFamily="34" charset="0"/>
              </a:rPr>
              <a:t>ANIVERSAREA</a:t>
            </a:r>
            <a:r>
              <a:rPr lang="en-US" sz="8000" b="1" dirty="0">
                <a:latin typeface="Arial Black" panose="020B0A04020102020204" pitchFamily="34" charset="0"/>
              </a:rPr>
              <a:t> ICAR”</a:t>
            </a:r>
          </a:p>
          <a:p>
            <a:pPr algn="ctr"/>
            <a:r>
              <a:rPr lang="en-US" sz="8000" b="1" dirty="0">
                <a:latin typeface="Arial Black" panose="020B0A04020102020204" pitchFamily="34" charset="0"/>
              </a:rPr>
              <a:t>Edi</a:t>
            </a:r>
            <a:r>
              <a:rPr lang="ro-RO" sz="8000" b="1" dirty="0" err="1">
                <a:latin typeface="Arial Black" panose="020B0A04020102020204" pitchFamily="34" charset="0"/>
              </a:rPr>
              <a:t>ția</a:t>
            </a:r>
            <a:r>
              <a:rPr lang="ro-RO" sz="8000" b="1" dirty="0">
                <a:latin typeface="Arial Black" panose="020B0A04020102020204" pitchFamily="34" charset="0"/>
              </a:rPr>
              <a:t> IV – 29 mai 2025</a:t>
            </a:r>
          </a:p>
          <a:p>
            <a:endParaRPr lang="en-US" dirty="0"/>
          </a:p>
        </p:txBody>
      </p:sp>
      <p:pic>
        <p:nvPicPr>
          <p:cNvPr id="2" name="Picture 1">
            <a:extLst>
              <a:ext uri="{FF2B5EF4-FFF2-40B4-BE49-F238E27FC236}">
                <a16:creationId xmlns:a16="http://schemas.microsoft.com/office/drawing/2014/main" id="{05E89EC2-449C-DEDC-B8FC-D0DD84A04C24}"/>
              </a:ext>
            </a:extLst>
          </p:cNvPr>
          <p:cNvPicPr>
            <a:picLocks noChangeAspect="1"/>
          </p:cNvPicPr>
          <p:nvPr/>
        </p:nvPicPr>
        <p:blipFill>
          <a:blip r:embed="rId3"/>
          <a:stretch>
            <a:fillRect/>
          </a:stretch>
        </p:blipFill>
        <p:spPr>
          <a:xfrm>
            <a:off x="25515392" y="1125147"/>
            <a:ext cx="5096775" cy="4558090"/>
          </a:xfrm>
          <a:prstGeom prst="rect">
            <a:avLst/>
          </a:prstGeom>
        </p:spPr>
      </p:pic>
      <p:sp>
        <p:nvSpPr>
          <p:cNvPr id="6" name="TextBox 5">
            <a:extLst>
              <a:ext uri="{FF2B5EF4-FFF2-40B4-BE49-F238E27FC236}">
                <a16:creationId xmlns:a16="http://schemas.microsoft.com/office/drawing/2014/main" id="{537BAAEA-699C-D7A7-16A7-43C94F632A29}"/>
              </a:ext>
            </a:extLst>
          </p:cNvPr>
          <p:cNvSpPr txBox="1"/>
          <p:nvPr/>
        </p:nvSpPr>
        <p:spPr>
          <a:xfrm>
            <a:off x="2255688" y="25572370"/>
            <a:ext cx="15065625" cy="610488"/>
          </a:xfrm>
          <a:prstGeom prst="rect">
            <a:avLst/>
          </a:prstGeom>
          <a:gradFill>
            <a:gsLst>
              <a:gs pos="0">
                <a:schemeClr val="bg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lvl="0" algn="ctr">
              <a:lnSpc>
                <a:spcPct val="115000"/>
              </a:lnSpc>
            </a:pPr>
            <a:r>
              <a:rPr lang="en-US" sz="3200" b="1" dirty="0" err="1">
                <a:effectLst/>
                <a:latin typeface="Arial" panose="020B0604020202020204" pitchFamily="34" charset="0"/>
                <a:ea typeface="Aptos" panose="020B0004020202020204" pitchFamily="34" charset="0"/>
                <a:cs typeface="Arial" panose="020B0604020202020204" pitchFamily="34" charset="0"/>
              </a:rPr>
              <a:t>Morphoproductive</a:t>
            </a:r>
            <a:r>
              <a:rPr lang="en-US" sz="3200" b="1" dirty="0">
                <a:effectLst/>
                <a:latin typeface="Arial" panose="020B0604020202020204" pitchFamily="34" charset="0"/>
                <a:ea typeface="Aptos" panose="020B0004020202020204" pitchFamily="34" charset="0"/>
                <a:cs typeface="Arial" panose="020B0604020202020204" pitchFamily="34" charset="0"/>
              </a:rPr>
              <a:t> indices in lambs subjected to intensive fattening</a:t>
            </a:r>
            <a:endParaRPr lang="en-GB" sz="32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0" name="TextBox 9">
            <a:extLst>
              <a:ext uri="{FF2B5EF4-FFF2-40B4-BE49-F238E27FC236}">
                <a16:creationId xmlns:a16="http://schemas.microsoft.com/office/drawing/2014/main" id="{0CD41F2B-5763-7F50-A6F1-F23232778D90}"/>
              </a:ext>
            </a:extLst>
          </p:cNvPr>
          <p:cNvSpPr txBox="1"/>
          <p:nvPr/>
        </p:nvSpPr>
        <p:spPr>
          <a:xfrm>
            <a:off x="17321313" y="20459787"/>
            <a:ext cx="13173253" cy="3653757"/>
          </a:xfrm>
          <a:prstGeom prst="rect">
            <a:avLst/>
          </a:prstGeom>
          <a:noFill/>
        </p:spPr>
        <p:txBody>
          <a:bodyPr wrap="square" rtlCol="0">
            <a:spAutoFit/>
          </a:bodyPr>
          <a:lstStyle/>
          <a:p>
            <a:pPr algn="just">
              <a:lnSpc>
                <a:spcPts val="4600"/>
              </a:lnSpc>
              <a:spcAft>
                <a:spcPts val="800"/>
              </a:spcAft>
            </a:pPr>
            <a:r>
              <a:rPr lang="en-US" sz="3200" b="1" dirty="0">
                <a:effectLst/>
                <a:latin typeface="Arial" panose="020B0604020202020204" pitchFamily="34" charset="0"/>
                <a:ea typeface="Aptos" panose="020B0004020202020204" pitchFamily="34" charset="0"/>
                <a:cs typeface="Arial" panose="020B0604020202020204" pitchFamily="34" charset="0"/>
              </a:rPr>
              <a:t>The present work aims to study the main </a:t>
            </a:r>
            <a:r>
              <a:rPr lang="en-US" sz="3200" b="1" dirty="0" err="1">
                <a:effectLst/>
                <a:latin typeface="Arial" panose="020B0604020202020204" pitchFamily="34" charset="0"/>
                <a:ea typeface="Aptos" panose="020B0004020202020204" pitchFamily="34" charset="0"/>
                <a:cs typeface="Arial" panose="020B0604020202020204" pitchFamily="34" charset="0"/>
              </a:rPr>
              <a:t>morphoproductive</a:t>
            </a:r>
            <a:r>
              <a:rPr lang="en-US" sz="3200" b="1" dirty="0">
                <a:effectLst/>
                <a:latin typeface="Arial" panose="020B0604020202020204" pitchFamily="34" charset="0"/>
                <a:ea typeface="Aptos" panose="020B0004020202020204" pitchFamily="34" charset="0"/>
                <a:cs typeface="Arial" panose="020B0604020202020204" pitchFamily="34" charset="0"/>
              </a:rPr>
              <a:t> indices (body weight at calving, weaning), as well as the performances achieved during intensive fattening of lambs from the mentioned breeds and crossbreeds.</a:t>
            </a:r>
            <a:endParaRPr lang="ro-RO" sz="3200" b="1" dirty="0">
              <a:effectLst/>
              <a:latin typeface="Arial" panose="020B0604020202020204" pitchFamily="34" charset="0"/>
              <a:ea typeface="Aptos" panose="020B0004020202020204" pitchFamily="34" charset="0"/>
              <a:cs typeface="Arial" panose="020B0604020202020204" pitchFamily="34" charset="0"/>
            </a:endParaRPr>
          </a:p>
          <a:p>
            <a:endParaRPr lang="en-GB" dirty="0"/>
          </a:p>
        </p:txBody>
      </p:sp>
      <p:graphicFrame>
        <p:nvGraphicFramePr>
          <p:cNvPr id="13" name="Table 12">
            <a:extLst>
              <a:ext uri="{FF2B5EF4-FFF2-40B4-BE49-F238E27FC236}">
                <a16:creationId xmlns:a16="http://schemas.microsoft.com/office/drawing/2014/main" id="{FED83F7C-9880-B00C-005A-C045DD847B05}"/>
              </a:ext>
            </a:extLst>
          </p:cNvPr>
          <p:cNvGraphicFramePr>
            <a:graphicFrameLocks noGrp="1"/>
          </p:cNvGraphicFramePr>
          <p:nvPr>
            <p:extLst>
              <p:ext uri="{D42A27DB-BD31-4B8C-83A1-F6EECF244321}">
                <p14:modId xmlns:p14="http://schemas.microsoft.com/office/powerpoint/2010/main" val="2786605455"/>
              </p:ext>
            </p:extLst>
          </p:nvPr>
        </p:nvGraphicFramePr>
        <p:xfrm>
          <a:off x="740432" y="26756958"/>
          <a:ext cx="18589503" cy="5360230"/>
        </p:xfrm>
        <a:graphic>
          <a:graphicData uri="http://schemas.openxmlformats.org/drawingml/2006/table">
            <a:tbl>
              <a:tblPr>
                <a:tableStyleId>{125E5076-3810-47DD-B79F-674D7AD40C01}</a:tableStyleId>
              </a:tblPr>
              <a:tblGrid>
                <a:gridCol w="4636223">
                  <a:extLst>
                    <a:ext uri="{9D8B030D-6E8A-4147-A177-3AD203B41FA5}">
                      <a16:colId xmlns:a16="http://schemas.microsoft.com/office/drawing/2014/main" val="623067174"/>
                    </a:ext>
                  </a:extLst>
                </a:gridCol>
                <a:gridCol w="3357264">
                  <a:extLst>
                    <a:ext uri="{9D8B030D-6E8A-4147-A177-3AD203B41FA5}">
                      <a16:colId xmlns:a16="http://schemas.microsoft.com/office/drawing/2014/main" val="569227760"/>
                    </a:ext>
                  </a:extLst>
                </a:gridCol>
                <a:gridCol w="3357264">
                  <a:extLst>
                    <a:ext uri="{9D8B030D-6E8A-4147-A177-3AD203B41FA5}">
                      <a16:colId xmlns:a16="http://schemas.microsoft.com/office/drawing/2014/main" val="609216545"/>
                    </a:ext>
                  </a:extLst>
                </a:gridCol>
                <a:gridCol w="4130587">
                  <a:extLst>
                    <a:ext uri="{9D8B030D-6E8A-4147-A177-3AD203B41FA5}">
                      <a16:colId xmlns:a16="http://schemas.microsoft.com/office/drawing/2014/main" val="1135362539"/>
                    </a:ext>
                  </a:extLst>
                </a:gridCol>
                <a:gridCol w="3108165">
                  <a:extLst>
                    <a:ext uri="{9D8B030D-6E8A-4147-A177-3AD203B41FA5}">
                      <a16:colId xmlns:a16="http://schemas.microsoft.com/office/drawing/2014/main" val="3632374086"/>
                    </a:ext>
                  </a:extLst>
                </a:gridCol>
              </a:tblGrid>
              <a:tr h="343936">
                <a:tc rowSpan="3">
                  <a:txBody>
                    <a:bodyPr/>
                    <a:lstStyle/>
                    <a:p>
                      <a:pPr algn="ctr">
                        <a:lnSpc>
                          <a:spcPts val="4600"/>
                        </a:lnSpc>
                        <a:spcAft>
                          <a:spcPts val="800"/>
                        </a:spcAft>
                        <a:buNone/>
                      </a:pPr>
                      <a:r>
                        <a:rPr lang="en-US" sz="3200" b="1" kern="100" dirty="0">
                          <a:effectLst/>
                          <a:latin typeface="Arial" panose="020B0604020202020204" pitchFamily="34" charset="0"/>
                          <a:cs typeface="Arial" panose="020B0604020202020204" pitchFamily="34" charset="0"/>
                        </a:rPr>
                        <a:t>Breed</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lnSpc>
                          <a:spcPct val="107000"/>
                        </a:lnSpc>
                        <a:spcAft>
                          <a:spcPts val="800"/>
                        </a:spcAft>
                        <a:buNone/>
                      </a:pPr>
                      <a:r>
                        <a:rPr lang="en-US" sz="3200" b="1" kern="100" dirty="0">
                          <a:effectLst/>
                        </a:rPr>
                        <a:t>Body weight (kg</a:t>
                      </a:r>
                      <a:r>
                        <a:rPr lang="en-US" sz="3200" kern="100" dirty="0">
                          <a:effectLst/>
                        </a:rPr>
                        <a:t>)</a:t>
                      </a:r>
                      <a:endParaRPr lang="ro-RO" sz="3200" kern="100" dirty="0">
                        <a:effectLst/>
                        <a:latin typeface="Times New Roman" panose="02020603050405020304" pitchFamily="18" charset="0"/>
                        <a:ea typeface="Aptos" panose="020B00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ro-RO"/>
                    </a:p>
                  </a:txBody>
                  <a:tcPr/>
                </a:tc>
                <a:tc hMerge="1">
                  <a:txBody>
                    <a:bodyPr/>
                    <a:lstStyle/>
                    <a:p>
                      <a:endParaRPr lang="ro-RO"/>
                    </a:p>
                  </a:txBody>
                  <a:tcPr/>
                </a:tc>
                <a:tc rowSpan="2">
                  <a:txBody>
                    <a:bodyPr/>
                    <a:lstStyle/>
                    <a:p>
                      <a:pPr algn="ctr">
                        <a:lnSpc>
                          <a:spcPts val="4600"/>
                        </a:lnSpc>
                        <a:spcAft>
                          <a:spcPts val="800"/>
                        </a:spcAft>
                        <a:buNone/>
                      </a:pPr>
                      <a:r>
                        <a:rPr lang="en-US" sz="3200" b="1" kern="100">
                          <a:effectLst/>
                          <a:latin typeface="Arial" panose="020B0604020202020204" pitchFamily="34" charset="0"/>
                          <a:cs typeface="Arial" panose="020B0604020202020204" pitchFamily="34" charset="0"/>
                        </a:rPr>
                        <a:t>Daily average gain (grams)</a:t>
                      </a:r>
                      <a:endParaRPr lang="ro-RO" sz="3200" b="1" kern="100">
                        <a:effectLst/>
                        <a:latin typeface="Arial" panose="020B0604020202020204" pitchFamily="34" charset="0"/>
                        <a:ea typeface="Aptos" panose="020B00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1076138"/>
                  </a:ext>
                </a:extLst>
              </a:tr>
              <a:tr h="275317">
                <a:tc vMerge="1">
                  <a:txBody>
                    <a:bodyPr/>
                    <a:lstStyle/>
                    <a:p>
                      <a:endParaRPr lang="ro-RO"/>
                    </a:p>
                  </a:txBody>
                  <a:tcPr/>
                </a:tc>
                <a:tc>
                  <a:txBody>
                    <a:bodyPr/>
                    <a:lstStyle/>
                    <a:p>
                      <a:pPr algn="ctr">
                        <a:lnSpc>
                          <a:spcPts val="4600"/>
                        </a:lnSpc>
                        <a:spcAft>
                          <a:spcPts val="800"/>
                        </a:spcAft>
                        <a:buNone/>
                      </a:pPr>
                      <a:r>
                        <a:rPr lang="en-US" sz="3200" b="1" kern="100" dirty="0">
                          <a:effectLst/>
                          <a:latin typeface="Arial" panose="020B0604020202020204" pitchFamily="34" charset="0"/>
                          <a:cs typeface="Arial" panose="020B0604020202020204" pitchFamily="34" charset="0"/>
                        </a:rPr>
                        <a:t>Birth</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en-US" sz="3200" b="1" kern="100" dirty="0">
                          <a:effectLst/>
                          <a:latin typeface="Arial" panose="020B0604020202020204" pitchFamily="34" charset="0"/>
                          <a:cs typeface="Arial" panose="020B0604020202020204" pitchFamily="34" charset="0"/>
                        </a:rPr>
                        <a:t>Weaning</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en-US" sz="3200" b="1" kern="100" dirty="0">
                          <a:effectLst/>
                          <a:latin typeface="Arial" panose="020B0604020202020204" pitchFamily="34" charset="0"/>
                          <a:cs typeface="Arial" panose="020B0604020202020204" pitchFamily="34" charset="0"/>
                        </a:rPr>
                        <a:t>End of fattening</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o-RO"/>
                    </a:p>
                  </a:txBody>
                  <a:tcPr/>
                </a:tc>
                <a:extLst>
                  <a:ext uri="{0D108BD9-81ED-4DB2-BD59-A6C34878D82A}">
                    <a16:rowId xmlns:a16="http://schemas.microsoft.com/office/drawing/2014/main" val="2715649759"/>
                  </a:ext>
                </a:extLst>
              </a:tr>
              <a:tr h="275317">
                <a:tc vMerge="1">
                  <a:txBody>
                    <a:bodyPr/>
                    <a:lstStyle/>
                    <a:p>
                      <a:endParaRPr lang="ro-RO"/>
                    </a:p>
                  </a:txBody>
                  <a:tcPr/>
                </a:tc>
                <a:tc>
                  <a:txBody>
                    <a:bodyPr/>
                    <a:lstStyle/>
                    <a:p>
                      <a:pPr algn="ctr">
                        <a:lnSpc>
                          <a:spcPts val="4600"/>
                        </a:lnSpc>
                        <a:spcAft>
                          <a:spcPts val="800"/>
                        </a:spcAft>
                        <a:buNone/>
                      </a:pPr>
                      <a:r>
                        <a:rPr lang="en-US" sz="3200" b="1" kern="100" dirty="0">
                          <a:effectLst/>
                          <a:latin typeface="Arial" panose="020B0604020202020204" pitchFamily="34" charset="0"/>
                          <a:cs typeface="Arial" panose="020B0604020202020204" pitchFamily="34" charset="0"/>
                        </a:rPr>
                        <a:t>X ±</a:t>
                      </a:r>
                      <a:r>
                        <a:rPr lang="en-US" sz="3200" b="1" kern="100" baseline="-25000" dirty="0">
                          <a:effectLst/>
                          <a:latin typeface="Arial" panose="020B0604020202020204" pitchFamily="34" charset="0"/>
                          <a:cs typeface="Arial" panose="020B0604020202020204" pitchFamily="34" charset="0"/>
                        </a:rPr>
                        <a:t> </a:t>
                      </a:r>
                      <a:r>
                        <a:rPr lang="en-US" sz="3200" b="1" kern="100" dirty="0">
                          <a:effectLst/>
                          <a:latin typeface="Arial" panose="020B0604020202020204" pitchFamily="34" charset="0"/>
                          <a:cs typeface="Arial" panose="020B0604020202020204" pitchFamily="34" charset="0"/>
                        </a:rPr>
                        <a:t>S </a:t>
                      </a:r>
                      <a:r>
                        <a:rPr lang="en-US" sz="3200" b="1" kern="100" baseline="-25000" dirty="0">
                          <a:effectLst/>
                          <a:latin typeface="Arial" panose="020B0604020202020204" pitchFamily="34" charset="0"/>
                          <a:cs typeface="Arial" panose="020B0604020202020204" pitchFamily="34" charset="0"/>
                        </a:rPr>
                        <a:t>x</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en-US" sz="3200" b="1" kern="100" dirty="0">
                          <a:effectLst/>
                          <a:latin typeface="Arial" panose="020B0604020202020204" pitchFamily="34" charset="0"/>
                          <a:cs typeface="Arial" panose="020B0604020202020204" pitchFamily="34" charset="0"/>
                        </a:rPr>
                        <a:t>X ±</a:t>
                      </a:r>
                      <a:r>
                        <a:rPr lang="en-US" sz="3200" b="1" kern="100" baseline="-25000" dirty="0">
                          <a:effectLst/>
                          <a:latin typeface="Arial" panose="020B0604020202020204" pitchFamily="34" charset="0"/>
                          <a:cs typeface="Arial" panose="020B0604020202020204" pitchFamily="34" charset="0"/>
                        </a:rPr>
                        <a:t> </a:t>
                      </a:r>
                      <a:r>
                        <a:rPr lang="en-US" sz="3200" b="1" kern="100" dirty="0">
                          <a:effectLst/>
                          <a:latin typeface="Arial" panose="020B0604020202020204" pitchFamily="34" charset="0"/>
                          <a:cs typeface="Arial" panose="020B0604020202020204" pitchFamily="34" charset="0"/>
                        </a:rPr>
                        <a:t>S </a:t>
                      </a:r>
                      <a:r>
                        <a:rPr lang="en-US" sz="3200" b="1" kern="100" baseline="-25000" dirty="0">
                          <a:effectLst/>
                          <a:latin typeface="Arial" panose="020B0604020202020204" pitchFamily="34" charset="0"/>
                          <a:cs typeface="Arial" panose="020B0604020202020204" pitchFamily="34" charset="0"/>
                        </a:rPr>
                        <a:t>x</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en-US" sz="3200" b="1" kern="100" dirty="0">
                          <a:effectLst/>
                          <a:latin typeface="Arial" panose="020B0604020202020204" pitchFamily="34" charset="0"/>
                          <a:cs typeface="Arial" panose="020B0604020202020204" pitchFamily="34" charset="0"/>
                        </a:rPr>
                        <a:t>X ±</a:t>
                      </a:r>
                      <a:r>
                        <a:rPr lang="en-US" sz="3200" b="1" kern="100" baseline="-25000" dirty="0">
                          <a:effectLst/>
                          <a:latin typeface="Arial" panose="020B0604020202020204" pitchFamily="34" charset="0"/>
                          <a:cs typeface="Arial" panose="020B0604020202020204" pitchFamily="34" charset="0"/>
                        </a:rPr>
                        <a:t> </a:t>
                      </a:r>
                      <a:r>
                        <a:rPr lang="en-US" sz="3200" b="1" kern="100" dirty="0">
                          <a:effectLst/>
                          <a:latin typeface="Arial" panose="020B0604020202020204" pitchFamily="34" charset="0"/>
                          <a:cs typeface="Arial" panose="020B0604020202020204" pitchFamily="34" charset="0"/>
                        </a:rPr>
                        <a:t>S </a:t>
                      </a:r>
                      <a:r>
                        <a:rPr lang="en-US" sz="3200" b="1" kern="100" baseline="-25000" dirty="0">
                          <a:effectLst/>
                          <a:latin typeface="Arial" panose="020B0604020202020204" pitchFamily="34" charset="0"/>
                          <a:cs typeface="Arial" panose="020B0604020202020204" pitchFamily="34" charset="0"/>
                        </a:rPr>
                        <a:t>x</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en-US" sz="3200" b="1" kern="100" dirty="0">
                          <a:effectLst/>
                          <a:latin typeface="Arial" panose="020B0604020202020204" pitchFamily="34" charset="0"/>
                          <a:cs typeface="Arial" panose="020B0604020202020204" pitchFamily="34" charset="0"/>
                        </a:rPr>
                        <a:t>X ±</a:t>
                      </a:r>
                      <a:r>
                        <a:rPr lang="en-US" sz="3200" b="1" kern="100" baseline="-25000" dirty="0">
                          <a:effectLst/>
                          <a:latin typeface="Arial" panose="020B0604020202020204" pitchFamily="34" charset="0"/>
                          <a:cs typeface="Arial" panose="020B0604020202020204" pitchFamily="34" charset="0"/>
                        </a:rPr>
                        <a:t> </a:t>
                      </a:r>
                      <a:r>
                        <a:rPr lang="en-US" sz="3200" b="1" kern="100" dirty="0">
                          <a:effectLst/>
                          <a:latin typeface="Arial" panose="020B0604020202020204" pitchFamily="34" charset="0"/>
                          <a:cs typeface="Arial" panose="020B0604020202020204" pitchFamily="34" charset="0"/>
                        </a:rPr>
                        <a:t>S </a:t>
                      </a:r>
                      <a:r>
                        <a:rPr lang="en-US" sz="3200" b="1" kern="100" baseline="-25000" dirty="0">
                          <a:effectLst/>
                          <a:latin typeface="Arial" panose="020B0604020202020204" pitchFamily="34" charset="0"/>
                          <a:cs typeface="Arial" panose="020B0604020202020204" pitchFamily="34" charset="0"/>
                        </a:rPr>
                        <a:t>x</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6700828"/>
                  </a:ext>
                </a:extLst>
              </a:tr>
              <a:tr h="412976">
                <a:tc>
                  <a:txBody>
                    <a:bodyPr/>
                    <a:lstStyle/>
                    <a:p>
                      <a:pPr algn="ctr">
                        <a:lnSpc>
                          <a:spcPts val="4600"/>
                        </a:lnSpc>
                        <a:spcAft>
                          <a:spcPts val="800"/>
                        </a:spcAft>
                        <a:buNone/>
                      </a:pPr>
                      <a:r>
                        <a:rPr lang="ro-RO" sz="3200" b="1" kern="100">
                          <a:effectLst/>
                          <a:latin typeface="Arial" panose="020B0604020202020204" pitchFamily="34" charset="0"/>
                          <a:cs typeface="Arial" panose="020B0604020202020204" pitchFamily="34" charset="0"/>
                        </a:rPr>
                        <a:t>Palas Merino</a:t>
                      </a:r>
                      <a:endParaRPr lang="ro-RO" sz="3200" b="1" kern="10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3.96 ± 0.13</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22.88 ± 0.55</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40.63 ± 0.91</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290.33 ± 0.64</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3465858"/>
                  </a:ext>
                </a:extLst>
              </a:tr>
              <a:tr h="412976">
                <a:tc>
                  <a:txBody>
                    <a:bodyPr/>
                    <a:lstStyle/>
                    <a:p>
                      <a:pPr algn="ctr">
                        <a:lnSpc>
                          <a:spcPts val="4600"/>
                        </a:lnSpc>
                        <a:spcAft>
                          <a:spcPts val="800"/>
                        </a:spcAft>
                        <a:buNone/>
                      </a:pPr>
                      <a:r>
                        <a:rPr lang="ro-RO" sz="3200" b="1" kern="100">
                          <a:effectLst/>
                          <a:latin typeface="Arial" panose="020B0604020202020204" pitchFamily="34" charset="0"/>
                          <a:cs typeface="Arial" panose="020B0604020202020204" pitchFamily="34" charset="0"/>
                        </a:rPr>
                        <a:t>Palas Meat</a:t>
                      </a:r>
                      <a:endParaRPr lang="ro-RO" sz="3200" b="1" kern="10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3.82 ± 0.13</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22.75 ± 0.81</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40.35 ± 0.82</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a:effectLst/>
                          <a:latin typeface="Arial" panose="020B0604020202020204" pitchFamily="34" charset="0"/>
                          <a:cs typeface="Arial" panose="020B0604020202020204" pitchFamily="34" charset="0"/>
                        </a:rPr>
                        <a:t>320.00 ± 0.64</a:t>
                      </a:r>
                      <a:endParaRPr lang="ro-RO" sz="3200" b="1" kern="10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3641465"/>
                  </a:ext>
                </a:extLst>
              </a:tr>
              <a:tr h="412976">
                <a:tc>
                  <a:txBody>
                    <a:bodyPr/>
                    <a:lstStyle/>
                    <a:p>
                      <a:pPr algn="ctr">
                        <a:lnSpc>
                          <a:spcPts val="4600"/>
                        </a:lnSpc>
                        <a:spcAft>
                          <a:spcPts val="800"/>
                        </a:spcAft>
                        <a:buNone/>
                      </a:pPr>
                      <a:r>
                        <a:rPr lang="ro-RO" sz="3200" b="1" kern="100">
                          <a:effectLst/>
                          <a:latin typeface="Arial" panose="020B0604020202020204" pitchFamily="34" charset="0"/>
                          <a:cs typeface="Arial" panose="020B0604020202020204" pitchFamily="34" charset="0"/>
                        </a:rPr>
                        <a:t>Palas Prolific</a:t>
                      </a:r>
                      <a:endParaRPr lang="ro-RO" sz="3200" b="1" kern="10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3.83 ± 0.27</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22.38 ± 0.91</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38.46 ± 1.74</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191.56 ± 0.81</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6588721"/>
                  </a:ext>
                </a:extLst>
              </a:tr>
              <a:tr h="412976">
                <a:tc>
                  <a:txBody>
                    <a:bodyPr/>
                    <a:lstStyle/>
                    <a:p>
                      <a:pPr algn="ctr">
                        <a:lnSpc>
                          <a:spcPts val="4600"/>
                        </a:lnSpc>
                        <a:spcAft>
                          <a:spcPts val="800"/>
                        </a:spcAft>
                        <a:buNone/>
                      </a:pPr>
                      <a:r>
                        <a:rPr lang="ro-RO" sz="3200" b="1" kern="100">
                          <a:effectLst/>
                          <a:latin typeface="Arial" panose="020B0604020202020204" pitchFamily="34" charset="0"/>
                          <a:cs typeface="Arial" panose="020B0604020202020204" pitchFamily="34" charset="0"/>
                        </a:rPr>
                        <a:t>Rouge × Palas Prolific</a:t>
                      </a:r>
                      <a:endParaRPr lang="ro-RO" sz="3200" b="1" kern="10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4.17 ± 0.10</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22.52 ± 1.16</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45.16 ± 0.83</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245.71 ± 0.61</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5085856"/>
                  </a:ext>
                </a:extLst>
              </a:tr>
              <a:tr h="412976">
                <a:tc>
                  <a:txBody>
                    <a:bodyPr/>
                    <a:lstStyle/>
                    <a:p>
                      <a:pPr algn="ctr">
                        <a:lnSpc>
                          <a:spcPts val="4600"/>
                        </a:lnSpc>
                        <a:spcAft>
                          <a:spcPts val="800"/>
                        </a:spcAft>
                        <a:buNone/>
                      </a:pPr>
                      <a:r>
                        <a:rPr lang="ro-RO" sz="3200" b="1" kern="100">
                          <a:effectLst/>
                          <a:latin typeface="Arial" panose="020B0604020202020204" pitchFamily="34" charset="0"/>
                          <a:cs typeface="Arial" panose="020B0604020202020204" pitchFamily="34" charset="0"/>
                        </a:rPr>
                        <a:t>Rouge × Palas Meat</a:t>
                      </a:r>
                      <a:endParaRPr lang="ro-RO" sz="3200" b="1" kern="10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a:effectLst/>
                          <a:latin typeface="Arial" panose="020B0604020202020204" pitchFamily="34" charset="0"/>
                          <a:cs typeface="Arial" panose="020B0604020202020204" pitchFamily="34" charset="0"/>
                        </a:rPr>
                        <a:t>3.87 ± 0.22</a:t>
                      </a:r>
                      <a:endParaRPr lang="ro-RO" sz="3200" b="1" kern="10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22.97 ± 1.14</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48.16 ± 1.17</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253.00 ± 0.54</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2983030"/>
                  </a:ext>
                </a:extLst>
              </a:tr>
              <a:tr h="412976">
                <a:tc>
                  <a:txBody>
                    <a:bodyPr/>
                    <a:lstStyle/>
                    <a:p>
                      <a:pPr algn="ctr">
                        <a:lnSpc>
                          <a:spcPts val="4600"/>
                        </a:lnSpc>
                        <a:spcAft>
                          <a:spcPts val="800"/>
                        </a:spcAft>
                        <a:buNone/>
                      </a:pPr>
                      <a:r>
                        <a:rPr lang="ro-RO" sz="3200" b="1" kern="100">
                          <a:effectLst/>
                          <a:latin typeface="Arial" panose="020B0604020202020204" pitchFamily="34" charset="0"/>
                          <a:cs typeface="Arial" panose="020B0604020202020204" pitchFamily="34" charset="0"/>
                        </a:rPr>
                        <a:t>Țurcană</a:t>
                      </a:r>
                      <a:endParaRPr lang="ro-RO" sz="3200" b="1" kern="10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a:effectLst/>
                          <a:latin typeface="Arial" panose="020B0604020202020204" pitchFamily="34" charset="0"/>
                          <a:cs typeface="Arial" panose="020B0604020202020204" pitchFamily="34" charset="0"/>
                        </a:rPr>
                        <a:t>5.29 ± 0.30</a:t>
                      </a:r>
                      <a:endParaRPr lang="ro-RO" sz="3200" b="1" kern="10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24.98 ± 1.02</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31.67 ± 0.94</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228.16 ± 0.01</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4546995"/>
                  </a:ext>
                </a:extLst>
              </a:tr>
              <a:tr h="412976">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Țigaie (</a:t>
                      </a:r>
                      <a:r>
                        <a:rPr lang="ro-RO" sz="3200" b="1" kern="100" dirty="0" err="1">
                          <a:effectLst/>
                          <a:latin typeface="Arial" panose="020B0604020202020204" pitchFamily="34" charset="0"/>
                          <a:cs typeface="Arial" panose="020B0604020202020204" pitchFamily="34" charset="0"/>
                        </a:rPr>
                        <a:t>rusty</a:t>
                      </a:r>
                      <a:r>
                        <a:rPr lang="ro-RO" sz="3200" b="1" kern="100" dirty="0">
                          <a:effectLst/>
                          <a:latin typeface="Arial" panose="020B0604020202020204" pitchFamily="34" charset="0"/>
                          <a:cs typeface="Arial" panose="020B0604020202020204" pitchFamily="34" charset="0"/>
                        </a:rPr>
                        <a:t> </a:t>
                      </a:r>
                      <a:r>
                        <a:rPr lang="ro-RO" sz="3200" b="1" kern="100" dirty="0" err="1">
                          <a:effectLst/>
                          <a:latin typeface="Arial" panose="020B0604020202020204" pitchFamily="34" charset="0"/>
                          <a:cs typeface="Arial" panose="020B0604020202020204" pitchFamily="34" charset="0"/>
                        </a:rPr>
                        <a:t>variety</a:t>
                      </a:r>
                      <a:r>
                        <a:rPr lang="ro-RO" sz="3200" b="1" kern="100" dirty="0">
                          <a:effectLst/>
                          <a:latin typeface="Arial" panose="020B0604020202020204" pitchFamily="34" charset="0"/>
                          <a:cs typeface="Arial" panose="020B0604020202020204" pitchFamily="34" charset="0"/>
                        </a:rPr>
                        <a:t>)</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4.28 ± 0.14</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a:effectLst/>
                          <a:latin typeface="Arial" panose="020B0604020202020204" pitchFamily="34" charset="0"/>
                          <a:cs typeface="Arial" panose="020B0604020202020204" pitchFamily="34" charset="0"/>
                        </a:rPr>
                        <a:t>16.12 ± 0.30</a:t>
                      </a:r>
                      <a:endParaRPr lang="ro-RO" sz="3200" b="1" kern="10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30.55 ± 0.63</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4600"/>
                        </a:lnSpc>
                        <a:spcAft>
                          <a:spcPts val="800"/>
                        </a:spcAft>
                        <a:buNone/>
                      </a:pPr>
                      <a:r>
                        <a:rPr lang="ro-RO" sz="3200" b="1" kern="100" dirty="0">
                          <a:effectLst/>
                          <a:latin typeface="Arial" panose="020B0604020202020204" pitchFamily="34" charset="0"/>
                          <a:cs typeface="Arial" panose="020B0604020202020204" pitchFamily="34" charset="0"/>
                        </a:rPr>
                        <a:t>206.45 ± 0.51</a:t>
                      </a:r>
                      <a:endParaRPr lang="ro-RO" sz="3200" b="1" kern="100" dirty="0">
                        <a:effectLst/>
                        <a:latin typeface="Arial" panose="020B0604020202020204" pitchFamily="34" charset="0"/>
                        <a:ea typeface="Aptos" panose="020B00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7092556"/>
                  </a:ext>
                </a:extLst>
              </a:tr>
            </a:tbl>
          </a:graphicData>
        </a:graphic>
      </p:graphicFrame>
      <p:sp>
        <p:nvSpPr>
          <p:cNvPr id="15" name="TextBox 14">
            <a:extLst>
              <a:ext uri="{FF2B5EF4-FFF2-40B4-BE49-F238E27FC236}">
                <a16:creationId xmlns:a16="http://schemas.microsoft.com/office/drawing/2014/main" id="{8BE28D64-F00A-414B-9A26-AEA5BE083BC1}"/>
              </a:ext>
            </a:extLst>
          </p:cNvPr>
          <p:cNvSpPr txBox="1"/>
          <p:nvPr/>
        </p:nvSpPr>
        <p:spPr>
          <a:xfrm>
            <a:off x="19778787" y="26493781"/>
            <a:ext cx="11385697" cy="5631222"/>
          </a:xfrm>
          <a:prstGeom prst="rect">
            <a:avLst/>
          </a:prstGeom>
          <a:noFill/>
        </p:spPr>
        <p:txBody>
          <a:bodyPr wrap="square">
            <a:spAutoFit/>
          </a:bodyPr>
          <a:lstStyle/>
          <a:p>
            <a:pPr>
              <a:lnSpc>
                <a:spcPct val="107000"/>
              </a:lnSpc>
              <a:spcAft>
                <a:spcPts val="800"/>
              </a:spcAft>
              <a:buNone/>
            </a:pPr>
            <a:r>
              <a:rPr lang="en-US" sz="3200" b="1" dirty="0">
                <a:effectLst/>
                <a:latin typeface="Arial" panose="020B0604020202020204" pitchFamily="34" charset="0"/>
                <a:ea typeface="Aptos" panose="020B0004020202020204" pitchFamily="34" charset="0"/>
                <a:cs typeface="Arial" panose="020B0604020202020204" pitchFamily="34" charset="0"/>
              </a:rPr>
              <a:t>ACKNOWLEDGEMENTS </a:t>
            </a:r>
            <a:endParaRPr lang="ro-RO" sz="3200" b="1"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None/>
            </a:pPr>
            <a:r>
              <a:rPr lang="en-US" sz="3200" b="1" dirty="0">
                <a:effectLst/>
                <a:latin typeface="Arial" panose="020B0604020202020204" pitchFamily="34" charset="0"/>
                <a:ea typeface="Aptos" panose="020B0004020202020204" pitchFamily="34" charset="0"/>
                <a:cs typeface="Arial" panose="020B0604020202020204" pitchFamily="34" charset="0"/>
              </a:rPr>
              <a:t>This research was carried out with the support of the Ministry of Agriculture and Rural Development and funded through the ADER Project 9.1.1/12.07.2023, an ongoing project. </a:t>
            </a:r>
            <a:endParaRPr lang="ro-RO" sz="3200" b="1"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buNone/>
            </a:pPr>
            <a:r>
              <a:rPr lang="en-US" sz="3200" b="1" dirty="0">
                <a:effectLst/>
                <a:latin typeface="Arial" panose="020B0604020202020204" pitchFamily="34" charset="0"/>
                <a:ea typeface="Aptos" panose="020B0004020202020204" pitchFamily="34" charset="0"/>
                <a:cs typeface="Arial" panose="020B0604020202020204" pitchFamily="34" charset="0"/>
              </a:rPr>
              <a:t>The results obtained highlights current good potential for meat production of breeds indigenous and illustrates the beneficial effect of crossbreeding with specialized breeds for meat in view cost effectiveness sheep farms.</a:t>
            </a:r>
            <a:endParaRPr lang="ro-RO" sz="3200" b="1"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pPr>
            <a:r>
              <a:rPr lang="en-US" sz="3200" b="1" dirty="0">
                <a:effectLst/>
                <a:latin typeface="Arial" panose="020B0604020202020204" pitchFamily="34" charset="0"/>
                <a:ea typeface="Aptos" panose="020B0004020202020204" pitchFamily="34" charset="0"/>
                <a:cs typeface="Arial" panose="020B0604020202020204" pitchFamily="34" charset="0"/>
              </a:rPr>
              <a:t>.​​</a:t>
            </a:r>
            <a:endParaRPr lang="ro-RO" sz="3200" b="1"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4782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1088</TotalTime>
  <Words>705</Words>
  <Application>Microsoft Office PowerPoint</Application>
  <PresentationFormat>Custom</PresentationFormat>
  <Paragraphs>76</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Andale Sans UI</vt:lpstr>
      <vt:lpstr>Aptos</vt:lpstr>
      <vt:lpstr>Arial</vt:lpstr>
      <vt:lpstr>Arial Black</vt:lpstr>
      <vt:lpstr>Calibri</vt:lpstr>
      <vt:lpstr>Calibri Light</vt:lpstr>
      <vt:lpstr>Times New Roman</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aurel.badiu</cp:lastModifiedBy>
  <cp:revision>148</cp:revision>
  <cp:lastPrinted>2025-04-28T07:26:20Z</cp:lastPrinted>
  <dcterms:created xsi:type="dcterms:W3CDTF">2015-08-26T05:25:30Z</dcterms:created>
  <dcterms:modified xsi:type="dcterms:W3CDTF">2025-05-15T05:36:16Z</dcterms:modified>
</cp:coreProperties>
</file>