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7010400" cy="9296400"/>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9" d="100"/>
          <a:sy n="19" d="100"/>
        </p:scale>
        <p:origin x="3018" y="138"/>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POSTER!$B$42</c:f>
              <c:strCache>
                <c:ptCount val="1"/>
                <c:pt idx="0">
                  <c:v>Total motility</c:v>
                </c:pt>
              </c:strCache>
            </c:strRef>
          </c:tx>
          <c:spPr>
            <a:solidFill>
              <a:schemeClr val="accent1"/>
            </a:solidFill>
            <a:ln>
              <a:noFill/>
            </a:ln>
            <a:effectLst/>
          </c:spPr>
          <c:invertIfNegative val="0"/>
          <c:dPt>
            <c:idx val="4"/>
            <c:invertIfNegative val="0"/>
            <c:bubble3D val="0"/>
            <c:spPr>
              <a:solidFill>
                <a:schemeClr val="accent6"/>
              </a:solidFill>
              <a:ln>
                <a:noFill/>
              </a:ln>
              <a:effectLst/>
            </c:spPr>
            <c:extLst>
              <c:ext xmlns:c16="http://schemas.microsoft.com/office/drawing/2014/chart" uri="{C3380CC4-5D6E-409C-BE32-E72D297353CC}">
                <c16:uniqueId val="{00000001-98AF-4139-97C7-2F38478359EC}"/>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3-98AF-4139-97C7-2F38478359EC}"/>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5-98AF-4139-97C7-2F38478359EC}"/>
              </c:ext>
            </c:extLst>
          </c:dPt>
          <c:dPt>
            <c:idx val="7"/>
            <c:invertIfNegative val="0"/>
            <c:bubble3D val="0"/>
            <c:spPr>
              <a:solidFill>
                <a:schemeClr val="accent6"/>
              </a:solidFill>
              <a:ln>
                <a:noFill/>
              </a:ln>
              <a:effectLst/>
            </c:spPr>
            <c:extLst>
              <c:ext xmlns:c16="http://schemas.microsoft.com/office/drawing/2014/chart" uri="{C3380CC4-5D6E-409C-BE32-E72D297353CC}">
                <c16:uniqueId val="{00000007-98AF-4139-97C7-2F38478359EC}"/>
              </c:ext>
            </c:extLst>
          </c:dPt>
          <c:dPt>
            <c:idx val="12"/>
            <c:invertIfNegative val="0"/>
            <c:bubble3D val="0"/>
            <c:spPr>
              <a:solidFill>
                <a:schemeClr val="accent6"/>
              </a:solidFill>
              <a:ln>
                <a:noFill/>
              </a:ln>
              <a:effectLst/>
            </c:spPr>
            <c:extLst>
              <c:ext xmlns:c16="http://schemas.microsoft.com/office/drawing/2014/chart" uri="{C3380CC4-5D6E-409C-BE32-E72D297353CC}">
                <c16:uniqueId val="{00000009-98AF-4139-97C7-2F38478359EC}"/>
              </c:ext>
            </c:extLst>
          </c:dPt>
          <c:dPt>
            <c:idx val="13"/>
            <c:invertIfNegative val="0"/>
            <c:bubble3D val="0"/>
            <c:spPr>
              <a:solidFill>
                <a:schemeClr val="accent6"/>
              </a:solidFill>
              <a:ln>
                <a:noFill/>
              </a:ln>
              <a:effectLst/>
            </c:spPr>
            <c:extLst>
              <c:ext xmlns:c16="http://schemas.microsoft.com/office/drawing/2014/chart" uri="{C3380CC4-5D6E-409C-BE32-E72D297353CC}">
                <c16:uniqueId val="{0000000B-98AF-4139-97C7-2F38478359EC}"/>
              </c:ext>
            </c:extLst>
          </c:dPt>
          <c:dPt>
            <c:idx val="14"/>
            <c:invertIfNegative val="0"/>
            <c:bubble3D val="0"/>
            <c:spPr>
              <a:solidFill>
                <a:schemeClr val="accent6"/>
              </a:solidFill>
              <a:ln>
                <a:noFill/>
              </a:ln>
              <a:effectLst/>
            </c:spPr>
            <c:extLst>
              <c:ext xmlns:c16="http://schemas.microsoft.com/office/drawing/2014/chart" uri="{C3380CC4-5D6E-409C-BE32-E72D297353CC}">
                <c16:uniqueId val="{0000000D-98AF-4139-97C7-2F38478359EC}"/>
              </c:ext>
            </c:extLst>
          </c:dPt>
          <c:dPt>
            <c:idx val="15"/>
            <c:invertIfNegative val="0"/>
            <c:bubble3D val="0"/>
            <c:spPr>
              <a:solidFill>
                <a:schemeClr val="accent6"/>
              </a:solidFill>
              <a:ln>
                <a:noFill/>
              </a:ln>
              <a:effectLst/>
            </c:spPr>
            <c:extLst>
              <c:ext xmlns:c16="http://schemas.microsoft.com/office/drawing/2014/chart" uri="{C3380CC4-5D6E-409C-BE32-E72D297353CC}">
                <c16:uniqueId val="{0000000F-98AF-4139-97C7-2F38478359EC}"/>
              </c:ext>
            </c:extLst>
          </c:dPt>
          <c:dLbls>
            <c:spPr>
              <a:noFill/>
              <a:ln>
                <a:noFill/>
              </a:ln>
              <a:effectLst/>
            </c:spPr>
            <c:txPr>
              <a:bodyPr rot="-5400000" spcFirstLastPara="1" vertOverflow="ellipsis" wrap="square" anchor="ctr" anchorCtr="1"/>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POSTER!$A$43:$A$58</c:f>
              <c:strCache>
                <c:ptCount val="16"/>
                <c:pt idx="0">
                  <c:v>MP1-1 SN</c:v>
                </c:pt>
                <c:pt idx="1">
                  <c:v>MP1-2 SN</c:v>
                </c:pt>
                <c:pt idx="2">
                  <c:v>MP1-3 SN</c:v>
                </c:pt>
                <c:pt idx="3">
                  <c:v>MP1-4 SN</c:v>
                </c:pt>
                <c:pt idx="4">
                  <c:v>MP1-1 CS</c:v>
                </c:pt>
                <c:pt idx="5">
                  <c:v>MP1-2 CS</c:v>
                </c:pt>
                <c:pt idx="6">
                  <c:v>MP1-3 CS</c:v>
                </c:pt>
                <c:pt idx="7">
                  <c:v>MP1-4 CS</c:v>
                </c:pt>
                <c:pt idx="8">
                  <c:v>MP2-1 SN</c:v>
                </c:pt>
                <c:pt idx="9">
                  <c:v>MP2-2 SN</c:v>
                </c:pt>
                <c:pt idx="10">
                  <c:v>MP2-3 SN</c:v>
                </c:pt>
                <c:pt idx="11">
                  <c:v>MP2-4 SN</c:v>
                </c:pt>
                <c:pt idx="12">
                  <c:v>MP2-1 CS</c:v>
                </c:pt>
                <c:pt idx="13">
                  <c:v>MP2-2 CS</c:v>
                </c:pt>
                <c:pt idx="14">
                  <c:v>MP2-3 CS</c:v>
                </c:pt>
                <c:pt idx="15">
                  <c:v>MP2-4 CS</c:v>
                </c:pt>
              </c:strCache>
            </c:strRef>
          </c:cat>
          <c:val>
            <c:numRef>
              <c:f>POSTER!$B$43:$B$58</c:f>
              <c:numCache>
                <c:formatCode>General</c:formatCode>
                <c:ptCount val="16"/>
                <c:pt idx="0">
                  <c:v>64.099999999999994</c:v>
                </c:pt>
                <c:pt idx="1">
                  <c:v>58.4</c:v>
                </c:pt>
                <c:pt idx="2">
                  <c:v>49.4</c:v>
                </c:pt>
                <c:pt idx="3">
                  <c:v>52.9</c:v>
                </c:pt>
                <c:pt idx="4">
                  <c:v>44.5</c:v>
                </c:pt>
                <c:pt idx="5">
                  <c:v>42.4</c:v>
                </c:pt>
                <c:pt idx="6">
                  <c:v>41.8</c:v>
                </c:pt>
                <c:pt idx="7">
                  <c:v>41.4</c:v>
                </c:pt>
                <c:pt idx="8">
                  <c:v>43.2</c:v>
                </c:pt>
                <c:pt idx="9">
                  <c:v>43.2</c:v>
                </c:pt>
                <c:pt idx="10">
                  <c:v>45.7</c:v>
                </c:pt>
                <c:pt idx="11">
                  <c:v>49.7</c:v>
                </c:pt>
                <c:pt idx="12">
                  <c:v>40.200000000000003</c:v>
                </c:pt>
                <c:pt idx="13">
                  <c:v>41.5</c:v>
                </c:pt>
                <c:pt idx="14">
                  <c:v>39.700000000000003</c:v>
                </c:pt>
                <c:pt idx="15">
                  <c:v>39.4</c:v>
                </c:pt>
              </c:numCache>
            </c:numRef>
          </c:val>
          <c:extLst>
            <c:ext xmlns:c16="http://schemas.microsoft.com/office/drawing/2014/chart" uri="{C3380CC4-5D6E-409C-BE32-E72D297353CC}">
              <c16:uniqueId val="{00000010-98AF-4139-97C7-2F38478359EC}"/>
            </c:ext>
          </c:extLst>
        </c:ser>
        <c:ser>
          <c:idx val="1"/>
          <c:order val="1"/>
          <c:tx>
            <c:strRef>
              <c:f>POSTER!$C$42</c:f>
              <c:strCache>
                <c:ptCount val="1"/>
                <c:pt idx="0">
                  <c:v>Progressive motility</c:v>
                </c:pt>
              </c:strCache>
            </c:strRef>
          </c:tx>
          <c:spPr>
            <a:solidFill>
              <a:schemeClr val="accent2"/>
            </a:solidFill>
            <a:ln>
              <a:noFill/>
            </a:ln>
            <a:effectLst/>
          </c:spPr>
          <c:invertIfNegative val="0"/>
          <c:dPt>
            <c:idx val="4"/>
            <c:invertIfNegative val="0"/>
            <c:bubble3D val="0"/>
            <c:spPr>
              <a:solidFill>
                <a:srgbClr val="FFFF00"/>
              </a:solidFill>
              <a:ln>
                <a:noFill/>
              </a:ln>
              <a:effectLst/>
            </c:spPr>
            <c:extLst>
              <c:ext xmlns:c16="http://schemas.microsoft.com/office/drawing/2014/chart" uri="{C3380CC4-5D6E-409C-BE32-E72D297353CC}">
                <c16:uniqueId val="{00000012-98AF-4139-97C7-2F38478359EC}"/>
              </c:ext>
            </c:extLst>
          </c:dPt>
          <c:dPt>
            <c:idx val="5"/>
            <c:invertIfNegative val="0"/>
            <c:bubble3D val="0"/>
            <c:spPr>
              <a:solidFill>
                <a:srgbClr val="FFFF00"/>
              </a:solidFill>
              <a:ln>
                <a:noFill/>
              </a:ln>
              <a:effectLst/>
            </c:spPr>
            <c:extLst>
              <c:ext xmlns:c16="http://schemas.microsoft.com/office/drawing/2014/chart" uri="{C3380CC4-5D6E-409C-BE32-E72D297353CC}">
                <c16:uniqueId val="{00000014-98AF-4139-97C7-2F38478359EC}"/>
              </c:ext>
            </c:extLst>
          </c:dPt>
          <c:dPt>
            <c:idx val="6"/>
            <c:invertIfNegative val="0"/>
            <c:bubble3D val="0"/>
            <c:spPr>
              <a:solidFill>
                <a:srgbClr val="FFFF00"/>
              </a:solidFill>
              <a:ln>
                <a:noFill/>
              </a:ln>
              <a:effectLst/>
            </c:spPr>
            <c:extLst>
              <c:ext xmlns:c16="http://schemas.microsoft.com/office/drawing/2014/chart" uri="{C3380CC4-5D6E-409C-BE32-E72D297353CC}">
                <c16:uniqueId val="{00000016-98AF-4139-97C7-2F38478359EC}"/>
              </c:ext>
            </c:extLst>
          </c:dPt>
          <c:dPt>
            <c:idx val="7"/>
            <c:invertIfNegative val="0"/>
            <c:bubble3D val="0"/>
            <c:spPr>
              <a:solidFill>
                <a:srgbClr val="FFFF00"/>
              </a:solidFill>
              <a:ln>
                <a:noFill/>
              </a:ln>
              <a:effectLst/>
            </c:spPr>
            <c:extLst>
              <c:ext xmlns:c16="http://schemas.microsoft.com/office/drawing/2014/chart" uri="{C3380CC4-5D6E-409C-BE32-E72D297353CC}">
                <c16:uniqueId val="{00000018-98AF-4139-97C7-2F38478359EC}"/>
              </c:ext>
            </c:extLst>
          </c:dPt>
          <c:dPt>
            <c:idx val="12"/>
            <c:invertIfNegative val="0"/>
            <c:bubble3D val="0"/>
            <c:spPr>
              <a:solidFill>
                <a:srgbClr val="FFFF00"/>
              </a:solidFill>
              <a:ln>
                <a:noFill/>
              </a:ln>
              <a:effectLst/>
            </c:spPr>
            <c:extLst>
              <c:ext xmlns:c16="http://schemas.microsoft.com/office/drawing/2014/chart" uri="{C3380CC4-5D6E-409C-BE32-E72D297353CC}">
                <c16:uniqueId val="{0000001A-98AF-4139-97C7-2F38478359EC}"/>
              </c:ext>
            </c:extLst>
          </c:dPt>
          <c:dPt>
            <c:idx val="13"/>
            <c:invertIfNegative val="0"/>
            <c:bubble3D val="0"/>
            <c:spPr>
              <a:solidFill>
                <a:srgbClr val="FFFF00"/>
              </a:solidFill>
              <a:ln>
                <a:noFill/>
              </a:ln>
              <a:effectLst/>
            </c:spPr>
            <c:extLst>
              <c:ext xmlns:c16="http://schemas.microsoft.com/office/drawing/2014/chart" uri="{C3380CC4-5D6E-409C-BE32-E72D297353CC}">
                <c16:uniqueId val="{0000001C-98AF-4139-97C7-2F38478359EC}"/>
              </c:ext>
            </c:extLst>
          </c:dPt>
          <c:dPt>
            <c:idx val="14"/>
            <c:invertIfNegative val="0"/>
            <c:bubble3D val="0"/>
            <c:spPr>
              <a:solidFill>
                <a:srgbClr val="FFFF00"/>
              </a:solidFill>
              <a:ln>
                <a:noFill/>
              </a:ln>
              <a:effectLst/>
            </c:spPr>
            <c:extLst>
              <c:ext xmlns:c16="http://schemas.microsoft.com/office/drawing/2014/chart" uri="{C3380CC4-5D6E-409C-BE32-E72D297353CC}">
                <c16:uniqueId val="{0000001E-98AF-4139-97C7-2F38478359EC}"/>
              </c:ext>
            </c:extLst>
          </c:dPt>
          <c:dPt>
            <c:idx val="15"/>
            <c:invertIfNegative val="0"/>
            <c:bubble3D val="0"/>
            <c:spPr>
              <a:solidFill>
                <a:srgbClr val="FFFF00"/>
              </a:solidFill>
              <a:ln>
                <a:noFill/>
              </a:ln>
              <a:effectLst/>
            </c:spPr>
            <c:extLst>
              <c:ext xmlns:c16="http://schemas.microsoft.com/office/drawing/2014/chart" uri="{C3380CC4-5D6E-409C-BE32-E72D297353CC}">
                <c16:uniqueId val="{00000020-98AF-4139-97C7-2F38478359EC}"/>
              </c:ext>
            </c:extLst>
          </c:dPt>
          <c:dLbls>
            <c:spPr>
              <a:noFill/>
              <a:ln>
                <a:noFill/>
              </a:ln>
              <a:effectLst/>
            </c:spPr>
            <c:txPr>
              <a:bodyPr rot="-5400000" spcFirstLastPara="1" vertOverflow="ellipsis" wrap="square" anchor="ctr" anchorCtr="1"/>
              <a:lstStyle/>
              <a:p>
                <a:pPr>
                  <a:defRPr sz="2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POSTER!$A$43:$A$58</c:f>
              <c:strCache>
                <c:ptCount val="16"/>
                <c:pt idx="0">
                  <c:v>MP1-1 SN</c:v>
                </c:pt>
                <c:pt idx="1">
                  <c:v>MP1-2 SN</c:v>
                </c:pt>
                <c:pt idx="2">
                  <c:v>MP1-3 SN</c:v>
                </c:pt>
                <c:pt idx="3">
                  <c:v>MP1-4 SN</c:v>
                </c:pt>
                <c:pt idx="4">
                  <c:v>MP1-1 CS</c:v>
                </c:pt>
                <c:pt idx="5">
                  <c:v>MP1-2 CS</c:v>
                </c:pt>
                <c:pt idx="6">
                  <c:v>MP1-3 CS</c:v>
                </c:pt>
                <c:pt idx="7">
                  <c:v>MP1-4 CS</c:v>
                </c:pt>
                <c:pt idx="8">
                  <c:v>MP2-1 SN</c:v>
                </c:pt>
                <c:pt idx="9">
                  <c:v>MP2-2 SN</c:v>
                </c:pt>
                <c:pt idx="10">
                  <c:v>MP2-3 SN</c:v>
                </c:pt>
                <c:pt idx="11">
                  <c:v>MP2-4 SN</c:v>
                </c:pt>
                <c:pt idx="12">
                  <c:v>MP2-1 CS</c:v>
                </c:pt>
                <c:pt idx="13">
                  <c:v>MP2-2 CS</c:v>
                </c:pt>
                <c:pt idx="14">
                  <c:v>MP2-3 CS</c:v>
                </c:pt>
                <c:pt idx="15">
                  <c:v>MP2-4 CS</c:v>
                </c:pt>
              </c:strCache>
            </c:strRef>
          </c:cat>
          <c:val>
            <c:numRef>
              <c:f>POSTER!$C$43:$C$58</c:f>
              <c:numCache>
                <c:formatCode>General</c:formatCode>
                <c:ptCount val="16"/>
                <c:pt idx="0">
                  <c:v>47.7</c:v>
                </c:pt>
                <c:pt idx="1">
                  <c:v>44.6</c:v>
                </c:pt>
                <c:pt idx="2">
                  <c:v>37.200000000000003</c:v>
                </c:pt>
                <c:pt idx="3">
                  <c:v>41</c:v>
                </c:pt>
                <c:pt idx="4">
                  <c:v>32</c:v>
                </c:pt>
                <c:pt idx="5">
                  <c:v>28.4</c:v>
                </c:pt>
                <c:pt idx="6">
                  <c:v>30.4</c:v>
                </c:pt>
                <c:pt idx="7">
                  <c:v>32.5</c:v>
                </c:pt>
                <c:pt idx="8">
                  <c:v>32.700000000000003</c:v>
                </c:pt>
                <c:pt idx="9">
                  <c:v>37.799999999999997</c:v>
                </c:pt>
                <c:pt idx="10">
                  <c:v>31.8</c:v>
                </c:pt>
                <c:pt idx="11">
                  <c:v>33.4</c:v>
                </c:pt>
                <c:pt idx="12">
                  <c:v>30.9</c:v>
                </c:pt>
                <c:pt idx="13">
                  <c:v>32.5</c:v>
                </c:pt>
                <c:pt idx="14">
                  <c:v>27.1</c:v>
                </c:pt>
                <c:pt idx="15">
                  <c:v>30.9</c:v>
                </c:pt>
              </c:numCache>
            </c:numRef>
          </c:val>
          <c:extLst>
            <c:ext xmlns:c16="http://schemas.microsoft.com/office/drawing/2014/chart" uri="{C3380CC4-5D6E-409C-BE32-E72D297353CC}">
              <c16:uniqueId val="{00000021-98AF-4139-97C7-2F38478359EC}"/>
            </c:ext>
          </c:extLst>
        </c:ser>
        <c:dLbls>
          <c:showLegendKey val="0"/>
          <c:showVal val="0"/>
          <c:showCatName val="0"/>
          <c:showSerName val="0"/>
          <c:showPercent val="0"/>
          <c:showBubbleSize val="0"/>
        </c:dLbls>
        <c:gapWidth val="219"/>
        <c:overlap val="-27"/>
        <c:axId val="211557392"/>
        <c:axId val="211558352"/>
      </c:barChart>
      <c:catAx>
        <c:axId val="211557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558352"/>
        <c:crosses val="autoZero"/>
        <c:auto val="1"/>
        <c:lblAlgn val="ctr"/>
        <c:lblOffset val="100"/>
        <c:noMultiLvlLbl val="0"/>
      </c:catAx>
      <c:valAx>
        <c:axId val="2115583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11557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b="1">
          <a:latin typeface="Arial" panose="020B0604020202020204" pitchFamily="34" charset="0"/>
          <a:cs typeface="Arial" panose="020B06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POSTER!$I$2</c:f>
              <c:strCache>
                <c:ptCount val="1"/>
                <c:pt idx="0">
                  <c:v>Total motility</c:v>
                </c:pt>
              </c:strCache>
            </c:strRef>
          </c:tx>
          <c:spPr>
            <a:solidFill>
              <a:schemeClr val="accent1"/>
            </a:solidFill>
            <a:ln>
              <a:noFill/>
            </a:ln>
            <a:effectLst/>
          </c:spPr>
          <c:invertIfNegative val="0"/>
          <c:dPt>
            <c:idx val="4"/>
            <c:invertIfNegative val="0"/>
            <c:bubble3D val="0"/>
            <c:spPr>
              <a:solidFill>
                <a:srgbClr val="0070C0"/>
              </a:solidFill>
              <a:ln>
                <a:noFill/>
              </a:ln>
              <a:effectLst/>
            </c:spPr>
            <c:extLst>
              <c:ext xmlns:c16="http://schemas.microsoft.com/office/drawing/2014/chart" uri="{C3380CC4-5D6E-409C-BE32-E72D297353CC}">
                <c16:uniqueId val="{00000001-EDBC-4E7D-AA20-543A64A5ECC8}"/>
              </c:ext>
            </c:extLst>
          </c:dPt>
          <c:dPt>
            <c:idx val="5"/>
            <c:invertIfNegative val="0"/>
            <c:bubble3D val="0"/>
            <c:spPr>
              <a:solidFill>
                <a:srgbClr val="0070C0"/>
              </a:solidFill>
              <a:ln>
                <a:noFill/>
              </a:ln>
              <a:effectLst/>
            </c:spPr>
            <c:extLst>
              <c:ext xmlns:c16="http://schemas.microsoft.com/office/drawing/2014/chart" uri="{C3380CC4-5D6E-409C-BE32-E72D297353CC}">
                <c16:uniqueId val="{00000003-EDBC-4E7D-AA20-543A64A5ECC8}"/>
              </c:ext>
            </c:extLst>
          </c:dPt>
          <c:dPt>
            <c:idx val="6"/>
            <c:invertIfNegative val="0"/>
            <c:bubble3D val="0"/>
            <c:spPr>
              <a:solidFill>
                <a:srgbClr val="0070C0"/>
              </a:solidFill>
              <a:ln>
                <a:noFill/>
              </a:ln>
              <a:effectLst/>
            </c:spPr>
            <c:extLst>
              <c:ext xmlns:c16="http://schemas.microsoft.com/office/drawing/2014/chart" uri="{C3380CC4-5D6E-409C-BE32-E72D297353CC}">
                <c16:uniqueId val="{00000005-EDBC-4E7D-AA20-543A64A5ECC8}"/>
              </c:ext>
            </c:extLst>
          </c:dPt>
          <c:dPt>
            <c:idx val="7"/>
            <c:invertIfNegative val="0"/>
            <c:bubble3D val="0"/>
            <c:spPr>
              <a:solidFill>
                <a:srgbClr val="0070C0"/>
              </a:solidFill>
              <a:ln>
                <a:noFill/>
              </a:ln>
              <a:effectLst/>
            </c:spPr>
            <c:extLst>
              <c:ext xmlns:c16="http://schemas.microsoft.com/office/drawing/2014/chart" uri="{C3380CC4-5D6E-409C-BE32-E72D297353CC}">
                <c16:uniqueId val="{00000007-EDBC-4E7D-AA20-543A64A5ECC8}"/>
              </c:ext>
            </c:extLst>
          </c:dPt>
          <c:dPt>
            <c:idx val="8"/>
            <c:invertIfNegative val="0"/>
            <c:bubble3D val="0"/>
            <c:spPr>
              <a:solidFill>
                <a:srgbClr val="002060"/>
              </a:solidFill>
              <a:ln>
                <a:noFill/>
              </a:ln>
              <a:effectLst/>
            </c:spPr>
            <c:extLst>
              <c:ext xmlns:c16="http://schemas.microsoft.com/office/drawing/2014/chart" uri="{C3380CC4-5D6E-409C-BE32-E72D297353CC}">
                <c16:uniqueId val="{00000009-EDBC-4E7D-AA20-543A64A5ECC8}"/>
              </c:ext>
            </c:extLst>
          </c:dPt>
          <c:dPt>
            <c:idx val="9"/>
            <c:invertIfNegative val="0"/>
            <c:bubble3D val="0"/>
            <c:spPr>
              <a:solidFill>
                <a:srgbClr val="002060"/>
              </a:solidFill>
              <a:ln>
                <a:noFill/>
              </a:ln>
              <a:effectLst/>
            </c:spPr>
            <c:extLst>
              <c:ext xmlns:c16="http://schemas.microsoft.com/office/drawing/2014/chart" uri="{C3380CC4-5D6E-409C-BE32-E72D297353CC}">
                <c16:uniqueId val="{0000000B-EDBC-4E7D-AA20-543A64A5ECC8}"/>
              </c:ext>
            </c:extLst>
          </c:dPt>
          <c:dPt>
            <c:idx val="10"/>
            <c:invertIfNegative val="0"/>
            <c:bubble3D val="0"/>
            <c:spPr>
              <a:solidFill>
                <a:srgbClr val="002060"/>
              </a:solidFill>
              <a:ln>
                <a:noFill/>
              </a:ln>
              <a:effectLst/>
            </c:spPr>
            <c:extLst>
              <c:ext xmlns:c16="http://schemas.microsoft.com/office/drawing/2014/chart" uri="{C3380CC4-5D6E-409C-BE32-E72D297353CC}">
                <c16:uniqueId val="{0000000D-EDBC-4E7D-AA20-543A64A5ECC8}"/>
              </c:ext>
            </c:extLst>
          </c:dPt>
          <c:dPt>
            <c:idx val="11"/>
            <c:invertIfNegative val="0"/>
            <c:bubble3D val="0"/>
            <c:spPr>
              <a:solidFill>
                <a:srgbClr val="002060"/>
              </a:solidFill>
              <a:ln>
                <a:noFill/>
              </a:ln>
              <a:effectLst/>
            </c:spPr>
            <c:extLst>
              <c:ext xmlns:c16="http://schemas.microsoft.com/office/drawing/2014/chart" uri="{C3380CC4-5D6E-409C-BE32-E72D297353CC}">
                <c16:uniqueId val="{0000000F-EDBC-4E7D-AA20-543A64A5ECC8}"/>
              </c:ext>
            </c:extLst>
          </c:dPt>
          <c:dPt>
            <c:idx val="12"/>
            <c:invertIfNegative val="0"/>
            <c:bubble3D val="0"/>
            <c:spPr>
              <a:solidFill>
                <a:srgbClr val="7030A0"/>
              </a:solidFill>
              <a:ln>
                <a:noFill/>
              </a:ln>
              <a:effectLst/>
            </c:spPr>
            <c:extLst>
              <c:ext xmlns:c16="http://schemas.microsoft.com/office/drawing/2014/chart" uri="{C3380CC4-5D6E-409C-BE32-E72D297353CC}">
                <c16:uniqueId val="{00000011-EDBC-4E7D-AA20-543A64A5ECC8}"/>
              </c:ext>
            </c:extLst>
          </c:dPt>
          <c:dPt>
            <c:idx val="13"/>
            <c:invertIfNegative val="0"/>
            <c:bubble3D val="0"/>
            <c:spPr>
              <a:solidFill>
                <a:srgbClr val="7030A0"/>
              </a:solidFill>
              <a:ln>
                <a:noFill/>
              </a:ln>
              <a:effectLst/>
            </c:spPr>
            <c:extLst>
              <c:ext xmlns:c16="http://schemas.microsoft.com/office/drawing/2014/chart" uri="{C3380CC4-5D6E-409C-BE32-E72D297353CC}">
                <c16:uniqueId val="{00000013-EDBC-4E7D-AA20-543A64A5ECC8}"/>
              </c:ext>
            </c:extLst>
          </c:dPt>
          <c:dPt>
            <c:idx val="14"/>
            <c:invertIfNegative val="0"/>
            <c:bubble3D val="0"/>
            <c:spPr>
              <a:solidFill>
                <a:srgbClr val="7030A0"/>
              </a:solidFill>
              <a:ln>
                <a:noFill/>
              </a:ln>
              <a:effectLst/>
            </c:spPr>
            <c:extLst>
              <c:ext xmlns:c16="http://schemas.microsoft.com/office/drawing/2014/chart" uri="{C3380CC4-5D6E-409C-BE32-E72D297353CC}">
                <c16:uniqueId val="{00000015-EDBC-4E7D-AA20-543A64A5ECC8}"/>
              </c:ext>
            </c:extLst>
          </c:dPt>
          <c:dPt>
            <c:idx val="15"/>
            <c:invertIfNegative val="0"/>
            <c:bubble3D val="0"/>
            <c:spPr>
              <a:solidFill>
                <a:srgbClr val="7030A0"/>
              </a:solidFill>
              <a:ln>
                <a:noFill/>
              </a:ln>
              <a:effectLst/>
            </c:spPr>
            <c:extLst>
              <c:ext xmlns:c16="http://schemas.microsoft.com/office/drawing/2014/chart" uri="{C3380CC4-5D6E-409C-BE32-E72D297353CC}">
                <c16:uniqueId val="{00000017-EDBC-4E7D-AA20-543A64A5ECC8}"/>
              </c:ext>
            </c:extLst>
          </c:dPt>
          <c:dLbls>
            <c:spPr>
              <a:noFill/>
              <a:ln>
                <a:noFill/>
              </a:ln>
              <a:effectLst/>
            </c:spPr>
            <c:txPr>
              <a:bodyPr rot="-5400000" spcFirstLastPara="1" vertOverflow="ellipsis" wrap="square" anchor="ctr" anchorCtr="1"/>
              <a:lstStyle/>
              <a:p>
                <a:pPr>
                  <a:defRPr sz="3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POSTER!$H$3:$H$18</c:f>
              <c:strCache>
                <c:ptCount val="16"/>
                <c:pt idx="0">
                  <c:v>1-SN 1</c:v>
                </c:pt>
                <c:pt idx="1">
                  <c:v>1-SN 2</c:v>
                </c:pt>
                <c:pt idx="2">
                  <c:v>1-SN 3</c:v>
                </c:pt>
                <c:pt idx="3">
                  <c:v>1-SN 4</c:v>
                </c:pt>
                <c:pt idx="4">
                  <c:v>2-SN 1</c:v>
                </c:pt>
                <c:pt idx="5">
                  <c:v>2-SN 2</c:v>
                </c:pt>
                <c:pt idx="6">
                  <c:v>2-SN 3</c:v>
                </c:pt>
                <c:pt idx="7">
                  <c:v>2-SN 4</c:v>
                </c:pt>
                <c:pt idx="8">
                  <c:v>3-SN 1</c:v>
                </c:pt>
                <c:pt idx="9">
                  <c:v>3-SN 2</c:v>
                </c:pt>
                <c:pt idx="10">
                  <c:v>3-SN 3</c:v>
                </c:pt>
                <c:pt idx="11">
                  <c:v>3-SN 4</c:v>
                </c:pt>
                <c:pt idx="12">
                  <c:v>4-SN 1</c:v>
                </c:pt>
                <c:pt idx="13">
                  <c:v>4-SN 2</c:v>
                </c:pt>
                <c:pt idx="14">
                  <c:v>4-SN 3</c:v>
                </c:pt>
                <c:pt idx="15">
                  <c:v>4-SN 4</c:v>
                </c:pt>
              </c:strCache>
            </c:strRef>
          </c:cat>
          <c:val>
            <c:numRef>
              <c:f>POSTER!$I$3:$I$18</c:f>
              <c:numCache>
                <c:formatCode>General</c:formatCode>
                <c:ptCount val="16"/>
                <c:pt idx="0">
                  <c:v>56.499999999999993</c:v>
                </c:pt>
                <c:pt idx="1">
                  <c:v>23.2</c:v>
                </c:pt>
                <c:pt idx="2">
                  <c:v>36.9</c:v>
                </c:pt>
                <c:pt idx="3">
                  <c:v>32.6</c:v>
                </c:pt>
                <c:pt idx="4">
                  <c:v>29.4</c:v>
                </c:pt>
                <c:pt idx="5">
                  <c:v>28.3</c:v>
                </c:pt>
                <c:pt idx="6">
                  <c:v>38.5</c:v>
                </c:pt>
                <c:pt idx="7">
                  <c:v>41</c:v>
                </c:pt>
                <c:pt idx="8">
                  <c:v>39.700000000000003</c:v>
                </c:pt>
                <c:pt idx="9">
                  <c:v>17.899999999999999</c:v>
                </c:pt>
                <c:pt idx="10">
                  <c:v>35.799999999999997</c:v>
                </c:pt>
                <c:pt idx="11">
                  <c:v>41.3</c:v>
                </c:pt>
                <c:pt idx="12">
                  <c:v>44.4</c:v>
                </c:pt>
                <c:pt idx="13">
                  <c:v>38.1</c:v>
                </c:pt>
                <c:pt idx="14">
                  <c:v>26.4</c:v>
                </c:pt>
                <c:pt idx="15">
                  <c:v>30.4</c:v>
                </c:pt>
              </c:numCache>
            </c:numRef>
          </c:val>
          <c:extLst>
            <c:ext xmlns:c16="http://schemas.microsoft.com/office/drawing/2014/chart" uri="{C3380CC4-5D6E-409C-BE32-E72D297353CC}">
              <c16:uniqueId val="{00000018-EDBC-4E7D-AA20-543A64A5ECC8}"/>
            </c:ext>
          </c:extLst>
        </c:ser>
        <c:ser>
          <c:idx val="1"/>
          <c:order val="1"/>
          <c:tx>
            <c:strRef>
              <c:f>POSTER!$J$2</c:f>
              <c:strCache>
                <c:ptCount val="1"/>
                <c:pt idx="0">
                  <c:v>Progressive motility</c:v>
                </c:pt>
              </c:strCache>
            </c:strRef>
          </c:tx>
          <c:spPr>
            <a:solidFill>
              <a:schemeClr val="accent2"/>
            </a:solidFill>
            <a:ln>
              <a:noFill/>
            </a:ln>
            <a:effectLst/>
          </c:spPr>
          <c:invertIfNegative val="0"/>
          <c:dPt>
            <c:idx val="4"/>
            <c:invertIfNegative val="0"/>
            <c:bubble3D val="0"/>
            <c:spPr>
              <a:solidFill>
                <a:srgbClr val="F86CBC"/>
              </a:solidFill>
              <a:ln>
                <a:noFill/>
              </a:ln>
              <a:effectLst/>
            </c:spPr>
            <c:extLst>
              <c:ext xmlns:c16="http://schemas.microsoft.com/office/drawing/2014/chart" uri="{C3380CC4-5D6E-409C-BE32-E72D297353CC}">
                <c16:uniqueId val="{0000001A-EDBC-4E7D-AA20-543A64A5ECC8}"/>
              </c:ext>
            </c:extLst>
          </c:dPt>
          <c:dPt>
            <c:idx val="5"/>
            <c:invertIfNegative val="0"/>
            <c:bubble3D val="0"/>
            <c:spPr>
              <a:solidFill>
                <a:srgbClr val="F86CBC"/>
              </a:solidFill>
              <a:ln>
                <a:noFill/>
              </a:ln>
              <a:effectLst/>
            </c:spPr>
            <c:extLst>
              <c:ext xmlns:c16="http://schemas.microsoft.com/office/drawing/2014/chart" uri="{C3380CC4-5D6E-409C-BE32-E72D297353CC}">
                <c16:uniqueId val="{0000001C-EDBC-4E7D-AA20-543A64A5ECC8}"/>
              </c:ext>
            </c:extLst>
          </c:dPt>
          <c:dPt>
            <c:idx val="6"/>
            <c:invertIfNegative val="0"/>
            <c:bubble3D val="0"/>
            <c:spPr>
              <a:solidFill>
                <a:srgbClr val="F86CBC"/>
              </a:solidFill>
              <a:ln>
                <a:noFill/>
              </a:ln>
              <a:effectLst/>
            </c:spPr>
            <c:extLst>
              <c:ext xmlns:c16="http://schemas.microsoft.com/office/drawing/2014/chart" uri="{C3380CC4-5D6E-409C-BE32-E72D297353CC}">
                <c16:uniqueId val="{0000001E-EDBC-4E7D-AA20-543A64A5ECC8}"/>
              </c:ext>
            </c:extLst>
          </c:dPt>
          <c:dPt>
            <c:idx val="7"/>
            <c:invertIfNegative val="0"/>
            <c:bubble3D val="0"/>
            <c:spPr>
              <a:solidFill>
                <a:srgbClr val="F86CBC"/>
              </a:solidFill>
              <a:ln>
                <a:noFill/>
              </a:ln>
              <a:effectLst/>
            </c:spPr>
            <c:extLst>
              <c:ext xmlns:c16="http://schemas.microsoft.com/office/drawing/2014/chart" uri="{C3380CC4-5D6E-409C-BE32-E72D297353CC}">
                <c16:uniqueId val="{00000020-EDBC-4E7D-AA20-543A64A5ECC8}"/>
              </c:ext>
            </c:extLst>
          </c:dPt>
          <c:dPt>
            <c:idx val="8"/>
            <c:invertIfNegative val="0"/>
            <c:bubble3D val="0"/>
            <c:spPr>
              <a:solidFill>
                <a:srgbClr val="FFC000"/>
              </a:solidFill>
              <a:ln>
                <a:noFill/>
              </a:ln>
              <a:effectLst/>
            </c:spPr>
            <c:extLst>
              <c:ext xmlns:c16="http://schemas.microsoft.com/office/drawing/2014/chart" uri="{C3380CC4-5D6E-409C-BE32-E72D297353CC}">
                <c16:uniqueId val="{00000022-EDBC-4E7D-AA20-543A64A5ECC8}"/>
              </c:ext>
            </c:extLst>
          </c:dPt>
          <c:dPt>
            <c:idx val="9"/>
            <c:invertIfNegative val="0"/>
            <c:bubble3D val="0"/>
            <c:spPr>
              <a:solidFill>
                <a:srgbClr val="FFC000"/>
              </a:solidFill>
              <a:ln>
                <a:noFill/>
              </a:ln>
              <a:effectLst/>
            </c:spPr>
            <c:extLst>
              <c:ext xmlns:c16="http://schemas.microsoft.com/office/drawing/2014/chart" uri="{C3380CC4-5D6E-409C-BE32-E72D297353CC}">
                <c16:uniqueId val="{00000024-EDBC-4E7D-AA20-543A64A5ECC8}"/>
              </c:ext>
            </c:extLst>
          </c:dPt>
          <c:dPt>
            <c:idx val="10"/>
            <c:invertIfNegative val="0"/>
            <c:bubble3D val="0"/>
            <c:spPr>
              <a:solidFill>
                <a:srgbClr val="FFC000"/>
              </a:solidFill>
              <a:ln>
                <a:noFill/>
              </a:ln>
              <a:effectLst/>
            </c:spPr>
            <c:extLst>
              <c:ext xmlns:c16="http://schemas.microsoft.com/office/drawing/2014/chart" uri="{C3380CC4-5D6E-409C-BE32-E72D297353CC}">
                <c16:uniqueId val="{00000026-EDBC-4E7D-AA20-543A64A5ECC8}"/>
              </c:ext>
            </c:extLst>
          </c:dPt>
          <c:dPt>
            <c:idx val="11"/>
            <c:invertIfNegative val="0"/>
            <c:bubble3D val="0"/>
            <c:spPr>
              <a:solidFill>
                <a:srgbClr val="FFC000"/>
              </a:solidFill>
              <a:ln>
                <a:noFill/>
              </a:ln>
              <a:effectLst/>
            </c:spPr>
            <c:extLst>
              <c:ext xmlns:c16="http://schemas.microsoft.com/office/drawing/2014/chart" uri="{C3380CC4-5D6E-409C-BE32-E72D297353CC}">
                <c16:uniqueId val="{00000028-EDBC-4E7D-AA20-543A64A5ECC8}"/>
              </c:ext>
            </c:extLst>
          </c:dPt>
          <c:dPt>
            <c:idx val="12"/>
            <c:invertIfNegative val="0"/>
            <c:bubble3D val="0"/>
            <c:spPr>
              <a:solidFill>
                <a:srgbClr val="66FF66"/>
              </a:solidFill>
              <a:ln>
                <a:noFill/>
              </a:ln>
              <a:effectLst/>
            </c:spPr>
            <c:extLst>
              <c:ext xmlns:c16="http://schemas.microsoft.com/office/drawing/2014/chart" uri="{C3380CC4-5D6E-409C-BE32-E72D297353CC}">
                <c16:uniqueId val="{0000002A-EDBC-4E7D-AA20-543A64A5ECC8}"/>
              </c:ext>
            </c:extLst>
          </c:dPt>
          <c:dPt>
            <c:idx val="13"/>
            <c:invertIfNegative val="0"/>
            <c:bubble3D val="0"/>
            <c:spPr>
              <a:solidFill>
                <a:srgbClr val="66FF66"/>
              </a:solidFill>
              <a:ln>
                <a:noFill/>
              </a:ln>
              <a:effectLst/>
            </c:spPr>
            <c:extLst>
              <c:ext xmlns:c16="http://schemas.microsoft.com/office/drawing/2014/chart" uri="{C3380CC4-5D6E-409C-BE32-E72D297353CC}">
                <c16:uniqueId val="{0000002C-EDBC-4E7D-AA20-543A64A5ECC8}"/>
              </c:ext>
            </c:extLst>
          </c:dPt>
          <c:dPt>
            <c:idx val="14"/>
            <c:invertIfNegative val="0"/>
            <c:bubble3D val="0"/>
            <c:spPr>
              <a:solidFill>
                <a:srgbClr val="66FF66"/>
              </a:solidFill>
              <a:ln>
                <a:noFill/>
              </a:ln>
              <a:effectLst/>
            </c:spPr>
            <c:extLst>
              <c:ext xmlns:c16="http://schemas.microsoft.com/office/drawing/2014/chart" uri="{C3380CC4-5D6E-409C-BE32-E72D297353CC}">
                <c16:uniqueId val="{0000002E-EDBC-4E7D-AA20-543A64A5ECC8}"/>
              </c:ext>
            </c:extLst>
          </c:dPt>
          <c:dPt>
            <c:idx val="15"/>
            <c:invertIfNegative val="0"/>
            <c:bubble3D val="0"/>
            <c:spPr>
              <a:solidFill>
                <a:srgbClr val="66FF66"/>
              </a:solidFill>
              <a:ln>
                <a:noFill/>
              </a:ln>
              <a:effectLst/>
            </c:spPr>
            <c:extLst>
              <c:ext xmlns:c16="http://schemas.microsoft.com/office/drawing/2014/chart" uri="{C3380CC4-5D6E-409C-BE32-E72D297353CC}">
                <c16:uniqueId val="{00000030-EDBC-4E7D-AA20-543A64A5ECC8}"/>
              </c:ext>
            </c:extLst>
          </c:dPt>
          <c:dLbls>
            <c:spPr>
              <a:noFill/>
              <a:ln>
                <a:noFill/>
              </a:ln>
              <a:effectLst/>
            </c:spPr>
            <c:txPr>
              <a:bodyPr rot="-5400000" spcFirstLastPara="1" vertOverflow="ellipsis" wrap="square" anchor="ctr" anchorCtr="1"/>
              <a:lstStyle/>
              <a:p>
                <a:pPr>
                  <a:defRPr sz="32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POSTER!$H$3:$H$18</c:f>
              <c:strCache>
                <c:ptCount val="16"/>
                <c:pt idx="0">
                  <c:v>1-SN 1</c:v>
                </c:pt>
                <c:pt idx="1">
                  <c:v>1-SN 2</c:v>
                </c:pt>
                <c:pt idx="2">
                  <c:v>1-SN 3</c:v>
                </c:pt>
                <c:pt idx="3">
                  <c:v>1-SN 4</c:v>
                </c:pt>
                <c:pt idx="4">
                  <c:v>2-SN 1</c:v>
                </c:pt>
                <c:pt idx="5">
                  <c:v>2-SN 2</c:v>
                </c:pt>
                <c:pt idx="6">
                  <c:v>2-SN 3</c:v>
                </c:pt>
                <c:pt idx="7">
                  <c:v>2-SN 4</c:v>
                </c:pt>
                <c:pt idx="8">
                  <c:v>3-SN 1</c:v>
                </c:pt>
                <c:pt idx="9">
                  <c:v>3-SN 2</c:v>
                </c:pt>
                <c:pt idx="10">
                  <c:v>3-SN 3</c:v>
                </c:pt>
                <c:pt idx="11">
                  <c:v>3-SN 4</c:v>
                </c:pt>
                <c:pt idx="12">
                  <c:v>4-SN 1</c:v>
                </c:pt>
                <c:pt idx="13">
                  <c:v>4-SN 2</c:v>
                </c:pt>
                <c:pt idx="14">
                  <c:v>4-SN 3</c:v>
                </c:pt>
                <c:pt idx="15">
                  <c:v>4-SN 4</c:v>
                </c:pt>
              </c:strCache>
            </c:strRef>
          </c:cat>
          <c:val>
            <c:numRef>
              <c:f>POSTER!$J$3:$J$18</c:f>
              <c:numCache>
                <c:formatCode>General</c:formatCode>
                <c:ptCount val="16"/>
                <c:pt idx="0">
                  <c:v>46.6</c:v>
                </c:pt>
                <c:pt idx="1">
                  <c:v>10.3</c:v>
                </c:pt>
                <c:pt idx="2">
                  <c:v>26.8</c:v>
                </c:pt>
                <c:pt idx="3">
                  <c:v>19.7</c:v>
                </c:pt>
                <c:pt idx="4">
                  <c:v>19.8</c:v>
                </c:pt>
                <c:pt idx="5">
                  <c:v>22.7</c:v>
                </c:pt>
                <c:pt idx="6">
                  <c:v>24.3</c:v>
                </c:pt>
                <c:pt idx="7">
                  <c:v>34.6</c:v>
                </c:pt>
                <c:pt idx="8">
                  <c:v>28.2</c:v>
                </c:pt>
                <c:pt idx="9">
                  <c:v>3.3</c:v>
                </c:pt>
                <c:pt idx="10">
                  <c:v>27.4</c:v>
                </c:pt>
                <c:pt idx="11">
                  <c:v>34.1</c:v>
                </c:pt>
                <c:pt idx="12">
                  <c:v>37.200000000000003</c:v>
                </c:pt>
                <c:pt idx="13">
                  <c:v>31.4</c:v>
                </c:pt>
                <c:pt idx="14">
                  <c:v>16.8</c:v>
                </c:pt>
                <c:pt idx="15">
                  <c:v>22.7</c:v>
                </c:pt>
              </c:numCache>
            </c:numRef>
          </c:val>
          <c:extLst>
            <c:ext xmlns:c16="http://schemas.microsoft.com/office/drawing/2014/chart" uri="{C3380CC4-5D6E-409C-BE32-E72D297353CC}">
              <c16:uniqueId val="{00000031-EDBC-4E7D-AA20-543A64A5ECC8}"/>
            </c:ext>
          </c:extLst>
        </c:ser>
        <c:dLbls>
          <c:showLegendKey val="0"/>
          <c:showVal val="0"/>
          <c:showCatName val="0"/>
          <c:showSerName val="0"/>
          <c:showPercent val="0"/>
          <c:showBubbleSize val="0"/>
        </c:dLbls>
        <c:gapWidth val="219"/>
        <c:overlap val="-27"/>
        <c:axId val="1395318672"/>
        <c:axId val="1395291792"/>
      </c:barChart>
      <c:catAx>
        <c:axId val="1395318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95291792"/>
        <c:crosses val="autoZero"/>
        <c:auto val="1"/>
        <c:lblAlgn val="ctr"/>
        <c:lblOffset val="100"/>
        <c:noMultiLvlLbl val="0"/>
      </c:catAx>
      <c:valAx>
        <c:axId val="1395291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95318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200">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13648293963254E-2"/>
          <c:y val="0.17171296296296298"/>
          <c:w val="0.90286351706036749"/>
          <c:h val="0.56412766112569257"/>
        </c:manualLayout>
      </c:layout>
      <c:barChart>
        <c:barDir val="col"/>
        <c:grouping val="clustered"/>
        <c:varyColors val="0"/>
        <c:ser>
          <c:idx val="0"/>
          <c:order val="0"/>
          <c:tx>
            <c:strRef>
              <c:f>POSTER!$N$2</c:f>
              <c:strCache>
                <c:ptCount val="1"/>
                <c:pt idx="0">
                  <c:v>Total motility</c:v>
                </c:pt>
              </c:strCache>
            </c:strRef>
          </c:tx>
          <c:spPr>
            <a:solidFill>
              <a:schemeClr val="accent1"/>
            </a:solidFill>
            <a:ln>
              <a:noFill/>
            </a:ln>
            <a:effectLst/>
          </c:spPr>
          <c:invertIfNegative val="0"/>
          <c:dPt>
            <c:idx val="4"/>
            <c:invertIfNegative val="0"/>
            <c:bubble3D val="0"/>
            <c:spPr>
              <a:solidFill>
                <a:srgbClr val="0070C0"/>
              </a:solidFill>
              <a:ln>
                <a:noFill/>
              </a:ln>
              <a:effectLst/>
            </c:spPr>
            <c:extLst>
              <c:ext xmlns:c16="http://schemas.microsoft.com/office/drawing/2014/chart" uri="{C3380CC4-5D6E-409C-BE32-E72D297353CC}">
                <c16:uniqueId val="{00000001-6B95-4D97-9939-3C54F5ADFA95}"/>
              </c:ext>
            </c:extLst>
          </c:dPt>
          <c:dPt>
            <c:idx val="5"/>
            <c:invertIfNegative val="0"/>
            <c:bubble3D val="0"/>
            <c:spPr>
              <a:solidFill>
                <a:srgbClr val="0070C0"/>
              </a:solidFill>
              <a:ln>
                <a:noFill/>
              </a:ln>
              <a:effectLst/>
            </c:spPr>
            <c:extLst>
              <c:ext xmlns:c16="http://schemas.microsoft.com/office/drawing/2014/chart" uri="{C3380CC4-5D6E-409C-BE32-E72D297353CC}">
                <c16:uniqueId val="{00000003-6B95-4D97-9939-3C54F5ADFA95}"/>
              </c:ext>
            </c:extLst>
          </c:dPt>
          <c:dPt>
            <c:idx val="6"/>
            <c:invertIfNegative val="0"/>
            <c:bubble3D val="0"/>
            <c:spPr>
              <a:solidFill>
                <a:srgbClr val="0070C0"/>
              </a:solidFill>
              <a:ln>
                <a:noFill/>
              </a:ln>
              <a:effectLst/>
            </c:spPr>
            <c:extLst>
              <c:ext xmlns:c16="http://schemas.microsoft.com/office/drawing/2014/chart" uri="{C3380CC4-5D6E-409C-BE32-E72D297353CC}">
                <c16:uniqueId val="{00000005-6B95-4D97-9939-3C54F5ADFA95}"/>
              </c:ext>
            </c:extLst>
          </c:dPt>
          <c:dPt>
            <c:idx val="7"/>
            <c:invertIfNegative val="0"/>
            <c:bubble3D val="0"/>
            <c:spPr>
              <a:solidFill>
                <a:srgbClr val="0070C0"/>
              </a:solidFill>
              <a:ln>
                <a:noFill/>
              </a:ln>
              <a:effectLst/>
            </c:spPr>
            <c:extLst>
              <c:ext xmlns:c16="http://schemas.microsoft.com/office/drawing/2014/chart" uri="{C3380CC4-5D6E-409C-BE32-E72D297353CC}">
                <c16:uniqueId val="{00000007-6B95-4D97-9939-3C54F5ADFA95}"/>
              </c:ext>
            </c:extLst>
          </c:dPt>
          <c:dPt>
            <c:idx val="8"/>
            <c:invertIfNegative val="0"/>
            <c:bubble3D val="0"/>
            <c:spPr>
              <a:solidFill>
                <a:srgbClr val="002060"/>
              </a:solidFill>
              <a:ln>
                <a:noFill/>
              </a:ln>
              <a:effectLst/>
            </c:spPr>
            <c:extLst>
              <c:ext xmlns:c16="http://schemas.microsoft.com/office/drawing/2014/chart" uri="{C3380CC4-5D6E-409C-BE32-E72D297353CC}">
                <c16:uniqueId val="{00000009-6B95-4D97-9939-3C54F5ADFA95}"/>
              </c:ext>
            </c:extLst>
          </c:dPt>
          <c:dPt>
            <c:idx val="9"/>
            <c:invertIfNegative val="0"/>
            <c:bubble3D val="0"/>
            <c:spPr>
              <a:solidFill>
                <a:srgbClr val="002060"/>
              </a:solidFill>
              <a:ln>
                <a:noFill/>
              </a:ln>
              <a:effectLst/>
            </c:spPr>
            <c:extLst>
              <c:ext xmlns:c16="http://schemas.microsoft.com/office/drawing/2014/chart" uri="{C3380CC4-5D6E-409C-BE32-E72D297353CC}">
                <c16:uniqueId val="{0000000B-6B95-4D97-9939-3C54F5ADFA95}"/>
              </c:ext>
            </c:extLst>
          </c:dPt>
          <c:dPt>
            <c:idx val="10"/>
            <c:invertIfNegative val="0"/>
            <c:bubble3D val="0"/>
            <c:spPr>
              <a:solidFill>
                <a:srgbClr val="002060"/>
              </a:solidFill>
              <a:ln>
                <a:noFill/>
              </a:ln>
              <a:effectLst/>
            </c:spPr>
            <c:extLst>
              <c:ext xmlns:c16="http://schemas.microsoft.com/office/drawing/2014/chart" uri="{C3380CC4-5D6E-409C-BE32-E72D297353CC}">
                <c16:uniqueId val="{0000000D-6B95-4D97-9939-3C54F5ADFA95}"/>
              </c:ext>
            </c:extLst>
          </c:dPt>
          <c:dPt>
            <c:idx val="11"/>
            <c:invertIfNegative val="0"/>
            <c:bubble3D val="0"/>
            <c:spPr>
              <a:solidFill>
                <a:srgbClr val="002060"/>
              </a:solidFill>
              <a:ln>
                <a:noFill/>
              </a:ln>
              <a:effectLst/>
            </c:spPr>
            <c:extLst>
              <c:ext xmlns:c16="http://schemas.microsoft.com/office/drawing/2014/chart" uri="{C3380CC4-5D6E-409C-BE32-E72D297353CC}">
                <c16:uniqueId val="{0000000F-6B95-4D97-9939-3C54F5ADFA95}"/>
              </c:ext>
            </c:extLst>
          </c:dPt>
          <c:dPt>
            <c:idx val="12"/>
            <c:invertIfNegative val="0"/>
            <c:bubble3D val="0"/>
            <c:spPr>
              <a:solidFill>
                <a:srgbClr val="7030A0"/>
              </a:solidFill>
              <a:ln>
                <a:noFill/>
              </a:ln>
              <a:effectLst/>
            </c:spPr>
            <c:extLst>
              <c:ext xmlns:c16="http://schemas.microsoft.com/office/drawing/2014/chart" uri="{C3380CC4-5D6E-409C-BE32-E72D297353CC}">
                <c16:uniqueId val="{00000011-6B95-4D97-9939-3C54F5ADFA95}"/>
              </c:ext>
            </c:extLst>
          </c:dPt>
          <c:dPt>
            <c:idx val="13"/>
            <c:invertIfNegative val="0"/>
            <c:bubble3D val="0"/>
            <c:spPr>
              <a:solidFill>
                <a:srgbClr val="7030A0"/>
              </a:solidFill>
              <a:ln>
                <a:noFill/>
              </a:ln>
              <a:effectLst/>
            </c:spPr>
            <c:extLst>
              <c:ext xmlns:c16="http://schemas.microsoft.com/office/drawing/2014/chart" uri="{C3380CC4-5D6E-409C-BE32-E72D297353CC}">
                <c16:uniqueId val="{00000013-6B95-4D97-9939-3C54F5ADFA95}"/>
              </c:ext>
            </c:extLst>
          </c:dPt>
          <c:dPt>
            <c:idx val="14"/>
            <c:invertIfNegative val="0"/>
            <c:bubble3D val="0"/>
            <c:spPr>
              <a:solidFill>
                <a:srgbClr val="7030A0"/>
              </a:solidFill>
              <a:ln>
                <a:noFill/>
              </a:ln>
              <a:effectLst/>
            </c:spPr>
            <c:extLst>
              <c:ext xmlns:c16="http://schemas.microsoft.com/office/drawing/2014/chart" uri="{C3380CC4-5D6E-409C-BE32-E72D297353CC}">
                <c16:uniqueId val="{00000015-6B95-4D97-9939-3C54F5ADFA95}"/>
              </c:ext>
            </c:extLst>
          </c:dPt>
          <c:dPt>
            <c:idx val="15"/>
            <c:invertIfNegative val="0"/>
            <c:bubble3D val="0"/>
            <c:spPr>
              <a:solidFill>
                <a:srgbClr val="7030A0"/>
              </a:solidFill>
              <a:ln>
                <a:noFill/>
              </a:ln>
              <a:effectLst/>
            </c:spPr>
            <c:extLst>
              <c:ext xmlns:c16="http://schemas.microsoft.com/office/drawing/2014/chart" uri="{C3380CC4-5D6E-409C-BE32-E72D297353CC}">
                <c16:uniqueId val="{00000017-6B95-4D97-9939-3C54F5ADFA95}"/>
              </c:ext>
            </c:extLst>
          </c:dPt>
          <c:dLbls>
            <c:spPr>
              <a:noFill/>
              <a:ln>
                <a:noFill/>
              </a:ln>
              <a:effectLst/>
            </c:spPr>
            <c:txPr>
              <a:bodyPr rot="-5400000" spcFirstLastPara="1" vertOverflow="ellipsis" wrap="square" anchor="ctr" anchorCtr="1"/>
              <a:lstStyle/>
              <a:p>
                <a:pPr>
                  <a:defRPr sz="2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POSTER!$M$3:$M$18</c:f>
              <c:strCache>
                <c:ptCount val="16"/>
                <c:pt idx="0">
                  <c:v>1-CS 1</c:v>
                </c:pt>
                <c:pt idx="1">
                  <c:v>1-CS 2</c:v>
                </c:pt>
                <c:pt idx="2">
                  <c:v>1-CS 3</c:v>
                </c:pt>
                <c:pt idx="3">
                  <c:v>1-CS 4</c:v>
                </c:pt>
                <c:pt idx="4">
                  <c:v>2-CS 1</c:v>
                </c:pt>
                <c:pt idx="5">
                  <c:v>2-CS 2</c:v>
                </c:pt>
                <c:pt idx="6">
                  <c:v>2-CS 3</c:v>
                </c:pt>
                <c:pt idx="7">
                  <c:v>2-CS 4</c:v>
                </c:pt>
                <c:pt idx="8">
                  <c:v>3-CS 1</c:v>
                </c:pt>
                <c:pt idx="9">
                  <c:v>3-CS 2</c:v>
                </c:pt>
                <c:pt idx="10">
                  <c:v>3-CS 3</c:v>
                </c:pt>
                <c:pt idx="11">
                  <c:v>3-CS 4</c:v>
                </c:pt>
                <c:pt idx="12">
                  <c:v>4-CS 1</c:v>
                </c:pt>
                <c:pt idx="13">
                  <c:v>4-CS 2</c:v>
                </c:pt>
                <c:pt idx="14">
                  <c:v>4-CS 3</c:v>
                </c:pt>
                <c:pt idx="15">
                  <c:v>4-CS 4</c:v>
                </c:pt>
              </c:strCache>
            </c:strRef>
          </c:cat>
          <c:val>
            <c:numRef>
              <c:f>POSTER!$N$3:$N$18</c:f>
              <c:numCache>
                <c:formatCode>General</c:formatCode>
                <c:ptCount val="16"/>
                <c:pt idx="0">
                  <c:v>28.2</c:v>
                </c:pt>
                <c:pt idx="1">
                  <c:v>39.5</c:v>
                </c:pt>
                <c:pt idx="2">
                  <c:v>37.4</c:v>
                </c:pt>
                <c:pt idx="3">
                  <c:v>41.5</c:v>
                </c:pt>
                <c:pt idx="4">
                  <c:v>49.4</c:v>
                </c:pt>
                <c:pt idx="5">
                  <c:v>28.4</c:v>
                </c:pt>
                <c:pt idx="6">
                  <c:v>35.700000000000003</c:v>
                </c:pt>
                <c:pt idx="7">
                  <c:v>48.2</c:v>
                </c:pt>
                <c:pt idx="8">
                  <c:v>39.5</c:v>
                </c:pt>
                <c:pt idx="9">
                  <c:v>63.8</c:v>
                </c:pt>
                <c:pt idx="10">
                  <c:v>33.700000000000003</c:v>
                </c:pt>
                <c:pt idx="11">
                  <c:v>49.2</c:v>
                </c:pt>
                <c:pt idx="12">
                  <c:v>41.3</c:v>
                </c:pt>
                <c:pt idx="13">
                  <c:v>35.5</c:v>
                </c:pt>
                <c:pt idx="14">
                  <c:v>37.200000000000003</c:v>
                </c:pt>
                <c:pt idx="15">
                  <c:v>28.9</c:v>
                </c:pt>
              </c:numCache>
            </c:numRef>
          </c:val>
          <c:extLst>
            <c:ext xmlns:c16="http://schemas.microsoft.com/office/drawing/2014/chart" uri="{C3380CC4-5D6E-409C-BE32-E72D297353CC}">
              <c16:uniqueId val="{00000018-6B95-4D97-9939-3C54F5ADFA95}"/>
            </c:ext>
          </c:extLst>
        </c:ser>
        <c:ser>
          <c:idx val="1"/>
          <c:order val="1"/>
          <c:tx>
            <c:strRef>
              <c:f>POSTER!$O$2</c:f>
              <c:strCache>
                <c:ptCount val="1"/>
                <c:pt idx="0">
                  <c:v>Progressive motility</c:v>
                </c:pt>
              </c:strCache>
            </c:strRef>
          </c:tx>
          <c:spPr>
            <a:solidFill>
              <a:schemeClr val="accent2"/>
            </a:solidFill>
            <a:ln>
              <a:noFill/>
            </a:ln>
            <a:effectLst/>
          </c:spPr>
          <c:invertIfNegative val="0"/>
          <c:dPt>
            <c:idx val="4"/>
            <c:invertIfNegative val="0"/>
            <c:bubble3D val="0"/>
            <c:spPr>
              <a:solidFill>
                <a:srgbClr val="F86CBC"/>
              </a:solidFill>
              <a:ln>
                <a:noFill/>
              </a:ln>
              <a:effectLst/>
            </c:spPr>
            <c:extLst>
              <c:ext xmlns:c16="http://schemas.microsoft.com/office/drawing/2014/chart" uri="{C3380CC4-5D6E-409C-BE32-E72D297353CC}">
                <c16:uniqueId val="{0000001A-6B95-4D97-9939-3C54F5ADFA95}"/>
              </c:ext>
            </c:extLst>
          </c:dPt>
          <c:dPt>
            <c:idx val="5"/>
            <c:invertIfNegative val="0"/>
            <c:bubble3D val="0"/>
            <c:spPr>
              <a:solidFill>
                <a:srgbClr val="F86CBC"/>
              </a:solidFill>
              <a:ln>
                <a:noFill/>
              </a:ln>
              <a:effectLst/>
            </c:spPr>
            <c:extLst>
              <c:ext xmlns:c16="http://schemas.microsoft.com/office/drawing/2014/chart" uri="{C3380CC4-5D6E-409C-BE32-E72D297353CC}">
                <c16:uniqueId val="{0000001C-6B95-4D97-9939-3C54F5ADFA95}"/>
              </c:ext>
            </c:extLst>
          </c:dPt>
          <c:dPt>
            <c:idx val="6"/>
            <c:invertIfNegative val="0"/>
            <c:bubble3D val="0"/>
            <c:spPr>
              <a:solidFill>
                <a:srgbClr val="F86CBC"/>
              </a:solidFill>
              <a:ln>
                <a:noFill/>
              </a:ln>
              <a:effectLst/>
            </c:spPr>
            <c:extLst>
              <c:ext xmlns:c16="http://schemas.microsoft.com/office/drawing/2014/chart" uri="{C3380CC4-5D6E-409C-BE32-E72D297353CC}">
                <c16:uniqueId val="{0000001E-6B95-4D97-9939-3C54F5ADFA95}"/>
              </c:ext>
            </c:extLst>
          </c:dPt>
          <c:dPt>
            <c:idx val="7"/>
            <c:invertIfNegative val="0"/>
            <c:bubble3D val="0"/>
            <c:spPr>
              <a:solidFill>
                <a:srgbClr val="F86CBC"/>
              </a:solidFill>
              <a:ln>
                <a:noFill/>
              </a:ln>
              <a:effectLst/>
            </c:spPr>
            <c:extLst>
              <c:ext xmlns:c16="http://schemas.microsoft.com/office/drawing/2014/chart" uri="{C3380CC4-5D6E-409C-BE32-E72D297353CC}">
                <c16:uniqueId val="{00000020-6B95-4D97-9939-3C54F5ADFA95}"/>
              </c:ext>
            </c:extLst>
          </c:dPt>
          <c:dPt>
            <c:idx val="8"/>
            <c:invertIfNegative val="0"/>
            <c:bubble3D val="0"/>
            <c:spPr>
              <a:solidFill>
                <a:srgbClr val="FFC000"/>
              </a:solidFill>
              <a:ln>
                <a:noFill/>
              </a:ln>
              <a:effectLst/>
            </c:spPr>
            <c:extLst>
              <c:ext xmlns:c16="http://schemas.microsoft.com/office/drawing/2014/chart" uri="{C3380CC4-5D6E-409C-BE32-E72D297353CC}">
                <c16:uniqueId val="{00000022-6B95-4D97-9939-3C54F5ADFA95}"/>
              </c:ext>
            </c:extLst>
          </c:dPt>
          <c:dPt>
            <c:idx val="9"/>
            <c:invertIfNegative val="0"/>
            <c:bubble3D val="0"/>
            <c:spPr>
              <a:solidFill>
                <a:srgbClr val="FFC000"/>
              </a:solidFill>
              <a:ln>
                <a:noFill/>
              </a:ln>
              <a:effectLst/>
            </c:spPr>
            <c:extLst>
              <c:ext xmlns:c16="http://schemas.microsoft.com/office/drawing/2014/chart" uri="{C3380CC4-5D6E-409C-BE32-E72D297353CC}">
                <c16:uniqueId val="{00000024-6B95-4D97-9939-3C54F5ADFA95}"/>
              </c:ext>
            </c:extLst>
          </c:dPt>
          <c:dPt>
            <c:idx val="10"/>
            <c:invertIfNegative val="0"/>
            <c:bubble3D val="0"/>
            <c:spPr>
              <a:solidFill>
                <a:srgbClr val="FFC000"/>
              </a:solidFill>
              <a:ln>
                <a:noFill/>
              </a:ln>
              <a:effectLst/>
            </c:spPr>
            <c:extLst>
              <c:ext xmlns:c16="http://schemas.microsoft.com/office/drawing/2014/chart" uri="{C3380CC4-5D6E-409C-BE32-E72D297353CC}">
                <c16:uniqueId val="{00000026-6B95-4D97-9939-3C54F5ADFA95}"/>
              </c:ext>
            </c:extLst>
          </c:dPt>
          <c:dPt>
            <c:idx val="11"/>
            <c:invertIfNegative val="0"/>
            <c:bubble3D val="0"/>
            <c:spPr>
              <a:solidFill>
                <a:srgbClr val="FFC000"/>
              </a:solidFill>
              <a:ln>
                <a:noFill/>
              </a:ln>
              <a:effectLst/>
            </c:spPr>
            <c:extLst>
              <c:ext xmlns:c16="http://schemas.microsoft.com/office/drawing/2014/chart" uri="{C3380CC4-5D6E-409C-BE32-E72D297353CC}">
                <c16:uniqueId val="{00000028-6B95-4D97-9939-3C54F5ADFA95}"/>
              </c:ext>
            </c:extLst>
          </c:dPt>
          <c:dPt>
            <c:idx val="12"/>
            <c:invertIfNegative val="0"/>
            <c:bubble3D val="0"/>
            <c:spPr>
              <a:solidFill>
                <a:srgbClr val="66FF66"/>
              </a:solidFill>
              <a:ln>
                <a:noFill/>
              </a:ln>
              <a:effectLst/>
            </c:spPr>
            <c:extLst>
              <c:ext xmlns:c16="http://schemas.microsoft.com/office/drawing/2014/chart" uri="{C3380CC4-5D6E-409C-BE32-E72D297353CC}">
                <c16:uniqueId val="{0000002A-6B95-4D97-9939-3C54F5ADFA95}"/>
              </c:ext>
            </c:extLst>
          </c:dPt>
          <c:dPt>
            <c:idx val="13"/>
            <c:invertIfNegative val="0"/>
            <c:bubble3D val="0"/>
            <c:spPr>
              <a:solidFill>
                <a:srgbClr val="66FF66"/>
              </a:solidFill>
              <a:ln>
                <a:noFill/>
              </a:ln>
              <a:effectLst/>
            </c:spPr>
            <c:extLst>
              <c:ext xmlns:c16="http://schemas.microsoft.com/office/drawing/2014/chart" uri="{C3380CC4-5D6E-409C-BE32-E72D297353CC}">
                <c16:uniqueId val="{0000002C-6B95-4D97-9939-3C54F5ADFA95}"/>
              </c:ext>
            </c:extLst>
          </c:dPt>
          <c:dPt>
            <c:idx val="14"/>
            <c:invertIfNegative val="0"/>
            <c:bubble3D val="0"/>
            <c:spPr>
              <a:solidFill>
                <a:srgbClr val="66FF66"/>
              </a:solidFill>
              <a:ln>
                <a:noFill/>
              </a:ln>
              <a:effectLst/>
            </c:spPr>
            <c:extLst>
              <c:ext xmlns:c16="http://schemas.microsoft.com/office/drawing/2014/chart" uri="{C3380CC4-5D6E-409C-BE32-E72D297353CC}">
                <c16:uniqueId val="{0000002E-6B95-4D97-9939-3C54F5ADFA95}"/>
              </c:ext>
            </c:extLst>
          </c:dPt>
          <c:dPt>
            <c:idx val="15"/>
            <c:invertIfNegative val="0"/>
            <c:bubble3D val="0"/>
            <c:spPr>
              <a:solidFill>
                <a:srgbClr val="66FF66"/>
              </a:solidFill>
              <a:ln>
                <a:noFill/>
              </a:ln>
              <a:effectLst/>
            </c:spPr>
            <c:extLst>
              <c:ext xmlns:c16="http://schemas.microsoft.com/office/drawing/2014/chart" uri="{C3380CC4-5D6E-409C-BE32-E72D297353CC}">
                <c16:uniqueId val="{00000030-6B95-4D97-9939-3C54F5ADFA95}"/>
              </c:ext>
            </c:extLst>
          </c:dPt>
          <c:dLbls>
            <c:spPr>
              <a:noFill/>
              <a:ln>
                <a:noFill/>
              </a:ln>
              <a:effectLst/>
            </c:spPr>
            <c:txPr>
              <a:bodyPr rot="-5400000" spcFirstLastPara="1" vertOverflow="ellipsis" wrap="square" anchor="ctr" anchorCtr="1"/>
              <a:lstStyle/>
              <a:p>
                <a:pPr>
                  <a:defRPr sz="28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POSTER!$M$3:$M$18</c:f>
              <c:strCache>
                <c:ptCount val="16"/>
                <c:pt idx="0">
                  <c:v>1-CS 1</c:v>
                </c:pt>
                <c:pt idx="1">
                  <c:v>1-CS 2</c:v>
                </c:pt>
                <c:pt idx="2">
                  <c:v>1-CS 3</c:v>
                </c:pt>
                <c:pt idx="3">
                  <c:v>1-CS 4</c:v>
                </c:pt>
                <c:pt idx="4">
                  <c:v>2-CS 1</c:v>
                </c:pt>
                <c:pt idx="5">
                  <c:v>2-CS 2</c:v>
                </c:pt>
                <c:pt idx="6">
                  <c:v>2-CS 3</c:v>
                </c:pt>
                <c:pt idx="7">
                  <c:v>2-CS 4</c:v>
                </c:pt>
                <c:pt idx="8">
                  <c:v>3-CS 1</c:v>
                </c:pt>
                <c:pt idx="9">
                  <c:v>3-CS 2</c:v>
                </c:pt>
                <c:pt idx="10">
                  <c:v>3-CS 3</c:v>
                </c:pt>
                <c:pt idx="11">
                  <c:v>3-CS 4</c:v>
                </c:pt>
                <c:pt idx="12">
                  <c:v>4-CS 1</c:v>
                </c:pt>
                <c:pt idx="13">
                  <c:v>4-CS 2</c:v>
                </c:pt>
                <c:pt idx="14">
                  <c:v>4-CS 3</c:v>
                </c:pt>
                <c:pt idx="15">
                  <c:v>4-CS 4</c:v>
                </c:pt>
              </c:strCache>
            </c:strRef>
          </c:cat>
          <c:val>
            <c:numRef>
              <c:f>POSTER!$O$3:$O$18</c:f>
              <c:numCache>
                <c:formatCode>General</c:formatCode>
                <c:ptCount val="16"/>
                <c:pt idx="0">
                  <c:v>12.8</c:v>
                </c:pt>
                <c:pt idx="1">
                  <c:v>32.1</c:v>
                </c:pt>
                <c:pt idx="2">
                  <c:v>33.1</c:v>
                </c:pt>
                <c:pt idx="3">
                  <c:v>37.9</c:v>
                </c:pt>
                <c:pt idx="4">
                  <c:v>38.4</c:v>
                </c:pt>
                <c:pt idx="5">
                  <c:v>25.7</c:v>
                </c:pt>
                <c:pt idx="6">
                  <c:v>22.4</c:v>
                </c:pt>
                <c:pt idx="7">
                  <c:v>37.5</c:v>
                </c:pt>
                <c:pt idx="8">
                  <c:v>29.1</c:v>
                </c:pt>
                <c:pt idx="9">
                  <c:v>46.2</c:v>
                </c:pt>
                <c:pt idx="10">
                  <c:v>2.9</c:v>
                </c:pt>
                <c:pt idx="11">
                  <c:v>31.2</c:v>
                </c:pt>
                <c:pt idx="12">
                  <c:v>34.200000000000003</c:v>
                </c:pt>
                <c:pt idx="13">
                  <c:v>24.6</c:v>
                </c:pt>
                <c:pt idx="14">
                  <c:v>24.8</c:v>
                </c:pt>
                <c:pt idx="15">
                  <c:v>19.399999999999999</c:v>
                </c:pt>
              </c:numCache>
            </c:numRef>
          </c:val>
          <c:extLst>
            <c:ext xmlns:c16="http://schemas.microsoft.com/office/drawing/2014/chart" uri="{C3380CC4-5D6E-409C-BE32-E72D297353CC}">
              <c16:uniqueId val="{00000031-6B95-4D97-9939-3C54F5ADFA95}"/>
            </c:ext>
          </c:extLst>
        </c:ser>
        <c:dLbls>
          <c:showLegendKey val="0"/>
          <c:showVal val="0"/>
          <c:showCatName val="0"/>
          <c:showSerName val="0"/>
          <c:showPercent val="0"/>
          <c:showBubbleSize val="0"/>
        </c:dLbls>
        <c:gapWidth val="219"/>
        <c:overlap val="-27"/>
        <c:axId val="1658586112"/>
        <c:axId val="1658577472"/>
      </c:barChart>
      <c:catAx>
        <c:axId val="165858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58577472"/>
        <c:crosses val="autoZero"/>
        <c:auto val="1"/>
        <c:lblAlgn val="ctr"/>
        <c:lblOffset val="100"/>
        <c:noMultiLvlLbl val="0"/>
      </c:catAx>
      <c:valAx>
        <c:axId val="1658577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658586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latin typeface="Arial" panose="020B0604020202020204" pitchFamily="34" charset="0"/>
          <a:cs typeface="Arial" panose="020B0604020202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4/24/2025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4/24/2025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4/24/2025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4/24/2025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4/24/2025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4/24/2025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341860" y="32140749"/>
            <a:ext cx="29569940" cy="6322821"/>
          </a:xfrm>
          <a:prstGeom prst="rect">
            <a:avLst/>
          </a:prstGeom>
          <a:noFill/>
        </p:spPr>
        <p:txBody>
          <a:bodyPr wrap="square" rtlCol="0">
            <a:spAutoFit/>
          </a:bodyPr>
          <a:lstStyle/>
          <a:p>
            <a:r>
              <a:rPr lang="ro-RO" sz="4000" b="1">
                <a:latin typeface="Arial" charset="0"/>
                <a:ea typeface="Arial" charset="0"/>
                <a:cs typeface="Arial" charset="0"/>
              </a:rPr>
              <a:t>CONCLUSIONS</a:t>
            </a:r>
            <a:endParaRPr lang="ro-RO" sz="4000" b="1" dirty="0">
              <a:latin typeface="Arial" charset="0"/>
              <a:ea typeface="Arial" charset="0"/>
              <a:cs typeface="Arial" charset="0"/>
            </a:endParaRPr>
          </a:p>
          <a:p>
            <a:pPr marL="342900" lvl="0" indent="-342900" algn="just">
              <a:lnSpc>
                <a:spcPct val="115000"/>
              </a:lnSpc>
              <a:buClr>
                <a:srgbClr val="000000"/>
              </a:buClr>
              <a:buFont typeface="+mj-lt"/>
              <a:buAutoNum type="arabicPeriod"/>
            </a:pPr>
            <a:r>
              <a:rPr lang="en-GB" sz="3200" b="1" dirty="0">
                <a:effectLst/>
                <a:latin typeface="Arial" panose="020B0604020202020204" pitchFamily="34" charset="0"/>
                <a:ea typeface="Times New Roman" panose="02020603050405020304" pitchFamily="18" charset="0"/>
                <a:cs typeface="Arial" panose="020B0604020202020204" pitchFamily="34" charset="0"/>
              </a:rPr>
              <a:t>The quality and suitability for freezing of semen is influenced by the individual and the breeding season.</a:t>
            </a:r>
            <a:endParaRPr lang="en-US" sz="32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000000"/>
              </a:buClr>
              <a:buFont typeface="+mj-lt"/>
              <a:buAutoNum type="arabicPeriod"/>
            </a:pPr>
            <a:r>
              <a:rPr lang="en-GB" sz="3200" b="1" dirty="0">
                <a:effectLst/>
                <a:latin typeface="Arial" panose="020B0604020202020204" pitchFamily="34" charset="0"/>
                <a:ea typeface="Times New Roman" panose="02020603050405020304" pitchFamily="18" charset="0"/>
                <a:cs typeface="Arial" panose="020B0604020202020204" pitchFamily="34" charset="0"/>
              </a:rPr>
              <a:t>Semen collected from Palas Merino rams recorded higher values ​​of total and progressive motility in the breeding season (total motility: 64.1%-43.2%, progressive motility: 47.7%-31.8%) compared to the non-breeding season (total motility: 44.5%-39.4%, progressive </a:t>
            </a: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motility: 32.5%-27.1%).</a:t>
            </a:r>
            <a:endParaRPr lang="en-US" sz="32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000000"/>
              </a:buClr>
              <a:buFont typeface="+mj-lt"/>
              <a:buAutoNum type="arabicPeriod"/>
            </a:pP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Semen from Milk Palas rams showed large differences between total and progressive motility and a high total motility does not guarantee a proportional progressive motility (example: total motility: 63.8% and progressive motility: 46.2%, total motility: 38.5% and progressive motility: 24.3%).</a:t>
            </a:r>
            <a:endParaRPr lang="en-US" sz="32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buClr>
                <a:srgbClr val="000000"/>
              </a:buClr>
              <a:buFont typeface="+mj-lt"/>
              <a:buAutoNum type="arabicPeriod"/>
            </a:pPr>
            <a:r>
              <a:rPr lang="en-GB" sz="3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the semen of Milk Palas rams, large differences in total motility are observed between successive collections (56.5% - 23.2%) from the breeding season compared to collections from the counter-</a:t>
            </a:r>
            <a:r>
              <a:rPr lang="en-GB" sz="3200" b="1" dirty="0">
                <a:effectLst/>
                <a:latin typeface="Arial" panose="020B0604020202020204" pitchFamily="34" charset="0"/>
                <a:ea typeface="Times New Roman" panose="02020603050405020304" pitchFamily="18" charset="0"/>
                <a:cs typeface="Arial" panose="020B0604020202020204" pitchFamily="34" charset="0"/>
              </a:rPr>
              <a:t>breeding season (41.5% - 28.2%).</a:t>
            </a:r>
            <a:endParaRPr lang="en-US" sz="32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15000"/>
              </a:lnSpc>
              <a:spcAft>
                <a:spcPts val="1000"/>
              </a:spcAft>
              <a:buClr>
                <a:srgbClr val="000000"/>
              </a:buClr>
              <a:buFont typeface="+mj-lt"/>
              <a:buAutoNum type="arabicPeriod"/>
            </a:pPr>
            <a:r>
              <a:rPr lang="en-GB" sz="3200" b="1" dirty="0">
                <a:effectLst/>
                <a:latin typeface="Arial" panose="020B0604020202020204" pitchFamily="34" charset="0"/>
                <a:ea typeface="Times New Roman" panose="02020603050405020304" pitchFamily="18" charset="0"/>
                <a:cs typeface="Arial" panose="020B0604020202020204" pitchFamily="34" charset="0"/>
              </a:rPr>
              <a:t>No direct correlation was established between total motility and progressive motility of frozen-thawed semen regardless of the breeding season in which the sperm was collected and processed. Research activity to establish the minimum value of progressive motility for the two forms of ram semen preservation is in progress.</a:t>
            </a:r>
            <a:endParaRPr lang="en-US" sz="3200" b="1"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pic>
        <p:nvPicPr>
          <p:cNvPr id="2" name="Picture 1">
            <a:extLst>
              <a:ext uri="{FF2B5EF4-FFF2-40B4-BE49-F238E27FC236}">
                <a16:creationId xmlns:a16="http://schemas.microsoft.com/office/drawing/2014/main" id="{86114190-805A-450C-DF9C-C530101F853F}"/>
              </a:ext>
            </a:extLst>
          </p:cNvPr>
          <p:cNvPicPr>
            <a:picLocks noChangeAspect="1"/>
          </p:cNvPicPr>
          <p:nvPr/>
        </p:nvPicPr>
        <p:blipFill>
          <a:blip r:embed="rId3"/>
          <a:stretch>
            <a:fillRect/>
          </a:stretch>
        </p:blipFill>
        <p:spPr>
          <a:xfrm>
            <a:off x="26529578" y="760821"/>
            <a:ext cx="4798953" cy="4291745"/>
          </a:xfrm>
          <a:prstGeom prst="rect">
            <a:avLst/>
          </a:prstGeom>
        </p:spPr>
      </p:pic>
      <p:sp>
        <p:nvSpPr>
          <p:cNvPr id="3" name="TextBox 17">
            <a:extLst>
              <a:ext uri="{FF2B5EF4-FFF2-40B4-BE49-F238E27FC236}">
                <a16:creationId xmlns:a16="http://schemas.microsoft.com/office/drawing/2014/main" id="{836FBB47-7F94-3B9B-E57B-C69532058172}"/>
              </a:ext>
            </a:extLst>
          </p:cNvPr>
          <p:cNvSpPr txBox="1"/>
          <p:nvPr/>
        </p:nvSpPr>
        <p:spPr>
          <a:xfrm>
            <a:off x="4267200" y="6440974"/>
            <a:ext cx="24180800" cy="2092881"/>
          </a:xfrm>
          <a:prstGeom prst="rect">
            <a:avLst/>
          </a:prstGeom>
          <a:noFill/>
        </p:spPr>
        <p:txBody>
          <a:bodyPr wrap="square" rtlCol="0">
            <a:spAutoFit/>
          </a:bodyPr>
          <a:lstStyle/>
          <a:p>
            <a:pPr algn="ctr">
              <a:spcAft>
                <a:spcPts val="1222"/>
              </a:spcAft>
            </a:pPr>
            <a:r>
              <a:rPr lang="en-GB" sz="6000" b="1" dirty="0">
                <a:latin typeface="Arial" panose="020B0604020202020204" pitchFamily="34" charset="0"/>
                <a:ea typeface="Times New Roman" panose="02020603050405020304" pitchFamily="18" charset="0"/>
                <a:cs typeface="Arial" panose="020B0604020202020204" pitchFamily="34" charset="0"/>
              </a:rPr>
              <a:t>PRELIMINARY STUDY OF THE QUALITATIVE PARAMETERS OF </a:t>
            </a:r>
            <a:endParaRPr lang="ro-RO" sz="60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1222"/>
              </a:spcAft>
            </a:pPr>
            <a:r>
              <a:rPr lang="en-GB" sz="6000" b="1" dirty="0">
                <a:latin typeface="Arial" panose="020B0604020202020204" pitchFamily="34" charset="0"/>
                <a:ea typeface="Times New Roman" panose="02020603050405020304" pitchFamily="18" charset="0"/>
                <a:cs typeface="Arial" panose="020B0604020202020204" pitchFamily="34" charset="0"/>
              </a:rPr>
              <a:t>RAM SEMINAL MATERIAL PRESERVED BY FREEZING</a:t>
            </a:r>
            <a:endParaRPr lang="en-US" sz="4400" dirty="0">
              <a:latin typeface="Arial" panose="020B0604020202020204" pitchFamily="34" charset="0"/>
              <a:ea typeface="Times New Roman" panose="02020603050405020304" pitchFamily="18" charset="0"/>
              <a:cs typeface="Arial" panose="020B0604020202020204" pitchFamily="34" charset="0"/>
            </a:endParaRPr>
          </a:p>
        </p:txBody>
      </p:sp>
      <p:sp>
        <p:nvSpPr>
          <p:cNvPr id="4" name="TextBox 18">
            <a:extLst>
              <a:ext uri="{FF2B5EF4-FFF2-40B4-BE49-F238E27FC236}">
                <a16:creationId xmlns:a16="http://schemas.microsoft.com/office/drawing/2014/main" id="{2384A3AC-4AE9-91B6-B172-C4ED50212CE8}"/>
              </a:ext>
            </a:extLst>
          </p:cNvPr>
          <p:cNvSpPr txBox="1"/>
          <p:nvPr/>
        </p:nvSpPr>
        <p:spPr>
          <a:xfrm>
            <a:off x="3692819" y="9019215"/>
            <a:ext cx="27517096" cy="1200329"/>
          </a:xfrm>
          <a:prstGeom prst="rect">
            <a:avLst/>
          </a:prstGeom>
          <a:noFill/>
        </p:spPr>
        <p:txBody>
          <a:bodyPr wrap="square" rtlCol="0">
            <a:spAutoFit/>
          </a:bodyPr>
          <a:lstStyle/>
          <a:p>
            <a:pPr algn="r"/>
            <a:r>
              <a:rPr lang="en-GB" sz="3600" b="1" dirty="0">
                <a:latin typeface="Arial" panose="020B0604020202020204" pitchFamily="34" charset="0"/>
                <a:ea typeface="Times New Roman" panose="02020603050405020304" pitchFamily="18" charset="0"/>
                <a:cs typeface="Arial" panose="020B0604020202020204" pitchFamily="34" charset="0"/>
              </a:rPr>
              <a:t>NADOLU DORINA, ANGHEL ANDREEA HORTANSE, ZAMFIR ZOIA CAMELIA, MARINICĂ LAURA, </a:t>
            </a:r>
            <a:endParaRPr lang="ro-RO" sz="3600" b="1" dirty="0">
              <a:latin typeface="Arial" panose="020B0604020202020204" pitchFamily="34" charset="0"/>
              <a:ea typeface="Times New Roman" panose="02020603050405020304" pitchFamily="18" charset="0"/>
              <a:cs typeface="Arial" panose="020B0604020202020204" pitchFamily="34" charset="0"/>
            </a:endParaRPr>
          </a:p>
          <a:p>
            <a:pPr algn="r"/>
            <a:r>
              <a:rPr lang="en-GB" sz="3600" b="1" dirty="0">
                <a:latin typeface="Arial" panose="020B0604020202020204" pitchFamily="34" charset="0"/>
                <a:ea typeface="Times New Roman" panose="02020603050405020304" pitchFamily="18" charset="0"/>
                <a:cs typeface="Arial" panose="020B0604020202020204" pitchFamily="34" charset="0"/>
              </a:rPr>
              <a:t>DRĂNICEANU IULIANA MARIA, PREȘA CORINA OAN</a:t>
            </a:r>
            <a:r>
              <a:rPr lang="ro-RO" sz="3600" b="1" dirty="0">
                <a:latin typeface="Arial" panose="020B0604020202020204" pitchFamily="34" charset="0"/>
                <a:ea typeface="Times New Roman" panose="02020603050405020304" pitchFamily="18" charset="0"/>
                <a:cs typeface="Arial" panose="020B0604020202020204" pitchFamily="34" charset="0"/>
              </a:rPr>
              <a:t>A, </a:t>
            </a:r>
            <a:r>
              <a:rPr lang="en-GB" sz="3600" b="1" dirty="0">
                <a:latin typeface="Arial" panose="020B0604020202020204" pitchFamily="34" charset="0"/>
                <a:ea typeface="Times New Roman" panose="02020603050405020304" pitchFamily="18" charset="0"/>
                <a:cs typeface="Arial" panose="020B0604020202020204" pitchFamily="34" charset="0"/>
              </a:rPr>
              <a:t>ILIȘIU CRISTIAN VASILE </a:t>
            </a:r>
            <a:endParaRPr lang="ro-RO" sz="3600" b="1" i="1" dirty="0">
              <a:latin typeface="Arial" panose="020B0604020202020204" pitchFamily="34" charset="0"/>
              <a:ea typeface="Arial" charset="0"/>
              <a:cs typeface="Arial" panose="020B0604020202020204" pitchFamily="34" charset="0"/>
            </a:endParaRPr>
          </a:p>
        </p:txBody>
      </p:sp>
      <p:sp>
        <p:nvSpPr>
          <p:cNvPr id="6" name="TextBox 19">
            <a:extLst>
              <a:ext uri="{FF2B5EF4-FFF2-40B4-BE49-F238E27FC236}">
                <a16:creationId xmlns:a16="http://schemas.microsoft.com/office/drawing/2014/main" id="{20919516-D4D0-16DD-7368-A484A22EFD27}"/>
              </a:ext>
            </a:extLst>
          </p:cNvPr>
          <p:cNvSpPr txBox="1"/>
          <p:nvPr/>
        </p:nvSpPr>
        <p:spPr>
          <a:xfrm>
            <a:off x="1341860" y="10301530"/>
            <a:ext cx="29868056" cy="3785652"/>
          </a:xfrm>
          <a:prstGeom prst="rect">
            <a:avLst/>
          </a:prstGeom>
          <a:noFill/>
        </p:spPr>
        <p:txBody>
          <a:bodyPr wrap="square" rtlCol="0">
            <a:spAutoFit/>
          </a:bodyPr>
          <a:lstStyle/>
          <a:p>
            <a:r>
              <a:rPr lang="ro-RO" sz="4000" b="1" dirty="0">
                <a:latin typeface="Arial" charset="0"/>
                <a:ea typeface="Arial" charset="0"/>
                <a:cs typeface="Arial" charset="0"/>
              </a:rPr>
              <a:t>INTRODUCTIO</a:t>
            </a:r>
            <a:r>
              <a:rPr lang="en-GB" sz="4000" b="1" dirty="0">
                <a:latin typeface="Arial" charset="0"/>
                <a:ea typeface="Arial" charset="0"/>
                <a:cs typeface="Arial" charset="0"/>
              </a:rPr>
              <a:t>N</a:t>
            </a:r>
          </a:p>
          <a:p>
            <a:pPr algn="just"/>
            <a:r>
              <a:rPr lang="en-GB" sz="4000" b="1" dirty="0">
                <a:latin typeface="Arial" charset="0"/>
                <a:ea typeface="Times New Roman" panose="02020603050405020304" pitchFamily="18" charset="0"/>
                <a:cs typeface="Arial" charset="0"/>
              </a:rPr>
              <a:t>         </a:t>
            </a:r>
            <a:r>
              <a:rPr lang="en-US" sz="3200" b="1" dirty="0">
                <a:latin typeface="Arial" panose="020B0604020202020204" pitchFamily="34" charset="0"/>
                <a:ea typeface="Times New Roman" panose="02020603050405020304" pitchFamily="18" charset="0"/>
                <a:cs typeface="Arial" panose="020B0604020202020204" pitchFamily="34" charset="0"/>
              </a:rPr>
              <a:t>The interest of sheep and goat breeders in increasing productivity and implicitly profitability has materialized through the modernization of the traditional exploitation system and the increase in productive performance by using genetically valuable breeding stock for reproduction. The epizootic situation in recent years,</a:t>
            </a:r>
            <a:r>
              <a:rPr lang="ro-RO" sz="3200" b="1" dirty="0">
                <a:latin typeface="Arial" panose="020B0604020202020204" pitchFamily="34" charset="0"/>
                <a:ea typeface="Times New Roman" panose="02020603050405020304" pitchFamily="18" charset="0"/>
                <a:cs typeface="Arial" panose="020B0604020202020204" pitchFamily="34" charset="0"/>
              </a:rPr>
              <a:t> </a:t>
            </a:r>
            <a:r>
              <a:rPr lang="en-US" sz="3200" b="1" dirty="0">
                <a:latin typeface="Arial" panose="020B0604020202020204" pitchFamily="34" charset="0"/>
                <a:ea typeface="Times New Roman" panose="02020603050405020304" pitchFamily="18" charset="0"/>
                <a:cs typeface="Arial" panose="020B0604020202020204" pitchFamily="34" charset="0"/>
              </a:rPr>
              <a:t>the sanitary-veterinary restrictions as a result of the evolution of infectious diseases (Blue Tongue, PMM) have limited the circulation of males with implications for reproduction management. An alternative to solving this impediment is to resort to artificial insemination with semen from breeding males. In this regard, ICDCOC Palas, in partnership with ANCC CAPRIROM, is carrying out research activities in order to establish methodologies for preserving ram and goat semen in frozen form that would allow the creation of a sperm cryobank from valuable males.</a:t>
            </a:r>
            <a:endParaRPr lang="ro-RO" sz="3200" b="1" dirty="0">
              <a:latin typeface="Arial" panose="020B0604020202020204" pitchFamily="34" charset="0"/>
              <a:ea typeface="Arial" charset="0"/>
              <a:cs typeface="Arial" panose="020B0604020202020204" pitchFamily="34" charset="0"/>
            </a:endParaRPr>
          </a:p>
        </p:txBody>
      </p:sp>
      <p:sp>
        <p:nvSpPr>
          <p:cNvPr id="7" name="TextBox 20">
            <a:extLst>
              <a:ext uri="{FF2B5EF4-FFF2-40B4-BE49-F238E27FC236}">
                <a16:creationId xmlns:a16="http://schemas.microsoft.com/office/drawing/2014/main" id="{78C050A6-AC15-FAEC-9555-3B29FB4E14D3}"/>
              </a:ext>
            </a:extLst>
          </p:cNvPr>
          <p:cNvSpPr txBox="1"/>
          <p:nvPr/>
        </p:nvSpPr>
        <p:spPr>
          <a:xfrm>
            <a:off x="1341860" y="14246559"/>
            <a:ext cx="9402342" cy="8710077"/>
          </a:xfrm>
          <a:prstGeom prst="rect">
            <a:avLst/>
          </a:prstGeom>
          <a:noFill/>
        </p:spPr>
        <p:txBody>
          <a:bodyPr wrap="square" rtlCol="0">
            <a:spAutoFit/>
          </a:bodyPr>
          <a:lstStyle/>
          <a:p>
            <a:pPr algn="just" defTabSz="457200"/>
            <a:r>
              <a:rPr lang="en-GB" sz="4000" b="1" dirty="0">
                <a:solidFill>
                  <a:srgbClr val="000000"/>
                </a:solidFill>
                <a:latin typeface="Arial" panose="020B0604020202020204" pitchFamily="34" charset="0"/>
                <a:ea typeface="Times New Roman" panose="02020603050405020304" pitchFamily="18" charset="0"/>
                <a:cs typeface="Arial" panose="020B0604020202020204" pitchFamily="34" charset="0"/>
              </a:rPr>
              <a:t>MATERIALS AND METHODS</a:t>
            </a:r>
          </a:p>
          <a:p>
            <a:pPr algn="just" defTabSz="457200"/>
            <a:r>
              <a:rPr lang="en-GB" sz="4000" b="1" dirty="0">
                <a:solidFill>
                  <a:srgbClr val="000000"/>
                </a:solidFill>
                <a:latin typeface="Arial" panose="020B0604020202020204" pitchFamily="34" charset="0"/>
                <a:ea typeface="Arial" charset="0"/>
                <a:cs typeface="Arial" panose="020B0604020202020204" pitchFamily="34" charset="0"/>
              </a:rPr>
              <a:t>      </a:t>
            </a:r>
            <a:r>
              <a:rPr lang="en-US" sz="3200" b="1" dirty="0">
                <a:solidFill>
                  <a:prstClr val="black"/>
                </a:solidFill>
                <a:latin typeface="Arial" panose="020B0604020202020204" pitchFamily="34" charset="0"/>
                <a:ea typeface="Arial" charset="0"/>
                <a:cs typeface="Arial" panose="020B0604020202020204" pitchFamily="34" charset="0"/>
              </a:rPr>
              <a:t>The present study was conducted at the Sheep and Goat Breeding Research and Development Institute, Palas</a:t>
            </a:r>
            <a:r>
              <a:rPr lang="ro-RO" sz="3200" b="1" dirty="0">
                <a:solidFill>
                  <a:prstClr val="black"/>
                </a:solidFill>
                <a:latin typeface="Arial" panose="020B0604020202020204" pitchFamily="34" charset="0"/>
                <a:ea typeface="Arial" charset="0"/>
                <a:cs typeface="Arial" panose="020B0604020202020204" pitchFamily="34" charset="0"/>
              </a:rPr>
              <a:t>, </a:t>
            </a:r>
            <a:r>
              <a:rPr lang="en-US" sz="3200" b="1" dirty="0">
                <a:solidFill>
                  <a:prstClr val="black"/>
                </a:solidFill>
                <a:latin typeface="Arial" panose="020B0604020202020204" pitchFamily="34" charset="0"/>
                <a:ea typeface="Arial" charset="0"/>
                <a:cs typeface="Arial" panose="020B0604020202020204" pitchFamily="34" charset="0"/>
              </a:rPr>
              <a:t>Constanța, Reproductive Biotechnologies Laboratory in collaboration with the National Association of Goat Breeders in Romania CAPRIROM, on ram semen collected during the breeding season and off-season.</a:t>
            </a:r>
            <a:endParaRPr lang="ro-RO" sz="3200" b="1" dirty="0">
              <a:solidFill>
                <a:prstClr val="black"/>
              </a:solidFill>
              <a:latin typeface="Arial" panose="020B0604020202020204" pitchFamily="34" charset="0"/>
              <a:ea typeface="Arial" charset="0"/>
              <a:cs typeface="Arial" panose="020B0604020202020204" pitchFamily="34" charset="0"/>
            </a:endParaRPr>
          </a:p>
          <a:p>
            <a:pPr algn="just" defTabSz="457200"/>
            <a:r>
              <a:rPr lang="en-GB" sz="3200" b="1" dirty="0">
                <a:solidFill>
                  <a:prstClr val="black"/>
                </a:solidFill>
                <a:latin typeface="Arial" panose="020B0604020202020204" pitchFamily="34" charset="0"/>
                <a:ea typeface="Times New Roman" panose="02020603050405020304" pitchFamily="18" charset="0"/>
                <a:cs typeface="Arial" panose="020B0604020202020204" pitchFamily="34" charset="0"/>
              </a:rPr>
              <a:t>      </a:t>
            </a:r>
            <a:r>
              <a:rPr lang="en-US" sz="3200" b="1" dirty="0">
                <a:solidFill>
                  <a:prstClr val="black"/>
                </a:solidFill>
                <a:latin typeface="Arial" panose="020B0604020202020204" pitchFamily="34" charset="0"/>
                <a:ea typeface="Times New Roman" panose="02020603050405020304" pitchFamily="18" charset="0"/>
                <a:cs typeface="Arial" panose="020B0604020202020204" pitchFamily="34" charset="0"/>
              </a:rPr>
              <a:t>The results presented are part of a complex ongoing study on establishing a freezing protocol and evaluating the freezing of ram semen using the C.A.S.A. system. Frozen preservation of semen was verified by analyzing total motility and progressive motility 24 hours after freezing for the same male in the breeding season and off-season.</a:t>
            </a:r>
          </a:p>
        </p:txBody>
      </p:sp>
      <p:sp>
        <p:nvSpPr>
          <p:cNvPr id="8" name="TextBox 21">
            <a:extLst>
              <a:ext uri="{FF2B5EF4-FFF2-40B4-BE49-F238E27FC236}">
                <a16:creationId xmlns:a16="http://schemas.microsoft.com/office/drawing/2014/main" id="{EFDD9AF0-88D6-843F-2D58-5C0F5DE07582}"/>
              </a:ext>
            </a:extLst>
          </p:cNvPr>
          <p:cNvSpPr txBox="1"/>
          <p:nvPr/>
        </p:nvSpPr>
        <p:spPr>
          <a:xfrm>
            <a:off x="10922001" y="14273030"/>
            <a:ext cx="20406530" cy="1938992"/>
          </a:xfrm>
          <a:prstGeom prst="rect">
            <a:avLst/>
          </a:prstGeom>
          <a:noFill/>
        </p:spPr>
        <p:txBody>
          <a:bodyPr wrap="square" rtlCol="0">
            <a:spAutoFit/>
          </a:bodyPr>
          <a:lstStyle/>
          <a:p>
            <a:pPr algn="just" defTabSz="457200">
              <a:lnSpc>
                <a:spcPct val="115000"/>
              </a:lnSpc>
              <a:spcAft>
                <a:spcPts val="1222"/>
              </a:spcAft>
            </a:pPr>
            <a:r>
              <a:rPr lang="en-GB" sz="4000" b="1" dirty="0">
                <a:solidFill>
                  <a:prstClr val="black"/>
                </a:solidFill>
                <a:latin typeface="Arial" panose="020B0604020202020204" pitchFamily="34" charset="0"/>
                <a:ea typeface="Times New Roman" panose="02020603050405020304" pitchFamily="18" charset="0"/>
                <a:cs typeface="Arial" panose="020B0604020202020204" pitchFamily="34" charset="0"/>
              </a:rPr>
              <a:t>RESULTS AND DISCUSSION</a:t>
            </a:r>
            <a:endParaRPr lang="en-US" sz="4000" b="1"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algn="ctr" defTabSz="457200"/>
            <a:r>
              <a:rPr lang="en-US" sz="3200" b="1" dirty="0">
                <a:solidFill>
                  <a:prstClr val="black"/>
                </a:solidFill>
                <a:latin typeface="Arial" charset="0"/>
                <a:ea typeface="Arial" charset="0"/>
                <a:cs typeface="Arial" charset="0"/>
              </a:rPr>
              <a:t>Qualitative evaluation of semen from Palas Merino rams (MP1, MP2)</a:t>
            </a:r>
            <a:endParaRPr lang="ro-RO" sz="3200" b="1" dirty="0">
              <a:solidFill>
                <a:prstClr val="black"/>
              </a:solidFill>
              <a:latin typeface="Arial" charset="0"/>
              <a:ea typeface="Arial" charset="0"/>
              <a:cs typeface="Arial" charset="0"/>
            </a:endParaRPr>
          </a:p>
          <a:p>
            <a:pPr algn="ctr" defTabSz="457200"/>
            <a:r>
              <a:rPr lang="en-US" sz="3200" b="1" dirty="0">
                <a:solidFill>
                  <a:prstClr val="black"/>
                </a:solidFill>
                <a:latin typeface="Arial" charset="0"/>
                <a:ea typeface="Arial" charset="0"/>
                <a:cs typeface="Arial" charset="0"/>
              </a:rPr>
              <a:t> </a:t>
            </a:r>
            <a:r>
              <a:rPr lang="en-GB" sz="3200" b="1" dirty="0">
                <a:solidFill>
                  <a:prstClr val="black"/>
                </a:solidFill>
                <a:latin typeface="Arial" charset="0"/>
                <a:ea typeface="Arial" charset="0"/>
                <a:cs typeface="Arial" charset="0"/>
              </a:rPr>
              <a:t>collected </a:t>
            </a:r>
            <a:r>
              <a:rPr lang="en-US" sz="3200" b="1" dirty="0">
                <a:solidFill>
                  <a:prstClr val="black"/>
                </a:solidFill>
                <a:latin typeface="Arial" charset="0"/>
                <a:ea typeface="Arial" charset="0"/>
                <a:cs typeface="Arial" charset="0"/>
              </a:rPr>
              <a:t>in the breeding season and off-season and preserved in frozen</a:t>
            </a:r>
          </a:p>
        </p:txBody>
      </p:sp>
      <p:graphicFrame>
        <p:nvGraphicFramePr>
          <p:cNvPr id="11" name="Diagramă 10">
            <a:extLst>
              <a:ext uri="{FF2B5EF4-FFF2-40B4-BE49-F238E27FC236}">
                <a16:creationId xmlns:a16="http://schemas.microsoft.com/office/drawing/2014/main" id="{E32CD898-E682-D58D-4896-381B54510E58}"/>
              </a:ext>
            </a:extLst>
          </p:cNvPr>
          <p:cNvGraphicFramePr>
            <a:graphicFrameLocks/>
          </p:cNvGraphicFramePr>
          <p:nvPr>
            <p:extLst>
              <p:ext uri="{D42A27DB-BD31-4B8C-83A1-F6EECF244321}">
                <p14:modId xmlns:p14="http://schemas.microsoft.com/office/powerpoint/2010/main" val="3334003268"/>
              </p:ext>
            </p:extLst>
          </p:nvPr>
        </p:nvGraphicFramePr>
        <p:xfrm>
          <a:off x="11607800" y="16180983"/>
          <a:ext cx="19449628" cy="677565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Diagramă 8">
            <a:extLst>
              <a:ext uri="{FF2B5EF4-FFF2-40B4-BE49-F238E27FC236}">
                <a16:creationId xmlns:a16="http://schemas.microsoft.com/office/drawing/2014/main" id="{84E01D54-EA53-2F60-EC42-A9097E2928F3}"/>
              </a:ext>
            </a:extLst>
          </p:cNvPr>
          <p:cNvGraphicFramePr>
            <a:graphicFrameLocks/>
          </p:cNvGraphicFramePr>
          <p:nvPr>
            <p:extLst>
              <p:ext uri="{D42A27DB-BD31-4B8C-83A1-F6EECF244321}">
                <p14:modId xmlns:p14="http://schemas.microsoft.com/office/powerpoint/2010/main" val="2217937690"/>
              </p:ext>
            </p:extLst>
          </p:nvPr>
        </p:nvGraphicFramePr>
        <p:xfrm>
          <a:off x="1778000" y="23882118"/>
          <a:ext cx="14681200" cy="840816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Diagramă 9">
            <a:extLst>
              <a:ext uri="{FF2B5EF4-FFF2-40B4-BE49-F238E27FC236}">
                <a16:creationId xmlns:a16="http://schemas.microsoft.com/office/drawing/2014/main" id="{A858FA19-19DE-02B7-923F-34075A271C2A}"/>
              </a:ext>
            </a:extLst>
          </p:cNvPr>
          <p:cNvGraphicFramePr>
            <a:graphicFrameLocks/>
          </p:cNvGraphicFramePr>
          <p:nvPr>
            <p:extLst>
              <p:ext uri="{D42A27DB-BD31-4B8C-83A1-F6EECF244321}">
                <p14:modId xmlns:p14="http://schemas.microsoft.com/office/powerpoint/2010/main" val="924343872"/>
              </p:ext>
            </p:extLst>
          </p:nvPr>
        </p:nvGraphicFramePr>
        <p:xfrm>
          <a:off x="16967200" y="23726501"/>
          <a:ext cx="13944600" cy="8563781"/>
        </p:xfrm>
        <a:graphic>
          <a:graphicData uri="http://schemas.openxmlformats.org/drawingml/2006/chart">
            <c:chart xmlns:c="http://schemas.openxmlformats.org/drawingml/2006/chart" xmlns:r="http://schemas.openxmlformats.org/officeDocument/2006/relationships" r:id="rId6"/>
          </a:graphicData>
        </a:graphic>
      </p:graphicFrame>
      <p:sp>
        <p:nvSpPr>
          <p:cNvPr id="14" name="CasetăText 13">
            <a:extLst>
              <a:ext uri="{FF2B5EF4-FFF2-40B4-BE49-F238E27FC236}">
                <a16:creationId xmlns:a16="http://schemas.microsoft.com/office/drawing/2014/main" id="{889A027C-5E80-EB2E-E788-345F8F6D1BF4}"/>
              </a:ext>
            </a:extLst>
          </p:cNvPr>
          <p:cNvSpPr txBox="1"/>
          <p:nvPr/>
        </p:nvSpPr>
        <p:spPr>
          <a:xfrm>
            <a:off x="1341860" y="23116013"/>
            <a:ext cx="30408140" cy="610488"/>
          </a:xfrm>
          <a:prstGeom prst="rect">
            <a:avLst/>
          </a:prstGeom>
          <a:noFill/>
        </p:spPr>
        <p:txBody>
          <a:bodyPr wrap="square">
            <a:spAutoFit/>
          </a:bodyPr>
          <a:lstStyle/>
          <a:p>
            <a:pPr algn="ctr">
              <a:lnSpc>
                <a:spcPct val="115000"/>
              </a:lnSpc>
              <a:spcAft>
                <a:spcPts val="1000"/>
              </a:spcAft>
              <a:buNone/>
            </a:pPr>
            <a:r>
              <a:rPr lang="en-GB" sz="3200" b="1" dirty="0">
                <a:effectLst/>
                <a:latin typeface="Arial" panose="020B0604020202020204" pitchFamily="34" charset="0"/>
                <a:ea typeface="Times New Roman" panose="02020603050405020304" pitchFamily="18" charset="0"/>
                <a:cs typeface="Arial" panose="020B0604020202020204" pitchFamily="34" charset="0"/>
              </a:rPr>
              <a:t>Variation of the total motility and progressive motility of the frozen-thawed semen, collected from the</a:t>
            </a:r>
            <a:r>
              <a:rPr lang="ro-RO" sz="3200" b="1" dirty="0">
                <a:effectLst/>
                <a:latin typeface="Arial" panose="020B0604020202020204" pitchFamily="34" charset="0"/>
                <a:ea typeface="Times New Roman" panose="02020603050405020304" pitchFamily="18" charset="0"/>
                <a:cs typeface="Arial" panose="020B0604020202020204" pitchFamily="34" charset="0"/>
              </a:rPr>
              <a:t> </a:t>
            </a:r>
            <a:r>
              <a:rPr lang="en-GB" sz="3200" b="1" dirty="0">
                <a:effectLst/>
                <a:latin typeface="Arial" panose="020B0604020202020204" pitchFamily="34" charset="0"/>
                <a:ea typeface="Times New Roman" panose="02020603050405020304" pitchFamily="18" charset="0"/>
                <a:cs typeface="Arial" panose="020B0604020202020204" pitchFamily="34" charset="0"/>
              </a:rPr>
              <a:t>Milk Palas ram </a:t>
            </a:r>
            <a:endParaRPr lang="en-US" sz="3200" dirty="0">
              <a:latin typeface="Arial" panose="020B0604020202020204" pitchFamily="34" charset="0"/>
              <a:cs typeface="Arial" panose="020B0604020202020204" pitchFamily="34" charset="0"/>
            </a:endParaRPr>
          </a:p>
        </p:txBody>
      </p:sp>
      <p:sp>
        <p:nvSpPr>
          <p:cNvPr id="16" name="CasetăText 15">
            <a:extLst>
              <a:ext uri="{FF2B5EF4-FFF2-40B4-BE49-F238E27FC236}">
                <a16:creationId xmlns:a16="http://schemas.microsoft.com/office/drawing/2014/main" id="{6495AD98-5B6C-1ACC-2D7A-40E6CC3F1282}"/>
              </a:ext>
            </a:extLst>
          </p:cNvPr>
          <p:cNvSpPr txBox="1"/>
          <p:nvPr/>
        </p:nvSpPr>
        <p:spPr>
          <a:xfrm>
            <a:off x="6043031" y="24103061"/>
            <a:ext cx="4638885" cy="584775"/>
          </a:xfrm>
          <a:prstGeom prst="rect">
            <a:avLst/>
          </a:prstGeom>
          <a:noFill/>
        </p:spPr>
        <p:txBody>
          <a:bodyPr wrap="square">
            <a:spAutoFit/>
          </a:bodyPr>
          <a:lstStyle/>
          <a:p>
            <a:r>
              <a:rPr lang="en-GB" sz="3200" b="1" dirty="0">
                <a:effectLst/>
                <a:latin typeface="Arial" panose="020B0604020202020204" pitchFamily="34" charset="0"/>
                <a:ea typeface="Times New Roman" panose="02020603050405020304" pitchFamily="18" charset="0"/>
                <a:cs typeface="Arial" panose="020B0604020202020204" pitchFamily="34" charset="0"/>
              </a:rPr>
              <a:t>in the breeding season </a:t>
            </a:r>
            <a:endParaRPr lang="en-US" sz="3200" dirty="0">
              <a:latin typeface="Arial" panose="020B0604020202020204" pitchFamily="34" charset="0"/>
              <a:cs typeface="Arial" panose="020B0604020202020204" pitchFamily="34" charset="0"/>
            </a:endParaRPr>
          </a:p>
        </p:txBody>
      </p:sp>
      <p:sp>
        <p:nvSpPr>
          <p:cNvPr id="19" name="CasetăText 18">
            <a:extLst>
              <a:ext uri="{FF2B5EF4-FFF2-40B4-BE49-F238E27FC236}">
                <a16:creationId xmlns:a16="http://schemas.microsoft.com/office/drawing/2014/main" id="{CD4A0C6B-8DF6-7BA7-78CE-76C4CDA0CC04}"/>
              </a:ext>
            </a:extLst>
          </p:cNvPr>
          <p:cNvSpPr txBox="1"/>
          <p:nvPr/>
        </p:nvSpPr>
        <p:spPr>
          <a:xfrm>
            <a:off x="22041453" y="23917971"/>
            <a:ext cx="4488125" cy="584775"/>
          </a:xfrm>
          <a:prstGeom prst="rect">
            <a:avLst/>
          </a:prstGeom>
          <a:noFill/>
        </p:spPr>
        <p:txBody>
          <a:bodyPr wrap="square">
            <a:spAutoFit/>
          </a:bodyPr>
          <a:lstStyle/>
          <a:p>
            <a:r>
              <a:rPr lang="en-US" sz="3200" b="1" dirty="0">
                <a:latin typeface="Arial" panose="020B0604020202020204" pitchFamily="34" charset="0"/>
                <a:cs typeface="Arial" panose="020B0604020202020204" pitchFamily="34" charset="0"/>
              </a:rPr>
              <a:t>breeding off-season</a:t>
            </a:r>
          </a:p>
        </p:txBody>
      </p:sp>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1278</TotalTime>
  <Words>574</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ICDCOC PALAS</cp:lastModifiedBy>
  <cp:revision>149</cp:revision>
  <cp:lastPrinted>2025-04-23T12:12:28Z</cp:lastPrinted>
  <dcterms:created xsi:type="dcterms:W3CDTF">2015-08-26T05:25:30Z</dcterms:created>
  <dcterms:modified xsi:type="dcterms:W3CDTF">2025-04-24T06:39:52Z</dcterms:modified>
</cp:coreProperties>
</file>