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32399288" cy="39600188"/>
  <p:notesSz cx="6669088" cy="9928225"/>
  <p:defaultTextStyle>
    <a:defPPr>
      <a:defRPr lang="en-US"/>
    </a:defPPr>
    <a:lvl1pPr marL="0" algn="l" defTabSz="3628759" rtl="0" eaLnBrk="1" latinLnBrk="0" hangingPunct="1">
      <a:defRPr sz="7143" kern="1200">
        <a:solidFill>
          <a:schemeClr val="tx1"/>
        </a:solidFill>
        <a:latin typeface="+mn-lt"/>
        <a:ea typeface="+mn-ea"/>
        <a:cs typeface="+mn-cs"/>
      </a:defRPr>
    </a:lvl1pPr>
    <a:lvl2pPr marL="1814380" algn="l" defTabSz="3628759" rtl="0" eaLnBrk="1" latinLnBrk="0" hangingPunct="1">
      <a:defRPr sz="7143" kern="1200">
        <a:solidFill>
          <a:schemeClr val="tx1"/>
        </a:solidFill>
        <a:latin typeface="+mn-lt"/>
        <a:ea typeface="+mn-ea"/>
        <a:cs typeface="+mn-cs"/>
      </a:defRPr>
    </a:lvl2pPr>
    <a:lvl3pPr marL="3628759" algn="l" defTabSz="3628759" rtl="0" eaLnBrk="1" latinLnBrk="0" hangingPunct="1">
      <a:defRPr sz="7143" kern="1200">
        <a:solidFill>
          <a:schemeClr val="tx1"/>
        </a:solidFill>
        <a:latin typeface="+mn-lt"/>
        <a:ea typeface="+mn-ea"/>
        <a:cs typeface="+mn-cs"/>
      </a:defRPr>
    </a:lvl3pPr>
    <a:lvl4pPr marL="5443141" algn="l" defTabSz="3628759" rtl="0" eaLnBrk="1" latinLnBrk="0" hangingPunct="1">
      <a:defRPr sz="7143" kern="1200">
        <a:solidFill>
          <a:schemeClr val="tx1"/>
        </a:solidFill>
        <a:latin typeface="+mn-lt"/>
        <a:ea typeface="+mn-ea"/>
        <a:cs typeface="+mn-cs"/>
      </a:defRPr>
    </a:lvl4pPr>
    <a:lvl5pPr marL="7257521" algn="l" defTabSz="3628759" rtl="0" eaLnBrk="1" latinLnBrk="0" hangingPunct="1">
      <a:defRPr sz="7143" kern="1200">
        <a:solidFill>
          <a:schemeClr val="tx1"/>
        </a:solidFill>
        <a:latin typeface="+mn-lt"/>
        <a:ea typeface="+mn-ea"/>
        <a:cs typeface="+mn-cs"/>
      </a:defRPr>
    </a:lvl5pPr>
    <a:lvl6pPr marL="9071900" algn="l" defTabSz="3628759" rtl="0" eaLnBrk="1" latinLnBrk="0" hangingPunct="1">
      <a:defRPr sz="7143" kern="1200">
        <a:solidFill>
          <a:schemeClr val="tx1"/>
        </a:solidFill>
        <a:latin typeface="+mn-lt"/>
        <a:ea typeface="+mn-ea"/>
        <a:cs typeface="+mn-cs"/>
      </a:defRPr>
    </a:lvl6pPr>
    <a:lvl7pPr marL="10886280" algn="l" defTabSz="3628759" rtl="0" eaLnBrk="1" latinLnBrk="0" hangingPunct="1">
      <a:defRPr sz="7143" kern="1200">
        <a:solidFill>
          <a:schemeClr val="tx1"/>
        </a:solidFill>
        <a:latin typeface="+mn-lt"/>
        <a:ea typeface="+mn-ea"/>
        <a:cs typeface="+mn-cs"/>
      </a:defRPr>
    </a:lvl7pPr>
    <a:lvl8pPr marL="12700660" algn="l" defTabSz="3628759" rtl="0" eaLnBrk="1" latinLnBrk="0" hangingPunct="1">
      <a:defRPr sz="7143" kern="1200">
        <a:solidFill>
          <a:schemeClr val="tx1"/>
        </a:solidFill>
        <a:latin typeface="+mn-lt"/>
        <a:ea typeface="+mn-ea"/>
        <a:cs typeface="+mn-cs"/>
      </a:defRPr>
    </a:lvl8pPr>
    <a:lvl9pPr marL="14515040" algn="l" defTabSz="3628759" rtl="0" eaLnBrk="1" latinLnBrk="0" hangingPunct="1">
      <a:defRPr sz="714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472" userDrawn="1">
          <p15:clr>
            <a:srgbClr val="A4A3A4"/>
          </p15:clr>
        </p15:guide>
        <p15:guide id="2" pos="1020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40"/>
    <p:restoredTop sz="95934"/>
  </p:normalViewPr>
  <p:slideViewPr>
    <p:cSldViewPr snapToGrid="0" snapToObjects="1">
      <p:cViewPr varScale="1">
        <p:scale>
          <a:sx n="20" d="100"/>
          <a:sy n="20" d="100"/>
        </p:scale>
        <p:origin x="2916" y="96"/>
      </p:cViewPr>
      <p:guideLst>
        <p:guide orient="horz" pos="12472"/>
        <p:guide pos="1020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29951" y="6480867"/>
            <a:ext cx="27539395" cy="13786732"/>
          </a:xfrm>
        </p:spPr>
        <p:txBody>
          <a:bodyPr anchor="b"/>
          <a:lstStyle>
            <a:lvl1pPr algn="ctr">
              <a:defRPr sz="21259"/>
            </a:lvl1pPr>
          </a:lstStyle>
          <a:p>
            <a:r>
              <a:rPr lang="en-US"/>
              <a:t>Click to edit Master title style</a:t>
            </a:r>
            <a:endParaRPr lang="en-US" dirty="0"/>
          </a:p>
        </p:txBody>
      </p:sp>
      <p:sp>
        <p:nvSpPr>
          <p:cNvPr id="3" name="Subtitle 2"/>
          <p:cNvSpPr>
            <a:spLocks noGrp="1"/>
          </p:cNvSpPr>
          <p:nvPr>
            <p:ph type="subTitle" idx="1"/>
          </p:nvPr>
        </p:nvSpPr>
        <p:spPr>
          <a:xfrm>
            <a:off x="4049914" y="20799270"/>
            <a:ext cx="24299467" cy="9560876"/>
          </a:xfrm>
        </p:spPr>
        <p:txBody>
          <a:bodyPr/>
          <a:lstStyle>
            <a:lvl1pPr marL="0" indent="0" algn="ctr">
              <a:buNone/>
              <a:defRPr sz="8504"/>
            </a:lvl1pPr>
            <a:lvl2pPr marL="1619951" indent="0" algn="ctr">
              <a:buNone/>
              <a:defRPr sz="7086"/>
            </a:lvl2pPr>
            <a:lvl3pPr marL="3239902" indent="0" algn="ctr">
              <a:buNone/>
              <a:defRPr sz="6378"/>
            </a:lvl3pPr>
            <a:lvl4pPr marL="4859853" indent="0" algn="ctr">
              <a:buNone/>
              <a:defRPr sz="5669"/>
            </a:lvl4pPr>
            <a:lvl5pPr marL="6479804" indent="0" algn="ctr">
              <a:buNone/>
              <a:defRPr sz="5669"/>
            </a:lvl5pPr>
            <a:lvl6pPr marL="8099755" indent="0" algn="ctr">
              <a:buNone/>
              <a:defRPr sz="5669"/>
            </a:lvl6pPr>
            <a:lvl7pPr marL="9719706" indent="0" algn="ctr">
              <a:buNone/>
              <a:defRPr sz="5669"/>
            </a:lvl7pPr>
            <a:lvl8pPr marL="11339657" indent="0" algn="ctr">
              <a:buNone/>
              <a:defRPr sz="5669"/>
            </a:lvl8pPr>
            <a:lvl9pPr marL="12959608" indent="0" algn="ctr">
              <a:buNone/>
              <a:defRPr sz="566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EF384D3-BD68-D045-BB96-14DF123A789F}"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1459653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F384D3-BD68-D045-BB96-14DF123A789F}"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1909568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85743" y="2108347"/>
            <a:ext cx="6986096" cy="335593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27454" y="2108347"/>
            <a:ext cx="20553298" cy="335593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F384D3-BD68-D045-BB96-14DF123A789F}"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2116141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F384D3-BD68-D045-BB96-14DF123A789F}"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1686557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10578" y="9872561"/>
            <a:ext cx="27944386" cy="16472575"/>
          </a:xfrm>
        </p:spPr>
        <p:txBody>
          <a:bodyPr anchor="b"/>
          <a:lstStyle>
            <a:lvl1pPr>
              <a:defRPr sz="21259"/>
            </a:lvl1pPr>
          </a:lstStyle>
          <a:p>
            <a:r>
              <a:rPr lang="en-US"/>
              <a:t>Click to edit Master title style</a:t>
            </a:r>
            <a:endParaRPr lang="en-US" dirty="0"/>
          </a:p>
        </p:txBody>
      </p:sp>
      <p:sp>
        <p:nvSpPr>
          <p:cNvPr id="3" name="Text Placeholder 2"/>
          <p:cNvSpPr>
            <a:spLocks noGrp="1"/>
          </p:cNvSpPr>
          <p:nvPr>
            <p:ph type="body" idx="1"/>
          </p:nvPr>
        </p:nvSpPr>
        <p:spPr>
          <a:xfrm>
            <a:off x="2210578" y="26500971"/>
            <a:ext cx="27944386" cy="8662538"/>
          </a:xfrm>
        </p:spPr>
        <p:txBody>
          <a:bodyPr/>
          <a:lstStyle>
            <a:lvl1pPr marL="0" indent="0">
              <a:buNone/>
              <a:defRPr sz="8504">
                <a:solidFill>
                  <a:schemeClr val="tx1"/>
                </a:solidFill>
              </a:defRPr>
            </a:lvl1pPr>
            <a:lvl2pPr marL="1619951" indent="0">
              <a:buNone/>
              <a:defRPr sz="7086">
                <a:solidFill>
                  <a:schemeClr val="tx1">
                    <a:tint val="75000"/>
                  </a:schemeClr>
                </a:solidFill>
              </a:defRPr>
            </a:lvl2pPr>
            <a:lvl3pPr marL="3239902" indent="0">
              <a:buNone/>
              <a:defRPr sz="6378">
                <a:solidFill>
                  <a:schemeClr val="tx1">
                    <a:tint val="75000"/>
                  </a:schemeClr>
                </a:solidFill>
              </a:defRPr>
            </a:lvl3pPr>
            <a:lvl4pPr marL="4859853" indent="0">
              <a:buNone/>
              <a:defRPr sz="5669">
                <a:solidFill>
                  <a:schemeClr val="tx1">
                    <a:tint val="75000"/>
                  </a:schemeClr>
                </a:solidFill>
              </a:defRPr>
            </a:lvl4pPr>
            <a:lvl5pPr marL="6479804" indent="0">
              <a:buNone/>
              <a:defRPr sz="5669">
                <a:solidFill>
                  <a:schemeClr val="tx1">
                    <a:tint val="75000"/>
                  </a:schemeClr>
                </a:solidFill>
              </a:defRPr>
            </a:lvl5pPr>
            <a:lvl6pPr marL="8099755" indent="0">
              <a:buNone/>
              <a:defRPr sz="5669">
                <a:solidFill>
                  <a:schemeClr val="tx1">
                    <a:tint val="75000"/>
                  </a:schemeClr>
                </a:solidFill>
              </a:defRPr>
            </a:lvl6pPr>
            <a:lvl7pPr marL="9719706" indent="0">
              <a:buNone/>
              <a:defRPr sz="5669">
                <a:solidFill>
                  <a:schemeClr val="tx1">
                    <a:tint val="75000"/>
                  </a:schemeClr>
                </a:solidFill>
              </a:defRPr>
            </a:lvl7pPr>
            <a:lvl8pPr marL="11339657" indent="0">
              <a:buNone/>
              <a:defRPr sz="5669">
                <a:solidFill>
                  <a:schemeClr val="tx1">
                    <a:tint val="75000"/>
                  </a:schemeClr>
                </a:solidFill>
              </a:defRPr>
            </a:lvl8pPr>
            <a:lvl9pPr marL="12959608" indent="0">
              <a:buNone/>
              <a:defRPr sz="566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F384D3-BD68-D045-BB96-14DF123A789F}"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1328590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227455" y="10541718"/>
            <a:ext cx="13769697" cy="251259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402143" y="10541718"/>
            <a:ext cx="13769697" cy="251259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EF384D3-BD68-D045-BB96-14DF123A789F}" type="datetimeFigureOut">
              <a:rPr lang="en-US" smtClean="0"/>
              <a:t>5/5/2025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80109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108354"/>
            <a:ext cx="27944386" cy="7654206"/>
          </a:xfrm>
        </p:spPr>
        <p:txBody>
          <a:bodyPr/>
          <a:lstStyle/>
          <a:p>
            <a:r>
              <a:rPr lang="en-US"/>
              <a:t>Click to edit Master title style</a:t>
            </a:r>
            <a:endParaRPr lang="en-US" dirty="0"/>
          </a:p>
        </p:txBody>
      </p:sp>
      <p:sp>
        <p:nvSpPr>
          <p:cNvPr id="3" name="Text Placeholder 2"/>
          <p:cNvSpPr>
            <a:spLocks noGrp="1"/>
          </p:cNvSpPr>
          <p:nvPr>
            <p:ph type="body" idx="1"/>
          </p:nvPr>
        </p:nvSpPr>
        <p:spPr>
          <a:xfrm>
            <a:off x="2231675" y="9707550"/>
            <a:ext cx="13706416" cy="4757520"/>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4" name="Content Placeholder 3"/>
          <p:cNvSpPr>
            <a:spLocks noGrp="1"/>
          </p:cNvSpPr>
          <p:nvPr>
            <p:ph sz="half" idx="2"/>
          </p:nvPr>
        </p:nvSpPr>
        <p:spPr>
          <a:xfrm>
            <a:off x="2231675" y="14465070"/>
            <a:ext cx="13706416" cy="21275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6402143" y="9707550"/>
            <a:ext cx="13773918" cy="4757520"/>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6" name="Content Placeholder 5"/>
          <p:cNvSpPr>
            <a:spLocks noGrp="1"/>
          </p:cNvSpPr>
          <p:nvPr>
            <p:ph sz="quarter" idx="4"/>
          </p:nvPr>
        </p:nvSpPr>
        <p:spPr>
          <a:xfrm>
            <a:off x="16402143" y="14465070"/>
            <a:ext cx="13773918" cy="21275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F384D3-BD68-D045-BB96-14DF123A789F}" type="datetimeFigureOut">
              <a:rPr lang="en-US" smtClean="0"/>
              <a:t>5/5/2025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2079284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F384D3-BD68-D045-BB96-14DF123A789F}" type="datetimeFigureOut">
              <a:rPr lang="en-US" smtClean="0"/>
              <a:t>5/5/2025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528346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F384D3-BD68-D045-BB96-14DF123A789F}" type="datetimeFigureOut">
              <a:rPr lang="en-US" smtClean="0"/>
              <a:t>5/5/2025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77198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640014"/>
            <a:ext cx="10449614" cy="9240044"/>
          </a:xfrm>
        </p:spPr>
        <p:txBody>
          <a:bodyPr anchor="b"/>
          <a:lstStyle>
            <a:lvl1pPr>
              <a:defRPr sz="11338"/>
            </a:lvl1pPr>
          </a:lstStyle>
          <a:p>
            <a:r>
              <a:rPr lang="en-US"/>
              <a:t>Click to edit Master title style</a:t>
            </a:r>
            <a:endParaRPr lang="en-US" dirty="0"/>
          </a:p>
        </p:txBody>
      </p:sp>
      <p:sp>
        <p:nvSpPr>
          <p:cNvPr id="3" name="Content Placeholder 2"/>
          <p:cNvSpPr>
            <a:spLocks noGrp="1"/>
          </p:cNvSpPr>
          <p:nvPr>
            <p:ph idx="1"/>
          </p:nvPr>
        </p:nvSpPr>
        <p:spPr>
          <a:xfrm>
            <a:off x="13773920" y="5701705"/>
            <a:ext cx="16402139" cy="28141800"/>
          </a:xfrm>
        </p:spPr>
        <p:txBody>
          <a:bodyPr/>
          <a:lstStyle>
            <a:lvl1pPr>
              <a:defRPr sz="11338"/>
            </a:lvl1pPr>
            <a:lvl2pPr>
              <a:defRPr sz="9921"/>
            </a:lvl2pPr>
            <a:lvl3pPr>
              <a:defRPr sz="8504"/>
            </a:lvl3pPr>
            <a:lvl4pPr>
              <a:defRPr sz="7086"/>
            </a:lvl4pPr>
            <a:lvl5pPr>
              <a:defRPr sz="7086"/>
            </a:lvl5pPr>
            <a:lvl6pPr>
              <a:defRPr sz="7086"/>
            </a:lvl6pPr>
            <a:lvl7pPr>
              <a:defRPr sz="7086"/>
            </a:lvl7pPr>
            <a:lvl8pPr>
              <a:defRPr sz="7086"/>
            </a:lvl8pPr>
            <a:lvl9pPr>
              <a:defRPr sz="708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31671" y="11880056"/>
            <a:ext cx="10449614" cy="22009274"/>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CEF384D3-BD68-D045-BB96-14DF123A789F}" type="datetimeFigureOut">
              <a:rPr lang="en-US" smtClean="0"/>
              <a:t>5/5/2025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403083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640014"/>
            <a:ext cx="10449614" cy="9240044"/>
          </a:xfrm>
        </p:spPr>
        <p:txBody>
          <a:bodyPr anchor="b"/>
          <a:lstStyle>
            <a:lvl1pPr>
              <a:defRPr sz="11338"/>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73920" y="5701705"/>
            <a:ext cx="16402139" cy="28141800"/>
          </a:xfrm>
        </p:spPr>
        <p:txBody>
          <a:bodyPr anchor="t"/>
          <a:lstStyle>
            <a:lvl1pPr marL="0" indent="0">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2231671" y="11880056"/>
            <a:ext cx="10449614" cy="22009274"/>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CEF384D3-BD68-D045-BB96-14DF123A789F}" type="datetimeFigureOut">
              <a:rPr lang="en-US" smtClean="0"/>
              <a:t>5/5/2025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1463499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27452" y="2108354"/>
            <a:ext cx="27944386" cy="765420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27452" y="10541718"/>
            <a:ext cx="27944386" cy="251259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227451" y="36703519"/>
            <a:ext cx="7289840" cy="2108343"/>
          </a:xfrm>
          <a:prstGeom prst="rect">
            <a:avLst/>
          </a:prstGeom>
        </p:spPr>
        <p:txBody>
          <a:bodyPr vert="horz" lIns="91440" tIns="45720" rIns="91440" bIns="45720" rtlCol="0" anchor="ctr"/>
          <a:lstStyle>
            <a:lvl1pPr algn="l">
              <a:defRPr sz="4252">
                <a:solidFill>
                  <a:schemeClr val="tx1">
                    <a:tint val="75000"/>
                  </a:schemeClr>
                </a:solidFill>
              </a:defRPr>
            </a:lvl1pPr>
          </a:lstStyle>
          <a:p>
            <a:fld id="{CEF384D3-BD68-D045-BB96-14DF123A789F}" type="datetimeFigureOut">
              <a:rPr lang="en-US" smtClean="0"/>
              <a:t>5/5/2025</a:t>
            </a:fld>
            <a:endParaRPr lang="en-US"/>
          </a:p>
        </p:txBody>
      </p:sp>
      <p:sp>
        <p:nvSpPr>
          <p:cNvPr id="5" name="Footer Placeholder 4"/>
          <p:cNvSpPr>
            <a:spLocks noGrp="1"/>
          </p:cNvSpPr>
          <p:nvPr>
            <p:ph type="ftr" sz="quarter" idx="3"/>
          </p:nvPr>
        </p:nvSpPr>
        <p:spPr>
          <a:xfrm>
            <a:off x="10732265" y="36703519"/>
            <a:ext cx="10934760" cy="2108343"/>
          </a:xfrm>
          <a:prstGeom prst="rect">
            <a:avLst/>
          </a:prstGeom>
        </p:spPr>
        <p:txBody>
          <a:bodyPr vert="horz" lIns="91440" tIns="45720" rIns="91440" bIns="45720" rtlCol="0" anchor="ctr"/>
          <a:lstStyle>
            <a:lvl1pPr algn="ctr">
              <a:defRPr sz="4252">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2881997" y="36703519"/>
            <a:ext cx="7289840" cy="2108343"/>
          </a:xfrm>
          <a:prstGeom prst="rect">
            <a:avLst/>
          </a:prstGeom>
        </p:spPr>
        <p:txBody>
          <a:bodyPr vert="horz" lIns="91440" tIns="45720" rIns="91440" bIns="45720" rtlCol="0" anchor="ctr"/>
          <a:lstStyle>
            <a:lvl1pPr algn="r">
              <a:defRPr sz="4252">
                <a:solidFill>
                  <a:schemeClr val="tx1">
                    <a:tint val="75000"/>
                  </a:schemeClr>
                </a:solidFill>
              </a:defRPr>
            </a:lvl1pPr>
          </a:lstStyle>
          <a:p>
            <a:fld id="{F6206C09-6F33-3B4A-ACD9-EC8B621BEFB0}" type="slidenum">
              <a:rPr lang="en-US" smtClean="0"/>
              <a:t>‹#›</a:t>
            </a:fld>
            <a:endParaRPr lang="en-US"/>
          </a:p>
        </p:txBody>
      </p:sp>
    </p:spTree>
    <p:extLst>
      <p:ext uri="{BB962C8B-B14F-4D97-AF65-F5344CB8AC3E}">
        <p14:creationId xmlns:p14="http://schemas.microsoft.com/office/powerpoint/2010/main" val="86715557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p:titleStyle>
    <p:body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p:bodyStyle>
    <p:otherStyle>
      <a:defPPr>
        <a:defRPr lang="en-US"/>
      </a:defPPr>
      <a:lvl1pPr marL="0" algn="l" defTabSz="3239902" rtl="0" eaLnBrk="1" latinLnBrk="0" hangingPunct="1">
        <a:defRPr sz="6378" kern="1200">
          <a:solidFill>
            <a:schemeClr val="tx1"/>
          </a:solidFill>
          <a:latin typeface="+mn-lt"/>
          <a:ea typeface="+mn-ea"/>
          <a:cs typeface="+mn-cs"/>
        </a:defRPr>
      </a:lvl1pPr>
      <a:lvl2pPr marL="1619951" algn="l" defTabSz="3239902" rtl="0" eaLnBrk="1" latinLnBrk="0" hangingPunct="1">
        <a:defRPr sz="6378" kern="1200">
          <a:solidFill>
            <a:schemeClr val="tx1"/>
          </a:solidFill>
          <a:latin typeface="+mn-lt"/>
          <a:ea typeface="+mn-ea"/>
          <a:cs typeface="+mn-cs"/>
        </a:defRPr>
      </a:lvl2pPr>
      <a:lvl3pPr marL="3239902" algn="l" defTabSz="3239902" rtl="0" eaLnBrk="1" latinLnBrk="0" hangingPunct="1">
        <a:defRPr sz="6378" kern="1200">
          <a:solidFill>
            <a:schemeClr val="tx1"/>
          </a:solidFill>
          <a:latin typeface="+mn-lt"/>
          <a:ea typeface="+mn-ea"/>
          <a:cs typeface="+mn-cs"/>
        </a:defRPr>
      </a:lvl3pPr>
      <a:lvl4pPr marL="4859853" algn="l" defTabSz="3239902" rtl="0" eaLnBrk="1" latinLnBrk="0" hangingPunct="1">
        <a:defRPr sz="6378" kern="1200">
          <a:solidFill>
            <a:schemeClr val="tx1"/>
          </a:solidFill>
          <a:latin typeface="+mn-lt"/>
          <a:ea typeface="+mn-ea"/>
          <a:cs typeface="+mn-cs"/>
        </a:defRPr>
      </a:lvl4pPr>
      <a:lvl5pPr marL="6479804" algn="l" defTabSz="3239902" rtl="0" eaLnBrk="1" latinLnBrk="0" hangingPunct="1">
        <a:defRPr sz="6378" kern="1200">
          <a:solidFill>
            <a:schemeClr val="tx1"/>
          </a:solidFill>
          <a:latin typeface="+mn-lt"/>
          <a:ea typeface="+mn-ea"/>
          <a:cs typeface="+mn-cs"/>
        </a:defRPr>
      </a:lvl5pPr>
      <a:lvl6pPr marL="8099755" algn="l" defTabSz="3239902" rtl="0" eaLnBrk="1" latinLnBrk="0" hangingPunct="1">
        <a:defRPr sz="6378" kern="1200">
          <a:solidFill>
            <a:schemeClr val="tx1"/>
          </a:solidFill>
          <a:latin typeface="+mn-lt"/>
          <a:ea typeface="+mn-ea"/>
          <a:cs typeface="+mn-cs"/>
        </a:defRPr>
      </a:lvl6pPr>
      <a:lvl7pPr marL="9719706" algn="l" defTabSz="3239902" rtl="0" eaLnBrk="1" latinLnBrk="0" hangingPunct="1">
        <a:defRPr sz="6378" kern="1200">
          <a:solidFill>
            <a:schemeClr val="tx1"/>
          </a:solidFill>
          <a:latin typeface="+mn-lt"/>
          <a:ea typeface="+mn-ea"/>
          <a:cs typeface="+mn-cs"/>
        </a:defRPr>
      </a:lvl7pPr>
      <a:lvl8pPr marL="11339657" algn="l" defTabSz="3239902" rtl="0" eaLnBrk="1" latinLnBrk="0" hangingPunct="1">
        <a:defRPr sz="6378" kern="1200">
          <a:solidFill>
            <a:schemeClr val="tx1"/>
          </a:solidFill>
          <a:latin typeface="+mn-lt"/>
          <a:ea typeface="+mn-ea"/>
          <a:cs typeface="+mn-cs"/>
        </a:defRPr>
      </a:lvl8pPr>
      <a:lvl9pPr marL="12959608" algn="l" defTabSz="3239902"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41859" y="1125147"/>
            <a:ext cx="4069673" cy="4226200"/>
          </a:xfrm>
          <a:prstGeom prst="rect">
            <a:avLst/>
          </a:prstGeom>
        </p:spPr>
      </p:pic>
      <p:cxnSp>
        <p:nvCxnSpPr>
          <p:cNvPr id="17" name="Straight Connector 16"/>
          <p:cNvCxnSpPr/>
          <p:nvPr/>
        </p:nvCxnSpPr>
        <p:spPr>
          <a:xfrm>
            <a:off x="2888" y="5900769"/>
            <a:ext cx="32396400" cy="0"/>
          </a:xfrm>
          <a:prstGeom prst="line">
            <a:avLst/>
          </a:prstGeom>
          <a:ln w="127000"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891896" y="6958337"/>
            <a:ext cx="28776842" cy="1938992"/>
          </a:xfrm>
          <a:prstGeom prst="rect">
            <a:avLst/>
          </a:prstGeom>
          <a:noFill/>
        </p:spPr>
        <p:txBody>
          <a:bodyPr wrap="square" rtlCol="0">
            <a:spAutoFit/>
          </a:bodyPr>
          <a:lstStyle/>
          <a:p>
            <a:pPr algn="ctr"/>
            <a:r>
              <a:rPr lang="en-GB" sz="6000" b="1" dirty="0">
                <a:latin typeface="Arial" charset="0"/>
                <a:ea typeface="Arial" charset="0"/>
                <a:cs typeface="Arial" charset="0"/>
              </a:rPr>
              <a:t>EFFECT OF ANIMAL GENDER ON THE BEEF PRODUCTION INDICES AT SLAUGHTER IN ABERDEEN ANGUS BREED</a:t>
            </a:r>
            <a:endParaRPr lang="en-US" sz="6000" b="1" dirty="0">
              <a:latin typeface="Arial" charset="0"/>
              <a:ea typeface="Arial" charset="0"/>
              <a:cs typeface="Arial" charset="0"/>
            </a:endParaRPr>
          </a:p>
        </p:txBody>
      </p:sp>
      <p:sp>
        <p:nvSpPr>
          <p:cNvPr id="19" name="TextBox 18"/>
          <p:cNvSpPr txBox="1"/>
          <p:nvPr/>
        </p:nvSpPr>
        <p:spPr>
          <a:xfrm>
            <a:off x="1771853" y="9214061"/>
            <a:ext cx="28359197" cy="1754326"/>
          </a:xfrm>
          <a:prstGeom prst="rect">
            <a:avLst/>
          </a:prstGeom>
          <a:noFill/>
        </p:spPr>
        <p:txBody>
          <a:bodyPr wrap="square" rtlCol="0">
            <a:spAutoFit/>
          </a:bodyPr>
          <a:lstStyle/>
          <a:p>
            <a:pPr algn="r"/>
            <a:r>
              <a:rPr lang="en-US" sz="3600" b="1" dirty="0">
                <a:latin typeface="Arial" charset="0"/>
                <a:ea typeface="Arial" charset="0"/>
                <a:cs typeface="Arial" charset="0"/>
              </a:rPr>
              <a:t>Ludovic Toma Cziszter</a:t>
            </a:r>
            <a:r>
              <a:rPr lang="en-US" sz="3600" b="1" baseline="30000" dirty="0">
                <a:latin typeface="Arial" charset="0"/>
                <a:ea typeface="Arial" charset="0"/>
                <a:cs typeface="Arial" charset="0"/>
              </a:rPr>
              <a:t>1,2</a:t>
            </a:r>
            <a:r>
              <a:rPr lang="en-US" sz="3600" b="1" dirty="0">
                <a:latin typeface="Arial" charset="0"/>
                <a:ea typeface="Arial" charset="0"/>
                <a:cs typeface="Arial" charset="0"/>
              </a:rPr>
              <a:t>, Iosif-Adrian Ban</a:t>
            </a:r>
            <a:r>
              <a:rPr lang="en-US" sz="3600" b="1" baseline="30000" dirty="0">
                <a:latin typeface="Arial" charset="0"/>
                <a:ea typeface="Arial" charset="0"/>
                <a:cs typeface="Arial" charset="0"/>
              </a:rPr>
              <a:t>2</a:t>
            </a:r>
            <a:r>
              <a:rPr lang="en-US" sz="3600" b="1" dirty="0">
                <a:latin typeface="Arial" charset="0"/>
                <a:ea typeface="Arial" charset="0"/>
                <a:cs typeface="Arial" charset="0"/>
              </a:rPr>
              <a:t>, Radu Ionel Neamț</a:t>
            </a:r>
            <a:r>
              <a:rPr lang="en-US" sz="3600" b="1" baseline="30000" dirty="0">
                <a:latin typeface="Arial" charset="0"/>
                <a:ea typeface="Arial" charset="0"/>
                <a:cs typeface="Arial" charset="0"/>
              </a:rPr>
              <a:t>1</a:t>
            </a:r>
            <a:r>
              <a:rPr lang="en-US" sz="3600" b="1" dirty="0">
                <a:latin typeface="Arial" charset="0"/>
                <a:ea typeface="Arial" charset="0"/>
                <a:cs typeface="Arial" charset="0"/>
              </a:rPr>
              <a:t>, Elena Erina Silvia</a:t>
            </a:r>
            <a:r>
              <a:rPr lang="en-US" sz="3600" b="1" baseline="30000" dirty="0">
                <a:latin typeface="Arial" charset="0"/>
                <a:ea typeface="Arial" charset="0"/>
                <a:cs typeface="Arial" charset="0"/>
              </a:rPr>
              <a:t>2</a:t>
            </a:r>
            <a:r>
              <a:rPr lang="en-US" sz="3600" b="1" dirty="0">
                <a:latin typeface="Arial" charset="0"/>
                <a:ea typeface="Arial" charset="0"/>
                <a:cs typeface="Arial" charset="0"/>
              </a:rPr>
              <a:t>,</a:t>
            </a:r>
          </a:p>
          <a:p>
            <a:pPr algn="r"/>
            <a:r>
              <a:rPr lang="en-US" sz="3600" b="1" dirty="0">
                <a:latin typeface="Arial" charset="0"/>
                <a:ea typeface="Arial" charset="0"/>
                <a:cs typeface="Arial" charset="0"/>
              </a:rPr>
              <a:t>Andreea </a:t>
            </a:r>
            <a:r>
              <a:rPr lang="en-US" sz="3600" b="1" dirty="0" err="1">
                <a:latin typeface="Arial" charset="0"/>
                <a:ea typeface="Arial" charset="0"/>
                <a:cs typeface="Arial" charset="0"/>
              </a:rPr>
              <a:t>Ștefania</a:t>
            </a:r>
            <a:r>
              <a:rPr lang="en-US" sz="3600" b="1" dirty="0">
                <a:latin typeface="Arial" charset="0"/>
                <a:ea typeface="Arial" charset="0"/>
                <a:cs typeface="Arial" charset="0"/>
              </a:rPr>
              <a:t> Anton</a:t>
            </a:r>
            <a:r>
              <a:rPr lang="en-US" sz="3600" b="1" baseline="30000" dirty="0">
                <a:latin typeface="Arial" charset="0"/>
                <a:ea typeface="Arial" charset="0"/>
                <a:cs typeface="Arial" charset="0"/>
              </a:rPr>
              <a:t>1</a:t>
            </a:r>
            <a:r>
              <a:rPr lang="en-US" sz="3600" b="1" dirty="0">
                <a:latin typeface="Arial" charset="0"/>
                <a:ea typeface="Arial" charset="0"/>
                <a:cs typeface="Arial" charset="0"/>
              </a:rPr>
              <a:t>, Alexandru Eugeniu Mizeranschi</a:t>
            </a:r>
            <a:r>
              <a:rPr lang="en-US" sz="3600" b="1" baseline="30000" dirty="0">
                <a:latin typeface="Arial" charset="0"/>
                <a:ea typeface="Arial" charset="0"/>
                <a:cs typeface="Arial" charset="0"/>
              </a:rPr>
              <a:t>1</a:t>
            </a:r>
            <a:r>
              <a:rPr lang="en-US" sz="3600" b="1" dirty="0">
                <a:latin typeface="Arial" charset="0"/>
                <a:ea typeface="Arial" charset="0"/>
                <a:cs typeface="Arial" charset="0"/>
              </a:rPr>
              <a:t>, Simona Baul</a:t>
            </a:r>
            <a:r>
              <a:rPr lang="en-US" sz="3600" b="1" baseline="30000" dirty="0">
                <a:latin typeface="Arial" charset="0"/>
                <a:ea typeface="Arial" charset="0"/>
                <a:cs typeface="Arial" charset="0"/>
              </a:rPr>
              <a:t>2</a:t>
            </a:r>
            <a:r>
              <a:rPr lang="en-US" sz="3600" b="1" dirty="0">
                <a:latin typeface="Arial" charset="0"/>
                <a:ea typeface="Arial" charset="0"/>
                <a:cs typeface="Arial" charset="0"/>
              </a:rPr>
              <a:t>,</a:t>
            </a:r>
          </a:p>
          <a:p>
            <a:pPr algn="r"/>
            <a:r>
              <a:rPr lang="en-US" sz="3600" b="1" dirty="0">
                <a:latin typeface="Arial" charset="0"/>
                <a:ea typeface="Arial" charset="0"/>
                <a:cs typeface="Arial" charset="0"/>
              </a:rPr>
              <a:t>Ciprian Valentin Mihali</a:t>
            </a:r>
            <a:r>
              <a:rPr lang="en-US" sz="3600" b="1" baseline="30000" dirty="0">
                <a:latin typeface="Arial" charset="0"/>
                <a:ea typeface="Arial" charset="0"/>
                <a:cs typeface="Arial" charset="0"/>
              </a:rPr>
              <a:t>1</a:t>
            </a:r>
            <a:r>
              <a:rPr lang="en-US" sz="3600" b="1" dirty="0">
                <a:latin typeface="Arial" charset="0"/>
                <a:ea typeface="Arial" charset="0"/>
                <a:cs typeface="Arial" charset="0"/>
              </a:rPr>
              <a:t>, Daniela Elena Ilie</a:t>
            </a:r>
            <a:r>
              <a:rPr lang="en-US" sz="3600" b="1" baseline="30000" dirty="0">
                <a:latin typeface="Arial" charset="0"/>
                <a:ea typeface="Arial" charset="0"/>
                <a:cs typeface="Arial" charset="0"/>
              </a:rPr>
              <a:t>1</a:t>
            </a:r>
          </a:p>
        </p:txBody>
      </p:sp>
      <p:sp>
        <p:nvSpPr>
          <p:cNvPr id="20" name="TextBox 19"/>
          <p:cNvSpPr txBox="1"/>
          <p:nvPr/>
        </p:nvSpPr>
        <p:spPr>
          <a:xfrm>
            <a:off x="1891896" y="12765570"/>
            <a:ext cx="28776842" cy="707886"/>
          </a:xfrm>
          <a:prstGeom prst="rect">
            <a:avLst/>
          </a:prstGeom>
          <a:noFill/>
        </p:spPr>
        <p:txBody>
          <a:bodyPr wrap="square" rtlCol="0">
            <a:spAutoFit/>
          </a:bodyPr>
          <a:lstStyle/>
          <a:p>
            <a:r>
              <a:rPr lang="ro-RO" sz="4000" b="1" dirty="0">
                <a:latin typeface="Arial" charset="0"/>
                <a:ea typeface="Arial" charset="0"/>
                <a:cs typeface="Arial" charset="0"/>
              </a:rPr>
              <a:t>INTRODUC</a:t>
            </a:r>
            <a:r>
              <a:rPr lang="en-GB" sz="4000" b="1" dirty="0">
                <a:latin typeface="Arial" charset="0"/>
                <a:ea typeface="Arial" charset="0"/>
                <a:cs typeface="Arial" charset="0"/>
              </a:rPr>
              <a:t>TION</a:t>
            </a:r>
            <a:r>
              <a:rPr lang="ro-RO" sz="3600" dirty="0">
                <a:latin typeface="Arial" charset="0"/>
                <a:ea typeface="Arial" charset="0"/>
                <a:cs typeface="Arial" charset="0"/>
              </a:rPr>
              <a:t> </a:t>
            </a:r>
          </a:p>
        </p:txBody>
      </p:sp>
      <p:sp>
        <p:nvSpPr>
          <p:cNvPr id="21" name="TextBox 20"/>
          <p:cNvSpPr txBox="1"/>
          <p:nvPr/>
        </p:nvSpPr>
        <p:spPr>
          <a:xfrm>
            <a:off x="1771855" y="15980153"/>
            <a:ext cx="28359197" cy="707886"/>
          </a:xfrm>
          <a:prstGeom prst="rect">
            <a:avLst/>
          </a:prstGeom>
          <a:noFill/>
        </p:spPr>
        <p:txBody>
          <a:bodyPr wrap="square" rtlCol="0">
            <a:spAutoFit/>
          </a:bodyPr>
          <a:lstStyle/>
          <a:p>
            <a:r>
              <a:rPr lang="ro-RO" sz="4000" b="1" dirty="0">
                <a:latin typeface="Arial" charset="0"/>
                <a:ea typeface="Arial" charset="0"/>
                <a:cs typeface="Arial" charset="0"/>
              </a:rPr>
              <a:t>MATERIAL</a:t>
            </a:r>
            <a:r>
              <a:rPr lang="en-GB" sz="4000" b="1" dirty="0">
                <a:latin typeface="Arial" charset="0"/>
                <a:ea typeface="Arial" charset="0"/>
                <a:cs typeface="Arial" charset="0"/>
              </a:rPr>
              <a:t>S AND METHODS</a:t>
            </a:r>
            <a:endParaRPr lang="ro-RO" sz="4000" b="1" dirty="0">
              <a:latin typeface="Arial" charset="0"/>
              <a:ea typeface="Arial" charset="0"/>
              <a:cs typeface="Arial" charset="0"/>
            </a:endParaRPr>
          </a:p>
        </p:txBody>
      </p:sp>
      <p:sp>
        <p:nvSpPr>
          <p:cNvPr id="22" name="TextBox 21"/>
          <p:cNvSpPr txBox="1"/>
          <p:nvPr/>
        </p:nvSpPr>
        <p:spPr>
          <a:xfrm>
            <a:off x="1771854" y="22925882"/>
            <a:ext cx="29438061" cy="707886"/>
          </a:xfrm>
          <a:prstGeom prst="rect">
            <a:avLst/>
          </a:prstGeom>
          <a:noFill/>
        </p:spPr>
        <p:txBody>
          <a:bodyPr wrap="square" rtlCol="0">
            <a:spAutoFit/>
          </a:bodyPr>
          <a:lstStyle/>
          <a:p>
            <a:r>
              <a:rPr lang="ro-RO" sz="4000" b="1" dirty="0">
                <a:latin typeface="Arial" charset="0"/>
                <a:ea typeface="Arial" charset="0"/>
                <a:cs typeface="Arial" charset="0"/>
              </a:rPr>
              <a:t>RE</a:t>
            </a:r>
            <a:r>
              <a:rPr lang="en-GB" sz="4000" b="1" dirty="0">
                <a:latin typeface="Arial" charset="0"/>
                <a:ea typeface="Arial" charset="0"/>
                <a:cs typeface="Arial" charset="0"/>
              </a:rPr>
              <a:t>S</a:t>
            </a:r>
            <a:r>
              <a:rPr lang="ro-RO" sz="4000" b="1" dirty="0">
                <a:latin typeface="Arial" charset="0"/>
                <a:ea typeface="Arial" charset="0"/>
                <a:cs typeface="Arial" charset="0"/>
              </a:rPr>
              <a:t>ULT</a:t>
            </a:r>
            <a:r>
              <a:rPr lang="en-GB" sz="4000" b="1" dirty="0">
                <a:latin typeface="Arial" charset="0"/>
                <a:ea typeface="Arial" charset="0"/>
                <a:cs typeface="Arial" charset="0"/>
              </a:rPr>
              <a:t>S</a:t>
            </a:r>
            <a:endParaRPr lang="ro-RO" sz="4000" b="1" dirty="0">
              <a:latin typeface="Arial" charset="0"/>
              <a:ea typeface="Arial" charset="0"/>
              <a:cs typeface="Arial" charset="0"/>
            </a:endParaRPr>
          </a:p>
        </p:txBody>
      </p:sp>
      <p:sp>
        <p:nvSpPr>
          <p:cNvPr id="23" name="TextBox 22"/>
          <p:cNvSpPr txBox="1"/>
          <p:nvPr/>
        </p:nvSpPr>
        <p:spPr>
          <a:xfrm>
            <a:off x="1617058" y="33973868"/>
            <a:ext cx="28359198" cy="707886"/>
          </a:xfrm>
          <a:prstGeom prst="rect">
            <a:avLst/>
          </a:prstGeom>
          <a:noFill/>
        </p:spPr>
        <p:txBody>
          <a:bodyPr wrap="square" rtlCol="0">
            <a:spAutoFit/>
          </a:bodyPr>
          <a:lstStyle/>
          <a:p>
            <a:r>
              <a:rPr lang="ro-RO" sz="4000" b="1" dirty="0">
                <a:latin typeface="Arial" charset="0"/>
                <a:ea typeface="Arial" charset="0"/>
                <a:cs typeface="Arial" charset="0"/>
              </a:rPr>
              <a:t>CONCLU</a:t>
            </a:r>
            <a:r>
              <a:rPr lang="en-GB" sz="4000" b="1" dirty="0">
                <a:latin typeface="Arial" charset="0"/>
                <a:ea typeface="Arial" charset="0"/>
                <a:cs typeface="Arial" charset="0"/>
              </a:rPr>
              <a:t>SIONS</a:t>
            </a:r>
            <a:endParaRPr lang="ro-RO" sz="4000" b="1" dirty="0">
              <a:latin typeface="Arial" charset="0"/>
              <a:ea typeface="Arial" charset="0"/>
              <a:cs typeface="Arial" charset="0"/>
            </a:endParaRPr>
          </a:p>
        </p:txBody>
      </p:sp>
      <p:cxnSp>
        <p:nvCxnSpPr>
          <p:cNvPr id="24" name="Straight Connector 23"/>
          <p:cNvCxnSpPr/>
          <p:nvPr/>
        </p:nvCxnSpPr>
        <p:spPr>
          <a:xfrm>
            <a:off x="2888" y="5982059"/>
            <a:ext cx="32396400" cy="0"/>
          </a:xfrm>
          <a:prstGeom prst="line">
            <a:avLst/>
          </a:prstGeom>
          <a:ln w="1270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2888" y="6123345"/>
            <a:ext cx="32396400" cy="0"/>
          </a:xfrm>
          <a:prstGeom prst="line">
            <a:avLst/>
          </a:prstGeom>
          <a:ln w="127000">
            <a:solidFill>
              <a:srgbClr val="0070C0"/>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593306" y="1684421"/>
            <a:ext cx="18865516" cy="4884863"/>
          </a:xfrm>
          <a:prstGeom prst="rect">
            <a:avLst/>
          </a:prstGeom>
          <a:noFill/>
        </p:spPr>
        <p:txBody>
          <a:bodyPr wrap="square" rtlCol="0">
            <a:spAutoFit/>
          </a:bodyPr>
          <a:lstStyle/>
          <a:p>
            <a:pPr algn="ctr"/>
            <a:r>
              <a:rPr lang="ro-RO" sz="8000" b="1" dirty="0">
                <a:latin typeface="Arial Black" panose="020B0A04020102020204" pitchFamily="34" charset="0"/>
              </a:rPr>
              <a:t>CONFERINȚA NAȚIONALĂ </a:t>
            </a:r>
            <a:r>
              <a:rPr lang="en-US" sz="8000" b="1" dirty="0">
                <a:latin typeface="Arial Black" panose="020B0A04020102020204" pitchFamily="34" charset="0"/>
              </a:rPr>
              <a:t>“</a:t>
            </a:r>
            <a:r>
              <a:rPr lang="ro-RO" sz="8000" b="1" dirty="0">
                <a:latin typeface="Arial Black" panose="020B0A04020102020204" pitchFamily="34" charset="0"/>
              </a:rPr>
              <a:t>ANIVERSAREA</a:t>
            </a:r>
            <a:r>
              <a:rPr lang="en-US" sz="8000" b="1" dirty="0">
                <a:latin typeface="Arial Black" panose="020B0A04020102020204" pitchFamily="34" charset="0"/>
              </a:rPr>
              <a:t> ICAR”</a:t>
            </a:r>
          </a:p>
          <a:p>
            <a:pPr algn="ctr"/>
            <a:r>
              <a:rPr lang="en-US" sz="8000" b="1" dirty="0">
                <a:latin typeface="Arial Black" panose="020B0A04020102020204" pitchFamily="34" charset="0"/>
              </a:rPr>
              <a:t>Edi</a:t>
            </a:r>
            <a:r>
              <a:rPr lang="ro-RO" sz="8000" b="1" dirty="0" err="1">
                <a:latin typeface="Arial Black" panose="020B0A04020102020204" pitchFamily="34" charset="0"/>
              </a:rPr>
              <a:t>ția</a:t>
            </a:r>
            <a:r>
              <a:rPr lang="ro-RO" sz="8000" b="1" dirty="0">
                <a:latin typeface="Arial Black" panose="020B0A04020102020204" pitchFamily="34" charset="0"/>
              </a:rPr>
              <a:t> IV – 29 mai 2025</a:t>
            </a:r>
          </a:p>
          <a:p>
            <a:endParaRPr lang="en-US" dirty="0"/>
          </a:p>
        </p:txBody>
      </p:sp>
      <p:sp>
        <p:nvSpPr>
          <p:cNvPr id="4" name="TextBox 3">
            <a:extLst>
              <a:ext uri="{FF2B5EF4-FFF2-40B4-BE49-F238E27FC236}">
                <a16:creationId xmlns:a16="http://schemas.microsoft.com/office/drawing/2014/main" id="{3B1EB2DE-8010-4A9A-6B45-EB7D4242A56C}"/>
              </a:ext>
            </a:extLst>
          </p:cNvPr>
          <p:cNvSpPr txBox="1"/>
          <p:nvPr/>
        </p:nvSpPr>
        <p:spPr>
          <a:xfrm>
            <a:off x="2311285" y="11112765"/>
            <a:ext cx="27819765" cy="1015663"/>
          </a:xfrm>
          <a:prstGeom prst="rect">
            <a:avLst/>
          </a:prstGeom>
          <a:noFill/>
        </p:spPr>
        <p:txBody>
          <a:bodyPr wrap="square" rtlCol="0">
            <a:spAutoFit/>
          </a:bodyPr>
          <a:lstStyle/>
          <a:p>
            <a:pPr algn="r"/>
            <a:r>
              <a:rPr lang="en-GB" sz="3000" b="1" i="1" baseline="30000" dirty="0">
                <a:latin typeface="Arial" charset="0"/>
                <a:ea typeface="Arial" charset="0"/>
                <a:cs typeface="Arial" charset="0"/>
              </a:rPr>
              <a:t>1</a:t>
            </a:r>
            <a:r>
              <a:rPr lang="en-GB" sz="3000" b="1" i="1" dirty="0">
                <a:latin typeface="Arial" charset="0"/>
                <a:ea typeface="Arial" charset="0"/>
                <a:cs typeface="Arial" charset="0"/>
              </a:rPr>
              <a:t>Research Department, Research and Development Station for Bovine Arad, Arad 310059, Romania</a:t>
            </a:r>
          </a:p>
          <a:p>
            <a:pPr algn="r"/>
            <a:r>
              <a:rPr lang="en-GB" sz="3000" b="1" i="1" baseline="30000" dirty="0">
                <a:latin typeface="Arial" charset="0"/>
                <a:ea typeface="Arial" charset="0"/>
                <a:cs typeface="Arial" charset="0"/>
              </a:rPr>
              <a:t>2</a:t>
            </a:r>
            <a:r>
              <a:rPr lang="en-GB" sz="3000" b="1" i="1" dirty="0">
                <a:latin typeface="Arial" charset="0"/>
                <a:ea typeface="Arial" charset="0"/>
                <a:cs typeface="Arial" charset="0"/>
              </a:rPr>
              <a:t>Department of Animal Production Engineering, University of Life Sciences ‘King Mihai I’ from </a:t>
            </a:r>
            <a:r>
              <a:rPr lang="en-GB" sz="3000" b="1" i="1" dirty="0" err="1">
                <a:latin typeface="Arial" charset="0"/>
                <a:ea typeface="Arial" charset="0"/>
                <a:cs typeface="Arial" charset="0"/>
              </a:rPr>
              <a:t>Timișoara</a:t>
            </a:r>
            <a:r>
              <a:rPr lang="en-GB" sz="3000" b="1" i="1" dirty="0">
                <a:latin typeface="Arial" charset="0"/>
                <a:ea typeface="Arial" charset="0"/>
                <a:cs typeface="Arial" charset="0"/>
              </a:rPr>
              <a:t>, 300645 </a:t>
            </a:r>
            <a:r>
              <a:rPr lang="en-GB" sz="3000" b="1" i="1" dirty="0" err="1">
                <a:latin typeface="Arial" charset="0"/>
                <a:ea typeface="Arial" charset="0"/>
                <a:cs typeface="Arial" charset="0"/>
              </a:rPr>
              <a:t>Timișoara</a:t>
            </a:r>
            <a:r>
              <a:rPr lang="en-GB" sz="3000" b="1" i="1" dirty="0">
                <a:latin typeface="Arial" charset="0"/>
                <a:ea typeface="Arial" charset="0"/>
                <a:cs typeface="Arial" charset="0"/>
              </a:rPr>
              <a:t>, Romania</a:t>
            </a:r>
          </a:p>
        </p:txBody>
      </p:sp>
      <p:sp>
        <p:nvSpPr>
          <p:cNvPr id="6" name="TextBox 5">
            <a:extLst>
              <a:ext uri="{FF2B5EF4-FFF2-40B4-BE49-F238E27FC236}">
                <a16:creationId xmlns:a16="http://schemas.microsoft.com/office/drawing/2014/main" id="{8442388C-BFC7-80D6-4ABA-DADFA9E3EB7B}"/>
              </a:ext>
            </a:extLst>
          </p:cNvPr>
          <p:cNvSpPr txBox="1"/>
          <p:nvPr/>
        </p:nvSpPr>
        <p:spPr>
          <a:xfrm>
            <a:off x="1893640" y="13571800"/>
            <a:ext cx="28776842" cy="2062103"/>
          </a:xfrm>
          <a:prstGeom prst="rect">
            <a:avLst/>
          </a:prstGeom>
          <a:noFill/>
        </p:spPr>
        <p:txBody>
          <a:bodyPr wrap="square" rtlCol="0">
            <a:spAutoFit/>
          </a:bodyPr>
          <a:lstStyle/>
          <a:p>
            <a:r>
              <a:rPr lang="en-GB" sz="3200" b="1" dirty="0">
                <a:latin typeface="Arial" charset="0"/>
                <a:ea typeface="Arial" charset="0"/>
                <a:cs typeface="Arial" charset="0"/>
              </a:rPr>
              <a:t>Due to the specific hormones that affect the general metabolism of animals, the animal gender determines important differences in regard with the beef production indices. Testosterone, the male sexual specific hormone, intensifies the growth process and protein accretion, increasing the feed conversion capacity compared to females. The aim of this study was to assess the effect of animal gender (male, female, and steer) on the beef production indices at slaughter in Aberdeen Angus cattle.</a:t>
            </a:r>
            <a:endParaRPr lang="ro-RO" sz="3200" dirty="0">
              <a:latin typeface="Arial" charset="0"/>
              <a:ea typeface="Arial" charset="0"/>
              <a:cs typeface="Arial" charset="0"/>
            </a:endParaRPr>
          </a:p>
        </p:txBody>
      </p:sp>
      <p:sp>
        <p:nvSpPr>
          <p:cNvPr id="7" name="TextBox 6">
            <a:extLst>
              <a:ext uri="{FF2B5EF4-FFF2-40B4-BE49-F238E27FC236}">
                <a16:creationId xmlns:a16="http://schemas.microsoft.com/office/drawing/2014/main" id="{29878A09-B147-E509-FC94-750CFDA462D4}"/>
              </a:ext>
            </a:extLst>
          </p:cNvPr>
          <p:cNvSpPr txBox="1"/>
          <p:nvPr/>
        </p:nvSpPr>
        <p:spPr>
          <a:xfrm>
            <a:off x="1746653" y="16806139"/>
            <a:ext cx="28776842" cy="6001643"/>
          </a:xfrm>
          <a:prstGeom prst="rect">
            <a:avLst/>
          </a:prstGeom>
          <a:noFill/>
        </p:spPr>
        <p:txBody>
          <a:bodyPr wrap="square" rtlCol="0">
            <a:spAutoFit/>
          </a:bodyPr>
          <a:lstStyle/>
          <a:p>
            <a:pPr algn="just"/>
            <a:r>
              <a:rPr lang="en-GB" sz="3200" b="1" dirty="0">
                <a:latin typeface="Arial" charset="0"/>
                <a:ea typeface="Arial" charset="0"/>
                <a:cs typeface="Arial" charset="0"/>
              </a:rPr>
              <a:t>Data was collected in year 2024 from a private slaughterhouse that sacrifices and cuts Aberdeen Angus purebred and hybrid cattle. A total of 1090 cattle were slaughtered in years 2021, 2022, and 2023.</a:t>
            </a:r>
          </a:p>
          <a:p>
            <a:pPr algn="just"/>
            <a:r>
              <a:rPr lang="en-GB" sz="3200" b="1" dirty="0">
                <a:latin typeface="Arial" charset="0"/>
                <a:ea typeface="Arial" charset="0"/>
                <a:cs typeface="Arial" charset="0"/>
              </a:rPr>
              <a:t>The information collected consisted in animal gender, birth date, weighing date, breed (Aberdeen Angus purebred or hybrid), age at slaughtering (months), liveweight, cattle type (A-bulls under 24 months of age, B-bulls over 24 months of age, C-steers, D-females under 30 months of age, E-females over 30 months of age and culled), total carcass weight as well as left and right half-carcass, SEUROP conformation class of carcasses, killing-out percentage, and class of fat cover.</a:t>
            </a:r>
          </a:p>
          <a:p>
            <a:pPr algn="just"/>
            <a:r>
              <a:rPr lang="en-GB" sz="3200" b="1" dirty="0">
                <a:latin typeface="Arial" charset="0"/>
                <a:ea typeface="Arial" charset="0"/>
                <a:cs typeface="Arial" charset="0"/>
              </a:rPr>
              <a:t>The studied indicators were: age at slaughtering, liveweight at slaughtering, total carcass weight, left and right half-carcass weight, killing-out percentage, carcass conformation class, and fat cover class.</a:t>
            </a:r>
          </a:p>
          <a:p>
            <a:pPr algn="just"/>
            <a:r>
              <a:rPr lang="en-GB" sz="3200" b="1" dirty="0">
                <a:latin typeface="Arial" charset="0"/>
                <a:ea typeface="Arial" charset="0"/>
                <a:cs typeface="Arial" charset="0"/>
              </a:rPr>
              <a:t>The main studied effect was animal gender with three levels: males (n=124), females (n=313), and steers (n=653).</a:t>
            </a:r>
          </a:p>
          <a:p>
            <a:pPr algn="just"/>
            <a:r>
              <a:rPr lang="en-GB" sz="3200" b="1" dirty="0">
                <a:latin typeface="Arial" charset="0"/>
                <a:ea typeface="Arial" charset="0"/>
                <a:cs typeface="Arial" charset="0"/>
              </a:rPr>
              <a:t>A statistical model was employed, Main Effect ANOVA, using STATISTICA software to assess effect of gender on the beef production indices mentioned above. Other factors were included into the model, to be taking into account for correction, namely animal genotype (purebred or hybrid), and year (2021, 2022, and 2023). </a:t>
            </a:r>
            <a:endParaRPr lang="ro-RO" sz="3200" b="1" dirty="0">
              <a:latin typeface="Arial" charset="0"/>
              <a:ea typeface="Arial" charset="0"/>
              <a:cs typeface="Arial" charset="0"/>
            </a:endParaRPr>
          </a:p>
        </p:txBody>
      </p:sp>
      <p:sp>
        <p:nvSpPr>
          <p:cNvPr id="8" name="TextBox 7">
            <a:extLst>
              <a:ext uri="{FF2B5EF4-FFF2-40B4-BE49-F238E27FC236}">
                <a16:creationId xmlns:a16="http://schemas.microsoft.com/office/drawing/2014/main" id="{46664F1F-241A-55B8-E838-3FD4448422DE}"/>
              </a:ext>
            </a:extLst>
          </p:cNvPr>
          <p:cNvSpPr txBox="1"/>
          <p:nvPr/>
        </p:nvSpPr>
        <p:spPr>
          <a:xfrm>
            <a:off x="4924511" y="33040149"/>
            <a:ext cx="21744292" cy="584775"/>
          </a:xfrm>
          <a:prstGeom prst="rect">
            <a:avLst/>
          </a:prstGeom>
          <a:noFill/>
        </p:spPr>
        <p:txBody>
          <a:bodyPr wrap="square" rtlCol="0">
            <a:spAutoFit/>
          </a:bodyPr>
          <a:lstStyle/>
          <a:p>
            <a:r>
              <a:rPr lang="en-GB" sz="3200" b="1" noProof="0" dirty="0">
                <a:latin typeface="Arial" charset="0"/>
                <a:ea typeface="Arial" charset="0"/>
                <a:cs typeface="Arial" charset="0"/>
              </a:rPr>
              <a:t>ns - non-significant p&gt;0.05; * - significant p&lt;0.05; ** - distinctly significant p&lt;0.01; *** - very significant p&lt;0.001</a:t>
            </a:r>
          </a:p>
        </p:txBody>
      </p:sp>
      <p:pic>
        <p:nvPicPr>
          <p:cNvPr id="13" name="Picture 12">
            <a:extLst>
              <a:ext uri="{FF2B5EF4-FFF2-40B4-BE49-F238E27FC236}">
                <a16:creationId xmlns:a16="http://schemas.microsoft.com/office/drawing/2014/main" id="{301C923C-D493-5756-1BB7-CBD761A6FFB4}"/>
              </a:ext>
            </a:extLst>
          </p:cNvPr>
          <p:cNvPicPr>
            <a:picLocks noChangeAspect="1"/>
          </p:cNvPicPr>
          <p:nvPr/>
        </p:nvPicPr>
        <p:blipFill>
          <a:blip r:embed="rId3"/>
          <a:stretch>
            <a:fillRect/>
          </a:stretch>
        </p:blipFill>
        <p:spPr>
          <a:xfrm>
            <a:off x="27958807" y="1665847"/>
            <a:ext cx="2914223" cy="2914223"/>
          </a:xfrm>
          <a:prstGeom prst="rect">
            <a:avLst/>
          </a:prstGeom>
        </p:spPr>
      </p:pic>
      <p:pic>
        <p:nvPicPr>
          <p:cNvPr id="28" name="Picture 27">
            <a:extLst>
              <a:ext uri="{FF2B5EF4-FFF2-40B4-BE49-F238E27FC236}">
                <a16:creationId xmlns:a16="http://schemas.microsoft.com/office/drawing/2014/main" id="{42D894C9-740F-CC96-DD31-96938C26FDD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782470" y="1876956"/>
            <a:ext cx="2914223" cy="2755180"/>
          </a:xfrm>
          <a:prstGeom prst="rect">
            <a:avLst/>
          </a:prstGeom>
        </p:spPr>
      </p:pic>
      <p:sp>
        <p:nvSpPr>
          <p:cNvPr id="29" name="TextBox 28">
            <a:extLst>
              <a:ext uri="{FF2B5EF4-FFF2-40B4-BE49-F238E27FC236}">
                <a16:creationId xmlns:a16="http://schemas.microsoft.com/office/drawing/2014/main" id="{BB6FC369-DE01-0C7B-62F7-55AAADE4026F}"/>
              </a:ext>
            </a:extLst>
          </p:cNvPr>
          <p:cNvSpPr txBox="1"/>
          <p:nvPr/>
        </p:nvSpPr>
        <p:spPr>
          <a:xfrm>
            <a:off x="1617058" y="34738299"/>
            <a:ext cx="28384400" cy="4031873"/>
          </a:xfrm>
          <a:prstGeom prst="rect">
            <a:avLst/>
          </a:prstGeom>
          <a:noFill/>
        </p:spPr>
        <p:txBody>
          <a:bodyPr wrap="square" rtlCol="0">
            <a:spAutoFit/>
          </a:bodyPr>
          <a:lstStyle/>
          <a:p>
            <a:pPr algn="just"/>
            <a:r>
              <a:rPr lang="en-GB" sz="3200" b="1" dirty="0">
                <a:latin typeface="Arial" charset="0"/>
                <a:ea typeface="Arial" charset="0"/>
                <a:cs typeface="Arial" charset="0"/>
              </a:rPr>
              <a:t>Liveweight at slaughtering of females was similar to those of males, due to the fact that they were 6 months older.</a:t>
            </a:r>
          </a:p>
          <a:p>
            <a:pPr algn="just"/>
            <a:r>
              <a:rPr lang="en-GB" sz="3200" b="1" dirty="0">
                <a:latin typeface="Arial" charset="0"/>
                <a:ea typeface="Arial" charset="0"/>
                <a:cs typeface="Arial" charset="0"/>
              </a:rPr>
              <a:t>Steers were slaughtered at similar age with males, but with higher liveweight. Also, steers had higher liveweight at slaughter than females.</a:t>
            </a:r>
          </a:p>
          <a:p>
            <a:pPr algn="just"/>
            <a:r>
              <a:rPr lang="en-GB" sz="3200" b="1" dirty="0">
                <a:latin typeface="Arial" charset="0"/>
                <a:ea typeface="Arial" charset="0"/>
                <a:cs typeface="Arial" charset="0"/>
              </a:rPr>
              <a:t>Combination of age and liveweight at slaughtering resulted in significant differences between animal gender regarding carcass weight and killing-out percentage.</a:t>
            </a:r>
          </a:p>
          <a:p>
            <a:pPr algn="just"/>
            <a:r>
              <a:rPr lang="en-GB" sz="3200" b="1" dirty="0">
                <a:latin typeface="Arial" charset="0"/>
                <a:ea typeface="Arial" charset="0"/>
                <a:cs typeface="Arial" charset="0"/>
              </a:rPr>
              <a:t>Males and steers produced carcasses classified in class R for conformation, while females’ carcasses were classified lower, between R and O+.</a:t>
            </a:r>
          </a:p>
          <a:p>
            <a:pPr algn="just"/>
            <a:r>
              <a:rPr lang="en-GB" sz="3200" b="1" dirty="0">
                <a:latin typeface="Arial" charset="0"/>
                <a:ea typeface="Arial" charset="0"/>
                <a:cs typeface="Arial" charset="0"/>
              </a:rPr>
              <a:t>Animal gender had an effect on fat cover of carcass. The highest fat cover of carcasses was obtained in steers, followed by females and the lowest was observed in males. </a:t>
            </a:r>
          </a:p>
          <a:p>
            <a:pPr algn="just"/>
            <a:r>
              <a:rPr lang="en-GB" sz="3200" b="1" dirty="0">
                <a:latin typeface="Arial" charset="0"/>
                <a:ea typeface="Arial" charset="0"/>
                <a:cs typeface="Arial" charset="0"/>
              </a:rPr>
              <a:t>In conclusion all studied beef traits at slaughtering were significantly influenced by animal gender.</a:t>
            </a:r>
            <a:r>
              <a:rPr lang="ro-RO" sz="3200" dirty="0">
                <a:latin typeface="Arial" charset="0"/>
                <a:ea typeface="Arial" charset="0"/>
                <a:cs typeface="Arial" charset="0"/>
              </a:rPr>
              <a:t> </a:t>
            </a:r>
          </a:p>
        </p:txBody>
      </p:sp>
      <p:graphicFrame>
        <p:nvGraphicFramePr>
          <p:cNvPr id="2" name="Table 1">
            <a:extLst>
              <a:ext uri="{FF2B5EF4-FFF2-40B4-BE49-F238E27FC236}">
                <a16:creationId xmlns:a16="http://schemas.microsoft.com/office/drawing/2014/main" id="{E80268D7-0B19-7DC1-ED74-C682529AB1BE}"/>
              </a:ext>
            </a:extLst>
          </p:cNvPr>
          <p:cNvGraphicFramePr>
            <a:graphicFrameLocks noGrp="1"/>
          </p:cNvGraphicFramePr>
          <p:nvPr>
            <p:extLst>
              <p:ext uri="{D42A27DB-BD31-4B8C-83A1-F6EECF244321}">
                <p14:modId xmlns:p14="http://schemas.microsoft.com/office/powerpoint/2010/main" val="361056357"/>
              </p:ext>
            </p:extLst>
          </p:nvPr>
        </p:nvGraphicFramePr>
        <p:xfrm>
          <a:off x="4972155" y="23027408"/>
          <a:ext cx="24760988" cy="9917088"/>
        </p:xfrm>
        <a:graphic>
          <a:graphicData uri="http://schemas.openxmlformats.org/drawingml/2006/table">
            <a:tbl>
              <a:tblPr firstRow="1" firstCol="1" bandRow="1">
                <a:tableStyleId>{10A1B5D5-9B99-4C35-A422-299274C87663}</a:tableStyleId>
              </a:tblPr>
              <a:tblGrid>
                <a:gridCol w="7135105">
                  <a:extLst>
                    <a:ext uri="{9D8B030D-6E8A-4147-A177-3AD203B41FA5}">
                      <a16:colId xmlns:a16="http://schemas.microsoft.com/office/drawing/2014/main" val="2187860215"/>
                    </a:ext>
                  </a:extLst>
                </a:gridCol>
                <a:gridCol w="3376859">
                  <a:extLst>
                    <a:ext uri="{9D8B030D-6E8A-4147-A177-3AD203B41FA5}">
                      <a16:colId xmlns:a16="http://schemas.microsoft.com/office/drawing/2014/main" val="932322567"/>
                    </a:ext>
                  </a:extLst>
                </a:gridCol>
                <a:gridCol w="3376859">
                  <a:extLst>
                    <a:ext uri="{9D8B030D-6E8A-4147-A177-3AD203B41FA5}">
                      <a16:colId xmlns:a16="http://schemas.microsoft.com/office/drawing/2014/main" val="4046033104"/>
                    </a:ext>
                  </a:extLst>
                </a:gridCol>
                <a:gridCol w="3006067">
                  <a:extLst>
                    <a:ext uri="{9D8B030D-6E8A-4147-A177-3AD203B41FA5}">
                      <a16:colId xmlns:a16="http://schemas.microsoft.com/office/drawing/2014/main" val="918099172"/>
                    </a:ext>
                  </a:extLst>
                </a:gridCol>
                <a:gridCol w="2757106">
                  <a:extLst>
                    <a:ext uri="{9D8B030D-6E8A-4147-A177-3AD203B41FA5}">
                      <a16:colId xmlns:a16="http://schemas.microsoft.com/office/drawing/2014/main" val="983662181"/>
                    </a:ext>
                  </a:extLst>
                </a:gridCol>
                <a:gridCol w="2554496">
                  <a:extLst>
                    <a:ext uri="{9D8B030D-6E8A-4147-A177-3AD203B41FA5}">
                      <a16:colId xmlns:a16="http://schemas.microsoft.com/office/drawing/2014/main" val="2146862179"/>
                    </a:ext>
                  </a:extLst>
                </a:gridCol>
                <a:gridCol w="2554496">
                  <a:extLst>
                    <a:ext uri="{9D8B030D-6E8A-4147-A177-3AD203B41FA5}">
                      <a16:colId xmlns:a16="http://schemas.microsoft.com/office/drawing/2014/main" val="3662813381"/>
                    </a:ext>
                  </a:extLst>
                </a:gridCol>
              </a:tblGrid>
              <a:tr h="611659">
                <a:tc rowSpan="2">
                  <a:txBody>
                    <a:bodyPr/>
                    <a:lstStyle/>
                    <a:p>
                      <a:pPr algn="ctr">
                        <a:lnSpc>
                          <a:spcPct val="115000"/>
                        </a:lnSpc>
                        <a:spcAft>
                          <a:spcPts val="1000"/>
                        </a:spcAft>
                        <a:buNone/>
                      </a:pPr>
                      <a:r>
                        <a:rPr lang="en-GB" sz="3400" kern="100" dirty="0">
                          <a:effectLst/>
                          <a:latin typeface="Arial" panose="020B0604020202020204" pitchFamily="34" charset="0"/>
                          <a:cs typeface="Arial" panose="020B0604020202020204" pitchFamily="34" charset="0"/>
                        </a:rPr>
                        <a:t>Beef indices</a:t>
                      </a:r>
                      <a:endParaRPr lang="en-GB" sz="34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gridSpan="3">
                  <a:txBody>
                    <a:bodyPr/>
                    <a:lstStyle/>
                    <a:p>
                      <a:pPr algn="ctr">
                        <a:lnSpc>
                          <a:spcPct val="115000"/>
                        </a:lnSpc>
                        <a:spcAft>
                          <a:spcPts val="1000"/>
                        </a:spcAft>
                        <a:buNone/>
                      </a:pPr>
                      <a:r>
                        <a:rPr lang="en-GB" sz="3400" kern="100" dirty="0">
                          <a:effectLst/>
                          <a:latin typeface="Arial" panose="020B0604020202020204" pitchFamily="34" charset="0"/>
                          <a:cs typeface="Arial" panose="020B0604020202020204" pitchFamily="34" charset="0"/>
                        </a:rPr>
                        <a:t>Averages ± SEM</a:t>
                      </a:r>
                      <a:endParaRPr lang="en-GB" sz="34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hMerge="1">
                  <a:txBody>
                    <a:bodyPr/>
                    <a:lstStyle/>
                    <a:p>
                      <a:endParaRPr lang="en-GB"/>
                    </a:p>
                  </a:txBody>
                  <a:tcPr/>
                </a:tc>
                <a:tc hMerge="1">
                  <a:txBody>
                    <a:bodyPr/>
                    <a:lstStyle/>
                    <a:p>
                      <a:endParaRPr lang="en-GB"/>
                    </a:p>
                  </a:txBody>
                  <a:tcPr/>
                </a:tc>
                <a:tc gridSpan="3">
                  <a:txBody>
                    <a:bodyPr/>
                    <a:lstStyle/>
                    <a:p>
                      <a:pPr algn="ctr">
                        <a:lnSpc>
                          <a:spcPct val="115000"/>
                        </a:lnSpc>
                        <a:spcAft>
                          <a:spcPts val="1000"/>
                        </a:spcAft>
                        <a:buNone/>
                      </a:pPr>
                      <a:r>
                        <a:rPr lang="en-GB" sz="3400" kern="100">
                          <a:effectLst/>
                          <a:latin typeface="Arial" panose="020B0604020202020204" pitchFamily="34" charset="0"/>
                          <a:cs typeface="Arial" panose="020B0604020202020204" pitchFamily="34" charset="0"/>
                        </a:rPr>
                        <a:t>Differences and significance</a:t>
                      </a:r>
                      <a:endParaRPr lang="en-GB" sz="34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89593510"/>
                  </a:ext>
                </a:extLst>
              </a:tr>
              <a:tr h="3855605">
                <a:tc vMerge="1">
                  <a:txBody>
                    <a:bodyPr/>
                    <a:lstStyle/>
                    <a:p>
                      <a:endParaRPr lang="en-GB"/>
                    </a:p>
                  </a:txBody>
                  <a:tcPr/>
                </a:tc>
                <a:tc>
                  <a:txBody>
                    <a:bodyPr/>
                    <a:lstStyle/>
                    <a:p>
                      <a:pPr algn="ctr">
                        <a:lnSpc>
                          <a:spcPct val="115000"/>
                        </a:lnSpc>
                        <a:spcAft>
                          <a:spcPts val="1000"/>
                        </a:spcAft>
                        <a:buNone/>
                      </a:pPr>
                      <a:r>
                        <a:rPr lang="en-GB" sz="3400" kern="100" dirty="0">
                          <a:effectLst/>
                          <a:latin typeface="Arial" panose="020B0604020202020204" pitchFamily="34" charset="0"/>
                          <a:cs typeface="Arial" panose="020B0604020202020204" pitchFamily="34" charset="0"/>
                        </a:rPr>
                        <a:t>Males (M)</a:t>
                      </a:r>
                    </a:p>
                    <a:p>
                      <a:pPr algn="ctr">
                        <a:lnSpc>
                          <a:spcPct val="115000"/>
                        </a:lnSpc>
                        <a:spcAft>
                          <a:spcPts val="1000"/>
                        </a:spcAft>
                        <a:buNone/>
                      </a:pPr>
                      <a:endParaRPr lang="en-GB" sz="3400" kern="100" dirty="0">
                        <a:effectLst/>
                        <a:latin typeface="Arial" panose="020B0604020202020204" pitchFamily="34" charset="0"/>
                        <a:ea typeface="Calibri" panose="020F0502020204030204" pitchFamily="34" charset="0"/>
                        <a:cs typeface="Arial" panose="020B0604020202020204" pitchFamily="34" charset="0"/>
                      </a:endParaRPr>
                    </a:p>
                    <a:p>
                      <a:pPr algn="ctr">
                        <a:lnSpc>
                          <a:spcPct val="115000"/>
                        </a:lnSpc>
                        <a:spcAft>
                          <a:spcPts val="1000"/>
                        </a:spcAft>
                        <a:buNone/>
                      </a:pPr>
                      <a:endParaRPr lang="en-GB" sz="3400" kern="100" dirty="0">
                        <a:effectLst/>
                        <a:latin typeface="Arial" panose="020B0604020202020204" pitchFamily="34" charset="0"/>
                        <a:ea typeface="Calibri" panose="020F0502020204030204" pitchFamily="34" charset="0"/>
                        <a:cs typeface="Arial" panose="020B0604020202020204" pitchFamily="34" charset="0"/>
                      </a:endParaRPr>
                    </a:p>
                    <a:p>
                      <a:pPr algn="ctr">
                        <a:lnSpc>
                          <a:spcPct val="115000"/>
                        </a:lnSpc>
                        <a:spcAft>
                          <a:spcPts val="1000"/>
                        </a:spcAft>
                        <a:buNone/>
                      </a:pPr>
                      <a:endParaRPr lang="en-GB" sz="3400" kern="100" dirty="0">
                        <a:effectLst/>
                        <a:latin typeface="Arial" panose="020B0604020202020204" pitchFamily="34" charset="0"/>
                        <a:ea typeface="Calibri" panose="020F0502020204030204" pitchFamily="34" charset="0"/>
                        <a:cs typeface="Arial" panose="020B0604020202020204" pitchFamily="34" charset="0"/>
                      </a:endParaRPr>
                    </a:p>
                    <a:p>
                      <a:pPr algn="ctr">
                        <a:lnSpc>
                          <a:spcPct val="115000"/>
                        </a:lnSpc>
                        <a:spcAft>
                          <a:spcPts val="1000"/>
                        </a:spcAft>
                        <a:buNone/>
                      </a:pPr>
                      <a:endParaRPr lang="en-GB" sz="34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Aft>
                          <a:spcPts val="1000"/>
                        </a:spcAft>
                        <a:buNone/>
                      </a:pPr>
                      <a:r>
                        <a:rPr lang="en-GB" sz="3400" kern="100" dirty="0">
                          <a:effectLst/>
                          <a:latin typeface="Arial" panose="020B0604020202020204" pitchFamily="34" charset="0"/>
                          <a:cs typeface="Arial" panose="020B0604020202020204" pitchFamily="34" charset="0"/>
                        </a:rPr>
                        <a:t>Females (F)</a:t>
                      </a:r>
                    </a:p>
                    <a:p>
                      <a:pPr algn="ctr">
                        <a:lnSpc>
                          <a:spcPct val="115000"/>
                        </a:lnSpc>
                        <a:spcAft>
                          <a:spcPts val="1000"/>
                        </a:spcAft>
                        <a:buNone/>
                      </a:pPr>
                      <a:endParaRPr lang="en-GB" sz="3400" kern="100" dirty="0">
                        <a:effectLst/>
                        <a:latin typeface="Arial" panose="020B0604020202020204" pitchFamily="34" charset="0"/>
                        <a:ea typeface="Calibri" panose="020F0502020204030204" pitchFamily="34" charset="0"/>
                        <a:cs typeface="Arial" panose="020B0604020202020204" pitchFamily="34" charset="0"/>
                      </a:endParaRPr>
                    </a:p>
                    <a:p>
                      <a:pPr algn="ctr">
                        <a:lnSpc>
                          <a:spcPct val="115000"/>
                        </a:lnSpc>
                        <a:spcAft>
                          <a:spcPts val="1000"/>
                        </a:spcAft>
                        <a:buNone/>
                      </a:pPr>
                      <a:endParaRPr lang="en-GB" sz="3400" kern="100" dirty="0">
                        <a:effectLst/>
                        <a:latin typeface="Arial" panose="020B0604020202020204" pitchFamily="34" charset="0"/>
                        <a:ea typeface="Calibri" panose="020F0502020204030204" pitchFamily="34" charset="0"/>
                        <a:cs typeface="Arial" panose="020B0604020202020204" pitchFamily="34" charset="0"/>
                      </a:endParaRPr>
                    </a:p>
                    <a:p>
                      <a:pPr algn="ctr">
                        <a:lnSpc>
                          <a:spcPct val="115000"/>
                        </a:lnSpc>
                        <a:spcAft>
                          <a:spcPts val="1000"/>
                        </a:spcAft>
                        <a:buNone/>
                      </a:pPr>
                      <a:endParaRPr lang="en-GB" sz="3400" kern="100" dirty="0">
                        <a:effectLst/>
                        <a:latin typeface="Arial" panose="020B0604020202020204" pitchFamily="34" charset="0"/>
                        <a:ea typeface="Calibri" panose="020F0502020204030204" pitchFamily="34" charset="0"/>
                        <a:cs typeface="Arial" panose="020B0604020202020204" pitchFamily="34" charset="0"/>
                      </a:endParaRPr>
                    </a:p>
                    <a:p>
                      <a:pPr algn="ctr">
                        <a:lnSpc>
                          <a:spcPct val="115000"/>
                        </a:lnSpc>
                        <a:spcAft>
                          <a:spcPts val="1000"/>
                        </a:spcAft>
                        <a:buNone/>
                      </a:pPr>
                      <a:endParaRPr lang="en-GB" sz="34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Aft>
                          <a:spcPts val="1000"/>
                        </a:spcAft>
                        <a:buNone/>
                      </a:pPr>
                      <a:r>
                        <a:rPr lang="en-GB" sz="3400" kern="100" dirty="0">
                          <a:effectLst/>
                          <a:latin typeface="Arial" panose="020B0604020202020204" pitchFamily="34" charset="0"/>
                          <a:cs typeface="Arial" panose="020B0604020202020204" pitchFamily="34" charset="0"/>
                        </a:rPr>
                        <a:t>Steers (S)</a:t>
                      </a:r>
                    </a:p>
                    <a:p>
                      <a:pPr algn="ctr">
                        <a:lnSpc>
                          <a:spcPct val="115000"/>
                        </a:lnSpc>
                        <a:spcAft>
                          <a:spcPts val="1000"/>
                        </a:spcAft>
                        <a:buNone/>
                      </a:pPr>
                      <a:endParaRPr lang="en-GB" sz="3400" kern="100" dirty="0">
                        <a:effectLst/>
                        <a:latin typeface="Arial" panose="020B0604020202020204" pitchFamily="34" charset="0"/>
                        <a:ea typeface="Calibri" panose="020F0502020204030204" pitchFamily="34" charset="0"/>
                        <a:cs typeface="Arial" panose="020B0604020202020204" pitchFamily="34" charset="0"/>
                      </a:endParaRPr>
                    </a:p>
                    <a:p>
                      <a:pPr algn="ctr">
                        <a:lnSpc>
                          <a:spcPct val="115000"/>
                        </a:lnSpc>
                        <a:spcAft>
                          <a:spcPts val="1000"/>
                        </a:spcAft>
                        <a:buNone/>
                      </a:pPr>
                      <a:endParaRPr lang="en-GB" sz="3400" kern="100" dirty="0">
                        <a:effectLst/>
                        <a:latin typeface="Arial" panose="020B0604020202020204" pitchFamily="34" charset="0"/>
                        <a:ea typeface="Calibri" panose="020F0502020204030204" pitchFamily="34" charset="0"/>
                        <a:cs typeface="Arial" panose="020B0604020202020204" pitchFamily="34" charset="0"/>
                      </a:endParaRPr>
                    </a:p>
                    <a:p>
                      <a:pPr algn="ctr">
                        <a:lnSpc>
                          <a:spcPct val="115000"/>
                        </a:lnSpc>
                        <a:spcAft>
                          <a:spcPts val="1000"/>
                        </a:spcAft>
                        <a:buNone/>
                      </a:pPr>
                      <a:endParaRPr lang="en-GB" sz="3400" kern="100" dirty="0">
                        <a:effectLst/>
                        <a:latin typeface="Arial" panose="020B0604020202020204" pitchFamily="34" charset="0"/>
                        <a:ea typeface="Calibri" panose="020F0502020204030204" pitchFamily="34" charset="0"/>
                        <a:cs typeface="Arial" panose="020B0604020202020204" pitchFamily="34" charset="0"/>
                      </a:endParaRPr>
                    </a:p>
                    <a:p>
                      <a:pPr algn="ctr">
                        <a:lnSpc>
                          <a:spcPct val="115000"/>
                        </a:lnSpc>
                        <a:spcAft>
                          <a:spcPts val="1000"/>
                        </a:spcAft>
                        <a:buNone/>
                      </a:pPr>
                      <a:endParaRPr lang="en-GB" sz="34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Aft>
                          <a:spcPts val="1000"/>
                        </a:spcAft>
                        <a:buNone/>
                      </a:pPr>
                      <a:r>
                        <a:rPr lang="en-GB" sz="3400" kern="100">
                          <a:effectLst/>
                          <a:latin typeface="Arial" panose="020B0604020202020204" pitchFamily="34" charset="0"/>
                          <a:cs typeface="Arial" panose="020B0604020202020204" pitchFamily="34" charset="0"/>
                        </a:rPr>
                        <a:t>M vs. F</a:t>
                      </a:r>
                      <a:endParaRPr lang="en-GB" sz="34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Aft>
                          <a:spcPts val="1000"/>
                        </a:spcAft>
                        <a:buNone/>
                      </a:pPr>
                      <a:r>
                        <a:rPr lang="en-GB" sz="3400" kern="100">
                          <a:effectLst/>
                          <a:latin typeface="Arial" panose="020B0604020202020204" pitchFamily="34" charset="0"/>
                          <a:cs typeface="Arial" panose="020B0604020202020204" pitchFamily="34" charset="0"/>
                        </a:rPr>
                        <a:t>M vs. S</a:t>
                      </a:r>
                      <a:endParaRPr lang="en-GB" sz="34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Aft>
                          <a:spcPts val="1000"/>
                        </a:spcAft>
                        <a:buNone/>
                      </a:pPr>
                      <a:r>
                        <a:rPr lang="en-GB" sz="3400" kern="100">
                          <a:effectLst/>
                          <a:latin typeface="Arial" panose="020B0604020202020204" pitchFamily="34" charset="0"/>
                          <a:cs typeface="Arial" panose="020B0604020202020204" pitchFamily="34" charset="0"/>
                        </a:rPr>
                        <a:t>F vs. S</a:t>
                      </a:r>
                      <a:endParaRPr lang="en-GB" sz="34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652294242"/>
                  </a:ext>
                </a:extLst>
              </a:tr>
              <a:tr h="611659">
                <a:tc>
                  <a:txBody>
                    <a:bodyPr/>
                    <a:lstStyle/>
                    <a:p>
                      <a:pPr>
                        <a:lnSpc>
                          <a:spcPct val="150000"/>
                        </a:lnSpc>
                        <a:spcAft>
                          <a:spcPts val="1000"/>
                        </a:spcAft>
                        <a:buNone/>
                      </a:pPr>
                      <a:r>
                        <a:rPr lang="en-GB" sz="3400" kern="100" dirty="0">
                          <a:effectLst/>
                          <a:latin typeface="Arial" panose="020B0604020202020204" pitchFamily="34" charset="0"/>
                          <a:cs typeface="Arial" panose="020B0604020202020204" pitchFamily="34" charset="0"/>
                        </a:rPr>
                        <a:t>Age at slaughtering (months)</a:t>
                      </a:r>
                      <a:endParaRPr lang="en-GB" sz="34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1000"/>
                        </a:spcAft>
                        <a:buNone/>
                      </a:pPr>
                      <a:r>
                        <a:rPr lang="en-GB" sz="3400" b="1" kern="100" dirty="0">
                          <a:solidFill>
                            <a:srgbClr val="000000"/>
                          </a:solidFill>
                          <a:effectLst/>
                          <a:latin typeface="Arial" panose="020B0604020202020204" pitchFamily="34" charset="0"/>
                          <a:cs typeface="Arial" panose="020B0604020202020204" pitchFamily="34" charset="0"/>
                        </a:rPr>
                        <a:t>19.38 ± 0.47</a:t>
                      </a:r>
                      <a:endParaRPr lang="en-GB" sz="3400" b="1"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1000"/>
                        </a:spcAft>
                        <a:buNone/>
                      </a:pPr>
                      <a:r>
                        <a:rPr lang="en-GB" sz="3400" b="1" kern="100" dirty="0">
                          <a:solidFill>
                            <a:srgbClr val="FF0000"/>
                          </a:solidFill>
                          <a:effectLst/>
                          <a:latin typeface="Arial" panose="020B0604020202020204" pitchFamily="34" charset="0"/>
                          <a:cs typeface="Arial" panose="020B0604020202020204" pitchFamily="34" charset="0"/>
                        </a:rPr>
                        <a:t>25.91 ± 0.82</a:t>
                      </a:r>
                      <a:endParaRPr lang="en-GB" sz="3400" b="1" kern="1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1000"/>
                        </a:spcAft>
                        <a:buNone/>
                      </a:pPr>
                      <a:r>
                        <a:rPr lang="en-GB" sz="3400" b="1" kern="100">
                          <a:solidFill>
                            <a:srgbClr val="000000"/>
                          </a:solidFill>
                          <a:effectLst/>
                          <a:latin typeface="Arial" panose="020B0604020202020204" pitchFamily="34" charset="0"/>
                          <a:cs typeface="Arial" panose="020B0604020202020204" pitchFamily="34" charset="0"/>
                        </a:rPr>
                        <a:t>19.83 ± 0.11</a:t>
                      </a:r>
                      <a:endParaRPr lang="en-GB" sz="3400" b="1"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1000"/>
                        </a:spcAft>
                        <a:buNone/>
                      </a:pPr>
                      <a:r>
                        <a:rPr lang="en-GB" sz="3400" b="1" kern="100">
                          <a:effectLst/>
                          <a:latin typeface="Arial" panose="020B0604020202020204" pitchFamily="34" charset="0"/>
                          <a:cs typeface="Arial" panose="020B0604020202020204" pitchFamily="34" charset="0"/>
                        </a:rPr>
                        <a:t>-6.53***</a:t>
                      </a:r>
                      <a:endParaRPr lang="en-GB" sz="3400" b="1"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1000"/>
                        </a:spcAft>
                        <a:buNone/>
                      </a:pPr>
                      <a:r>
                        <a:rPr lang="en-GB" sz="3400" b="1" kern="100">
                          <a:effectLst/>
                          <a:latin typeface="Arial" panose="020B0604020202020204" pitchFamily="34" charset="0"/>
                          <a:cs typeface="Arial" panose="020B0604020202020204" pitchFamily="34" charset="0"/>
                        </a:rPr>
                        <a:t>-0.45</a:t>
                      </a:r>
                      <a:r>
                        <a:rPr lang="en-GB" sz="3400" b="1" kern="100" baseline="30000">
                          <a:effectLst/>
                          <a:latin typeface="Arial" panose="020B0604020202020204" pitchFamily="34" charset="0"/>
                          <a:cs typeface="Arial" panose="020B0604020202020204" pitchFamily="34" charset="0"/>
                        </a:rPr>
                        <a:t>ns</a:t>
                      </a:r>
                      <a:endParaRPr lang="en-GB" sz="3400" b="1"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1000"/>
                        </a:spcAft>
                        <a:buNone/>
                      </a:pPr>
                      <a:r>
                        <a:rPr lang="en-GB" sz="3400" b="1" kern="100" dirty="0">
                          <a:effectLst/>
                          <a:latin typeface="Arial" panose="020B0604020202020204" pitchFamily="34" charset="0"/>
                          <a:cs typeface="Arial" panose="020B0604020202020204" pitchFamily="34" charset="0"/>
                        </a:rPr>
                        <a:t>6.08***</a:t>
                      </a:r>
                      <a:endParaRPr lang="en-GB" sz="3400" b="1"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409750818"/>
                  </a:ext>
                </a:extLst>
              </a:tr>
              <a:tr h="611659">
                <a:tc>
                  <a:txBody>
                    <a:bodyPr/>
                    <a:lstStyle/>
                    <a:p>
                      <a:pPr>
                        <a:lnSpc>
                          <a:spcPct val="150000"/>
                        </a:lnSpc>
                        <a:spcAft>
                          <a:spcPts val="1000"/>
                        </a:spcAft>
                        <a:buNone/>
                      </a:pPr>
                      <a:r>
                        <a:rPr lang="en-GB" sz="3400" kern="100" dirty="0">
                          <a:effectLst/>
                          <a:latin typeface="Arial" panose="020B0604020202020204" pitchFamily="34" charset="0"/>
                          <a:cs typeface="Arial" panose="020B0604020202020204" pitchFamily="34" charset="0"/>
                        </a:rPr>
                        <a:t>Liveweight (kg)</a:t>
                      </a:r>
                      <a:endParaRPr lang="en-GB" sz="34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1000"/>
                        </a:spcAft>
                        <a:buNone/>
                      </a:pPr>
                      <a:r>
                        <a:rPr lang="en-GB" sz="3400" b="1" kern="100" dirty="0">
                          <a:solidFill>
                            <a:srgbClr val="000000"/>
                          </a:solidFill>
                          <a:effectLst/>
                          <a:latin typeface="Arial" panose="020B0604020202020204" pitchFamily="34" charset="0"/>
                          <a:cs typeface="Arial" panose="020B0604020202020204" pitchFamily="34" charset="0"/>
                        </a:rPr>
                        <a:t>573.24 ± 2.73</a:t>
                      </a:r>
                      <a:endParaRPr lang="en-GB" sz="3400" b="1"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1000"/>
                        </a:spcAft>
                        <a:buNone/>
                      </a:pPr>
                      <a:r>
                        <a:rPr lang="en-GB" sz="3400" b="1" kern="100" dirty="0">
                          <a:solidFill>
                            <a:srgbClr val="000000"/>
                          </a:solidFill>
                          <a:effectLst/>
                          <a:latin typeface="Arial" panose="020B0604020202020204" pitchFamily="34" charset="0"/>
                          <a:cs typeface="Arial" panose="020B0604020202020204" pitchFamily="34" charset="0"/>
                        </a:rPr>
                        <a:t>564.18 ± 3.05</a:t>
                      </a:r>
                      <a:endParaRPr lang="en-GB" sz="3400" b="1"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1000"/>
                        </a:spcAft>
                        <a:buNone/>
                      </a:pPr>
                      <a:r>
                        <a:rPr lang="en-GB" sz="3400" b="1" kern="100" dirty="0">
                          <a:solidFill>
                            <a:srgbClr val="FF0000"/>
                          </a:solidFill>
                          <a:effectLst/>
                          <a:latin typeface="Arial" panose="020B0604020202020204" pitchFamily="34" charset="0"/>
                          <a:cs typeface="Arial" panose="020B0604020202020204" pitchFamily="34" charset="0"/>
                        </a:rPr>
                        <a:t>625.08 ± 1.34</a:t>
                      </a:r>
                      <a:endParaRPr lang="en-GB" sz="3400" b="1" kern="1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1000"/>
                        </a:spcAft>
                        <a:buNone/>
                      </a:pPr>
                      <a:r>
                        <a:rPr lang="en-GB" sz="3400" b="1" kern="100">
                          <a:effectLst/>
                          <a:latin typeface="Arial" panose="020B0604020202020204" pitchFamily="34" charset="0"/>
                          <a:cs typeface="Arial" panose="020B0604020202020204" pitchFamily="34" charset="0"/>
                        </a:rPr>
                        <a:t>9.06</a:t>
                      </a:r>
                      <a:r>
                        <a:rPr lang="en-GB" sz="3400" b="1" kern="100" baseline="30000">
                          <a:effectLst/>
                          <a:latin typeface="Arial" panose="020B0604020202020204" pitchFamily="34" charset="0"/>
                          <a:cs typeface="Arial" panose="020B0604020202020204" pitchFamily="34" charset="0"/>
                        </a:rPr>
                        <a:t>ns</a:t>
                      </a:r>
                      <a:endParaRPr lang="en-GB" sz="3400" b="1"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1000"/>
                        </a:spcAft>
                        <a:buNone/>
                      </a:pPr>
                      <a:r>
                        <a:rPr lang="en-GB" sz="3400" b="1" kern="100">
                          <a:effectLst/>
                          <a:latin typeface="Arial" panose="020B0604020202020204" pitchFamily="34" charset="0"/>
                          <a:cs typeface="Arial" panose="020B0604020202020204" pitchFamily="34" charset="0"/>
                        </a:rPr>
                        <a:t>-51.84***</a:t>
                      </a:r>
                      <a:endParaRPr lang="en-GB" sz="3400" b="1"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1000"/>
                        </a:spcAft>
                        <a:buNone/>
                      </a:pPr>
                      <a:r>
                        <a:rPr lang="en-GB" sz="3400" b="1" kern="100" dirty="0">
                          <a:effectLst/>
                          <a:latin typeface="Arial" panose="020B0604020202020204" pitchFamily="34" charset="0"/>
                          <a:cs typeface="Arial" panose="020B0604020202020204" pitchFamily="34" charset="0"/>
                        </a:rPr>
                        <a:t>-60.90***</a:t>
                      </a:r>
                      <a:endParaRPr lang="en-GB" sz="3400" b="1"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235657300"/>
                  </a:ext>
                </a:extLst>
              </a:tr>
              <a:tr h="611659">
                <a:tc>
                  <a:txBody>
                    <a:bodyPr/>
                    <a:lstStyle/>
                    <a:p>
                      <a:pPr>
                        <a:lnSpc>
                          <a:spcPct val="150000"/>
                        </a:lnSpc>
                        <a:spcAft>
                          <a:spcPts val="1000"/>
                        </a:spcAft>
                        <a:buNone/>
                      </a:pPr>
                      <a:r>
                        <a:rPr lang="en-GB" sz="3400" kern="100" dirty="0">
                          <a:effectLst/>
                          <a:latin typeface="Arial" panose="020B0604020202020204" pitchFamily="34" charset="0"/>
                          <a:cs typeface="Arial" panose="020B0604020202020204" pitchFamily="34" charset="0"/>
                        </a:rPr>
                        <a:t>Carcass weight (kg)</a:t>
                      </a:r>
                      <a:endParaRPr lang="en-GB" sz="34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1000"/>
                        </a:spcAft>
                        <a:buNone/>
                      </a:pPr>
                      <a:r>
                        <a:rPr lang="en-GB" sz="3400" b="1" kern="100">
                          <a:solidFill>
                            <a:srgbClr val="000000"/>
                          </a:solidFill>
                          <a:effectLst/>
                          <a:latin typeface="Arial" panose="020B0604020202020204" pitchFamily="34" charset="0"/>
                          <a:cs typeface="Arial" panose="020B0604020202020204" pitchFamily="34" charset="0"/>
                        </a:rPr>
                        <a:t>320.20 ± 1.69</a:t>
                      </a:r>
                      <a:endParaRPr lang="en-GB" sz="3400" b="1"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1000"/>
                        </a:spcAft>
                        <a:buNone/>
                      </a:pPr>
                      <a:r>
                        <a:rPr lang="en-GB" sz="3400" b="1" kern="100" dirty="0">
                          <a:solidFill>
                            <a:srgbClr val="000000"/>
                          </a:solidFill>
                          <a:effectLst/>
                          <a:latin typeface="Arial" panose="020B0604020202020204" pitchFamily="34" charset="0"/>
                          <a:cs typeface="Arial" panose="020B0604020202020204" pitchFamily="34" charset="0"/>
                        </a:rPr>
                        <a:t>300.63 ± 1.82</a:t>
                      </a:r>
                      <a:endParaRPr lang="en-GB" sz="3400" b="1"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1000"/>
                        </a:spcAft>
                        <a:buNone/>
                      </a:pPr>
                      <a:r>
                        <a:rPr lang="en-GB" sz="3400" b="1" kern="100" dirty="0">
                          <a:solidFill>
                            <a:srgbClr val="FF0000"/>
                          </a:solidFill>
                          <a:effectLst/>
                          <a:latin typeface="Arial" panose="020B0604020202020204" pitchFamily="34" charset="0"/>
                          <a:cs typeface="Arial" panose="020B0604020202020204" pitchFamily="34" charset="0"/>
                        </a:rPr>
                        <a:t>342.83 ± 0.79</a:t>
                      </a:r>
                      <a:endParaRPr lang="en-GB" sz="3400" b="1" kern="1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1000"/>
                        </a:spcAft>
                        <a:buNone/>
                      </a:pPr>
                      <a:r>
                        <a:rPr lang="en-GB" sz="3400" b="1" kern="100">
                          <a:effectLst/>
                          <a:latin typeface="Arial" panose="020B0604020202020204" pitchFamily="34" charset="0"/>
                          <a:cs typeface="Arial" panose="020B0604020202020204" pitchFamily="34" charset="0"/>
                        </a:rPr>
                        <a:t>19.57***</a:t>
                      </a:r>
                      <a:endParaRPr lang="en-GB" sz="3400" b="1"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1000"/>
                        </a:spcAft>
                        <a:buNone/>
                      </a:pPr>
                      <a:r>
                        <a:rPr lang="en-GB" sz="3400" b="1" kern="100">
                          <a:effectLst/>
                          <a:latin typeface="Arial" panose="020B0604020202020204" pitchFamily="34" charset="0"/>
                          <a:cs typeface="Arial" panose="020B0604020202020204" pitchFamily="34" charset="0"/>
                        </a:rPr>
                        <a:t>-22.63***</a:t>
                      </a:r>
                      <a:endParaRPr lang="en-GB" sz="3400" b="1"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1000"/>
                        </a:spcAft>
                        <a:buNone/>
                      </a:pPr>
                      <a:r>
                        <a:rPr lang="en-GB" sz="3400" b="1" kern="100" dirty="0">
                          <a:effectLst/>
                          <a:latin typeface="Arial" panose="020B0604020202020204" pitchFamily="34" charset="0"/>
                          <a:cs typeface="Arial" panose="020B0604020202020204" pitchFamily="34" charset="0"/>
                        </a:rPr>
                        <a:t>-42.20***</a:t>
                      </a:r>
                      <a:endParaRPr lang="en-GB" sz="3400" b="1"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46311380"/>
                  </a:ext>
                </a:extLst>
              </a:tr>
              <a:tr h="611659">
                <a:tc>
                  <a:txBody>
                    <a:bodyPr/>
                    <a:lstStyle/>
                    <a:p>
                      <a:pPr>
                        <a:lnSpc>
                          <a:spcPct val="150000"/>
                        </a:lnSpc>
                        <a:spcAft>
                          <a:spcPts val="1000"/>
                        </a:spcAft>
                        <a:buNone/>
                      </a:pPr>
                      <a:r>
                        <a:rPr lang="en-GB" sz="3400" kern="100" dirty="0">
                          <a:effectLst/>
                          <a:latin typeface="Arial" panose="020B0604020202020204" pitchFamily="34" charset="0"/>
                          <a:cs typeface="Arial" panose="020B0604020202020204" pitchFamily="34" charset="0"/>
                        </a:rPr>
                        <a:t>Left half-carcass weight (kg)</a:t>
                      </a:r>
                      <a:endParaRPr lang="en-GB" sz="34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1000"/>
                        </a:spcAft>
                        <a:buNone/>
                      </a:pPr>
                      <a:r>
                        <a:rPr lang="en-GB" sz="3400" b="1" kern="100">
                          <a:solidFill>
                            <a:srgbClr val="000000"/>
                          </a:solidFill>
                          <a:effectLst/>
                          <a:latin typeface="Arial" panose="020B0604020202020204" pitchFamily="34" charset="0"/>
                          <a:cs typeface="Arial" panose="020B0604020202020204" pitchFamily="34" charset="0"/>
                        </a:rPr>
                        <a:t>160.46 ± 0.84</a:t>
                      </a:r>
                      <a:endParaRPr lang="en-GB" sz="3400" b="1"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1000"/>
                        </a:spcAft>
                        <a:buNone/>
                      </a:pPr>
                      <a:r>
                        <a:rPr lang="en-GB" sz="3400" b="1" kern="100">
                          <a:solidFill>
                            <a:srgbClr val="000000"/>
                          </a:solidFill>
                          <a:effectLst/>
                          <a:latin typeface="Arial" panose="020B0604020202020204" pitchFamily="34" charset="0"/>
                          <a:cs typeface="Arial" panose="020B0604020202020204" pitchFamily="34" charset="0"/>
                        </a:rPr>
                        <a:t>150.72 ± 0.92</a:t>
                      </a:r>
                      <a:endParaRPr lang="en-GB" sz="3400" b="1"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1000"/>
                        </a:spcAft>
                        <a:buNone/>
                      </a:pPr>
                      <a:r>
                        <a:rPr lang="en-GB" sz="3400" b="1" kern="100" dirty="0">
                          <a:solidFill>
                            <a:srgbClr val="FF0000"/>
                          </a:solidFill>
                          <a:effectLst/>
                          <a:latin typeface="Arial" panose="020B0604020202020204" pitchFamily="34" charset="0"/>
                          <a:cs typeface="Arial" panose="020B0604020202020204" pitchFamily="34" charset="0"/>
                        </a:rPr>
                        <a:t>172.01 ± 0.40</a:t>
                      </a:r>
                      <a:endParaRPr lang="en-GB" sz="3400" b="1" kern="1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1000"/>
                        </a:spcAft>
                        <a:buNone/>
                      </a:pPr>
                      <a:r>
                        <a:rPr lang="en-GB" sz="3400" b="1" kern="100" dirty="0">
                          <a:effectLst/>
                          <a:latin typeface="Arial" panose="020B0604020202020204" pitchFamily="34" charset="0"/>
                          <a:cs typeface="Arial" panose="020B0604020202020204" pitchFamily="34" charset="0"/>
                        </a:rPr>
                        <a:t>9.74***</a:t>
                      </a:r>
                      <a:endParaRPr lang="en-GB" sz="3400" b="1"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1000"/>
                        </a:spcAft>
                        <a:buNone/>
                      </a:pPr>
                      <a:r>
                        <a:rPr lang="en-GB" sz="3400" b="1" kern="100" dirty="0">
                          <a:effectLst/>
                          <a:latin typeface="Arial" panose="020B0604020202020204" pitchFamily="34" charset="0"/>
                          <a:cs typeface="Arial" panose="020B0604020202020204" pitchFamily="34" charset="0"/>
                        </a:rPr>
                        <a:t>-11.55***</a:t>
                      </a:r>
                      <a:endParaRPr lang="en-GB" sz="3400" b="1"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1000"/>
                        </a:spcAft>
                        <a:buNone/>
                      </a:pPr>
                      <a:r>
                        <a:rPr lang="en-GB" sz="3400" b="1" kern="100" dirty="0">
                          <a:effectLst/>
                          <a:latin typeface="Arial" panose="020B0604020202020204" pitchFamily="34" charset="0"/>
                          <a:cs typeface="Arial" panose="020B0604020202020204" pitchFamily="34" charset="0"/>
                        </a:rPr>
                        <a:t>-21.29***</a:t>
                      </a:r>
                      <a:endParaRPr lang="en-GB" sz="3400" b="1"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542192866"/>
                  </a:ext>
                </a:extLst>
              </a:tr>
              <a:tr h="611659">
                <a:tc>
                  <a:txBody>
                    <a:bodyPr/>
                    <a:lstStyle/>
                    <a:p>
                      <a:pPr>
                        <a:lnSpc>
                          <a:spcPct val="150000"/>
                        </a:lnSpc>
                        <a:spcAft>
                          <a:spcPts val="1000"/>
                        </a:spcAft>
                        <a:buNone/>
                      </a:pPr>
                      <a:r>
                        <a:rPr lang="en-GB" sz="3400" kern="100">
                          <a:effectLst/>
                          <a:latin typeface="Arial" panose="020B0604020202020204" pitchFamily="34" charset="0"/>
                          <a:cs typeface="Arial" panose="020B0604020202020204" pitchFamily="34" charset="0"/>
                        </a:rPr>
                        <a:t>Right half-carcass weight (kg)</a:t>
                      </a:r>
                      <a:endParaRPr lang="en-GB" sz="34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1000"/>
                        </a:spcAft>
                        <a:buNone/>
                      </a:pPr>
                      <a:r>
                        <a:rPr lang="en-GB" sz="3400" b="1" kern="100">
                          <a:solidFill>
                            <a:srgbClr val="000000"/>
                          </a:solidFill>
                          <a:effectLst/>
                          <a:latin typeface="Arial" panose="020B0604020202020204" pitchFamily="34" charset="0"/>
                          <a:cs typeface="Arial" panose="020B0604020202020204" pitchFamily="34" charset="0"/>
                        </a:rPr>
                        <a:t>159.74 ± 0.87</a:t>
                      </a:r>
                      <a:endParaRPr lang="en-GB" sz="3400" b="1"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1000"/>
                        </a:spcAft>
                        <a:buNone/>
                      </a:pPr>
                      <a:r>
                        <a:rPr lang="en-GB" sz="3400" b="1" kern="100">
                          <a:solidFill>
                            <a:srgbClr val="000000"/>
                          </a:solidFill>
                          <a:effectLst/>
                          <a:latin typeface="Arial" panose="020B0604020202020204" pitchFamily="34" charset="0"/>
                          <a:cs typeface="Arial" panose="020B0604020202020204" pitchFamily="34" charset="0"/>
                        </a:rPr>
                        <a:t>149.91 ± 0.91</a:t>
                      </a:r>
                      <a:endParaRPr lang="en-GB" sz="3400" b="1"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1000"/>
                        </a:spcAft>
                        <a:buNone/>
                      </a:pPr>
                      <a:r>
                        <a:rPr lang="en-GB" sz="3400" b="1" kern="100" dirty="0">
                          <a:solidFill>
                            <a:srgbClr val="FF0000"/>
                          </a:solidFill>
                          <a:effectLst/>
                          <a:latin typeface="Arial" panose="020B0604020202020204" pitchFamily="34" charset="0"/>
                          <a:cs typeface="Arial" panose="020B0604020202020204" pitchFamily="34" charset="0"/>
                        </a:rPr>
                        <a:t>170.82 ± 0.40</a:t>
                      </a:r>
                      <a:endParaRPr lang="en-GB" sz="3400" b="1" kern="1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1000"/>
                        </a:spcAft>
                        <a:buNone/>
                      </a:pPr>
                      <a:r>
                        <a:rPr lang="en-GB" sz="3400" b="1" kern="100">
                          <a:effectLst/>
                          <a:latin typeface="Arial" panose="020B0604020202020204" pitchFamily="34" charset="0"/>
                          <a:cs typeface="Arial" panose="020B0604020202020204" pitchFamily="34" charset="0"/>
                        </a:rPr>
                        <a:t>9.83***</a:t>
                      </a:r>
                      <a:endParaRPr lang="en-GB" sz="3400" b="1"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1000"/>
                        </a:spcAft>
                        <a:buNone/>
                      </a:pPr>
                      <a:r>
                        <a:rPr lang="en-GB" sz="3400" b="1" kern="100" dirty="0">
                          <a:effectLst/>
                          <a:latin typeface="Arial" panose="020B0604020202020204" pitchFamily="34" charset="0"/>
                          <a:cs typeface="Arial" panose="020B0604020202020204" pitchFamily="34" charset="0"/>
                        </a:rPr>
                        <a:t>-11.08***</a:t>
                      </a:r>
                      <a:endParaRPr lang="en-GB" sz="3400" b="1"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1000"/>
                        </a:spcAft>
                        <a:buNone/>
                      </a:pPr>
                      <a:r>
                        <a:rPr lang="en-GB" sz="3400" b="1" kern="100" dirty="0">
                          <a:effectLst/>
                          <a:latin typeface="Arial" panose="020B0604020202020204" pitchFamily="34" charset="0"/>
                          <a:cs typeface="Arial" panose="020B0604020202020204" pitchFamily="34" charset="0"/>
                        </a:rPr>
                        <a:t>-20.91***</a:t>
                      </a:r>
                      <a:endParaRPr lang="en-GB" sz="3400" b="1"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383049214"/>
                  </a:ext>
                </a:extLst>
              </a:tr>
              <a:tr h="611659">
                <a:tc>
                  <a:txBody>
                    <a:bodyPr/>
                    <a:lstStyle/>
                    <a:p>
                      <a:pPr>
                        <a:lnSpc>
                          <a:spcPct val="150000"/>
                        </a:lnSpc>
                        <a:spcAft>
                          <a:spcPts val="1000"/>
                        </a:spcAft>
                        <a:buNone/>
                      </a:pPr>
                      <a:r>
                        <a:rPr lang="en-GB" sz="3400" kern="100" dirty="0">
                          <a:effectLst/>
                          <a:latin typeface="Arial" panose="020B0604020202020204" pitchFamily="34" charset="0"/>
                          <a:cs typeface="Arial" panose="020B0604020202020204" pitchFamily="34" charset="0"/>
                        </a:rPr>
                        <a:t>Killing-out percentage (%)</a:t>
                      </a:r>
                      <a:endParaRPr lang="en-GB" sz="34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1000"/>
                        </a:spcAft>
                        <a:buNone/>
                      </a:pPr>
                      <a:r>
                        <a:rPr lang="en-GB" sz="3400" b="1" kern="100" dirty="0">
                          <a:solidFill>
                            <a:srgbClr val="FF0000"/>
                          </a:solidFill>
                          <a:effectLst/>
                          <a:latin typeface="Arial" panose="020B0604020202020204" pitchFamily="34" charset="0"/>
                          <a:cs typeface="Arial" panose="020B0604020202020204" pitchFamily="34" charset="0"/>
                        </a:rPr>
                        <a:t>55.86 ± 0.22</a:t>
                      </a:r>
                      <a:endParaRPr lang="en-GB" sz="3400" b="1" kern="1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1000"/>
                        </a:spcAft>
                        <a:buNone/>
                      </a:pPr>
                      <a:r>
                        <a:rPr lang="en-GB" sz="3400" b="1" kern="100">
                          <a:solidFill>
                            <a:srgbClr val="000000"/>
                          </a:solidFill>
                          <a:effectLst/>
                          <a:latin typeface="Arial" panose="020B0604020202020204" pitchFamily="34" charset="0"/>
                          <a:cs typeface="Arial" panose="020B0604020202020204" pitchFamily="34" charset="0"/>
                        </a:rPr>
                        <a:t>53.29 ± 0.16</a:t>
                      </a:r>
                      <a:endParaRPr lang="en-GB" sz="3400" b="1"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1000"/>
                        </a:spcAft>
                        <a:buNone/>
                      </a:pPr>
                      <a:r>
                        <a:rPr lang="en-GB" sz="3400" b="1" kern="100">
                          <a:solidFill>
                            <a:srgbClr val="000000"/>
                          </a:solidFill>
                          <a:effectLst/>
                          <a:latin typeface="Arial" panose="020B0604020202020204" pitchFamily="34" charset="0"/>
                          <a:cs typeface="Arial" panose="020B0604020202020204" pitchFamily="34" charset="0"/>
                        </a:rPr>
                        <a:t>54.88 ± 0.09</a:t>
                      </a:r>
                      <a:endParaRPr lang="en-GB" sz="3400" b="1"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1000"/>
                        </a:spcAft>
                        <a:buNone/>
                      </a:pPr>
                      <a:r>
                        <a:rPr lang="en-GB" sz="3400" b="1" kern="100">
                          <a:effectLst/>
                          <a:latin typeface="Arial" panose="020B0604020202020204" pitchFamily="34" charset="0"/>
                          <a:cs typeface="Arial" panose="020B0604020202020204" pitchFamily="34" charset="0"/>
                        </a:rPr>
                        <a:t>2.57***</a:t>
                      </a:r>
                      <a:endParaRPr lang="en-GB" sz="3400" b="1"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1000"/>
                        </a:spcAft>
                        <a:buNone/>
                      </a:pPr>
                      <a:r>
                        <a:rPr lang="en-GB" sz="3400" b="1" kern="100">
                          <a:effectLst/>
                          <a:latin typeface="Arial" panose="020B0604020202020204" pitchFamily="34" charset="0"/>
                          <a:cs typeface="Arial" panose="020B0604020202020204" pitchFamily="34" charset="0"/>
                        </a:rPr>
                        <a:t>0.98***</a:t>
                      </a:r>
                      <a:endParaRPr lang="en-GB" sz="3400" b="1"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1000"/>
                        </a:spcAft>
                        <a:buNone/>
                      </a:pPr>
                      <a:r>
                        <a:rPr lang="en-GB" sz="3400" b="1" kern="100" dirty="0">
                          <a:effectLst/>
                          <a:latin typeface="Arial" panose="020B0604020202020204" pitchFamily="34" charset="0"/>
                          <a:cs typeface="Arial" panose="020B0604020202020204" pitchFamily="34" charset="0"/>
                        </a:rPr>
                        <a:t>-1.59***</a:t>
                      </a:r>
                      <a:endParaRPr lang="en-GB" sz="3400" b="1"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4040760917"/>
                  </a:ext>
                </a:extLst>
              </a:tr>
              <a:tr h="611659">
                <a:tc>
                  <a:txBody>
                    <a:bodyPr/>
                    <a:lstStyle/>
                    <a:p>
                      <a:pPr>
                        <a:lnSpc>
                          <a:spcPct val="150000"/>
                        </a:lnSpc>
                        <a:spcAft>
                          <a:spcPts val="1000"/>
                        </a:spcAft>
                        <a:buNone/>
                      </a:pPr>
                      <a:r>
                        <a:rPr lang="en-GB" sz="3400" kern="100" dirty="0">
                          <a:effectLst/>
                          <a:latin typeface="Arial" panose="020B0604020202020204" pitchFamily="34" charset="0"/>
                          <a:cs typeface="Arial" panose="020B0604020202020204" pitchFamily="34" charset="0"/>
                        </a:rPr>
                        <a:t>Conformation class</a:t>
                      </a:r>
                      <a:endParaRPr lang="en-GB" sz="34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1000"/>
                        </a:spcAft>
                        <a:buNone/>
                      </a:pPr>
                      <a:r>
                        <a:rPr lang="en-GB" sz="3400" b="1" kern="100">
                          <a:solidFill>
                            <a:srgbClr val="000000"/>
                          </a:solidFill>
                          <a:effectLst/>
                          <a:latin typeface="Arial" panose="020B0604020202020204" pitchFamily="34" charset="0"/>
                          <a:cs typeface="Arial" panose="020B0604020202020204" pitchFamily="34" charset="0"/>
                        </a:rPr>
                        <a:t>4.95 ± 0.03</a:t>
                      </a:r>
                      <a:endParaRPr lang="en-GB" sz="3400" b="1"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1000"/>
                        </a:spcAft>
                        <a:buNone/>
                      </a:pPr>
                      <a:r>
                        <a:rPr lang="en-GB" sz="3400" b="1" kern="100" dirty="0">
                          <a:solidFill>
                            <a:srgbClr val="FF0000"/>
                          </a:solidFill>
                          <a:effectLst/>
                          <a:latin typeface="Arial" panose="020B0604020202020204" pitchFamily="34" charset="0"/>
                          <a:cs typeface="Arial" panose="020B0604020202020204" pitchFamily="34" charset="0"/>
                        </a:rPr>
                        <a:t>4.51 ± 0.05</a:t>
                      </a:r>
                      <a:endParaRPr lang="en-GB" sz="3400" b="1" kern="1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1000"/>
                        </a:spcAft>
                        <a:buNone/>
                      </a:pPr>
                      <a:r>
                        <a:rPr lang="en-GB" sz="3400" b="1" kern="100">
                          <a:solidFill>
                            <a:srgbClr val="000000"/>
                          </a:solidFill>
                          <a:effectLst/>
                          <a:latin typeface="Arial" panose="020B0604020202020204" pitchFamily="34" charset="0"/>
                          <a:cs typeface="Arial" panose="020B0604020202020204" pitchFamily="34" charset="0"/>
                        </a:rPr>
                        <a:t>5.00 ± 0.01</a:t>
                      </a:r>
                      <a:endParaRPr lang="en-GB" sz="3400" b="1"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1000"/>
                        </a:spcAft>
                        <a:buNone/>
                      </a:pPr>
                      <a:r>
                        <a:rPr lang="en-GB" sz="3400" b="1" kern="100">
                          <a:effectLst/>
                          <a:latin typeface="Arial" panose="020B0604020202020204" pitchFamily="34" charset="0"/>
                          <a:cs typeface="Arial" panose="020B0604020202020204" pitchFamily="34" charset="0"/>
                        </a:rPr>
                        <a:t>0.44***</a:t>
                      </a:r>
                      <a:endParaRPr lang="en-GB" sz="3400" b="1"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1000"/>
                        </a:spcAft>
                        <a:buNone/>
                      </a:pPr>
                      <a:r>
                        <a:rPr lang="en-GB" sz="3400" b="1" kern="100">
                          <a:effectLst/>
                          <a:latin typeface="Arial" panose="020B0604020202020204" pitchFamily="34" charset="0"/>
                          <a:cs typeface="Arial" panose="020B0604020202020204" pitchFamily="34" charset="0"/>
                        </a:rPr>
                        <a:t>-0.05</a:t>
                      </a:r>
                      <a:r>
                        <a:rPr lang="en-GB" sz="3400" b="1" kern="100" baseline="30000">
                          <a:effectLst/>
                          <a:latin typeface="Arial" panose="020B0604020202020204" pitchFamily="34" charset="0"/>
                          <a:cs typeface="Arial" panose="020B0604020202020204" pitchFamily="34" charset="0"/>
                        </a:rPr>
                        <a:t>ns</a:t>
                      </a:r>
                      <a:endParaRPr lang="en-GB" sz="3400" b="1"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1000"/>
                        </a:spcAft>
                        <a:buNone/>
                      </a:pPr>
                      <a:r>
                        <a:rPr lang="en-GB" sz="3400" b="1" kern="100" dirty="0">
                          <a:effectLst/>
                          <a:latin typeface="Arial" panose="020B0604020202020204" pitchFamily="34" charset="0"/>
                          <a:cs typeface="Arial" panose="020B0604020202020204" pitchFamily="34" charset="0"/>
                        </a:rPr>
                        <a:t>-0.49***</a:t>
                      </a:r>
                      <a:endParaRPr lang="en-GB" sz="3400" b="1"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366558329"/>
                  </a:ext>
                </a:extLst>
              </a:tr>
              <a:tr h="611659">
                <a:tc>
                  <a:txBody>
                    <a:bodyPr/>
                    <a:lstStyle/>
                    <a:p>
                      <a:pPr>
                        <a:lnSpc>
                          <a:spcPct val="150000"/>
                        </a:lnSpc>
                        <a:spcAft>
                          <a:spcPts val="1000"/>
                        </a:spcAft>
                        <a:buNone/>
                      </a:pPr>
                      <a:r>
                        <a:rPr lang="en-GB" sz="3400" kern="100">
                          <a:effectLst/>
                          <a:latin typeface="Arial" panose="020B0604020202020204" pitchFamily="34" charset="0"/>
                          <a:cs typeface="Arial" panose="020B0604020202020204" pitchFamily="34" charset="0"/>
                        </a:rPr>
                        <a:t>Fat cover class</a:t>
                      </a:r>
                      <a:endParaRPr lang="en-GB" sz="34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1000"/>
                        </a:spcAft>
                        <a:buNone/>
                      </a:pPr>
                      <a:r>
                        <a:rPr lang="en-GB" sz="3400" b="1" kern="100" dirty="0">
                          <a:solidFill>
                            <a:srgbClr val="000000"/>
                          </a:solidFill>
                          <a:effectLst/>
                          <a:latin typeface="Arial" panose="020B0604020202020204" pitchFamily="34" charset="0"/>
                          <a:cs typeface="Arial" panose="020B0604020202020204" pitchFamily="34" charset="0"/>
                        </a:rPr>
                        <a:t>2.78 ± 0.05</a:t>
                      </a:r>
                      <a:endParaRPr lang="en-GB" sz="3400" b="1"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1000"/>
                        </a:spcAft>
                        <a:buNone/>
                      </a:pPr>
                      <a:r>
                        <a:rPr lang="en-GB" sz="3400" b="1" kern="100" dirty="0">
                          <a:solidFill>
                            <a:srgbClr val="000000"/>
                          </a:solidFill>
                          <a:effectLst/>
                          <a:latin typeface="Arial" panose="020B0604020202020204" pitchFamily="34" charset="0"/>
                          <a:cs typeface="Arial" panose="020B0604020202020204" pitchFamily="34" charset="0"/>
                        </a:rPr>
                        <a:t>3.37 ± 0.04</a:t>
                      </a:r>
                      <a:endParaRPr lang="en-GB" sz="3400" b="1"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1000"/>
                        </a:spcAft>
                        <a:buNone/>
                      </a:pPr>
                      <a:r>
                        <a:rPr lang="en-GB" sz="3400" b="1" kern="100" dirty="0">
                          <a:solidFill>
                            <a:srgbClr val="FF0000"/>
                          </a:solidFill>
                          <a:effectLst/>
                          <a:latin typeface="Arial" panose="020B0604020202020204" pitchFamily="34" charset="0"/>
                          <a:cs typeface="Arial" panose="020B0604020202020204" pitchFamily="34" charset="0"/>
                        </a:rPr>
                        <a:t>3.56 ± 0.02</a:t>
                      </a:r>
                      <a:endParaRPr lang="en-GB" sz="3400" b="1" kern="1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1000"/>
                        </a:spcAft>
                        <a:buNone/>
                      </a:pPr>
                      <a:r>
                        <a:rPr lang="en-GB" sz="3400" b="1" kern="100">
                          <a:effectLst/>
                          <a:latin typeface="Arial" panose="020B0604020202020204" pitchFamily="34" charset="0"/>
                          <a:cs typeface="Arial" panose="020B0604020202020204" pitchFamily="34" charset="0"/>
                        </a:rPr>
                        <a:t>-0.59***</a:t>
                      </a:r>
                      <a:endParaRPr lang="en-GB" sz="3400" b="1"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1000"/>
                        </a:spcAft>
                        <a:buNone/>
                      </a:pPr>
                      <a:r>
                        <a:rPr lang="en-GB" sz="3400" b="1" kern="100">
                          <a:effectLst/>
                          <a:latin typeface="Arial" panose="020B0604020202020204" pitchFamily="34" charset="0"/>
                          <a:cs typeface="Arial" panose="020B0604020202020204" pitchFamily="34" charset="0"/>
                        </a:rPr>
                        <a:t>-0.78***</a:t>
                      </a:r>
                      <a:endParaRPr lang="en-GB" sz="3400" b="1"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1000"/>
                        </a:spcAft>
                        <a:buNone/>
                      </a:pPr>
                      <a:r>
                        <a:rPr lang="en-GB" sz="3400" b="1" kern="100" dirty="0">
                          <a:effectLst/>
                          <a:latin typeface="Arial" panose="020B0604020202020204" pitchFamily="34" charset="0"/>
                          <a:cs typeface="Arial" panose="020B0604020202020204" pitchFamily="34" charset="0"/>
                        </a:rPr>
                        <a:t>-0.19*</a:t>
                      </a:r>
                      <a:endParaRPr lang="en-GB" sz="3400" b="1"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4093049186"/>
                  </a:ext>
                </a:extLst>
              </a:tr>
            </a:tbl>
          </a:graphicData>
        </a:graphic>
      </p:graphicFrame>
      <p:sp>
        <p:nvSpPr>
          <p:cNvPr id="10" name="AutoShape 2" descr="Cow silhouette Vector Images | Depositphotos">
            <a:extLst>
              <a:ext uri="{FF2B5EF4-FFF2-40B4-BE49-F238E27FC236}">
                <a16:creationId xmlns:a16="http://schemas.microsoft.com/office/drawing/2014/main" id="{F137AC6C-D025-B081-6A79-6E0A00F80E97}"/>
              </a:ext>
            </a:extLst>
          </p:cNvPr>
          <p:cNvSpPr>
            <a:spLocks noChangeAspect="1" noChangeArrowheads="1"/>
          </p:cNvSpPr>
          <p:nvPr/>
        </p:nvSpPr>
        <p:spPr bwMode="auto">
          <a:xfrm>
            <a:off x="16046450" y="196469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pSp>
        <p:nvGrpSpPr>
          <p:cNvPr id="31" name="Group 30">
            <a:extLst>
              <a:ext uri="{FF2B5EF4-FFF2-40B4-BE49-F238E27FC236}">
                <a16:creationId xmlns:a16="http://schemas.microsoft.com/office/drawing/2014/main" id="{31210671-02DA-784E-F67B-24757009DADA}"/>
              </a:ext>
            </a:extLst>
          </p:cNvPr>
          <p:cNvGrpSpPr/>
          <p:nvPr/>
        </p:nvGrpSpPr>
        <p:grpSpPr>
          <a:xfrm>
            <a:off x="12287422" y="23781317"/>
            <a:ext cx="17196414" cy="3589515"/>
            <a:chOff x="12287422" y="23781317"/>
            <a:chExt cx="17196414" cy="3589515"/>
          </a:xfrm>
        </p:grpSpPr>
        <p:pic>
          <p:nvPicPr>
            <p:cNvPr id="1030" name="Picture 6" descr="Cow silhouette, on white background, vector, isolated | Premium Vector">
              <a:extLst>
                <a:ext uri="{FF2B5EF4-FFF2-40B4-BE49-F238E27FC236}">
                  <a16:creationId xmlns:a16="http://schemas.microsoft.com/office/drawing/2014/main" id="{1485E982-8B94-AB3A-361C-A379E736293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923707" y="24858991"/>
              <a:ext cx="2612398" cy="2065714"/>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Bull Silhouette Images – Browse 162,169 Stock Photos, Vectors, and Video |  Adobe Stock">
              <a:extLst>
                <a:ext uri="{FF2B5EF4-FFF2-40B4-BE49-F238E27FC236}">
                  <a16:creationId xmlns:a16="http://schemas.microsoft.com/office/drawing/2014/main" id="{F6384A66-9F15-7C43-BEDA-BF3AD95314B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287422" y="24896499"/>
              <a:ext cx="3380343" cy="2028206"/>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Bull Silhouette Images – Browse 162,169 Stock Photos, Vectors, and Video |  Adobe Stock">
              <a:extLst>
                <a:ext uri="{FF2B5EF4-FFF2-40B4-BE49-F238E27FC236}">
                  <a16:creationId xmlns:a16="http://schemas.microsoft.com/office/drawing/2014/main" id="{DF31CE7B-3F89-62C5-B4F1-CF77072A442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983700" y="24936447"/>
              <a:ext cx="2722222" cy="194831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0" descr="Bull Silhouette Images – Browse 162,169 Stock Photos, Vectors, and Video |  Adobe Stock">
              <a:extLst>
                <a:ext uri="{FF2B5EF4-FFF2-40B4-BE49-F238E27FC236}">
                  <a16:creationId xmlns:a16="http://schemas.microsoft.com/office/drawing/2014/main" id="{7927FA6A-EF5D-56E0-6520-47778B4082D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096677" y="23813802"/>
              <a:ext cx="2395207" cy="1437124"/>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0" descr="Bull Silhouette Images – Browse 162,169 Stock Photos, Vectors, and Video |  Adobe Stock">
              <a:extLst>
                <a:ext uri="{FF2B5EF4-FFF2-40B4-BE49-F238E27FC236}">
                  <a16:creationId xmlns:a16="http://schemas.microsoft.com/office/drawing/2014/main" id="{D49C0016-B02A-476A-EF37-1ECF662A922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782470" y="23813802"/>
              <a:ext cx="2395207" cy="1437124"/>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6" descr="Cow silhouette, on white background, vector, isolated | Premium Vector">
              <a:extLst>
                <a:ext uri="{FF2B5EF4-FFF2-40B4-BE49-F238E27FC236}">
                  <a16:creationId xmlns:a16="http://schemas.microsoft.com/office/drawing/2014/main" id="{CD8D7780-666A-957C-43C2-8A49D1FD941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352973" y="25892930"/>
              <a:ext cx="1869023" cy="1477902"/>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6" descr="Cow silhouette, on white background, vector, isolated | Premium Vector">
              <a:extLst>
                <a:ext uri="{FF2B5EF4-FFF2-40B4-BE49-F238E27FC236}">
                  <a16:creationId xmlns:a16="http://schemas.microsoft.com/office/drawing/2014/main" id="{9CF40FB9-07E1-D71F-B7E5-68FDC47A008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468263" y="23781317"/>
              <a:ext cx="1869023" cy="1477902"/>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12" descr="Bull Silhouette Images – Browse 162,169 Stock Photos, Vectors, and Video |  Adobe Stock">
              <a:extLst>
                <a:ext uri="{FF2B5EF4-FFF2-40B4-BE49-F238E27FC236}">
                  <a16:creationId xmlns:a16="http://schemas.microsoft.com/office/drawing/2014/main" id="{FDDE5F62-05FE-AE66-FA36-6FB73EC0AA5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952189" y="25910602"/>
              <a:ext cx="2015573" cy="1442558"/>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12" descr="Bull Silhouette Images – Browse 162,169 Stock Photos, Vectors, and Video |  Adobe Stock">
              <a:extLst>
                <a:ext uri="{FF2B5EF4-FFF2-40B4-BE49-F238E27FC236}">
                  <a16:creationId xmlns:a16="http://schemas.microsoft.com/office/drawing/2014/main" id="{8FF6FC14-444A-D1DF-56EC-14E940177C2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468263" y="25892930"/>
              <a:ext cx="2015573" cy="1442558"/>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47823182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1002</TotalTime>
  <Words>805</Words>
  <Application>Microsoft Office PowerPoint</Application>
  <PresentationFormat>Custom</PresentationFormat>
  <Paragraphs>96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Black</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aurel.badiu</cp:lastModifiedBy>
  <cp:revision>162</cp:revision>
  <cp:lastPrinted>2020-03-30T08:43:16Z</cp:lastPrinted>
  <dcterms:created xsi:type="dcterms:W3CDTF">2015-08-26T05:25:30Z</dcterms:created>
  <dcterms:modified xsi:type="dcterms:W3CDTF">2025-05-05T10:47:21Z</dcterms:modified>
</cp:coreProperties>
</file>