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3" d="100"/>
          <a:sy n="13" d="100"/>
        </p:scale>
        <p:origin x="2400" y="162"/>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CDCOC PALAS" userId="66a40093b57dba88" providerId="LiveId" clId="{8E286017-73D0-47BC-9388-00DD8BEB6143}"/>
    <pc:docChg chg="undo custSel modSld">
      <pc:chgData name="ICDCOC PALAS" userId="66a40093b57dba88" providerId="LiveId" clId="{8E286017-73D0-47BC-9388-00DD8BEB6143}" dt="2025-04-23T09:34:01.525" v="614" actId="20577"/>
      <pc:docMkLst>
        <pc:docMk/>
      </pc:docMkLst>
      <pc:sldChg chg="addSp delSp modSp mod setBg">
        <pc:chgData name="ICDCOC PALAS" userId="66a40093b57dba88" providerId="LiveId" clId="{8E286017-73D0-47BC-9388-00DD8BEB6143}" dt="2025-04-23T09:34:01.525" v="614" actId="20577"/>
        <pc:sldMkLst>
          <pc:docMk/>
          <pc:sldMk cId="1478231825" sldId="256"/>
        </pc:sldMkLst>
        <pc:spChg chg="add mod">
          <ac:chgData name="ICDCOC PALAS" userId="66a40093b57dba88" providerId="LiveId" clId="{8E286017-73D0-47BC-9388-00DD8BEB6143}" dt="2025-04-14T08:23:51.078" v="442" actId="1076"/>
          <ac:spMkLst>
            <pc:docMk/>
            <pc:sldMk cId="1478231825" sldId="256"/>
            <ac:spMk id="6" creationId="{537BAAEA-699C-D7A7-16A7-43C94F632A29}"/>
          </ac:spMkLst>
        </pc:spChg>
        <pc:spChg chg="add mod">
          <ac:chgData name="ICDCOC PALAS" userId="66a40093b57dba88" providerId="LiveId" clId="{8E286017-73D0-47BC-9388-00DD8BEB6143}" dt="2025-04-14T08:23:45.585" v="439" actId="1076"/>
          <ac:spMkLst>
            <pc:docMk/>
            <pc:sldMk cId="1478231825" sldId="256"/>
            <ac:spMk id="7" creationId="{FA6B8F28-DAB8-D937-36A2-7FCCA3636299}"/>
          </ac:spMkLst>
        </pc:spChg>
        <pc:spChg chg="add del mod">
          <ac:chgData name="ICDCOC PALAS" userId="66a40093b57dba88" providerId="LiveId" clId="{8E286017-73D0-47BC-9388-00DD8BEB6143}" dt="2025-04-14T08:23:21.871" v="433" actId="478"/>
          <ac:spMkLst>
            <pc:docMk/>
            <pc:sldMk cId="1478231825" sldId="256"/>
            <ac:spMk id="8" creationId="{498F72B8-E2B8-6E63-32E0-3DF0D303C0B6}"/>
          </ac:spMkLst>
        </pc:spChg>
        <pc:spChg chg="add mod">
          <ac:chgData name="ICDCOC PALAS" userId="66a40093b57dba88" providerId="LiveId" clId="{8E286017-73D0-47BC-9388-00DD8BEB6143}" dt="2025-04-23T09:31:39.761" v="556" actId="20577"/>
          <ac:spMkLst>
            <pc:docMk/>
            <pc:sldMk cId="1478231825" sldId="256"/>
            <ac:spMk id="10" creationId="{0CD41F2B-5763-7F50-A6F1-F23232778D90}"/>
          </ac:spMkLst>
        </pc:spChg>
        <pc:spChg chg="add mod">
          <ac:chgData name="ICDCOC PALAS" userId="66a40093b57dba88" providerId="LiveId" clId="{8E286017-73D0-47BC-9388-00DD8BEB6143}" dt="2025-04-23T09:26:22.291" v="529" actId="14100"/>
          <ac:spMkLst>
            <pc:docMk/>
            <pc:sldMk cId="1478231825" sldId="256"/>
            <ac:spMk id="11" creationId="{E5CEBBE4-5B37-22F2-D89B-E8207A433E48}"/>
          </ac:spMkLst>
        </pc:spChg>
        <pc:spChg chg="del mod">
          <ac:chgData name="ICDCOC PALAS" userId="66a40093b57dba88" providerId="LiveId" clId="{8E286017-73D0-47BC-9388-00DD8BEB6143}" dt="2025-04-14T08:20:16.813" v="366" actId="478"/>
          <ac:spMkLst>
            <pc:docMk/>
            <pc:sldMk cId="1478231825" sldId="256"/>
            <ac:spMk id="14" creationId="{00000000-0000-0000-0000-000000000000}"/>
          </ac:spMkLst>
        </pc:spChg>
        <pc:spChg chg="del">
          <ac:chgData name="ICDCOC PALAS" userId="66a40093b57dba88" providerId="LiveId" clId="{8E286017-73D0-47BC-9388-00DD8BEB6143}" dt="2025-04-14T07:25:24.604" v="67" actId="478"/>
          <ac:spMkLst>
            <pc:docMk/>
            <pc:sldMk cId="1478231825" sldId="256"/>
            <ac:spMk id="15" creationId="{00000000-0000-0000-0000-000000000000}"/>
          </ac:spMkLst>
        </pc:spChg>
        <pc:spChg chg="del">
          <ac:chgData name="ICDCOC PALAS" userId="66a40093b57dba88" providerId="LiveId" clId="{8E286017-73D0-47BC-9388-00DD8BEB6143}" dt="2025-04-14T07:26:15.440" v="99" actId="478"/>
          <ac:spMkLst>
            <pc:docMk/>
            <pc:sldMk cId="1478231825" sldId="256"/>
            <ac:spMk id="16" creationId="{00000000-0000-0000-0000-000000000000}"/>
          </ac:spMkLst>
        </pc:spChg>
        <pc:spChg chg="mod">
          <ac:chgData name="ICDCOC PALAS" userId="66a40093b57dba88" providerId="LiveId" clId="{8E286017-73D0-47BC-9388-00DD8BEB6143}" dt="2025-04-14T08:18:07.378" v="341" actId="1076"/>
          <ac:spMkLst>
            <pc:docMk/>
            <pc:sldMk cId="1478231825" sldId="256"/>
            <ac:spMk id="18" creationId="{00000000-0000-0000-0000-000000000000}"/>
          </ac:spMkLst>
        </pc:spChg>
        <pc:spChg chg="mod">
          <ac:chgData name="ICDCOC PALAS" userId="66a40093b57dba88" providerId="LiveId" clId="{8E286017-73D0-47BC-9388-00DD8BEB6143}" dt="2025-04-14T08:25:01.267" v="456" actId="1076"/>
          <ac:spMkLst>
            <pc:docMk/>
            <pc:sldMk cId="1478231825" sldId="256"/>
            <ac:spMk id="19" creationId="{00000000-0000-0000-0000-000000000000}"/>
          </ac:spMkLst>
        </pc:spChg>
        <pc:spChg chg="mod">
          <ac:chgData name="ICDCOC PALAS" userId="66a40093b57dba88" providerId="LiveId" clId="{8E286017-73D0-47BC-9388-00DD8BEB6143}" dt="2025-04-14T08:27:47.047" v="487" actId="20577"/>
          <ac:spMkLst>
            <pc:docMk/>
            <pc:sldMk cId="1478231825" sldId="256"/>
            <ac:spMk id="20" creationId="{00000000-0000-0000-0000-000000000000}"/>
          </ac:spMkLst>
        </pc:spChg>
        <pc:spChg chg="mod">
          <ac:chgData name="ICDCOC PALAS" userId="66a40093b57dba88" providerId="LiveId" clId="{8E286017-73D0-47BC-9388-00DD8BEB6143}" dt="2025-04-14T08:27:38.102" v="481" actId="6549"/>
          <ac:spMkLst>
            <pc:docMk/>
            <pc:sldMk cId="1478231825" sldId="256"/>
            <ac:spMk id="21" creationId="{00000000-0000-0000-0000-000000000000}"/>
          </ac:spMkLst>
        </pc:spChg>
        <pc:spChg chg="mod ord">
          <ac:chgData name="ICDCOC PALAS" userId="66a40093b57dba88" providerId="LiveId" clId="{8E286017-73D0-47BC-9388-00DD8BEB6143}" dt="2025-04-14T08:27:50.950" v="489" actId="20577"/>
          <ac:spMkLst>
            <pc:docMk/>
            <pc:sldMk cId="1478231825" sldId="256"/>
            <ac:spMk id="22" creationId="{00000000-0000-0000-0000-000000000000}"/>
          </ac:spMkLst>
        </pc:spChg>
        <pc:spChg chg="mod">
          <ac:chgData name="ICDCOC PALAS" userId="66a40093b57dba88" providerId="LiveId" clId="{8E286017-73D0-47BC-9388-00DD8BEB6143}" dt="2025-04-15T08:43:06.672" v="528" actId="1076"/>
          <ac:spMkLst>
            <pc:docMk/>
            <pc:sldMk cId="1478231825" sldId="256"/>
            <ac:spMk id="23" creationId="{00000000-0000-0000-0000-000000000000}"/>
          </ac:spMkLst>
        </pc:spChg>
        <pc:spChg chg="add del">
          <ac:chgData name="ICDCOC PALAS" userId="66a40093b57dba88" providerId="LiveId" clId="{8E286017-73D0-47BC-9388-00DD8BEB6143}" dt="2025-04-14T08:12:32.212" v="215" actId="22"/>
          <ac:spMkLst>
            <pc:docMk/>
            <pc:sldMk cId="1478231825" sldId="256"/>
            <ac:spMk id="26" creationId="{5F01677D-C52B-AEA2-E17F-B11DC359A5FB}"/>
          </ac:spMkLst>
        </pc:spChg>
        <pc:spChg chg="add mod">
          <ac:chgData name="ICDCOC PALAS" userId="66a40093b57dba88" providerId="LiveId" clId="{8E286017-73D0-47BC-9388-00DD8BEB6143}" dt="2025-04-14T08:23:41.377" v="438" actId="1076"/>
          <ac:spMkLst>
            <pc:docMk/>
            <pc:sldMk cId="1478231825" sldId="256"/>
            <ac:spMk id="27" creationId="{C565CF51-6589-0014-A016-D2C244ED0C28}"/>
          </ac:spMkLst>
        </pc:spChg>
        <pc:spChg chg="add mod">
          <ac:chgData name="ICDCOC PALAS" userId="66a40093b57dba88" providerId="LiveId" clId="{8E286017-73D0-47BC-9388-00DD8BEB6143}" dt="2025-04-14T08:24:00.946" v="445" actId="1076"/>
          <ac:spMkLst>
            <pc:docMk/>
            <pc:sldMk cId="1478231825" sldId="256"/>
            <ac:spMk id="28" creationId="{FF0BB7D5-2CBD-58A0-86DE-88D0869AAFA8}"/>
          </ac:spMkLst>
        </pc:spChg>
        <pc:graphicFrameChg chg="add mod modGraphic">
          <ac:chgData name="ICDCOC PALAS" userId="66a40093b57dba88" providerId="LiveId" clId="{8E286017-73D0-47BC-9388-00DD8BEB6143}" dt="2025-04-23T09:31:59.751" v="564" actId="20577"/>
          <ac:graphicFrameMkLst>
            <pc:docMk/>
            <pc:sldMk cId="1478231825" sldId="256"/>
            <ac:graphicFrameMk id="3" creationId="{A42B634C-8853-16A4-C64D-579FFF9A5A2E}"/>
          </ac:graphicFrameMkLst>
        </pc:graphicFrameChg>
        <pc:graphicFrameChg chg="add mod modGraphic">
          <ac:chgData name="ICDCOC PALAS" userId="66a40093b57dba88" providerId="LiveId" clId="{8E286017-73D0-47BC-9388-00DD8BEB6143}" dt="2025-04-23T09:34:01.525" v="614" actId="20577"/>
          <ac:graphicFrameMkLst>
            <pc:docMk/>
            <pc:sldMk cId="1478231825" sldId="256"/>
            <ac:graphicFrameMk id="9" creationId="{D2BE67D7-977F-BC60-3E19-A6DADE079899}"/>
          </ac:graphicFrameMkLst>
        </pc:graphicFrameChg>
        <pc:picChg chg="mod">
          <ac:chgData name="ICDCOC PALAS" userId="66a40093b57dba88" providerId="LiveId" clId="{8E286017-73D0-47BC-9388-00DD8BEB6143}" dt="2025-04-14T07:26:17.680" v="100" actId="1076"/>
          <ac:picMkLst>
            <pc:docMk/>
            <pc:sldMk cId="1478231825" sldId="256"/>
            <ac:picMk id="2" creationId="{05E89EC2-449C-DEDC-B8FC-D0DD84A04C24}"/>
          </ac:picMkLst>
        </pc:picChg>
        <pc:picChg chg="mod">
          <ac:chgData name="ICDCOC PALAS" userId="66a40093b57dba88" providerId="LiveId" clId="{8E286017-73D0-47BC-9388-00DD8BEB6143}" dt="2025-04-14T07:26:21.130" v="101" actId="14100"/>
          <ac:picMkLst>
            <pc:docMk/>
            <pc:sldMk cId="1478231825" sldId="256"/>
            <ac:picMk id="5"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5/15/2025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540634" y="21950515"/>
            <a:ext cx="29318019" cy="646331"/>
          </a:xfrm>
          <a:prstGeom prst="rect">
            <a:avLst/>
          </a:prstGeom>
          <a:noFill/>
        </p:spPr>
        <p:txBody>
          <a:bodyPr wrap="square" rtlCol="0">
            <a:spAutoFit/>
          </a:bodyPr>
          <a:lstStyle/>
          <a:p>
            <a:r>
              <a:rPr lang="ro-RO" sz="3600" b="1" dirty="0">
                <a:latin typeface="Arial" charset="0"/>
                <a:ea typeface="Arial" charset="0"/>
                <a:cs typeface="Arial" charset="0"/>
              </a:rPr>
              <a:t>           RESULTS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728899"/>
            <a:ext cx="4451245" cy="4622448"/>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696962"/>
            <a:ext cx="28776842" cy="2862322"/>
          </a:xfrm>
          <a:prstGeom prst="rect">
            <a:avLst/>
          </a:prstGeom>
          <a:noFill/>
        </p:spPr>
        <p:txBody>
          <a:bodyPr wrap="square" rtlCol="0">
            <a:spAutoFit/>
          </a:bodyPr>
          <a:lstStyle/>
          <a:p>
            <a:pPr algn="ctr"/>
            <a:r>
              <a:rPr lang="en-GB" sz="6000" b="1" kern="50" dirty="0">
                <a:effectLst/>
                <a:latin typeface="Arial" panose="020B0604020202020204" pitchFamily="34" charset="0"/>
                <a:ea typeface="Andale Sans UI"/>
                <a:cs typeface="Arial" panose="020B0604020202020204" pitchFamily="34" charset="0"/>
              </a:rPr>
              <a:t>RESEARCH ON THE EVOLUTION OF THE MAIN GENETIC FACTORS IN THE NEW BIOLOGICAL CREATIONS FROM </a:t>
            </a:r>
            <a:endParaRPr lang="en-GB" sz="6000" kern="50" dirty="0">
              <a:effectLst/>
              <a:latin typeface="Arial" panose="020B0604020202020204" pitchFamily="34" charset="0"/>
              <a:ea typeface="Andale Sans UI"/>
              <a:cs typeface="Arial" panose="020B0604020202020204" pitchFamily="34" charset="0"/>
            </a:endParaRPr>
          </a:p>
          <a:p>
            <a:pPr algn="ctr"/>
            <a:r>
              <a:rPr lang="en-GB" sz="6000" b="1" kern="50" dirty="0">
                <a:effectLst/>
                <a:latin typeface="Arial" panose="020B0604020202020204" pitchFamily="34" charset="0"/>
                <a:ea typeface="Andale Sans UI"/>
                <a:cs typeface="Arial" panose="020B0604020202020204" pitchFamily="34" charset="0"/>
              </a:rPr>
              <a:t>R.D.I.S.G.B. PALAS CONSTANTA</a:t>
            </a:r>
            <a:endParaRPr lang="en-GB" sz="6000" kern="50" dirty="0">
              <a:effectLst/>
              <a:latin typeface="Arial" panose="020B0604020202020204" pitchFamily="34" charset="0"/>
              <a:ea typeface="Andale Sans UI"/>
              <a:cs typeface="Arial" panose="020B0604020202020204" pitchFamily="34" charset="0"/>
            </a:endParaRPr>
          </a:p>
        </p:txBody>
      </p:sp>
      <p:sp>
        <p:nvSpPr>
          <p:cNvPr id="19" name="TextBox 18"/>
          <p:cNvSpPr txBox="1"/>
          <p:nvPr/>
        </p:nvSpPr>
        <p:spPr>
          <a:xfrm>
            <a:off x="2766994" y="9916503"/>
            <a:ext cx="28359197" cy="1200329"/>
          </a:xfrm>
          <a:prstGeom prst="rect">
            <a:avLst/>
          </a:prstGeom>
          <a:noFill/>
        </p:spPr>
        <p:txBody>
          <a:bodyPr wrap="square" rtlCol="0">
            <a:spAutoFit/>
          </a:bodyPr>
          <a:lstStyle/>
          <a:p>
            <a:pPr algn="r"/>
            <a:r>
              <a:rPr lang="en-US" sz="3600" b="1" dirty="0" err="1">
                <a:latin typeface="Arial" charset="0"/>
                <a:ea typeface="Arial" charset="0"/>
                <a:cs typeface="Arial" charset="0"/>
              </a:rPr>
              <a:t>Aut</a:t>
            </a:r>
            <a:r>
              <a:rPr lang="ro-RO" sz="3600" b="1" dirty="0" err="1">
                <a:latin typeface="Arial" charset="0"/>
                <a:ea typeface="Arial" charset="0"/>
                <a:cs typeface="Arial" charset="0"/>
              </a:rPr>
              <a:t>hors</a:t>
            </a:r>
            <a:r>
              <a:rPr lang="ro-RO" sz="3600" b="1" dirty="0">
                <a:latin typeface="Arial" charset="0"/>
                <a:ea typeface="Arial" charset="0"/>
                <a:cs typeface="Arial"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Ing.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Zamfir</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Camelia Zoia,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Vicovan</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Petru</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Gabriel,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ing</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Radu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Raducu</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Vicovan</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Adriana, </a:t>
            </a:r>
            <a:endPar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ing</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Enciu</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Ana,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med. vet.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Nadolu</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Dorina</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Nicolescu</a:t>
            </a:r>
            <a:r>
              <a:rPr lang="en-GB"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Alina Narcisa</a:t>
            </a:r>
            <a:endParaRPr lang="en-GB" sz="3600" kern="50" dirty="0">
              <a:effectLst/>
              <a:latin typeface="Arial" panose="020B0604020202020204" pitchFamily="34" charset="0"/>
              <a:ea typeface="Andale Sans UI"/>
              <a:cs typeface="Arial" panose="020B0604020202020204" pitchFamily="34" charset="0"/>
            </a:endParaRPr>
          </a:p>
        </p:txBody>
      </p:sp>
      <p:sp>
        <p:nvSpPr>
          <p:cNvPr id="20" name="TextBox 19"/>
          <p:cNvSpPr txBox="1"/>
          <p:nvPr/>
        </p:nvSpPr>
        <p:spPr>
          <a:xfrm>
            <a:off x="1891895" y="11131520"/>
            <a:ext cx="29318019" cy="6457152"/>
          </a:xfrm>
          <a:prstGeom prst="rect">
            <a:avLst/>
          </a:prstGeom>
          <a:noFill/>
        </p:spPr>
        <p:txBody>
          <a:bodyPr wrap="square" rtlCol="0">
            <a:spAutoFit/>
          </a:bodyPr>
          <a:lstStyle/>
          <a:p>
            <a:r>
              <a:rPr lang="ro-RO" sz="4000" b="1" dirty="0">
                <a:latin typeface="Arial" charset="0"/>
                <a:ea typeface="Arial" charset="0"/>
                <a:cs typeface="Arial" charset="0"/>
              </a:rPr>
              <a:t>       INTRODUCTION</a:t>
            </a:r>
          </a:p>
          <a:p>
            <a:endParaRPr lang="ro-RO" sz="4000" b="1" dirty="0">
              <a:latin typeface="Arial" charset="0"/>
              <a:ea typeface="Arial" charset="0"/>
              <a:cs typeface="Arial" charset="0"/>
            </a:endParaRPr>
          </a:p>
          <a:p>
            <a:pPr algn="just">
              <a:lnSpc>
                <a:spcPct val="1150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The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Merino breed, a mixed wool-meat breed, considered the most valuable autochthonous sheep breed created by scientific research in the field, was the basis for the creation of three new sheep breeds through crossbreeding with imported specialized breeds: the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Milk Breed, the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Meat Breed and the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High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Prolificay</a:t>
            </a:r>
            <a:r>
              <a:rPr lang="en-GB" sz="3200" b="1" dirty="0">
                <a:effectLst/>
                <a:latin typeface="Arial" panose="020B0604020202020204" pitchFamily="34" charset="0"/>
                <a:ea typeface="Times New Roman" panose="02020603050405020304" pitchFamily="18" charset="0"/>
                <a:cs typeface="Arial" panose="020B0604020202020204" pitchFamily="34" charset="0"/>
              </a:rPr>
              <a:t> Breed, breeds that have been homologated in Romania in the last 15 years.</a:t>
            </a:r>
          </a:p>
          <a:p>
            <a:pPr algn="just">
              <a:lnSpc>
                <a:spcPct val="1150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These breeds are part of the national genetic heritage, they are bred at the </a:t>
            </a:r>
            <a:r>
              <a:rPr lang="ro-RO" sz="3200" b="1" dirty="0">
                <a:effectLst/>
                <a:latin typeface="Arial" panose="020B0604020202020204" pitchFamily="34" charset="0"/>
                <a:ea typeface="Times New Roman" panose="02020603050405020304" pitchFamily="18" charset="0"/>
                <a:cs typeface="Arial" panose="020B0604020202020204" pitchFamily="34" charset="0"/>
              </a:rPr>
              <a:t>R.D.I.S.G.B.</a:t>
            </a:r>
            <a:r>
              <a:rPr lang="en-GB"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Constanta and they annually supply breeding animals with high breeding value for the improvement of meat and milk production in sheep farms in the country.</a:t>
            </a:r>
          </a:p>
          <a:p>
            <a:pPr algn="just">
              <a:lnSpc>
                <a:spcPct val="1150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In terms of effective size, they are relatively small in number, and a breeding management is followed that leads to the preservation of their genetic structure, keeping the inbreeding below 1% per generation.</a:t>
            </a:r>
          </a:p>
          <a:p>
            <a:endParaRPr lang="ro-RO" sz="4000" b="1" dirty="0">
              <a:latin typeface="Arial" charset="0"/>
              <a:ea typeface="Arial" charset="0"/>
              <a:cs typeface="Arial" charset="0"/>
            </a:endParaRPr>
          </a:p>
          <a:p>
            <a:pPr algn="just"/>
            <a:r>
              <a:rPr lang="ro-RO" sz="3600" dirty="0">
                <a:latin typeface="Arial" charset="0"/>
                <a:ea typeface="Arial" charset="0"/>
                <a:cs typeface="Arial" charset="0"/>
              </a:rPr>
              <a:t>. </a:t>
            </a:r>
          </a:p>
        </p:txBody>
      </p:sp>
      <p:sp>
        <p:nvSpPr>
          <p:cNvPr id="21" name="TextBox 20"/>
          <p:cNvSpPr txBox="1"/>
          <p:nvPr/>
        </p:nvSpPr>
        <p:spPr>
          <a:xfrm>
            <a:off x="2079863" y="16720622"/>
            <a:ext cx="29046327" cy="5336846"/>
          </a:xfrm>
          <a:prstGeom prst="rect">
            <a:avLst/>
          </a:prstGeom>
          <a:noFill/>
        </p:spPr>
        <p:txBody>
          <a:bodyPr wrap="square" rtlCol="0">
            <a:spAutoFit/>
          </a:bodyPr>
          <a:lstStyle/>
          <a:p>
            <a:r>
              <a:rPr lang="ro-RO" sz="4000" b="1" dirty="0">
                <a:latin typeface="Arial" charset="0"/>
                <a:ea typeface="Arial" charset="0"/>
                <a:cs typeface="Arial" charset="0"/>
              </a:rPr>
              <a:t>      MATERIAL AND METHODS</a:t>
            </a:r>
          </a:p>
          <a:p>
            <a:endParaRPr lang="ro-RO" sz="4000" b="1" dirty="0">
              <a:latin typeface="Arial" charset="0"/>
              <a:ea typeface="Arial" charset="0"/>
              <a:cs typeface="Arial" charset="0"/>
            </a:endParaRPr>
          </a:p>
          <a:p>
            <a:pPr algn="just">
              <a:lnSpc>
                <a:spcPct val="1150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The research was carried out on three breeds of sheep, specialized for milk, meat and high prolificacy, certified as new breeds and bred at the Institute. </a:t>
            </a:r>
          </a:p>
          <a:p>
            <a:pPr algn="just">
              <a:lnSpc>
                <a:spcPct val="1150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On the basis of the pedigrees of the generations, the values of the main indicators on which genetic stability depends were determined</a:t>
            </a:r>
            <a:r>
              <a:rPr lang="ro-RO" sz="3200" b="1" dirty="0">
                <a:latin typeface="Arial" panose="020B0604020202020204" pitchFamily="34" charset="0"/>
                <a:ea typeface="Times New Roman" panose="02020603050405020304" pitchFamily="18" charset="0"/>
                <a:cs typeface="Arial" panose="020B0604020202020204" pitchFamily="34" charset="0"/>
              </a:rPr>
              <a:t>:</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degree of reproductive isolation </a:t>
            </a:r>
          </a:p>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inbreeding </a:t>
            </a:r>
          </a:p>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genetic similarity to the founding breeds</a:t>
            </a:r>
          </a:p>
          <a:p>
            <a:endParaRPr lang="ro-RO" sz="4000" b="1" dirty="0">
              <a:latin typeface="Arial" charset="0"/>
              <a:ea typeface="Arial" charset="0"/>
              <a:cs typeface="Arial" charset="0"/>
            </a:endParaRPr>
          </a:p>
        </p:txBody>
      </p:sp>
      <p:sp>
        <p:nvSpPr>
          <p:cNvPr id="23" name="TextBox 22"/>
          <p:cNvSpPr txBox="1"/>
          <p:nvPr/>
        </p:nvSpPr>
        <p:spPr>
          <a:xfrm>
            <a:off x="1846465" y="34988077"/>
            <a:ext cx="28359198" cy="3674852"/>
          </a:xfrm>
          <a:prstGeom prst="rect">
            <a:avLst/>
          </a:prstGeom>
          <a:noFill/>
        </p:spPr>
        <p:txBody>
          <a:bodyPr wrap="square" rtlCol="0">
            <a:spAutoFit/>
          </a:bodyPr>
          <a:lstStyle/>
          <a:p>
            <a:r>
              <a:rPr lang="ro-RO" sz="4000" b="1" dirty="0">
                <a:latin typeface="Arial" charset="0"/>
                <a:ea typeface="Arial" charset="0"/>
                <a:cs typeface="Arial" charset="0"/>
              </a:rPr>
              <a:t>       CONCLUSIONS</a:t>
            </a:r>
          </a:p>
          <a:p>
            <a:endParaRPr lang="ro-RO" sz="4000" b="1" dirty="0">
              <a:latin typeface="Arial" charset="0"/>
              <a:ea typeface="Arial" charset="0"/>
              <a:cs typeface="Arial" charset="0"/>
            </a:endParaRPr>
          </a:p>
          <a:p>
            <a:pPr marL="285750" indent="-285750">
              <a:lnSpc>
                <a:spcPct val="105000"/>
              </a:lnSpc>
              <a:spcAft>
                <a:spcPts val="800"/>
              </a:spcAft>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Calibri" panose="020F0502020204030204" pitchFamily="34" charset="0"/>
                <a:cs typeface="Arial" panose="020B0604020202020204" pitchFamily="34" charset="0"/>
              </a:rPr>
              <a:t> </a:t>
            </a:r>
            <a:r>
              <a:rPr lang="en-GB" sz="3200" b="1" dirty="0">
                <a:effectLst/>
                <a:latin typeface="Arial" panose="020B0604020202020204" pitchFamily="34" charset="0"/>
                <a:ea typeface="Calibri" panose="020F0502020204030204" pitchFamily="34" charset="0"/>
                <a:cs typeface="Arial" panose="020B0604020202020204" pitchFamily="34" charset="0"/>
              </a:rPr>
              <a:t>Sheep breeds created </a:t>
            </a:r>
            <a:r>
              <a:rPr lang="en-GB" sz="3200" b="1" dirty="0">
                <a:effectLst/>
                <a:latin typeface="Arial" panose="020B0604020202020204" pitchFamily="34" charset="0"/>
                <a:ea typeface="Times New Roman" panose="02020603050405020304" pitchFamily="18" charset="0"/>
                <a:cs typeface="Arial" panose="020B0604020202020204" pitchFamily="34" charset="0"/>
              </a:rPr>
              <a:t>at the </a:t>
            </a:r>
            <a:r>
              <a:rPr lang="ro-RO" sz="3200" b="1" dirty="0">
                <a:effectLst/>
                <a:latin typeface="Arial" panose="020B0604020202020204" pitchFamily="34" charset="0"/>
                <a:ea typeface="Times New Roman" panose="02020603050405020304" pitchFamily="18" charset="0"/>
                <a:cs typeface="Arial" panose="020B0604020202020204" pitchFamily="34" charset="0"/>
              </a:rPr>
              <a:t>R.D.I.S.G.B.</a:t>
            </a:r>
            <a:r>
              <a:rPr lang="en-GB"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effectLst/>
                <a:latin typeface="Arial" panose="020B0604020202020204" pitchFamily="34" charset="0"/>
                <a:ea typeface="Times New Roman" panose="02020603050405020304" pitchFamily="18" charset="0"/>
                <a:cs typeface="Arial" panose="020B0604020202020204" pitchFamily="34" charset="0"/>
              </a:rPr>
              <a:t> Constanta </a:t>
            </a:r>
            <a:r>
              <a:rPr lang="en-GB" sz="3200" b="1" dirty="0">
                <a:effectLst/>
                <a:latin typeface="Arial" panose="020B0604020202020204" pitchFamily="34" charset="0"/>
                <a:ea typeface="Calibri" panose="020F0502020204030204" pitchFamily="34" charset="0"/>
                <a:cs typeface="Arial" panose="020B0604020202020204" pitchFamily="34" charset="0"/>
              </a:rPr>
              <a:t>meet the requirements to be included in the purebred category.</a:t>
            </a:r>
            <a:endParaRPr lang="ro-RO" sz="3200" b="1" dirty="0">
              <a:effectLst/>
              <a:latin typeface="Arial" panose="020B0604020202020204" pitchFamily="34" charset="0"/>
              <a:ea typeface="Calibri" panose="020F0502020204030204" pitchFamily="34" charset="0"/>
              <a:cs typeface="Arial" panose="020B0604020202020204" pitchFamily="34" charset="0"/>
            </a:endParaRPr>
          </a:p>
          <a:p>
            <a:pPr marL="457200" indent="-457200">
              <a:lnSpc>
                <a:spcPct val="105000"/>
              </a:lnSpc>
              <a:spcAft>
                <a:spcPts val="800"/>
              </a:spcAft>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Calibri" panose="020F0502020204030204" pitchFamily="34" charset="0"/>
                <a:cs typeface="Arial" panose="020B0604020202020204" pitchFamily="34" charset="0"/>
              </a:rPr>
              <a:t> </a:t>
            </a:r>
            <a:r>
              <a:rPr lang="en-GB" sz="3200" b="1" dirty="0">
                <a:effectLst/>
                <a:latin typeface="Arial" panose="020B0604020202020204" pitchFamily="34" charset="0"/>
                <a:ea typeface="Calibri" panose="020F0502020204030204" pitchFamily="34" charset="0"/>
                <a:cs typeface="Arial" panose="020B0604020202020204" pitchFamily="34" charset="0"/>
              </a:rPr>
              <a:t>Genetic evaluation of newly created breeds by calculating specific indicators certifies </a:t>
            </a:r>
            <a:r>
              <a:rPr lang="ro-RO" sz="3200" b="1" dirty="0">
                <a:effectLst/>
                <a:latin typeface="Arial" panose="020B0604020202020204" pitchFamily="34" charset="0"/>
                <a:ea typeface="Calibri" panose="020F0502020204030204" pitchFamily="34" charset="0"/>
                <a:cs typeface="Arial" panose="020B0604020202020204" pitchFamily="34" charset="0"/>
              </a:rPr>
              <a:t>a </a:t>
            </a:r>
            <a:r>
              <a:rPr lang="en-GB" sz="3200" b="1" dirty="0">
                <a:effectLst/>
                <a:latin typeface="Arial" panose="020B0604020202020204" pitchFamily="34" charset="0"/>
                <a:ea typeface="Calibri" panose="020F0502020204030204" pitchFamily="34" charset="0"/>
                <a:cs typeface="Arial" panose="020B0604020202020204" pitchFamily="34" charset="0"/>
              </a:rPr>
              <a:t>proper genetic stability.</a:t>
            </a:r>
          </a:p>
          <a:p>
            <a:pPr marL="457200" indent="-457200">
              <a:lnSpc>
                <a:spcPct val="105000"/>
              </a:lnSpc>
              <a:spcAft>
                <a:spcPts val="800"/>
              </a:spcAft>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Calibri" panose="020F0502020204030204" pitchFamily="34" charset="0"/>
                <a:cs typeface="Arial" panose="020B0604020202020204" pitchFamily="34" charset="0"/>
              </a:rPr>
              <a:t> </a:t>
            </a:r>
            <a:r>
              <a:rPr lang="en-GB" sz="3200" b="1" dirty="0">
                <a:effectLst/>
                <a:latin typeface="Arial" panose="020B0604020202020204" pitchFamily="34" charset="0"/>
                <a:ea typeface="Calibri" panose="020F0502020204030204" pitchFamily="34" charset="0"/>
                <a:cs typeface="Arial" panose="020B0604020202020204" pitchFamily="34" charset="0"/>
              </a:rPr>
              <a:t>Dissemination of genetic progress of new breeds to commercial farms has shown very positive results.</a:t>
            </a:r>
          </a:p>
          <a:p>
            <a:pPr algn="just"/>
            <a:endParaRPr lang="ro-RO" sz="3200"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pic>
        <p:nvPicPr>
          <p:cNvPr id="2" name="Picture 1">
            <a:extLst>
              <a:ext uri="{FF2B5EF4-FFF2-40B4-BE49-F238E27FC236}">
                <a16:creationId xmlns:a16="http://schemas.microsoft.com/office/drawing/2014/main" id="{05E89EC2-449C-DEDC-B8FC-D0DD84A04C24}"/>
              </a:ext>
            </a:extLst>
          </p:cNvPr>
          <p:cNvPicPr>
            <a:picLocks noChangeAspect="1"/>
          </p:cNvPicPr>
          <p:nvPr/>
        </p:nvPicPr>
        <p:blipFill>
          <a:blip r:embed="rId3"/>
          <a:stretch>
            <a:fillRect/>
          </a:stretch>
        </p:blipFill>
        <p:spPr>
          <a:xfrm>
            <a:off x="25515392" y="1125147"/>
            <a:ext cx="5096775" cy="4558090"/>
          </a:xfrm>
          <a:prstGeom prst="rect">
            <a:avLst/>
          </a:prstGeom>
        </p:spPr>
      </p:pic>
      <p:graphicFrame>
        <p:nvGraphicFramePr>
          <p:cNvPr id="3" name="Table 2">
            <a:extLst>
              <a:ext uri="{FF2B5EF4-FFF2-40B4-BE49-F238E27FC236}">
                <a16:creationId xmlns:a16="http://schemas.microsoft.com/office/drawing/2014/main" id="{A42B634C-8853-16A4-C64D-579FFF9A5A2E}"/>
              </a:ext>
            </a:extLst>
          </p:cNvPr>
          <p:cNvGraphicFramePr>
            <a:graphicFrameLocks noGrp="1"/>
          </p:cNvGraphicFramePr>
          <p:nvPr>
            <p:extLst>
              <p:ext uri="{D42A27DB-BD31-4B8C-83A1-F6EECF244321}">
                <p14:modId xmlns:p14="http://schemas.microsoft.com/office/powerpoint/2010/main" val="1787130677"/>
              </p:ext>
            </p:extLst>
          </p:nvPr>
        </p:nvGraphicFramePr>
        <p:xfrm>
          <a:off x="2079864" y="24154394"/>
          <a:ext cx="13033474" cy="3093662"/>
        </p:xfrm>
        <a:graphic>
          <a:graphicData uri="http://schemas.openxmlformats.org/drawingml/2006/table">
            <a:tbl>
              <a:tblPr>
                <a:tableStyleId>{D7AC3CCA-C797-4891-BE02-D94E43425B78}</a:tableStyleId>
              </a:tblPr>
              <a:tblGrid>
                <a:gridCol w="4049862">
                  <a:extLst>
                    <a:ext uri="{9D8B030D-6E8A-4147-A177-3AD203B41FA5}">
                      <a16:colId xmlns:a16="http://schemas.microsoft.com/office/drawing/2014/main" val="3788927551"/>
                    </a:ext>
                  </a:extLst>
                </a:gridCol>
                <a:gridCol w="2458842">
                  <a:extLst>
                    <a:ext uri="{9D8B030D-6E8A-4147-A177-3AD203B41FA5}">
                      <a16:colId xmlns:a16="http://schemas.microsoft.com/office/drawing/2014/main" val="3932807439"/>
                    </a:ext>
                  </a:extLst>
                </a:gridCol>
                <a:gridCol w="2314203">
                  <a:extLst>
                    <a:ext uri="{9D8B030D-6E8A-4147-A177-3AD203B41FA5}">
                      <a16:colId xmlns:a16="http://schemas.microsoft.com/office/drawing/2014/main" val="2336205559"/>
                    </a:ext>
                  </a:extLst>
                </a:gridCol>
                <a:gridCol w="2169568">
                  <a:extLst>
                    <a:ext uri="{9D8B030D-6E8A-4147-A177-3AD203B41FA5}">
                      <a16:colId xmlns:a16="http://schemas.microsoft.com/office/drawing/2014/main" val="1235367624"/>
                    </a:ext>
                  </a:extLst>
                </a:gridCol>
                <a:gridCol w="2040999">
                  <a:extLst>
                    <a:ext uri="{9D8B030D-6E8A-4147-A177-3AD203B41FA5}">
                      <a16:colId xmlns:a16="http://schemas.microsoft.com/office/drawing/2014/main" val="290885483"/>
                    </a:ext>
                  </a:extLst>
                </a:gridCol>
              </a:tblGrid>
              <a:tr h="481658">
                <a:tc rowSpan="2">
                  <a:txBody>
                    <a:bodyPr/>
                    <a:lstStyle/>
                    <a:p>
                      <a:pPr algn="ctr">
                        <a:lnSpc>
                          <a:spcPct val="105000"/>
                        </a:lnSpc>
                        <a:spcBef>
                          <a:spcPts val="855"/>
                        </a:spcBef>
                        <a:spcAft>
                          <a:spcPts val="1655"/>
                        </a:spcAft>
                      </a:pPr>
                      <a:r>
                        <a:rPr lang="en-US" sz="3200" b="1" dirty="0">
                          <a:effectLst/>
                          <a:latin typeface="Arial" panose="020B0604020202020204" pitchFamily="34" charset="0"/>
                          <a:cs typeface="Arial" panose="020B0604020202020204" pitchFamily="34" charset="0"/>
                        </a:rPr>
                        <a:t>Breed</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gridSpan="4">
                  <a:txBody>
                    <a:bodyPr/>
                    <a:lstStyle/>
                    <a:p>
                      <a:pPr algn="ctr">
                        <a:lnSpc>
                          <a:spcPct val="115000"/>
                        </a:lnSpc>
                      </a:pPr>
                      <a:r>
                        <a:rPr lang="en-GB" sz="3200" b="1" dirty="0">
                          <a:effectLst/>
                          <a:latin typeface="Arial" panose="020B0604020202020204" pitchFamily="34" charset="0"/>
                          <a:cs typeface="Arial" panose="020B0604020202020204" pitchFamily="34" charset="0"/>
                        </a:rPr>
                        <a:t>Coefficient of reproductive isolation</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14969683"/>
                  </a:ext>
                </a:extLst>
              </a:tr>
              <a:tr h="454018">
                <a:tc vMerge="1">
                  <a:txBody>
                    <a:bodyPr/>
                    <a:lstStyle/>
                    <a:p>
                      <a:endParaRPr lang="en-GB"/>
                    </a:p>
                  </a:txBody>
                  <a:tcPr/>
                </a:tc>
                <a:tc gridSpan="4">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y</a:t>
                      </a:r>
                      <a:r>
                        <a:rPr lang="en-US" sz="3200" b="1" dirty="0">
                          <a:effectLst/>
                          <a:latin typeface="Arial" panose="020B0604020202020204" pitchFamily="34" charset="0"/>
                          <a:cs typeface="Arial" panose="020B0604020202020204" pitchFamily="34" charset="0"/>
                        </a:rPr>
                        <a:t>ear /value</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9889118"/>
                  </a:ext>
                </a:extLst>
              </a:tr>
              <a:tr h="481658">
                <a:tc>
                  <a:txBody>
                    <a:bodyPr/>
                    <a:lstStyle/>
                    <a:p>
                      <a:pPr algn="ctr">
                        <a:lnSpc>
                          <a:spcPct val="115000"/>
                        </a:lnSpc>
                      </a:pPr>
                      <a:r>
                        <a:rPr lang="x-none" sz="3200" b="1">
                          <a:effectLst/>
                          <a:latin typeface="Arial" panose="020B0604020202020204" pitchFamily="34" charset="0"/>
                          <a:cs typeface="Arial" panose="020B0604020202020204" pitchFamily="34" charset="0"/>
                        </a:rPr>
                        <a:t>Palas Milk Breed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1988/+0,137</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1993/+0</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52</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1998/+1</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2022/+1</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760022147"/>
                  </a:ext>
                </a:extLst>
              </a:tr>
              <a:tr h="481658">
                <a:tc>
                  <a:txBody>
                    <a:bodyPr/>
                    <a:lstStyle/>
                    <a:p>
                      <a:pPr algn="ctr">
                        <a:lnSpc>
                          <a:spcPct val="115000"/>
                        </a:lnSpc>
                      </a:pPr>
                      <a:r>
                        <a:rPr lang="x-none" sz="3200" b="1">
                          <a:effectLst/>
                          <a:latin typeface="Arial" panose="020B0604020202020204" pitchFamily="34" charset="0"/>
                          <a:cs typeface="Arial" panose="020B0604020202020204" pitchFamily="34" charset="0"/>
                        </a:rPr>
                        <a:t>Palas Meat Breed</a:t>
                      </a:r>
                      <a:endParaRPr lang="en-GB" sz="3200" b="1">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1973/-1</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1989/+1</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1994/+0</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94</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2022/+1</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1199188028"/>
                  </a:ext>
                </a:extLst>
              </a:tr>
              <a:tr h="798262">
                <a:tc>
                  <a:txBody>
                    <a:bodyPr/>
                    <a:lstStyle/>
                    <a:p>
                      <a:pPr algn="ctr">
                        <a:lnSpc>
                          <a:spcPct val="115000"/>
                        </a:lnSpc>
                      </a:pPr>
                      <a:r>
                        <a:rPr lang="x-none" sz="3200" b="1" dirty="0">
                          <a:effectLst/>
                          <a:latin typeface="Arial" panose="020B0604020202020204" pitchFamily="34" charset="0"/>
                          <a:cs typeface="Arial" panose="020B0604020202020204" pitchFamily="34" charset="0"/>
                        </a:rPr>
                        <a:t>Palas Prolific Breed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1973/-1</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1978/-1</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1988/-1</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2020/+1</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228156708"/>
                  </a:ext>
                </a:extLst>
              </a:tr>
            </a:tbl>
          </a:graphicData>
        </a:graphic>
      </p:graphicFrame>
      <p:sp>
        <p:nvSpPr>
          <p:cNvPr id="6" name="TextBox 5">
            <a:extLst>
              <a:ext uri="{FF2B5EF4-FFF2-40B4-BE49-F238E27FC236}">
                <a16:creationId xmlns:a16="http://schemas.microsoft.com/office/drawing/2014/main" id="{537BAAEA-699C-D7A7-16A7-43C94F632A29}"/>
              </a:ext>
            </a:extLst>
          </p:cNvPr>
          <p:cNvSpPr txBox="1"/>
          <p:nvPr/>
        </p:nvSpPr>
        <p:spPr>
          <a:xfrm>
            <a:off x="3094503" y="23052927"/>
            <a:ext cx="9952325" cy="610488"/>
          </a:xfrm>
          <a:prstGeom prst="rect">
            <a:avLst/>
          </a:prstGeom>
          <a:gradFill>
            <a:gsLst>
              <a:gs pos="0">
                <a:schemeClr val="bg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ctr">
              <a:lnSpc>
                <a:spcPct val="115000"/>
              </a:lnSpc>
            </a:pPr>
            <a:r>
              <a:rPr lang="en-GB" sz="3200" b="1" dirty="0">
                <a:effectLst/>
                <a:latin typeface="Arial" panose="020B0604020202020204" pitchFamily="34" charset="0"/>
                <a:ea typeface="Times New Roman" panose="02020603050405020304" pitchFamily="18" charset="0"/>
                <a:cs typeface="Arial" panose="020B0604020202020204" pitchFamily="34" charset="0"/>
              </a:rPr>
              <a:t>The coefficient of reproductive isolation (R.I.C.)</a:t>
            </a:r>
          </a:p>
        </p:txBody>
      </p:sp>
      <p:sp>
        <p:nvSpPr>
          <p:cNvPr id="7" name="TextBox 6">
            <a:extLst>
              <a:ext uri="{FF2B5EF4-FFF2-40B4-BE49-F238E27FC236}">
                <a16:creationId xmlns:a16="http://schemas.microsoft.com/office/drawing/2014/main" id="{FA6B8F28-DAB8-D937-36A2-7FCCA3636299}"/>
              </a:ext>
            </a:extLst>
          </p:cNvPr>
          <p:cNvSpPr txBox="1"/>
          <p:nvPr/>
        </p:nvSpPr>
        <p:spPr>
          <a:xfrm>
            <a:off x="2079864" y="27458000"/>
            <a:ext cx="13513503" cy="2890471"/>
          </a:xfrm>
          <a:prstGeom prst="rect">
            <a:avLst/>
          </a:prstGeom>
          <a:noFill/>
        </p:spPr>
        <p:txBody>
          <a:bodyPr wrap="square" rtlCol="0">
            <a:spAutoFit/>
          </a:bodyPr>
          <a:lstStyle/>
          <a:p>
            <a:pPr marL="457200" indent="-457200" algn="just">
              <a:lnSpc>
                <a:spcPct val="115000"/>
              </a:lnSpc>
              <a:buClr>
                <a:schemeClr val="accent1">
                  <a:lumMod val="50000"/>
                </a:schemeClr>
              </a:buClr>
              <a:buSzPct val="142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reproductive isolation coefficient (RIC) value for the 3 new sheep breeds is +1.</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lnSpc>
                <a:spcPct val="115000"/>
              </a:lnSpc>
              <a:buClr>
                <a:schemeClr val="accent1">
                  <a:lumMod val="50000"/>
                </a:schemeClr>
              </a:buClr>
              <a:buSzPct val="142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reproductive isolation is confirmed.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endParaRPr lang="en-GB" dirty="0"/>
          </a:p>
        </p:txBody>
      </p:sp>
      <p:graphicFrame>
        <p:nvGraphicFramePr>
          <p:cNvPr id="9" name="Table 8">
            <a:extLst>
              <a:ext uri="{FF2B5EF4-FFF2-40B4-BE49-F238E27FC236}">
                <a16:creationId xmlns:a16="http://schemas.microsoft.com/office/drawing/2014/main" id="{D2BE67D7-977F-BC60-3E19-A6DADE079899}"/>
              </a:ext>
            </a:extLst>
          </p:cNvPr>
          <p:cNvGraphicFramePr>
            <a:graphicFrameLocks noGrp="1"/>
          </p:cNvGraphicFramePr>
          <p:nvPr>
            <p:extLst>
              <p:ext uri="{D42A27DB-BD31-4B8C-83A1-F6EECF244321}">
                <p14:modId xmlns:p14="http://schemas.microsoft.com/office/powerpoint/2010/main" val="84145086"/>
              </p:ext>
            </p:extLst>
          </p:nvPr>
        </p:nvGraphicFramePr>
        <p:xfrm>
          <a:off x="16550903" y="23649783"/>
          <a:ext cx="14866374" cy="5564318"/>
        </p:xfrm>
        <a:graphic>
          <a:graphicData uri="http://schemas.openxmlformats.org/drawingml/2006/table">
            <a:tbl>
              <a:tblPr>
                <a:tableStyleId>{D7AC3CCA-C797-4891-BE02-D94E43425B78}</a:tableStyleId>
              </a:tblPr>
              <a:tblGrid>
                <a:gridCol w="3982064">
                  <a:extLst>
                    <a:ext uri="{9D8B030D-6E8A-4147-A177-3AD203B41FA5}">
                      <a16:colId xmlns:a16="http://schemas.microsoft.com/office/drawing/2014/main" val="3988488439"/>
                    </a:ext>
                  </a:extLst>
                </a:gridCol>
                <a:gridCol w="2389238">
                  <a:extLst>
                    <a:ext uri="{9D8B030D-6E8A-4147-A177-3AD203B41FA5}">
                      <a16:colId xmlns:a16="http://schemas.microsoft.com/office/drawing/2014/main" val="322208019"/>
                    </a:ext>
                  </a:extLst>
                </a:gridCol>
                <a:gridCol w="2595717">
                  <a:extLst>
                    <a:ext uri="{9D8B030D-6E8A-4147-A177-3AD203B41FA5}">
                      <a16:colId xmlns:a16="http://schemas.microsoft.com/office/drawing/2014/main" val="3192913961"/>
                    </a:ext>
                  </a:extLst>
                </a:gridCol>
                <a:gridCol w="2697157">
                  <a:extLst>
                    <a:ext uri="{9D8B030D-6E8A-4147-A177-3AD203B41FA5}">
                      <a16:colId xmlns:a16="http://schemas.microsoft.com/office/drawing/2014/main" val="1613339835"/>
                    </a:ext>
                  </a:extLst>
                </a:gridCol>
                <a:gridCol w="3202198">
                  <a:extLst>
                    <a:ext uri="{9D8B030D-6E8A-4147-A177-3AD203B41FA5}">
                      <a16:colId xmlns:a16="http://schemas.microsoft.com/office/drawing/2014/main" val="3708386391"/>
                    </a:ext>
                  </a:extLst>
                </a:gridCol>
              </a:tblGrid>
              <a:tr h="0">
                <a:tc>
                  <a:txBody>
                    <a:bodyPr/>
                    <a:lstStyle/>
                    <a:p>
                      <a:pPr algn="ctr">
                        <a:lnSpc>
                          <a:spcPct val="105000"/>
                        </a:lnSpc>
                        <a:spcBef>
                          <a:spcPts val="1425"/>
                        </a:spcBef>
                        <a:spcAft>
                          <a:spcPts val="2225"/>
                        </a:spcAft>
                      </a:pPr>
                      <a:r>
                        <a:rPr lang="en-US" sz="3200" b="1" dirty="0">
                          <a:effectLst/>
                          <a:latin typeface="Arial" panose="020B0604020202020204" pitchFamily="34" charset="0"/>
                          <a:cs typeface="Arial" panose="020B0604020202020204" pitchFamily="34" charset="0"/>
                        </a:rPr>
                        <a:t>Breed</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gridSpan="2">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Total inbreeding – F (%)</a:t>
                      </a:r>
                      <a:endParaRPr lang="en-GB" sz="3200" b="1" dirty="0">
                        <a:effectLst/>
                        <a:latin typeface="Arial" panose="020B0604020202020204" pitchFamily="34" charset="0"/>
                        <a:cs typeface="Arial" panose="020B0604020202020204" pitchFamily="34" charset="0"/>
                      </a:endParaRPr>
                    </a:p>
                    <a:p>
                      <a:pPr algn="ctr">
                        <a:lnSpc>
                          <a:spcPct val="105000"/>
                        </a:lnSpc>
                        <a:spcAft>
                          <a:spcPts val="800"/>
                        </a:spcAft>
                      </a:pPr>
                      <a:r>
                        <a:rPr lang="en-US" sz="3200" b="1" u="sng" dirty="0">
                          <a:effectLst/>
                          <a:latin typeface="Arial" panose="020B0604020202020204" pitchFamily="34" charset="0"/>
                          <a:cs typeface="Arial" panose="020B0604020202020204" pitchFamily="34" charset="0"/>
                        </a:rPr>
                        <a:t>Years</a:t>
                      </a:r>
                      <a:endParaRPr lang="en-GB" sz="3200" b="1" dirty="0">
                        <a:effectLst/>
                        <a:latin typeface="Arial" panose="020B0604020202020204" pitchFamily="34" charset="0"/>
                        <a:cs typeface="Arial" panose="020B0604020202020204" pitchFamily="34" charset="0"/>
                      </a:endParaRPr>
                    </a:p>
                    <a:p>
                      <a:pPr algn="ctr">
                        <a:lnSpc>
                          <a:spcPct val="105000"/>
                        </a:lnSpc>
                        <a:spcAft>
                          <a:spcPts val="800"/>
                        </a:spcAft>
                      </a:pPr>
                      <a:r>
                        <a:rPr lang="en-US" sz="3200" b="1" dirty="0">
                          <a:effectLst/>
                          <a:latin typeface="Arial" panose="020B0604020202020204" pitchFamily="34" charset="0"/>
                          <a:cs typeface="Arial" panose="020B0604020202020204" pitchFamily="34" charset="0"/>
                        </a:rPr>
                        <a:t>Value</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lang="en-GB"/>
                    </a:p>
                  </a:txBody>
                  <a:tcPr/>
                </a:tc>
                <a:tc gridSpan="2">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Average inbreeding per generation - ∆F (%)</a:t>
                      </a:r>
                      <a:endParaRPr lang="en-GB" sz="3200" b="1" dirty="0">
                        <a:effectLst/>
                        <a:latin typeface="Arial" panose="020B0604020202020204" pitchFamily="34" charset="0"/>
                        <a:cs typeface="Arial" panose="020B0604020202020204" pitchFamily="34" charset="0"/>
                      </a:endParaRPr>
                    </a:p>
                    <a:p>
                      <a:pPr algn="ctr">
                        <a:lnSpc>
                          <a:spcPct val="105000"/>
                        </a:lnSpc>
                        <a:spcAft>
                          <a:spcPts val="800"/>
                        </a:spcAft>
                      </a:pPr>
                      <a:r>
                        <a:rPr lang="en-US" sz="3200" b="1" u="sng" dirty="0">
                          <a:effectLst/>
                          <a:latin typeface="Arial" panose="020B0604020202020204" pitchFamily="34" charset="0"/>
                          <a:cs typeface="Arial" panose="020B0604020202020204" pitchFamily="34" charset="0"/>
                        </a:rPr>
                        <a:t>Years</a:t>
                      </a:r>
                      <a:endParaRPr lang="en-GB" sz="3200" b="1" dirty="0">
                        <a:effectLst/>
                        <a:latin typeface="Arial" panose="020B0604020202020204" pitchFamily="34" charset="0"/>
                        <a:cs typeface="Arial" panose="020B0604020202020204" pitchFamily="34" charset="0"/>
                      </a:endParaRPr>
                    </a:p>
                    <a:p>
                      <a:pPr algn="ctr">
                        <a:lnSpc>
                          <a:spcPct val="105000"/>
                        </a:lnSpc>
                        <a:spcAft>
                          <a:spcPts val="800"/>
                        </a:spcAft>
                      </a:pPr>
                      <a:r>
                        <a:rPr lang="en-US" sz="3200" b="1" dirty="0">
                          <a:effectLst/>
                          <a:latin typeface="Arial" panose="020B0604020202020204" pitchFamily="34" charset="0"/>
                          <a:cs typeface="Arial" panose="020B0604020202020204" pitchFamily="34" charset="0"/>
                        </a:rPr>
                        <a:t>Value</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lang="en-GB"/>
                    </a:p>
                  </a:txBody>
                  <a:tcPr/>
                </a:tc>
                <a:extLst>
                  <a:ext uri="{0D108BD9-81ED-4DB2-BD59-A6C34878D82A}">
                    <a16:rowId xmlns:a16="http://schemas.microsoft.com/office/drawing/2014/main" val="2796468242"/>
                  </a:ext>
                </a:extLst>
              </a:tr>
              <a:tr h="202771">
                <a:tc rowSpan="2">
                  <a:txBody>
                    <a:bodyPr/>
                    <a:lstStyle/>
                    <a:p>
                      <a:pPr algn="ctr">
                        <a:lnSpc>
                          <a:spcPct val="115000"/>
                        </a:lnSpc>
                        <a:spcBef>
                          <a:spcPts val="1425"/>
                        </a:spcBef>
                        <a:spcAft>
                          <a:spcPts val="1425"/>
                        </a:spcAft>
                      </a:pPr>
                      <a:r>
                        <a:rPr lang="x-none" sz="3200" b="1" dirty="0">
                          <a:effectLst/>
                          <a:latin typeface="Arial" panose="020B0604020202020204" pitchFamily="34" charset="0"/>
                          <a:cs typeface="Arial" panose="020B0604020202020204" pitchFamily="34" charset="0"/>
                        </a:rPr>
                        <a:t>Palas Milk Breed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1988-1993</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1998-2003</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1988-1993</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1998-2003</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3245340518"/>
                  </a:ext>
                </a:extLst>
              </a:tr>
              <a:tr h="0">
                <a:tc vMerge="1">
                  <a:txBody>
                    <a:bodyPr/>
                    <a:lstStyle/>
                    <a:p>
                      <a:endParaRPr lang="en-GB"/>
                    </a:p>
                  </a:txBody>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0.51- </a:t>
                      </a:r>
                      <a:r>
                        <a:rPr lang="en-US" sz="3200" b="1" dirty="0">
                          <a:effectLst/>
                          <a:latin typeface="Arial" panose="020B0604020202020204" pitchFamily="34" charset="0"/>
                          <a:cs typeface="Arial" panose="020B0604020202020204" pitchFamily="34" charset="0"/>
                        </a:rPr>
                        <a:t>3</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69%</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8.50-</a:t>
                      </a:r>
                      <a:r>
                        <a:rPr lang="en-US" sz="3200" b="1" dirty="0">
                          <a:effectLst/>
                          <a:latin typeface="Arial" panose="020B0604020202020204" pitchFamily="34" charset="0"/>
                          <a:cs typeface="Arial" panose="020B0604020202020204" pitchFamily="34" charset="0"/>
                        </a:rPr>
                        <a:t>3</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52%</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0.17-</a:t>
                      </a:r>
                      <a:r>
                        <a:rPr lang="en-US" sz="3200" b="1" dirty="0">
                          <a:effectLst/>
                          <a:latin typeface="Arial" panose="020B0604020202020204" pitchFamily="34" charset="0"/>
                          <a:cs typeface="Arial" panose="020B0604020202020204" pitchFamily="34" charset="0"/>
                        </a:rPr>
                        <a:t>0</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97%</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1.75-</a:t>
                      </a:r>
                      <a:r>
                        <a:rPr lang="en-US" sz="3200" b="1" dirty="0">
                          <a:effectLst/>
                          <a:latin typeface="Arial" panose="020B0604020202020204" pitchFamily="34" charset="0"/>
                          <a:cs typeface="Arial" panose="020B0604020202020204" pitchFamily="34" charset="0"/>
                        </a:rPr>
                        <a:t>0</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73%</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1239499121"/>
                  </a:ext>
                </a:extLst>
              </a:tr>
              <a:tr h="0">
                <a:tc rowSpan="2">
                  <a:txBody>
                    <a:bodyPr/>
                    <a:lstStyle/>
                    <a:p>
                      <a:pPr algn="ctr">
                        <a:lnSpc>
                          <a:spcPct val="115000"/>
                        </a:lnSpc>
                        <a:spcBef>
                          <a:spcPts val="1425"/>
                        </a:spcBef>
                        <a:spcAft>
                          <a:spcPts val="1425"/>
                        </a:spcAft>
                      </a:pPr>
                      <a:r>
                        <a:rPr lang="x-none" sz="3200" b="1" dirty="0">
                          <a:effectLst/>
                          <a:latin typeface="Arial" panose="020B0604020202020204" pitchFamily="34" charset="0"/>
                          <a:cs typeface="Arial" panose="020B0604020202020204" pitchFamily="34" charset="0"/>
                        </a:rPr>
                        <a:t>Palas Meat Breed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1989-1994</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2003-2009</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1989-1994</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en-US" sz="3200" b="1">
                          <a:effectLst/>
                          <a:latin typeface="Arial" panose="020B0604020202020204" pitchFamily="34" charset="0"/>
                          <a:cs typeface="Arial" panose="020B0604020202020204" pitchFamily="34" charset="0"/>
                        </a:rPr>
                        <a:t>2003-2009</a:t>
                      </a:r>
                      <a:endParaRPr lang="en-GB" sz="3200" b="1">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3663385481"/>
                  </a:ext>
                </a:extLst>
              </a:tr>
              <a:tr h="0">
                <a:tc vMerge="1">
                  <a:txBody>
                    <a:bodyPr/>
                    <a:lstStyle/>
                    <a:p>
                      <a:endParaRPr lang="en-GB"/>
                    </a:p>
                  </a:txBody>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5.06-</a:t>
                      </a:r>
                      <a:r>
                        <a:rPr lang="en-US" sz="3200" b="1" dirty="0">
                          <a:effectLst/>
                          <a:latin typeface="Arial" panose="020B0604020202020204" pitchFamily="34" charset="0"/>
                          <a:cs typeface="Arial" panose="020B0604020202020204" pitchFamily="34" charset="0"/>
                        </a:rPr>
                        <a:t>17</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42%</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14.19-</a:t>
                      </a:r>
                      <a:r>
                        <a:rPr lang="en-US" sz="3200" b="1" dirty="0">
                          <a:effectLst/>
                          <a:latin typeface="Arial" panose="020B0604020202020204" pitchFamily="34" charset="0"/>
                          <a:cs typeface="Arial" panose="020B0604020202020204" pitchFamily="34" charset="0"/>
                        </a:rPr>
                        <a:t>10</a:t>
                      </a:r>
                      <a:r>
                        <a:rPr lang="ro-RO" sz="3200" b="1">
                          <a:effectLst/>
                          <a:latin typeface="Arial" panose="020B0604020202020204" pitchFamily="34" charset="0"/>
                          <a:cs typeface="Arial" panose="020B0604020202020204" pitchFamily="34" charset="0"/>
                        </a:rPr>
                        <a:t>.0</a:t>
                      </a:r>
                      <a:r>
                        <a:rPr lang="en-US" sz="3200" b="1">
                          <a:effectLst/>
                          <a:latin typeface="Arial" panose="020B0604020202020204" pitchFamily="34" charset="0"/>
                          <a:cs typeface="Arial" panose="020B0604020202020204" pitchFamily="34" charset="0"/>
                        </a:rPr>
                        <a:t>%</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1.06-</a:t>
                      </a:r>
                      <a:r>
                        <a:rPr lang="en-US" sz="3200" b="1" dirty="0">
                          <a:effectLst/>
                          <a:latin typeface="Arial" panose="020B0604020202020204" pitchFamily="34" charset="0"/>
                          <a:cs typeface="Arial" panose="020B0604020202020204" pitchFamily="34" charset="0"/>
                        </a:rPr>
                        <a:t>3</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30%</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2.38-</a:t>
                      </a:r>
                      <a:r>
                        <a:rPr lang="en-US" sz="3200" b="1" dirty="0">
                          <a:effectLst/>
                          <a:latin typeface="Arial" panose="020B0604020202020204" pitchFamily="34" charset="0"/>
                          <a:cs typeface="Arial" panose="020B0604020202020204" pitchFamily="34" charset="0"/>
                        </a:rPr>
                        <a:t>1</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04%</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1779294664"/>
                  </a:ext>
                </a:extLst>
              </a:tr>
              <a:tr h="0">
                <a:tc rowSpan="2">
                  <a:txBody>
                    <a:bodyPr/>
                    <a:lstStyle/>
                    <a:p>
                      <a:pPr algn="ctr">
                        <a:lnSpc>
                          <a:spcPct val="115000"/>
                        </a:lnSpc>
                        <a:spcBef>
                          <a:spcPts val="855"/>
                        </a:spcBef>
                        <a:spcAft>
                          <a:spcPts val="855"/>
                        </a:spcAft>
                      </a:pPr>
                      <a:r>
                        <a:rPr lang="x-none" sz="3200" b="1" dirty="0">
                          <a:effectLst/>
                          <a:latin typeface="Arial" panose="020B0604020202020204" pitchFamily="34" charset="0"/>
                          <a:cs typeface="Arial" panose="020B0604020202020204" pitchFamily="34" charset="0"/>
                        </a:rPr>
                        <a:t>Palas Prolific Breed</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gridSpan="2">
                  <a:txBody>
                    <a:bodyPr/>
                    <a:lstStyle/>
                    <a:p>
                      <a:pPr algn="ctr">
                        <a:lnSpc>
                          <a:spcPct val="105000"/>
                        </a:lnSpc>
                        <a:spcAft>
                          <a:spcPts val="800"/>
                        </a:spcAft>
                      </a:pPr>
                      <a:r>
                        <a:rPr lang="ro-RO" sz="3200" b="1" dirty="0">
                          <a:effectLst/>
                          <a:latin typeface="Arial" panose="020B0604020202020204" pitchFamily="34" charset="0"/>
                          <a:ea typeface="Calibri" panose="020F0502020204030204" pitchFamily="34" charset="0"/>
                          <a:cs typeface="Arial" panose="020B0604020202020204" pitchFamily="34" charset="0"/>
                        </a:rPr>
                        <a:t>2017</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dirty="0"/>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gridSpan="2">
                  <a:txBody>
                    <a:bodyPr/>
                    <a:lstStyle/>
                    <a:p>
                      <a:pPr algn="ctr">
                        <a:lnSpc>
                          <a:spcPct val="105000"/>
                        </a:lnSpc>
                        <a:spcAft>
                          <a:spcPts val="800"/>
                        </a:spcAft>
                      </a:pPr>
                      <a:r>
                        <a:rPr lang="ro-RO" sz="3200" b="1" dirty="0">
                          <a:effectLst/>
                          <a:latin typeface="Arial" panose="020B0604020202020204" pitchFamily="34" charset="0"/>
                          <a:cs typeface="Arial" panose="020B0604020202020204" pitchFamily="34" charset="0"/>
                        </a:rPr>
                        <a:t>2017</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dirty="0"/>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748856080"/>
                  </a:ext>
                </a:extLst>
              </a:tr>
              <a:tr h="0">
                <a:tc vMerge="1">
                  <a:txBody>
                    <a:bodyPr/>
                    <a:lstStyle/>
                    <a:p>
                      <a:endParaRPr lang="en-GB"/>
                    </a:p>
                  </a:txBody>
                  <a:tcPr/>
                </a:tc>
                <a:tc gridSpan="2">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4</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39%</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pPr algn="ctr">
                        <a:lnSpc>
                          <a:spcPct val="105000"/>
                        </a:lnSpc>
                        <a:spcAft>
                          <a:spcPts val="800"/>
                        </a:spcAft>
                      </a:pP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gridSpan="2">
                  <a:txBody>
                    <a:bodyPr/>
                    <a:lstStyle/>
                    <a:p>
                      <a:pPr algn="ctr">
                        <a:lnSpc>
                          <a:spcPct val="105000"/>
                        </a:lnSpc>
                        <a:spcAft>
                          <a:spcPts val="800"/>
                        </a:spcAft>
                      </a:pPr>
                      <a:r>
                        <a:rPr lang="en-US" sz="3200" b="1" dirty="0">
                          <a:effectLst/>
                          <a:latin typeface="Arial" panose="020B0604020202020204" pitchFamily="34" charset="0"/>
                          <a:cs typeface="Arial" panose="020B0604020202020204" pitchFamily="34" charset="0"/>
                        </a:rPr>
                        <a:t>0</a:t>
                      </a:r>
                      <a:r>
                        <a:rPr lang="ro-RO" sz="3200" b="1" dirty="0">
                          <a:effectLst/>
                          <a:latin typeface="Arial" panose="020B0604020202020204" pitchFamily="34" charset="0"/>
                          <a:cs typeface="Arial" panose="020B0604020202020204" pitchFamily="34" charset="0"/>
                        </a:rPr>
                        <a:t>.</a:t>
                      </a:r>
                      <a:r>
                        <a:rPr lang="en-US" sz="3200" b="1" dirty="0">
                          <a:effectLst/>
                          <a:latin typeface="Arial" panose="020B0604020202020204" pitchFamily="34" charset="0"/>
                          <a:cs typeface="Arial" panose="020B0604020202020204" pitchFamily="34" charset="0"/>
                        </a:rPr>
                        <a:t>57%</a:t>
                      </a:r>
                      <a:endParaRPr lang="en-GB" sz="3200" b="1" dirty="0">
                        <a:effectLst/>
                        <a:latin typeface="Arial" panose="020B0604020202020204" pitchFamily="34" charset="0"/>
                        <a:ea typeface="Calibri" panose="020F0502020204030204" pitchFamily="34" charset="0"/>
                        <a:cs typeface="Arial" panose="020B0604020202020204" pitchFamily="34" charset="0"/>
                      </a:endParaRPr>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tc hMerge="1">
                  <a:txBody>
                    <a:bodyPr/>
                    <a:lstStyle/>
                    <a:p>
                      <a:endParaRPr dirty="0"/>
                    </a:p>
                  </a:txBody>
                  <a:tcPr marL="34925" marR="34925" marT="34925" marB="34925">
                    <a:gradFill>
                      <a:gsLst>
                        <a:gs pos="0">
                          <a:schemeClr val="accent1">
                            <a:lumMod val="40000"/>
                            <a:lumOff val="60000"/>
                          </a:schemeClr>
                        </a:gs>
                        <a:gs pos="50000">
                          <a:schemeClr val="tx2">
                            <a:lumMod val="25000"/>
                            <a:lumOff val="75000"/>
                            <a:tint val="44500"/>
                            <a:satMod val="160000"/>
                          </a:schemeClr>
                        </a:gs>
                        <a:gs pos="100000">
                          <a:schemeClr val="tx2">
                            <a:lumMod val="25000"/>
                            <a:lumOff val="75000"/>
                            <a:tint val="23500"/>
                            <a:satMod val="160000"/>
                          </a:schemeClr>
                        </a:gs>
                      </a:gsLst>
                      <a:lin ang="13500000" scaled="1"/>
                    </a:gradFill>
                  </a:tcPr>
                </a:tc>
                <a:extLst>
                  <a:ext uri="{0D108BD9-81ED-4DB2-BD59-A6C34878D82A}">
                    <a16:rowId xmlns:a16="http://schemas.microsoft.com/office/drawing/2014/main" val="354953123"/>
                  </a:ext>
                </a:extLst>
              </a:tr>
            </a:tbl>
          </a:graphicData>
        </a:graphic>
      </p:graphicFrame>
      <p:sp>
        <p:nvSpPr>
          <p:cNvPr id="10" name="TextBox 9">
            <a:extLst>
              <a:ext uri="{FF2B5EF4-FFF2-40B4-BE49-F238E27FC236}">
                <a16:creationId xmlns:a16="http://schemas.microsoft.com/office/drawing/2014/main" id="{0CD41F2B-5763-7F50-A6F1-F23232778D90}"/>
              </a:ext>
            </a:extLst>
          </p:cNvPr>
          <p:cNvSpPr txBox="1"/>
          <p:nvPr/>
        </p:nvSpPr>
        <p:spPr>
          <a:xfrm>
            <a:off x="16280317" y="29736127"/>
            <a:ext cx="14866374" cy="1077218"/>
          </a:xfrm>
          <a:prstGeom prst="rect">
            <a:avLst/>
          </a:prstGeom>
          <a:noFill/>
        </p:spPr>
        <p:txBody>
          <a:bodyPr wrap="square" rtlCol="0">
            <a:spAutoFit/>
          </a:bodyPr>
          <a:lstStyle/>
          <a:p>
            <a:pPr marL="457200" indent="-457200" algn="just">
              <a:buClr>
                <a:schemeClr val="accent1">
                  <a:lumMod val="50000"/>
                </a:schemeClr>
              </a:buClr>
              <a:buSzPct val="140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level of inbreeding per </a:t>
            </a:r>
            <a:r>
              <a:rPr lang="en-US" sz="3200" b="1" dirty="0">
                <a:effectLst/>
                <a:latin typeface="Arial" panose="020B0604020202020204" pitchFamily="34" charset="0"/>
                <a:cs typeface="Arial" panose="020B0604020202020204" pitchFamily="34" charset="0"/>
              </a:rPr>
              <a:t>generation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of less than 1% shows the appropriate level of inbreeding</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dirty="0"/>
          </a:p>
        </p:txBody>
      </p:sp>
      <p:sp>
        <p:nvSpPr>
          <p:cNvPr id="11" name="TextBox 10">
            <a:extLst>
              <a:ext uri="{FF2B5EF4-FFF2-40B4-BE49-F238E27FC236}">
                <a16:creationId xmlns:a16="http://schemas.microsoft.com/office/drawing/2014/main" id="{E5CEBBE4-5B37-22F2-D89B-E8207A433E48}"/>
              </a:ext>
            </a:extLst>
          </p:cNvPr>
          <p:cNvSpPr txBox="1"/>
          <p:nvPr/>
        </p:nvSpPr>
        <p:spPr>
          <a:xfrm>
            <a:off x="2079863" y="31611357"/>
            <a:ext cx="28778789" cy="3456780"/>
          </a:xfrm>
          <a:prstGeom prst="rect">
            <a:avLst/>
          </a:prstGeom>
          <a:noFill/>
        </p:spPr>
        <p:txBody>
          <a:bodyPr wrap="square" rtlCol="0">
            <a:spAutoFit/>
          </a:bodyPr>
          <a:lstStyle/>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Palas</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Milk</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Breed</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kern="50" dirty="0">
                <a:effectLst/>
                <a:latin typeface="Arial" panose="020B0604020202020204" pitchFamily="34" charset="0"/>
                <a:ea typeface="Andale Sans UI"/>
                <a:cs typeface="Arial" panose="020B0604020202020204" pitchFamily="34" charset="0"/>
              </a:rPr>
              <a:t>a</a:t>
            </a:r>
            <a:r>
              <a:rPr lang="en-GB" sz="3200" b="1" kern="50" dirty="0">
                <a:effectLst/>
                <a:latin typeface="Arial" panose="020B0604020202020204" pitchFamily="34" charset="0"/>
                <a:ea typeface="Andale Sans UI"/>
                <a:cs typeface="Arial" panose="020B0604020202020204" pitchFamily="34" charset="0"/>
              </a:rPr>
              <a:t>t present</a:t>
            </a:r>
            <a:r>
              <a:rPr lang="ro-RO" sz="3200" b="1" kern="50" dirty="0">
                <a:effectLst/>
                <a:latin typeface="Arial" panose="020B0604020202020204" pitchFamily="34" charset="0"/>
                <a:ea typeface="Andale Sans UI"/>
                <a:cs typeface="Arial" panose="020B0604020202020204" pitchFamily="34" charset="0"/>
              </a:rPr>
              <a:t> </a:t>
            </a:r>
            <a:r>
              <a:rPr lang="en-GB" sz="3200" b="1" kern="50" dirty="0">
                <a:effectLst/>
                <a:latin typeface="Arial" panose="020B0604020202020204" pitchFamily="34" charset="0"/>
                <a:ea typeface="Andale Sans UI"/>
                <a:cs typeface="Arial" panose="020B0604020202020204" pitchFamily="34" charset="0"/>
              </a:rPr>
              <a:t>is genetically 55% similar to the Friesian, 35% to the </a:t>
            </a:r>
            <a:r>
              <a:rPr lang="en-GB" sz="3200" b="1" kern="50" dirty="0" err="1">
                <a:effectLst/>
                <a:latin typeface="Arial" panose="020B0604020202020204" pitchFamily="34" charset="0"/>
                <a:ea typeface="Andale Sans UI"/>
                <a:cs typeface="Arial" panose="020B0604020202020204" pitchFamily="34" charset="0"/>
              </a:rPr>
              <a:t>Palas</a:t>
            </a:r>
            <a:r>
              <a:rPr lang="en-GB" sz="3200" b="1" kern="50" dirty="0">
                <a:effectLst/>
                <a:latin typeface="Arial" panose="020B0604020202020204" pitchFamily="34" charset="0"/>
                <a:ea typeface="Andale Sans UI"/>
                <a:cs typeface="Arial" panose="020B0604020202020204" pitchFamily="34" charset="0"/>
              </a:rPr>
              <a:t> Merino and 10% to the </a:t>
            </a:r>
            <a:r>
              <a:rPr lang="en-GB" sz="3200" b="1" kern="50" dirty="0" err="1">
                <a:effectLst/>
                <a:latin typeface="Arial" panose="020B0604020202020204" pitchFamily="34" charset="0"/>
                <a:ea typeface="Andale Sans UI"/>
                <a:cs typeface="Arial" panose="020B0604020202020204" pitchFamily="34" charset="0"/>
              </a:rPr>
              <a:t>Awassi</a:t>
            </a:r>
            <a:r>
              <a:rPr lang="ro-RO" sz="3200" b="1" kern="50" dirty="0">
                <a:effectLst/>
                <a:latin typeface="Arial" panose="020B0604020202020204" pitchFamily="34" charset="0"/>
                <a:ea typeface="Andale Sans UI"/>
                <a:cs typeface="Arial" panose="020B0604020202020204" pitchFamily="34" charset="0"/>
              </a:rPr>
              <a:t>.</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Palas</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Meat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Breed</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genetic similarity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is</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 with Ile de France and 40%</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with the </a:t>
            </a:r>
            <a:r>
              <a:rPr lang="en-GB"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Palas</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Merino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breed .</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lnSpc>
                <a:spcPct val="115000"/>
              </a:lnSpc>
              <a:buClr>
                <a:schemeClr val="accent1">
                  <a:lumMod val="50000"/>
                </a:schemeClr>
              </a:buClr>
              <a:buSzPct val="140000"/>
              <a:buFont typeface="Wingdings" panose="05000000000000000000" pitchFamily="2" charset="2"/>
              <a:buChar char="Ø"/>
            </a:pP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Palas</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Prolificacy</a:t>
            </a:r>
            <a:r>
              <a:rPr lang="ro-RO"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2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Breed</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3200" b="1" kern="50" dirty="0">
                <a:effectLst/>
                <a:latin typeface="Arial" panose="020B0604020202020204" pitchFamily="34" charset="0"/>
                <a:ea typeface="Times New Roman" panose="02020603050405020304" pitchFamily="18" charset="0"/>
                <a:cs typeface="Arial" panose="020B0604020202020204" pitchFamily="34" charset="0"/>
              </a:rPr>
              <a:t>is most genetically similar to the Romanov breed (39.07%), then to the </a:t>
            </a:r>
            <a:r>
              <a:rPr lang="en-GB" sz="3200" b="1" kern="50" dirty="0" err="1">
                <a:effectLst/>
                <a:latin typeface="Arial" panose="020B0604020202020204" pitchFamily="34" charset="0"/>
                <a:ea typeface="Times New Roman" panose="02020603050405020304" pitchFamily="18" charset="0"/>
                <a:cs typeface="Arial" panose="020B0604020202020204" pitchFamily="34" charset="0"/>
              </a:rPr>
              <a:t>Palas</a:t>
            </a:r>
            <a:r>
              <a:rPr lang="en-GB" sz="3200" b="1" kern="50" dirty="0">
                <a:effectLst/>
                <a:latin typeface="Arial" panose="020B0604020202020204" pitchFamily="34" charset="0"/>
                <a:ea typeface="Times New Roman" panose="02020603050405020304" pitchFamily="18" charset="0"/>
                <a:cs typeface="Arial" panose="020B0604020202020204" pitchFamily="34" charset="0"/>
              </a:rPr>
              <a:t> Merino breed (28.13%), to the Friesian breed (15.63%), to the Border Leicester breed (9.36%), to the Ile de France breed (6.25%) and to the Finnish Landrace (1.56%).</a:t>
            </a:r>
          </a:p>
          <a:p>
            <a:endParaRPr lang="en-GB" dirty="0"/>
          </a:p>
        </p:txBody>
      </p:sp>
      <p:sp>
        <p:nvSpPr>
          <p:cNvPr id="27" name="TextBox 26">
            <a:extLst>
              <a:ext uri="{FF2B5EF4-FFF2-40B4-BE49-F238E27FC236}">
                <a16:creationId xmlns:a16="http://schemas.microsoft.com/office/drawing/2014/main" id="{C565CF51-6589-0014-A016-D2C244ED0C28}"/>
              </a:ext>
            </a:extLst>
          </p:cNvPr>
          <p:cNvSpPr txBox="1"/>
          <p:nvPr/>
        </p:nvSpPr>
        <p:spPr>
          <a:xfrm>
            <a:off x="3606232" y="30469403"/>
            <a:ext cx="9952325" cy="610488"/>
          </a:xfrm>
          <a:prstGeom prst="rect">
            <a:avLst/>
          </a:prstGeom>
          <a:gradFill>
            <a:gsLst>
              <a:gs pos="0">
                <a:schemeClr val="bg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ctr">
              <a:lnSpc>
                <a:spcPct val="115000"/>
              </a:lnSpc>
            </a:pP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Genetic similarity with founder breeds (%).</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8" name="TextBox 27">
            <a:extLst>
              <a:ext uri="{FF2B5EF4-FFF2-40B4-BE49-F238E27FC236}">
                <a16:creationId xmlns:a16="http://schemas.microsoft.com/office/drawing/2014/main" id="{FF0BB7D5-2CBD-58A0-86DE-88D0869AAFA8}"/>
              </a:ext>
            </a:extLst>
          </p:cNvPr>
          <p:cNvSpPr txBox="1"/>
          <p:nvPr/>
        </p:nvSpPr>
        <p:spPr>
          <a:xfrm>
            <a:off x="18601308" y="22700807"/>
            <a:ext cx="10765563" cy="584775"/>
          </a:xfrm>
          <a:prstGeom prst="rect">
            <a:avLst/>
          </a:prstGeom>
          <a:gradFill>
            <a:gsLst>
              <a:gs pos="0">
                <a:schemeClr val="bg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r>
              <a:rPr lang="en-GB" sz="3200" b="1" kern="50" dirty="0">
                <a:effectLst/>
                <a:latin typeface="Arial" panose="020B0604020202020204" pitchFamily="34" charset="0"/>
                <a:ea typeface="Times New Roman" panose="02020603050405020304" pitchFamily="18" charset="0"/>
                <a:cs typeface="Arial" panose="020B0604020202020204" pitchFamily="34" charset="0"/>
              </a:rPr>
              <a:t>Evolution of inbreeding level in different time periods</a:t>
            </a:r>
            <a:endParaRPr lang="en-GB" sz="3200" dirty="0"/>
          </a:p>
        </p:txBody>
      </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1042</TotalTime>
  <Words>695</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Andale Sans UI</vt:lpstr>
      <vt:lpstr>Arial</vt:lpstr>
      <vt:lpstr>Arial Black</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146</cp:revision>
  <cp:lastPrinted>2020-03-30T08:43:16Z</cp:lastPrinted>
  <dcterms:created xsi:type="dcterms:W3CDTF">2015-08-26T05:25:30Z</dcterms:created>
  <dcterms:modified xsi:type="dcterms:W3CDTF">2025-05-15T05:37:06Z</dcterms:modified>
</cp:coreProperties>
</file>