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32399288" cy="39600188"/>
  <p:notesSz cx="6669088" cy="9928225"/>
  <p:defaultTextStyle>
    <a:defPPr>
      <a:defRPr lang="en-US"/>
    </a:defPPr>
    <a:lvl1pPr marL="0" algn="l" defTabSz="3628759" rtl="0" eaLnBrk="1" latinLnBrk="0" hangingPunct="1">
      <a:defRPr sz="7143" kern="1200">
        <a:solidFill>
          <a:schemeClr val="tx1"/>
        </a:solidFill>
        <a:latin typeface="+mn-lt"/>
        <a:ea typeface="+mn-ea"/>
        <a:cs typeface="+mn-cs"/>
      </a:defRPr>
    </a:lvl1pPr>
    <a:lvl2pPr marL="1814380" algn="l" defTabSz="3628759" rtl="0" eaLnBrk="1" latinLnBrk="0" hangingPunct="1">
      <a:defRPr sz="7143" kern="1200">
        <a:solidFill>
          <a:schemeClr val="tx1"/>
        </a:solidFill>
        <a:latin typeface="+mn-lt"/>
        <a:ea typeface="+mn-ea"/>
        <a:cs typeface="+mn-cs"/>
      </a:defRPr>
    </a:lvl2pPr>
    <a:lvl3pPr marL="3628759" algn="l" defTabSz="3628759" rtl="0" eaLnBrk="1" latinLnBrk="0" hangingPunct="1">
      <a:defRPr sz="7143" kern="1200">
        <a:solidFill>
          <a:schemeClr val="tx1"/>
        </a:solidFill>
        <a:latin typeface="+mn-lt"/>
        <a:ea typeface="+mn-ea"/>
        <a:cs typeface="+mn-cs"/>
      </a:defRPr>
    </a:lvl3pPr>
    <a:lvl4pPr marL="5443141" algn="l" defTabSz="3628759" rtl="0" eaLnBrk="1" latinLnBrk="0" hangingPunct="1">
      <a:defRPr sz="7143" kern="1200">
        <a:solidFill>
          <a:schemeClr val="tx1"/>
        </a:solidFill>
        <a:latin typeface="+mn-lt"/>
        <a:ea typeface="+mn-ea"/>
        <a:cs typeface="+mn-cs"/>
      </a:defRPr>
    </a:lvl4pPr>
    <a:lvl5pPr marL="7257521" algn="l" defTabSz="3628759" rtl="0" eaLnBrk="1" latinLnBrk="0" hangingPunct="1">
      <a:defRPr sz="7143" kern="1200">
        <a:solidFill>
          <a:schemeClr val="tx1"/>
        </a:solidFill>
        <a:latin typeface="+mn-lt"/>
        <a:ea typeface="+mn-ea"/>
        <a:cs typeface="+mn-cs"/>
      </a:defRPr>
    </a:lvl5pPr>
    <a:lvl6pPr marL="9071900" algn="l" defTabSz="3628759" rtl="0" eaLnBrk="1" latinLnBrk="0" hangingPunct="1">
      <a:defRPr sz="7143" kern="1200">
        <a:solidFill>
          <a:schemeClr val="tx1"/>
        </a:solidFill>
        <a:latin typeface="+mn-lt"/>
        <a:ea typeface="+mn-ea"/>
        <a:cs typeface="+mn-cs"/>
      </a:defRPr>
    </a:lvl6pPr>
    <a:lvl7pPr marL="10886280" algn="l" defTabSz="3628759" rtl="0" eaLnBrk="1" latinLnBrk="0" hangingPunct="1">
      <a:defRPr sz="7143" kern="1200">
        <a:solidFill>
          <a:schemeClr val="tx1"/>
        </a:solidFill>
        <a:latin typeface="+mn-lt"/>
        <a:ea typeface="+mn-ea"/>
        <a:cs typeface="+mn-cs"/>
      </a:defRPr>
    </a:lvl7pPr>
    <a:lvl8pPr marL="12700660" algn="l" defTabSz="3628759" rtl="0" eaLnBrk="1" latinLnBrk="0" hangingPunct="1">
      <a:defRPr sz="7143" kern="1200">
        <a:solidFill>
          <a:schemeClr val="tx1"/>
        </a:solidFill>
        <a:latin typeface="+mn-lt"/>
        <a:ea typeface="+mn-ea"/>
        <a:cs typeface="+mn-cs"/>
      </a:defRPr>
    </a:lvl8pPr>
    <a:lvl9pPr marL="14515040" algn="l" defTabSz="3628759" rtl="0" eaLnBrk="1" latinLnBrk="0" hangingPunct="1">
      <a:defRPr sz="714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72"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40"/>
    <p:restoredTop sz="95934"/>
  </p:normalViewPr>
  <p:slideViewPr>
    <p:cSldViewPr snapToGrid="0" snapToObjects="1">
      <p:cViewPr varScale="1">
        <p:scale>
          <a:sx n="13" d="100"/>
          <a:sy n="13" d="100"/>
        </p:scale>
        <p:origin x="2400" y="162"/>
      </p:cViewPr>
      <p:guideLst>
        <p:guide orient="horz" pos="12472"/>
        <p:guide pos="10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CDCOC PALAS" userId="66a40093b57dba88" providerId="LiveId" clId="{8E286017-73D0-47BC-9388-00DD8BEB6143}"/>
    <pc:docChg chg="undo custSel modSld">
      <pc:chgData name="ICDCOC PALAS" userId="66a40093b57dba88" providerId="LiveId" clId="{8E286017-73D0-47BC-9388-00DD8BEB6143}" dt="2025-04-23T09:34:01.525" v="614" actId="20577"/>
      <pc:docMkLst>
        <pc:docMk/>
      </pc:docMkLst>
      <pc:sldChg chg="addSp delSp modSp mod setBg">
        <pc:chgData name="ICDCOC PALAS" userId="66a40093b57dba88" providerId="LiveId" clId="{8E286017-73D0-47BC-9388-00DD8BEB6143}" dt="2025-04-23T09:34:01.525" v="614" actId="20577"/>
        <pc:sldMkLst>
          <pc:docMk/>
          <pc:sldMk cId="1478231825" sldId="256"/>
        </pc:sldMkLst>
        <pc:spChg chg="add mod">
          <ac:chgData name="ICDCOC PALAS" userId="66a40093b57dba88" providerId="LiveId" clId="{8E286017-73D0-47BC-9388-00DD8BEB6143}" dt="2025-04-14T08:23:51.078" v="442" actId="1076"/>
          <ac:spMkLst>
            <pc:docMk/>
            <pc:sldMk cId="1478231825" sldId="256"/>
            <ac:spMk id="6" creationId="{537BAAEA-699C-D7A7-16A7-43C94F632A29}"/>
          </ac:spMkLst>
        </pc:spChg>
        <pc:spChg chg="add mod">
          <ac:chgData name="ICDCOC PALAS" userId="66a40093b57dba88" providerId="LiveId" clId="{8E286017-73D0-47BC-9388-00DD8BEB6143}" dt="2025-04-14T08:23:45.585" v="439" actId="1076"/>
          <ac:spMkLst>
            <pc:docMk/>
            <pc:sldMk cId="1478231825" sldId="256"/>
            <ac:spMk id="7" creationId="{FA6B8F28-DAB8-D937-36A2-7FCCA3636299}"/>
          </ac:spMkLst>
        </pc:spChg>
        <pc:spChg chg="add del mod">
          <ac:chgData name="ICDCOC PALAS" userId="66a40093b57dba88" providerId="LiveId" clId="{8E286017-73D0-47BC-9388-00DD8BEB6143}" dt="2025-04-14T08:23:21.871" v="433" actId="478"/>
          <ac:spMkLst>
            <pc:docMk/>
            <pc:sldMk cId="1478231825" sldId="256"/>
            <ac:spMk id="8" creationId="{498F72B8-E2B8-6E63-32E0-3DF0D303C0B6}"/>
          </ac:spMkLst>
        </pc:spChg>
        <pc:spChg chg="add mod">
          <ac:chgData name="ICDCOC PALAS" userId="66a40093b57dba88" providerId="LiveId" clId="{8E286017-73D0-47BC-9388-00DD8BEB6143}" dt="2025-04-23T09:31:39.761" v="556" actId="20577"/>
          <ac:spMkLst>
            <pc:docMk/>
            <pc:sldMk cId="1478231825" sldId="256"/>
            <ac:spMk id="10" creationId="{0CD41F2B-5763-7F50-A6F1-F23232778D90}"/>
          </ac:spMkLst>
        </pc:spChg>
        <pc:spChg chg="add mod">
          <ac:chgData name="ICDCOC PALAS" userId="66a40093b57dba88" providerId="LiveId" clId="{8E286017-73D0-47BC-9388-00DD8BEB6143}" dt="2025-04-23T09:26:22.291" v="529" actId="14100"/>
          <ac:spMkLst>
            <pc:docMk/>
            <pc:sldMk cId="1478231825" sldId="256"/>
            <ac:spMk id="11" creationId="{E5CEBBE4-5B37-22F2-D89B-E8207A433E48}"/>
          </ac:spMkLst>
        </pc:spChg>
        <pc:spChg chg="del mod">
          <ac:chgData name="ICDCOC PALAS" userId="66a40093b57dba88" providerId="LiveId" clId="{8E286017-73D0-47BC-9388-00DD8BEB6143}" dt="2025-04-14T08:20:16.813" v="366" actId="478"/>
          <ac:spMkLst>
            <pc:docMk/>
            <pc:sldMk cId="1478231825" sldId="256"/>
            <ac:spMk id="14" creationId="{00000000-0000-0000-0000-000000000000}"/>
          </ac:spMkLst>
        </pc:spChg>
        <pc:spChg chg="del">
          <ac:chgData name="ICDCOC PALAS" userId="66a40093b57dba88" providerId="LiveId" clId="{8E286017-73D0-47BC-9388-00DD8BEB6143}" dt="2025-04-14T07:25:24.604" v="67" actId="478"/>
          <ac:spMkLst>
            <pc:docMk/>
            <pc:sldMk cId="1478231825" sldId="256"/>
            <ac:spMk id="15" creationId="{00000000-0000-0000-0000-000000000000}"/>
          </ac:spMkLst>
        </pc:spChg>
        <pc:spChg chg="del">
          <ac:chgData name="ICDCOC PALAS" userId="66a40093b57dba88" providerId="LiveId" clId="{8E286017-73D0-47BC-9388-00DD8BEB6143}" dt="2025-04-14T07:26:15.440" v="99" actId="478"/>
          <ac:spMkLst>
            <pc:docMk/>
            <pc:sldMk cId="1478231825" sldId="256"/>
            <ac:spMk id="16" creationId="{00000000-0000-0000-0000-000000000000}"/>
          </ac:spMkLst>
        </pc:spChg>
        <pc:spChg chg="mod">
          <ac:chgData name="ICDCOC PALAS" userId="66a40093b57dba88" providerId="LiveId" clId="{8E286017-73D0-47BC-9388-00DD8BEB6143}" dt="2025-04-14T08:18:07.378" v="341" actId="1076"/>
          <ac:spMkLst>
            <pc:docMk/>
            <pc:sldMk cId="1478231825" sldId="256"/>
            <ac:spMk id="18" creationId="{00000000-0000-0000-0000-000000000000}"/>
          </ac:spMkLst>
        </pc:spChg>
        <pc:spChg chg="mod">
          <ac:chgData name="ICDCOC PALAS" userId="66a40093b57dba88" providerId="LiveId" clId="{8E286017-73D0-47BC-9388-00DD8BEB6143}" dt="2025-04-14T08:25:01.267" v="456" actId="1076"/>
          <ac:spMkLst>
            <pc:docMk/>
            <pc:sldMk cId="1478231825" sldId="256"/>
            <ac:spMk id="19" creationId="{00000000-0000-0000-0000-000000000000}"/>
          </ac:spMkLst>
        </pc:spChg>
        <pc:spChg chg="mod">
          <ac:chgData name="ICDCOC PALAS" userId="66a40093b57dba88" providerId="LiveId" clId="{8E286017-73D0-47BC-9388-00DD8BEB6143}" dt="2025-04-14T08:27:47.047" v="487" actId="20577"/>
          <ac:spMkLst>
            <pc:docMk/>
            <pc:sldMk cId="1478231825" sldId="256"/>
            <ac:spMk id="20" creationId="{00000000-0000-0000-0000-000000000000}"/>
          </ac:spMkLst>
        </pc:spChg>
        <pc:spChg chg="mod">
          <ac:chgData name="ICDCOC PALAS" userId="66a40093b57dba88" providerId="LiveId" clId="{8E286017-73D0-47BC-9388-00DD8BEB6143}" dt="2025-04-14T08:27:38.102" v="481" actId="6549"/>
          <ac:spMkLst>
            <pc:docMk/>
            <pc:sldMk cId="1478231825" sldId="256"/>
            <ac:spMk id="21" creationId="{00000000-0000-0000-0000-000000000000}"/>
          </ac:spMkLst>
        </pc:spChg>
        <pc:spChg chg="mod ord">
          <ac:chgData name="ICDCOC PALAS" userId="66a40093b57dba88" providerId="LiveId" clId="{8E286017-73D0-47BC-9388-00DD8BEB6143}" dt="2025-04-14T08:27:50.950" v="489" actId="20577"/>
          <ac:spMkLst>
            <pc:docMk/>
            <pc:sldMk cId="1478231825" sldId="256"/>
            <ac:spMk id="22" creationId="{00000000-0000-0000-0000-000000000000}"/>
          </ac:spMkLst>
        </pc:spChg>
        <pc:spChg chg="mod">
          <ac:chgData name="ICDCOC PALAS" userId="66a40093b57dba88" providerId="LiveId" clId="{8E286017-73D0-47BC-9388-00DD8BEB6143}" dt="2025-04-15T08:43:06.672" v="528" actId="1076"/>
          <ac:spMkLst>
            <pc:docMk/>
            <pc:sldMk cId="1478231825" sldId="256"/>
            <ac:spMk id="23" creationId="{00000000-0000-0000-0000-000000000000}"/>
          </ac:spMkLst>
        </pc:spChg>
        <pc:spChg chg="add del">
          <ac:chgData name="ICDCOC PALAS" userId="66a40093b57dba88" providerId="LiveId" clId="{8E286017-73D0-47BC-9388-00DD8BEB6143}" dt="2025-04-14T08:12:32.212" v="215" actId="22"/>
          <ac:spMkLst>
            <pc:docMk/>
            <pc:sldMk cId="1478231825" sldId="256"/>
            <ac:spMk id="26" creationId="{5F01677D-C52B-AEA2-E17F-B11DC359A5FB}"/>
          </ac:spMkLst>
        </pc:spChg>
        <pc:spChg chg="add mod">
          <ac:chgData name="ICDCOC PALAS" userId="66a40093b57dba88" providerId="LiveId" clId="{8E286017-73D0-47BC-9388-00DD8BEB6143}" dt="2025-04-14T08:23:41.377" v="438" actId="1076"/>
          <ac:spMkLst>
            <pc:docMk/>
            <pc:sldMk cId="1478231825" sldId="256"/>
            <ac:spMk id="27" creationId="{C565CF51-6589-0014-A016-D2C244ED0C28}"/>
          </ac:spMkLst>
        </pc:spChg>
        <pc:spChg chg="add mod">
          <ac:chgData name="ICDCOC PALAS" userId="66a40093b57dba88" providerId="LiveId" clId="{8E286017-73D0-47BC-9388-00DD8BEB6143}" dt="2025-04-14T08:24:00.946" v="445" actId="1076"/>
          <ac:spMkLst>
            <pc:docMk/>
            <pc:sldMk cId="1478231825" sldId="256"/>
            <ac:spMk id="28" creationId="{FF0BB7D5-2CBD-58A0-86DE-88D0869AAFA8}"/>
          </ac:spMkLst>
        </pc:spChg>
        <pc:graphicFrameChg chg="add mod modGraphic">
          <ac:chgData name="ICDCOC PALAS" userId="66a40093b57dba88" providerId="LiveId" clId="{8E286017-73D0-47BC-9388-00DD8BEB6143}" dt="2025-04-23T09:31:59.751" v="564" actId="20577"/>
          <ac:graphicFrameMkLst>
            <pc:docMk/>
            <pc:sldMk cId="1478231825" sldId="256"/>
            <ac:graphicFrameMk id="3" creationId="{A42B634C-8853-16A4-C64D-579FFF9A5A2E}"/>
          </ac:graphicFrameMkLst>
        </pc:graphicFrameChg>
        <pc:graphicFrameChg chg="add mod modGraphic">
          <ac:chgData name="ICDCOC PALAS" userId="66a40093b57dba88" providerId="LiveId" clId="{8E286017-73D0-47BC-9388-00DD8BEB6143}" dt="2025-04-23T09:34:01.525" v="614" actId="20577"/>
          <ac:graphicFrameMkLst>
            <pc:docMk/>
            <pc:sldMk cId="1478231825" sldId="256"/>
            <ac:graphicFrameMk id="9" creationId="{D2BE67D7-977F-BC60-3E19-A6DADE079899}"/>
          </ac:graphicFrameMkLst>
        </pc:graphicFrameChg>
        <pc:picChg chg="mod">
          <ac:chgData name="ICDCOC PALAS" userId="66a40093b57dba88" providerId="LiveId" clId="{8E286017-73D0-47BC-9388-00DD8BEB6143}" dt="2025-04-14T07:26:17.680" v="100" actId="1076"/>
          <ac:picMkLst>
            <pc:docMk/>
            <pc:sldMk cId="1478231825" sldId="256"/>
            <ac:picMk id="2" creationId="{05E89EC2-449C-DEDC-B8FC-D0DD84A04C24}"/>
          </ac:picMkLst>
        </pc:picChg>
        <pc:picChg chg="mod">
          <ac:chgData name="ICDCOC PALAS" userId="66a40093b57dba88" providerId="LiveId" clId="{8E286017-73D0-47BC-9388-00DD8BEB6143}" dt="2025-04-14T07:26:21.130" v="101" actId="14100"/>
          <ac:picMkLst>
            <pc:docMk/>
            <pc:sldMk cId="1478231825" sldId="256"/>
            <ac:picMk id="5"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51" y="6480867"/>
            <a:ext cx="27539395" cy="1378673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4" y="20799270"/>
            <a:ext cx="24299467" cy="9560876"/>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459653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909568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3" y="2108347"/>
            <a:ext cx="6986096" cy="335593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4" y="2108347"/>
            <a:ext cx="20553298" cy="335593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211614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68655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9872561"/>
            <a:ext cx="27944386" cy="16472575"/>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6500971"/>
            <a:ext cx="27944386" cy="8662538"/>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F384D3-BD68-D045-BB96-14DF123A789F}" type="datetimeFigureOut">
              <a:rPr lang="en-US" smtClean="0"/>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32859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5" y="10541718"/>
            <a:ext cx="13769697" cy="25125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3" y="10541718"/>
            <a:ext cx="13769697" cy="25125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F384D3-BD68-D045-BB96-14DF123A789F}" type="datetimeFigureOut">
              <a:rPr lang="en-US" smtClean="0"/>
              <a:t>5/15/2025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8010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108354"/>
            <a:ext cx="27944386" cy="765420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9707550"/>
            <a:ext cx="13706416"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4465070"/>
            <a:ext cx="13706416"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3" y="9707550"/>
            <a:ext cx="13773918"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3" y="14465070"/>
            <a:ext cx="13773918"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F384D3-BD68-D045-BB96-14DF123A789F}" type="datetimeFigureOut">
              <a:rPr lang="en-US" smtClean="0"/>
              <a:t>5/15/2025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207928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F384D3-BD68-D045-BB96-14DF123A789F}" type="datetimeFigureOut">
              <a:rPr lang="en-US" smtClean="0"/>
              <a:t>5/15/2025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528346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F384D3-BD68-D045-BB96-14DF123A789F}" type="datetimeFigureOut">
              <a:rPr lang="en-US" smtClean="0"/>
              <a:t>5/15/2025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77198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4"/>
            <a:ext cx="10449614" cy="9240044"/>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20" y="5701705"/>
            <a:ext cx="16402139" cy="28141800"/>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CEF384D3-BD68-D045-BB96-14DF123A789F}" type="datetimeFigureOut">
              <a:rPr lang="en-US" smtClean="0"/>
              <a:t>5/15/2025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403083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4"/>
            <a:ext cx="10449614" cy="9240044"/>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20" y="5701705"/>
            <a:ext cx="16402139" cy="28141800"/>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CEF384D3-BD68-D045-BB96-14DF123A789F}" type="datetimeFigureOut">
              <a:rPr lang="en-US" smtClean="0"/>
              <a:t>5/15/2025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46349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2" y="2108354"/>
            <a:ext cx="27944386" cy="765420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2" y="10541718"/>
            <a:ext cx="27944386" cy="251259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36703519"/>
            <a:ext cx="7289840" cy="2108343"/>
          </a:xfrm>
          <a:prstGeom prst="rect">
            <a:avLst/>
          </a:prstGeom>
        </p:spPr>
        <p:txBody>
          <a:bodyPr vert="horz" lIns="91440" tIns="45720" rIns="91440" bIns="45720" rtlCol="0" anchor="ctr"/>
          <a:lstStyle>
            <a:lvl1pPr algn="l">
              <a:defRPr sz="4252">
                <a:solidFill>
                  <a:schemeClr val="tx1">
                    <a:tint val="75000"/>
                  </a:schemeClr>
                </a:solidFill>
              </a:defRPr>
            </a:lvl1pPr>
          </a:lstStyle>
          <a:p>
            <a:fld id="{CEF384D3-BD68-D045-BB96-14DF123A789F}" type="datetimeFigureOut">
              <a:rPr lang="en-US" smtClean="0"/>
              <a:t>5/15/2025</a:t>
            </a:fld>
            <a:endParaRPr lang="en-US"/>
          </a:p>
        </p:txBody>
      </p:sp>
      <p:sp>
        <p:nvSpPr>
          <p:cNvPr id="5" name="Footer Placeholder 4"/>
          <p:cNvSpPr>
            <a:spLocks noGrp="1"/>
          </p:cNvSpPr>
          <p:nvPr>
            <p:ph type="ftr" sz="quarter" idx="3"/>
          </p:nvPr>
        </p:nvSpPr>
        <p:spPr>
          <a:xfrm>
            <a:off x="10732265" y="36703519"/>
            <a:ext cx="10934760" cy="2108343"/>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881997" y="36703519"/>
            <a:ext cx="7289840" cy="2108343"/>
          </a:xfrm>
          <a:prstGeom prst="rect">
            <a:avLst/>
          </a:prstGeom>
        </p:spPr>
        <p:txBody>
          <a:bodyPr vert="horz" lIns="91440" tIns="45720" rIns="91440" bIns="45720" rtlCol="0" anchor="ctr"/>
          <a:lstStyle>
            <a:lvl1pPr algn="r">
              <a:defRPr sz="4252">
                <a:solidFill>
                  <a:schemeClr val="tx1">
                    <a:tint val="75000"/>
                  </a:schemeClr>
                </a:solidFill>
              </a:defRPr>
            </a:lvl1pPr>
          </a:lstStyle>
          <a:p>
            <a:fld id="{F6206C09-6F33-3B4A-ACD9-EC8B621BEFB0}" type="slidenum">
              <a:rPr lang="en-US" smtClean="0"/>
              <a:t>‹#›</a:t>
            </a:fld>
            <a:endParaRPr lang="en-US"/>
          </a:p>
        </p:txBody>
      </p:sp>
    </p:spTree>
    <p:extLst>
      <p:ext uri="{BB962C8B-B14F-4D97-AF65-F5344CB8AC3E}">
        <p14:creationId xmlns:p14="http://schemas.microsoft.com/office/powerpoint/2010/main" val="8671555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1540634" y="21950515"/>
            <a:ext cx="29318019" cy="646331"/>
          </a:xfrm>
          <a:prstGeom prst="rect">
            <a:avLst/>
          </a:prstGeom>
          <a:noFill/>
        </p:spPr>
        <p:txBody>
          <a:bodyPr wrap="square" rtlCol="0">
            <a:spAutoFit/>
          </a:bodyPr>
          <a:lstStyle/>
          <a:p>
            <a:r>
              <a:rPr lang="ro-RO" sz="3600" b="1" dirty="0">
                <a:latin typeface="Arial" charset="0"/>
                <a:ea typeface="Arial" charset="0"/>
                <a:cs typeface="Arial" charset="0"/>
              </a:rPr>
              <a:t>           RESULTS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1859" y="728899"/>
            <a:ext cx="4451245" cy="4622448"/>
          </a:xfrm>
          <a:prstGeom prst="rect">
            <a:avLst/>
          </a:prstGeom>
        </p:spPr>
      </p:pic>
      <p:cxnSp>
        <p:nvCxnSpPr>
          <p:cNvPr id="17" name="Straight Connector 16"/>
          <p:cNvCxnSpPr/>
          <p:nvPr/>
        </p:nvCxnSpPr>
        <p:spPr>
          <a:xfrm>
            <a:off x="2888" y="5900769"/>
            <a:ext cx="32396400" cy="0"/>
          </a:xfrm>
          <a:prstGeom prst="line">
            <a:avLst/>
          </a:prstGeom>
          <a:ln w="12700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91896" y="6696962"/>
            <a:ext cx="28776842" cy="2862322"/>
          </a:xfrm>
          <a:prstGeom prst="rect">
            <a:avLst/>
          </a:prstGeom>
          <a:noFill/>
        </p:spPr>
        <p:txBody>
          <a:bodyPr wrap="square" rtlCol="0">
            <a:spAutoFit/>
          </a:bodyPr>
          <a:lstStyle/>
          <a:p>
            <a:pPr algn="ctr"/>
            <a:r>
              <a:rPr lang="en-GB" sz="6000" b="1" kern="50" dirty="0">
                <a:effectLst/>
                <a:latin typeface="Arial" panose="020B0604020202020204" pitchFamily="34" charset="0"/>
                <a:ea typeface="Andale Sans UI"/>
                <a:cs typeface="Arial" panose="020B0604020202020204" pitchFamily="34" charset="0"/>
              </a:rPr>
              <a:t>RESEARCH ON THE EVOLUTION OF THE MAIN GENETIC FACTORS IN THE NEW BIOLOGICAL CREATIONS FROM </a:t>
            </a:r>
            <a:endParaRPr lang="en-GB" sz="6000" kern="50" dirty="0">
              <a:effectLst/>
              <a:latin typeface="Arial" panose="020B0604020202020204" pitchFamily="34" charset="0"/>
              <a:ea typeface="Andale Sans UI"/>
              <a:cs typeface="Arial" panose="020B0604020202020204" pitchFamily="34" charset="0"/>
            </a:endParaRPr>
          </a:p>
          <a:p>
            <a:pPr algn="ctr"/>
            <a:r>
              <a:rPr lang="en-GB" sz="6000" b="1" kern="50" dirty="0">
                <a:effectLst/>
                <a:latin typeface="Arial" panose="020B0604020202020204" pitchFamily="34" charset="0"/>
                <a:ea typeface="Andale Sans UI"/>
                <a:cs typeface="Arial" panose="020B0604020202020204" pitchFamily="34" charset="0"/>
              </a:rPr>
              <a:t>R.D.I.S.G.B. PALAS CONSTANTA</a:t>
            </a:r>
            <a:endParaRPr lang="en-GB" sz="6000" kern="50" dirty="0">
              <a:effectLst/>
              <a:latin typeface="Arial" panose="020B0604020202020204" pitchFamily="34" charset="0"/>
              <a:ea typeface="Andale Sans UI"/>
              <a:cs typeface="Arial" panose="020B0604020202020204" pitchFamily="34" charset="0"/>
            </a:endParaRPr>
          </a:p>
        </p:txBody>
      </p:sp>
      <p:sp>
        <p:nvSpPr>
          <p:cNvPr id="19" name="TextBox 18"/>
          <p:cNvSpPr txBox="1"/>
          <p:nvPr/>
        </p:nvSpPr>
        <p:spPr>
          <a:xfrm>
            <a:off x="2766994" y="9916503"/>
            <a:ext cx="28359197" cy="1200329"/>
          </a:xfrm>
          <a:prstGeom prst="rect">
            <a:avLst/>
          </a:prstGeom>
          <a:noFill/>
        </p:spPr>
        <p:txBody>
          <a:bodyPr wrap="square" rtlCol="0">
            <a:spAutoFit/>
          </a:bodyPr>
          <a:lstStyle/>
          <a:p>
            <a:pPr algn="r"/>
            <a:r>
              <a:rPr lang="en-US" sz="3600" b="1" dirty="0" err="1">
                <a:latin typeface="Arial" charset="0"/>
                <a:ea typeface="Arial" charset="0"/>
                <a:cs typeface="Arial" charset="0"/>
              </a:rPr>
              <a:t>Aut</a:t>
            </a:r>
            <a:r>
              <a:rPr lang="ro-RO" sz="3600" b="1" dirty="0" err="1">
                <a:latin typeface="Arial" charset="0"/>
                <a:ea typeface="Arial" charset="0"/>
                <a:cs typeface="Arial" charset="0"/>
              </a:rPr>
              <a:t>hors</a:t>
            </a:r>
            <a:r>
              <a:rPr lang="ro-RO" sz="3600" b="1" dirty="0">
                <a:latin typeface="Arial" charset="0"/>
                <a:ea typeface="Arial" charset="0"/>
                <a:cs typeface="Arial" charset="0"/>
              </a:rPr>
              <a:t>: </a:t>
            </a:r>
            <a:r>
              <a:rPr lang="en-GB"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Dr.</a:t>
            </a:r>
            <a:r>
              <a:rPr lang="en-GB"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Ing. </a:t>
            </a:r>
            <a:r>
              <a:rPr lang="en-GB"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Zamfir</a:t>
            </a:r>
            <a:r>
              <a:rPr lang="en-GB"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Camelia Zoia, </a:t>
            </a:r>
            <a:r>
              <a:rPr lang="en-GB"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Dr.ing</a:t>
            </a:r>
            <a:r>
              <a:rPr lang="en-GB"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Vicovan</a:t>
            </a:r>
            <a:r>
              <a:rPr lang="en-GB"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Petru</a:t>
            </a:r>
            <a:r>
              <a:rPr lang="en-GB"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Gabriel, </a:t>
            </a:r>
            <a:r>
              <a:rPr lang="en-GB"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Dr.</a:t>
            </a:r>
            <a:r>
              <a:rPr lang="en-GB"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ing</a:t>
            </a:r>
            <a:r>
              <a:rPr lang="en-GB"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Radu </a:t>
            </a:r>
            <a:r>
              <a:rPr lang="en-GB"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Raducu</a:t>
            </a:r>
            <a:r>
              <a:rPr lang="en-GB"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Dr.ing</a:t>
            </a:r>
            <a:r>
              <a:rPr lang="en-GB"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Vicovan</a:t>
            </a:r>
            <a:r>
              <a:rPr lang="en-GB"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Adriana, </a:t>
            </a:r>
            <a:endParaRPr lang="ro-RO"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r"/>
            <a:r>
              <a:rPr lang="en-GB"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Dr.</a:t>
            </a:r>
            <a:r>
              <a:rPr lang="en-GB"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ing</a:t>
            </a:r>
            <a:r>
              <a:rPr lang="en-GB"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Enciu</a:t>
            </a:r>
            <a:r>
              <a:rPr lang="en-GB"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Ana, </a:t>
            </a:r>
            <a:r>
              <a:rPr lang="en-GB"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Dr.</a:t>
            </a:r>
            <a:r>
              <a:rPr lang="en-GB"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med. vet. </a:t>
            </a:r>
            <a:r>
              <a:rPr lang="en-GB"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Nadolu</a:t>
            </a:r>
            <a:r>
              <a:rPr lang="en-GB"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Dorina</a:t>
            </a:r>
            <a:r>
              <a:rPr lang="en-GB"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Dr.ing</a:t>
            </a:r>
            <a:r>
              <a:rPr lang="en-GB"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Nicolescu</a:t>
            </a:r>
            <a:r>
              <a:rPr lang="en-GB"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Alina Narcisa</a:t>
            </a:r>
            <a:endParaRPr lang="en-GB" sz="3600" kern="50" dirty="0">
              <a:effectLst/>
              <a:latin typeface="Arial" panose="020B0604020202020204" pitchFamily="34" charset="0"/>
              <a:ea typeface="Andale Sans UI"/>
              <a:cs typeface="Arial" panose="020B0604020202020204" pitchFamily="34" charset="0"/>
            </a:endParaRPr>
          </a:p>
        </p:txBody>
      </p:sp>
      <p:sp>
        <p:nvSpPr>
          <p:cNvPr id="20" name="TextBox 19"/>
          <p:cNvSpPr txBox="1"/>
          <p:nvPr/>
        </p:nvSpPr>
        <p:spPr>
          <a:xfrm>
            <a:off x="1891895" y="11131520"/>
            <a:ext cx="29318019" cy="6457152"/>
          </a:xfrm>
          <a:prstGeom prst="rect">
            <a:avLst/>
          </a:prstGeom>
          <a:noFill/>
        </p:spPr>
        <p:txBody>
          <a:bodyPr wrap="square" rtlCol="0">
            <a:spAutoFit/>
          </a:bodyPr>
          <a:lstStyle/>
          <a:p>
            <a:r>
              <a:rPr lang="ro-RO" sz="4000" b="1" dirty="0">
                <a:latin typeface="Arial" charset="0"/>
                <a:ea typeface="Arial" charset="0"/>
                <a:cs typeface="Arial" charset="0"/>
              </a:rPr>
              <a:t>       INTRODUCTION</a:t>
            </a:r>
          </a:p>
          <a:p>
            <a:endParaRPr lang="ro-RO" sz="4000" b="1" dirty="0">
              <a:latin typeface="Arial" charset="0"/>
              <a:ea typeface="Arial" charset="0"/>
              <a:cs typeface="Arial" charset="0"/>
            </a:endParaRPr>
          </a:p>
          <a:p>
            <a:pPr algn="just">
              <a:lnSpc>
                <a:spcPct val="115000"/>
              </a:lnSpc>
            </a:pPr>
            <a:r>
              <a:rPr lang="ro-RO" sz="3200" b="1" dirty="0">
                <a:effectLst/>
                <a:latin typeface="Arial" panose="020B0604020202020204" pitchFamily="34" charset="0"/>
                <a:ea typeface="Times New Roman" panose="02020603050405020304" pitchFamily="18" charset="0"/>
                <a:cs typeface="Arial" panose="020B0604020202020204" pitchFamily="34" charset="0"/>
              </a:rPr>
              <a:t>          </a:t>
            </a:r>
            <a:r>
              <a:rPr lang="en-GB" sz="3200" b="1" dirty="0">
                <a:effectLst/>
                <a:latin typeface="Arial" panose="020B0604020202020204" pitchFamily="34" charset="0"/>
                <a:ea typeface="Times New Roman" panose="02020603050405020304" pitchFamily="18" charset="0"/>
                <a:cs typeface="Arial" panose="020B0604020202020204" pitchFamily="34" charset="0"/>
              </a:rPr>
              <a:t>The </a:t>
            </a:r>
            <a:r>
              <a:rPr lang="en-GB" sz="3200" b="1" dirty="0" err="1">
                <a:effectLst/>
                <a:latin typeface="Arial" panose="020B0604020202020204" pitchFamily="34" charset="0"/>
                <a:ea typeface="Times New Roman" panose="02020603050405020304" pitchFamily="18" charset="0"/>
                <a:cs typeface="Arial" panose="020B0604020202020204" pitchFamily="34" charset="0"/>
              </a:rPr>
              <a:t>Palas</a:t>
            </a:r>
            <a:r>
              <a:rPr lang="en-GB" sz="3200" b="1" dirty="0">
                <a:effectLst/>
                <a:latin typeface="Arial" panose="020B0604020202020204" pitchFamily="34" charset="0"/>
                <a:ea typeface="Times New Roman" panose="02020603050405020304" pitchFamily="18" charset="0"/>
                <a:cs typeface="Arial" panose="020B0604020202020204" pitchFamily="34" charset="0"/>
              </a:rPr>
              <a:t> Merino breed, a mixed wool-meat breed, considered the most valuable autochthonous sheep breed created by scientific research in the field, was the basis for the creation of three new sheep breeds through crossbreeding with imported specialized breeds: the </a:t>
            </a:r>
            <a:r>
              <a:rPr lang="en-GB" sz="3200" b="1" dirty="0" err="1">
                <a:effectLst/>
                <a:latin typeface="Arial" panose="020B0604020202020204" pitchFamily="34" charset="0"/>
                <a:ea typeface="Times New Roman" panose="02020603050405020304" pitchFamily="18" charset="0"/>
                <a:cs typeface="Arial" panose="020B0604020202020204" pitchFamily="34" charset="0"/>
              </a:rPr>
              <a:t>Palas</a:t>
            </a:r>
            <a:r>
              <a:rPr lang="en-GB" sz="3200" b="1" dirty="0">
                <a:effectLst/>
                <a:latin typeface="Arial" panose="020B0604020202020204" pitchFamily="34" charset="0"/>
                <a:ea typeface="Times New Roman" panose="02020603050405020304" pitchFamily="18" charset="0"/>
                <a:cs typeface="Arial" panose="020B0604020202020204" pitchFamily="34" charset="0"/>
              </a:rPr>
              <a:t> Milk Breed, the </a:t>
            </a:r>
            <a:r>
              <a:rPr lang="en-GB" sz="3200" b="1" dirty="0" err="1">
                <a:effectLst/>
                <a:latin typeface="Arial" panose="020B0604020202020204" pitchFamily="34" charset="0"/>
                <a:ea typeface="Times New Roman" panose="02020603050405020304" pitchFamily="18" charset="0"/>
                <a:cs typeface="Arial" panose="020B0604020202020204" pitchFamily="34" charset="0"/>
              </a:rPr>
              <a:t>Palas</a:t>
            </a:r>
            <a:r>
              <a:rPr lang="en-GB" sz="3200" b="1" dirty="0">
                <a:effectLst/>
                <a:latin typeface="Arial" panose="020B0604020202020204" pitchFamily="34" charset="0"/>
                <a:ea typeface="Times New Roman" panose="02020603050405020304" pitchFamily="18" charset="0"/>
                <a:cs typeface="Arial" panose="020B0604020202020204" pitchFamily="34" charset="0"/>
              </a:rPr>
              <a:t> Meat Breed and the </a:t>
            </a:r>
            <a:r>
              <a:rPr lang="en-GB" sz="3200" b="1" dirty="0" err="1">
                <a:effectLst/>
                <a:latin typeface="Arial" panose="020B0604020202020204" pitchFamily="34" charset="0"/>
                <a:ea typeface="Times New Roman" panose="02020603050405020304" pitchFamily="18" charset="0"/>
                <a:cs typeface="Arial" panose="020B0604020202020204" pitchFamily="34" charset="0"/>
              </a:rPr>
              <a:t>Palas</a:t>
            </a:r>
            <a:r>
              <a:rPr lang="en-GB" sz="3200" b="1" dirty="0">
                <a:effectLst/>
                <a:latin typeface="Arial" panose="020B0604020202020204" pitchFamily="34" charset="0"/>
                <a:ea typeface="Times New Roman" panose="02020603050405020304" pitchFamily="18" charset="0"/>
                <a:cs typeface="Arial" panose="020B0604020202020204" pitchFamily="34" charset="0"/>
              </a:rPr>
              <a:t> High </a:t>
            </a:r>
            <a:r>
              <a:rPr lang="en-GB" sz="3200" b="1" dirty="0" err="1">
                <a:effectLst/>
                <a:latin typeface="Arial" panose="020B0604020202020204" pitchFamily="34" charset="0"/>
                <a:ea typeface="Times New Roman" panose="02020603050405020304" pitchFamily="18" charset="0"/>
                <a:cs typeface="Arial" panose="020B0604020202020204" pitchFamily="34" charset="0"/>
              </a:rPr>
              <a:t>Prolificay</a:t>
            </a:r>
            <a:r>
              <a:rPr lang="en-GB" sz="3200" b="1" dirty="0">
                <a:effectLst/>
                <a:latin typeface="Arial" panose="020B0604020202020204" pitchFamily="34" charset="0"/>
                <a:ea typeface="Times New Roman" panose="02020603050405020304" pitchFamily="18" charset="0"/>
                <a:cs typeface="Arial" panose="020B0604020202020204" pitchFamily="34" charset="0"/>
              </a:rPr>
              <a:t> Breed, breeds that have been homologated in Romania in the last 15 years.</a:t>
            </a:r>
          </a:p>
          <a:p>
            <a:pPr algn="just">
              <a:lnSpc>
                <a:spcPct val="115000"/>
              </a:lnSpc>
            </a:pPr>
            <a:r>
              <a:rPr lang="ro-RO" sz="3200" b="1" dirty="0">
                <a:effectLst/>
                <a:latin typeface="Arial" panose="020B0604020202020204" pitchFamily="34" charset="0"/>
                <a:ea typeface="Times New Roman" panose="02020603050405020304" pitchFamily="18" charset="0"/>
                <a:cs typeface="Arial" panose="020B0604020202020204" pitchFamily="34" charset="0"/>
              </a:rPr>
              <a:t>          </a:t>
            </a:r>
            <a:r>
              <a:rPr lang="en-GB" sz="3200" b="1" dirty="0">
                <a:effectLst/>
                <a:latin typeface="Arial" panose="020B0604020202020204" pitchFamily="34" charset="0"/>
                <a:ea typeface="Times New Roman" panose="02020603050405020304" pitchFamily="18" charset="0"/>
                <a:cs typeface="Arial" panose="020B0604020202020204" pitchFamily="34" charset="0"/>
              </a:rPr>
              <a:t>These breeds are part of the national genetic heritage, they are bred at the </a:t>
            </a:r>
            <a:r>
              <a:rPr lang="ro-RO" sz="3200" b="1" dirty="0">
                <a:effectLst/>
                <a:latin typeface="Arial" panose="020B0604020202020204" pitchFamily="34" charset="0"/>
                <a:ea typeface="Times New Roman" panose="02020603050405020304" pitchFamily="18" charset="0"/>
                <a:cs typeface="Arial" panose="020B0604020202020204" pitchFamily="34" charset="0"/>
              </a:rPr>
              <a:t>R.D.I.S.G.B.</a:t>
            </a:r>
            <a:r>
              <a:rPr lang="en-GB" sz="3200" b="1" dirty="0">
                <a:effectLst/>
                <a:latin typeface="Arial" panose="020B0604020202020204" pitchFamily="34" charset="0"/>
                <a:ea typeface="Times New Roman" panose="02020603050405020304" pitchFamily="18" charset="0"/>
                <a:cs typeface="Arial" panose="020B0604020202020204" pitchFamily="34" charset="0"/>
              </a:rPr>
              <a:t> </a:t>
            </a:r>
            <a:r>
              <a:rPr lang="en-GB" sz="3200" b="1" dirty="0" err="1">
                <a:effectLst/>
                <a:latin typeface="Arial" panose="020B0604020202020204" pitchFamily="34" charset="0"/>
                <a:ea typeface="Times New Roman" panose="02020603050405020304" pitchFamily="18" charset="0"/>
                <a:cs typeface="Arial" panose="020B0604020202020204" pitchFamily="34" charset="0"/>
              </a:rPr>
              <a:t>Palas</a:t>
            </a:r>
            <a:r>
              <a:rPr lang="en-GB" sz="3200" b="1" dirty="0">
                <a:effectLst/>
                <a:latin typeface="Arial" panose="020B0604020202020204" pitchFamily="34" charset="0"/>
                <a:ea typeface="Times New Roman" panose="02020603050405020304" pitchFamily="18" charset="0"/>
                <a:cs typeface="Arial" panose="020B0604020202020204" pitchFamily="34" charset="0"/>
              </a:rPr>
              <a:t> Constanta and they annually supply breeding animals with high breeding value for the improvement of meat and milk production in sheep farms in the country.</a:t>
            </a:r>
          </a:p>
          <a:p>
            <a:pPr algn="just">
              <a:lnSpc>
                <a:spcPct val="115000"/>
              </a:lnSpc>
            </a:pPr>
            <a:r>
              <a:rPr lang="ro-RO" sz="3200" b="1" dirty="0">
                <a:effectLst/>
                <a:latin typeface="Arial" panose="020B0604020202020204" pitchFamily="34" charset="0"/>
                <a:ea typeface="Times New Roman" panose="02020603050405020304" pitchFamily="18" charset="0"/>
                <a:cs typeface="Arial" panose="020B0604020202020204" pitchFamily="34" charset="0"/>
              </a:rPr>
              <a:t>           </a:t>
            </a:r>
            <a:r>
              <a:rPr lang="en-GB" sz="3200" b="1" dirty="0">
                <a:effectLst/>
                <a:latin typeface="Arial" panose="020B0604020202020204" pitchFamily="34" charset="0"/>
                <a:ea typeface="Times New Roman" panose="02020603050405020304" pitchFamily="18" charset="0"/>
                <a:cs typeface="Arial" panose="020B0604020202020204" pitchFamily="34" charset="0"/>
              </a:rPr>
              <a:t>In terms of effective size, they are relatively small in number, and a breeding management is followed that leads to the preservation of their genetic structure, keeping the inbreeding below 1% per generation.</a:t>
            </a:r>
          </a:p>
          <a:p>
            <a:endParaRPr lang="ro-RO" sz="4000" b="1" dirty="0">
              <a:latin typeface="Arial" charset="0"/>
              <a:ea typeface="Arial" charset="0"/>
              <a:cs typeface="Arial" charset="0"/>
            </a:endParaRPr>
          </a:p>
          <a:p>
            <a:pPr algn="just"/>
            <a:r>
              <a:rPr lang="ro-RO" sz="3600" dirty="0">
                <a:latin typeface="Arial" charset="0"/>
                <a:ea typeface="Arial" charset="0"/>
                <a:cs typeface="Arial" charset="0"/>
              </a:rPr>
              <a:t>. </a:t>
            </a:r>
          </a:p>
        </p:txBody>
      </p:sp>
      <p:sp>
        <p:nvSpPr>
          <p:cNvPr id="21" name="TextBox 20"/>
          <p:cNvSpPr txBox="1"/>
          <p:nvPr/>
        </p:nvSpPr>
        <p:spPr>
          <a:xfrm>
            <a:off x="2079863" y="16720622"/>
            <a:ext cx="29046327" cy="5336846"/>
          </a:xfrm>
          <a:prstGeom prst="rect">
            <a:avLst/>
          </a:prstGeom>
          <a:noFill/>
        </p:spPr>
        <p:txBody>
          <a:bodyPr wrap="square" rtlCol="0">
            <a:spAutoFit/>
          </a:bodyPr>
          <a:lstStyle/>
          <a:p>
            <a:r>
              <a:rPr lang="ro-RO" sz="4000" b="1" dirty="0">
                <a:latin typeface="Arial" charset="0"/>
                <a:ea typeface="Arial" charset="0"/>
                <a:cs typeface="Arial" charset="0"/>
              </a:rPr>
              <a:t>      MATERIAL AND METHODS</a:t>
            </a:r>
          </a:p>
          <a:p>
            <a:endParaRPr lang="ro-RO" sz="4000" b="1" dirty="0">
              <a:latin typeface="Arial" charset="0"/>
              <a:ea typeface="Arial" charset="0"/>
              <a:cs typeface="Arial" charset="0"/>
            </a:endParaRPr>
          </a:p>
          <a:p>
            <a:pPr algn="just">
              <a:lnSpc>
                <a:spcPct val="115000"/>
              </a:lnSpc>
            </a:pPr>
            <a:r>
              <a:rPr lang="ro-RO" sz="3200" b="1" dirty="0">
                <a:effectLst/>
                <a:latin typeface="Arial" panose="020B0604020202020204" pitchFamily="34" charset="0"/>
                <a:ea typeface="Times New Roman" panose="02020603050405020304" pitchFamily="18" charset="0"/>
                <a:cs typeface="Arial" panose="020B0604020202020204" pitchFamily="34" charset="0"/>
              </a:rPr>
              <a:t>        </a:t>
            </a:r>
            <a:r>
              <a:rPr lang="en-GB" sz="3200" b="1" dirty="0">
                <a:effectLst/>
                <a:latin typeface="Arial" panose="020B0604020202020204" pitchFamily="34" charset="0"/>
                <a:ea typeface="Times New Roman" panose="02020603050405020304" pitchFamily="18" charset="0"/>
                <a:cs typeface="Arial" panose="020B0604020202020204" pitchFamily="34" charset="0"/>
              </a:rPr>
              <a:t>The research was carried out on three breeds of sheep, specialized for milk, meat and high prolificacy, certified as new breeds and bred at the Institute. </a:t>
            </a:r>
          </a:p>
          <a:p>
            <a:pPr algn="just">
              <a:lnSpc>
                <a:spcPct val="115000"/>
              </a:lnSpc>
            </a:pPr>
            <a:r>
              <a:rPr lang="ro-RO" sz="3200" b="1" dirty="0">
                <a:effectLst/>
                <a:latin typeface="Arial" panose="020B0604020202020204" pitchFamily="34" charset="0"/>
                <a:ea typeface="Times New Roman" panose="02020603050405020304" pitchFamily="18" charset="0"/>
                <a:cs typeface="Arial" panose="020B0604020202020204" pitchFamily="34" charset="0"/>
              </a:rPr>
              <a:t>         </a:t>
            </a:r>
            <a:r>
              <a:rPr lang="en-GB" sz="3200" b="1" dirty="0">
                <a:effectLst/>
                <a:latin typeface="Arial" panose="020B0604020202020204" pitchFamily="34" charset="0"/>
                <a:ea typeface="Times New Roman" panose="02020603050405020304" pitchFamily="18" charset="0"/>
                <a:cs typeface="Arial" panose="020B0604020202020204" pitchFamily="34" charset="0"/>
              </a:rPr>
              <a:t>On the basis of the pedigrees of the generations, the values of the main indicators on which genetic stability depends were determined</a:t>
            </a:r>
            <a:r>
              <a:rPr lang="ro-RO" sz="3200" b="1" dirty="0">
                <a:latin typeface="Arial" panose="020B0604020202020204" pitchFamily="34" charset="0"/>
                <a:ea typeface="Times New Roman" panose="02020603050405020304" pitchFamily="18" charset="0"/>
                <a:cs typeface="Arial" panose="020B0604020202020204" pitchFamily="34" charset="0"/>
              </a:rPr>
              <a:t>:</a:t>
            </a:r>
            <a:endParaRPr lang="en-GB" sz="3200" b="1" dirty="0">
              <a:effectLst/>
              <a:latin typeface="Arial" panose="020B0604020202020204" pitchFamily="34" charset="0"/>
              <a:ea typeface="Times New Roman" panose="02020603050405020304" pitchFamily="18" charset="0"/>
              <a:cs typeface="Arial" panose="020B0604020202020204" pitchFamily="34" charset="0"/>
            </a:endParaRPr>
          </a:p>
          <a:p>
            <a:pPr marL="457200" indent="-457200" algn="just">
              <a:lnSpc>
                <a:spcPct val="115000"/>
              </a:lnSpc>
              <a:buClr>
                <a:schemeClr val="accent1">
                  <a:lumMod val="50000"/>
                </a:schemeClr>
              </a:buClr>
              <a:buSzPct val="140000"/>
              <a:buFont typeface="Wingdings" panose="05000000000000000000" pitchFamily="2" charset="2"/>
              <a:buChar char="Ø"/>
            </a:pPr>
            <a:r>
              <a:rPr lang="ro-RO" sz="3200" b="1" dirty="0">
                <a:effectLst/>
                <a:latin typeface="Arial" panose="020B0604020202020204" pitchFamily="34" charset="0"/>
                <a:ea typeface="Times New Roman" panose="02020603050405020304" pitchFamily="18" charset="0"/>
                <a:cs typeface="Arial" panose="020B0604020202020204" pitchFamily="34" charset="0"/>
              </a:rPr>
              <a:t>     </a:t>
            </a:r>
            <a:r>
              <a:rPr lang="en-GB" sz="3200" b="1" dirty="0">
                <a:effectLst/>
                <a:latin typeface="Arial" panose="020B0604020202020204" pitchFamily="34" charset="0"/>
                <a:ea typeface="Times New Roman" panose="02020603050405020304" pitchFamily="18" charset="0"/>
                <a:cs typeface="Arial" panose="020B0604020202020204" pitchFamily="34" charset="0"/>
              </a:rPr>
              <a:t>degree of reproductive isolation </a:t>
            </a:r>
          </a:p>
          <a:p>
            <a:pPr marL="457200" indent="-457200" algn="just">
              <a:lnSpc>
                <a:spcPct val="115000"/>
              </a:lnSpc>
              <a:buClr>
                <a:schemeClr val="accent1">
                  <a:lumMod val="50000"/>
                </a:schemeClr>
              </a:buClr>
              <a:buSzPct val="140000"/>
              <a:buFont typeface="Wingdings" panose="05000000000000000000" pitchFamily="2" charset="2"/>
              <a:buChar char="Ø"/>
            </a:pPr>
            <a:r>
              <a:rPr lang="ro-RO" sz="3200" b="1" dirty="0">
                <a:effectLst/>
                <a:latin typeface="Arial" panose="020B0604020202020204" pitchFamily="34" charset="0"/>
                <a:ea typeface="Times New Roman" panose="02020603050405020304" pitchFamily="18" charset="0"/>
                <a:cs typeface="Arial" panose="020B0604020202020204" pitchFamily="34" charset="0"/>
              </a:rPr>
              <a:t>     </a:t>
            </a:r>
            <a:r>
              <a:rPr lang="en-GB" sz="3200" b="1" dirty="0">
                <a:effectLst/>
                <a:latin typeface="Arial" panose="020B0604020202020204" pitchFamily="34" charset="0"/>
                <a:ea typeface="Times New Roman" panose="02020603050405020304" pitchFamily="18" charset="0"/>
                <a:cs typeface="Arial" panose="020B0604020202020204" pitchFamily="34" charset="0"/>
              </a:rPr>
              <a:t>inbreeding </a:t>
            </a:r>
          </a:p>
          <a:p>
            <a:pPr marL="457200" indent="-457200" algn="just">
              <a:lnSpc>
                <a:spcPct val="115000"/>
              </a:lnSpc>
              <a:buClr>
                <a:schemeClr val="accent1">
                  <a:lumMod val="50000"/>
                </a:schemeClr>
              </a:buClr>
              <a:buSzPct val="140000"/>
              <a:buFont typeface="Wingdings" panose="05000000000000000000" pitchFamily="2" charset="2"/>
              <a:buChar char="Ø"/>
            </a:pPr>
            <a:r>
              <a:rPr lang="ro-RO" sz="3200" b="1" dirty="0">
                <a:effectLst/>
                <a:latin typeface="Arial" panose="020B0604020202020204" pitchFamily="34" charset="0"/>
                <a:ea typeface="Times New Roman" panose="02020603050405020304" pitchFamily="18" charset="0"/>
                <a:cs typeface="Arial" panose="020B0604020202020204" pitchFamily="34" charset="0"/>
              </a:rPr>
              <a:t>     </a:t>
            </a:r>
            <a:r>
              <a:rPr lang="en-GB" sz="3200" b="1" dirty="0">
                <a:effectLst/>
                <a:latin typeface="Arial" panose="020B0604020202020204" pitchFamily="34" charset="0"/>
                <a:ea typeface="Times New Roman" panose="02020603050405020304" pitchFamily="18" charset="0"/>
                <a:cs typeface="Arial" panose="020B0604020202020204" pitchFamily="34" charset="0"/>
              </a:rPr>
              <a:t>genetic similarity to the founding breeds</a:t>
            </a:r>
          </a:p>
          <a:p>
            <a:endParaRPr lang="ro-RO" sz="4000" b="1" dirty="0">
              <a:latin typeface="Arial" charset="0"/>
              <a:ea typeface="Arial" charset="0"/>
              <a:cs typeface="Arial" charset="0"/>
            </a:endParaRPr>
          </a:p>
        </p:txBody>
      </p:sp>
      <p:sp>
        <p:nvSpPr>
          <p:cNvPr id="23" name="TextBox 22"/>
          <p:cNvSpPr txBox="1"/>
          <p:nvPr/>
        </p:nvSpPr>
        <p:spPr>
          <a:xfrm>
            <a:off x="1846465" y="34988077"/>
            <a:ext cx="28359198" cy="3674852"/>
          </a:xfrm>
          <a:prstGeom prst="rect">
            <a:avLst/>
          </a:prstGeom>
          <a:noFill/>
        </p:spPr>
        <p:txBody>
          <a:bodyPr wrap="square" rtlCol="0">
            <a:spAutoFit/>
          </a:bodyPr>
          <a:lstStyle/>
          <a:p>
            <a:r>
              <a:rPr lang="ro-RO" sz="4000" b="1" dirty="0">
                <a:latin typeface="Arial" charset="0"/>
                <a:ea typeface="Arial" charset="0"/>
                <a:cs typeface="Arial" charset="0"/>
              </a:rPr>
              <a:t>       CONCLUSIONS</a:t>
            </a:r>
          </a:p>
          <a:p>
            <a:endParaRPr lang="ro-RO" sz="4000" b="1" dirty="0">
              <a:latin typeface="Arial" charset="0"/>
              <a:ea typeface="Arial" charset="0"/>
              <a:cs typeface="Arial" charset="0"/>
            </a:endParaRPr>
          </a:p>
          <a:p>
            <a:pPr marL="285750" indent="-285750">
              <a:lnSpc>
                <a:spcPct val="105000"/>
              </a:lnSpc>
              <a:spcAft>
                <a:spcPts val="800"/>
              </a:spcAft>
              <a:buClr>
                <a:schemeClr val="accent1">
                  <a:lumMod val="50000"/>
                </a:schemeClr>
              </a:buClr>
              <a:buSzPct val="140000"/>
              <a:buFont typeface="Wingdings" panose="05000000000000000000" pitchFamily="2" charset="2"/>
              <a:buChar char="Ø"/>
            </a:pPr>
            <a:r>
              <a:rPr lang="ro-RO" sz="3200" b="1" dirty="0">
                <a:effectLst/>
                <a:latin typeface="Arial" panose="020B0604020202020204" pitchFamily="34" charset="0"/>
                <a:ea typeface="Calibri" panose="020F0502020204030204" pitchFamily="34" charset="0"/>
                <a:cs typeface="Arial" panose="020B0604020202020204" pitchFamily="34" charset="0"/>
              </a:rPr>
              <a:t> </a:t>
            </a:r>
            <a:r>
              <a:rPr lang="en-GB" sz="3200" b="1" dirty="0">
                <a:effectLst/>
                <a:latin typeface="Arial" panose="020B0604020202020204" pitchFamily="34" charset="0"/>
                <a:ea typeface="Calibri" panose="020F0502020204030204" pitchFamily="34" charset="0"/>
                <a:cs typeface="Arial" panose="020B0604020202020204" pitchFamily="34" charset="0"/>
              </a:rPr>
              <a:t>Sheep breeds created </a:t>
            </a:r>
            <a:r>
              <a:rPr lang="en-GB" sz="3200" b="1" dirty="0">
                <a:effectLst/>
                <a:latin typeface="Arial" panose="020B0604020202020204" pitchFamily="34" charset="0"/>
                <a:ea typeface="Times New Roman" panose="02020603050405020304" pitchFamily="18" charset="0"/>
                <a:cs typeface="Arial" panose="020B0604020202020204" pitchFamily="34" charset="0"/>
              </a:rPr>
              <a:t>at the </a:t>
            </a:r>
            <a:r>
              <a:rPr lang="ro-RO" sz="3200" b="1" dirty="0">
                <a:effectLst/>
                <a:latin typeface="Arial" panose="020B0604020202020204" pitchFamily="34" charset="0"/>
                <a:ea typeface="Times New Roman" panose="02020603050405020304" pitchFamily="18" charset="0"/>
                <a:cs typeface="Arial" panose="020B0604020202020204" pitchFamily="34" charset="0"/>
              </a:rPr>
              <a:t>R.D.I.S.G.B.</a:t>
            </a:r>
            <a:r>
              <a:rPr lang="en-GB" sz="3200" b="1" dirty="0">
                <a:effectLst/>
                <a:latin typeface="Arial" panose="020B0604020202020204" pitchFamily="34" charset="0"/>
                <a:ea typeface="Times New Roman" panose="02020603050405020304" pitchFamily="18" charset="0"/>
                <a:cs typeface="Arial" panose="020B0604020202020204" pitchFamily="34" charset="0"/>
              </a:rPr>
              <a:t> </a:t>
            </a:r>
            <a:r>
              <a:rPr lang="en-GB" sz="3200" b="1" dirty="0" err="1">
                <a:effectLst/>
                <a:latin typeface="Arial" panose="020B0604020202020204" pitchFamily="34" charset="0"/>
                <a:ea typeface="Times New Roman" panose="02020603050405020304" pitchFamily="18" charset="0"/>
                <a:cs typeface="Arial" panose="020B0604020202020204" pitchFamily="34" charset="0"/>
              </a:rPr>
              <a:t>Palas</a:t>
            </a:r>
            <a:r>
              <a:rPr lang="en-GB" sz="3200" b="1" dirty="0">
                <a:effectLst/>
                <a:latin typeface="Arial" panose="020B0604020202020204" pitchFamily="34" charset="0"/>
                <a:ea typeface="Times New Roman" panose="02020603050405020304" pitchFamily="18" charset="0"/>
                <a:cs typeface="Arial" panose="020B0604020202020204" pitchFamily="34" charset="0"/>
              </a:rPr>
              <a:t> Constanta </a:t>
            </a:r>
            <a:r>
              <a:rPr lang="en-GB" sz="3200" b="1" dirty="0">
                <a:effectLst/>
                <a:latin typeface="Arial" panose="020B0604020202020204" pitchFamily="34" charset="0"/>
                <a:ea typeface="Calibri" panose="020F0502020204030204" pitchFamily="34" charset="0"/>
                <a:cs typeface="Arial" panose="020B0604020202020204" pitchFamily="34" charset="0"/>
              </a:rPr>
              <a:t>meet the requirements to be included in the purebred category.</a:t>
            </a:r>
            <a:endParaRPr lang="ro-RO" sz="3200" b="1" dirty="0">
              <a:effectLst/>
              <a:latin typeface="Arial" panose="020B0604020202020204" pitchFamily="34" charset="0"/>
              <a:ea typeface="Calibri" panose="020F0502020204030204" pitchFamily="34" charset="0"/>
              <a:cs typeface="Arial" panose="020B0604020202020204" pitchFamily="34" charset="0"/>
            </a:endParaRPr>
          </a:p>
          <a:p>
            <a:pPr marL="457200" indent="-457200">
              <a:lnSpc>
                <a:spcPct val="105000"/>
              </a:lnSpc>
              <a:spcAft>
                <a:spcPts val="800"/>
              </a:spcAft>
              <a:buClr>
                <a:schemeClr val="accent1">
                  <a:lumMod val="50000"/>
                </a:schemeClr>
              </a:buClr>
              <a:buSzPct val="140000"/>
              <a:buFont typeface="Wingdings" panose="05000000000000000000" pitchFamily="2" charset="2"/>
              <a:buChar char="Ø"/>
            </a:pPr>
            <a:r>
              <a:rPr lang="ro-RO" sz="3200" b="1" dirty="0">
                <a:effectLst/>
                <a:latin typeface="Arial" panose="020B0604020202020204" pitchFamily="34" charset="0"/>
                <a:ea typeface="Calibri" panose="020F0502020204030204" pitchFamily="34" charset="0"/>
                <a:cs typeface="Arial" panose="020B0604020202020204" pitchFamily="34" charset="0"/>
              </a:rPr>
              <a:t> </a:t>
            </a:r>
            <a:r>
              <a:rPr lang="en-GB" sz="3200" b="1" dirty="0">
                <a:effectLst/>
                <a:latin typeface="Arial" panose="020B0604020202020204" pitchFamily="34" charset="0"/>
                <a:ea typeface="Calibri" panose="020F0502020204030204" pitchFamily="34" charset="0"/>
                <a:cs typeface="Arial" panose="020B0604020202020204" pitchFamily="34" charset="0"/>
              </a:rPr>
              <a:t>Genetic evaluation of newly created breeds by calculating specific indicators certifies </a:t>
            </a:r>
            <a:r>
              <a:rPr lang="ro-RO" sz="3200" b="1" dirty="0">
                <a:effectLst/>
                <a:latin typeface="Arial" panose="020B0604020202020204" pitchFamily="34" charset="0"/>
                <a:ea typeface="Calibri" panose="020F0502020204030204" pitchFamily="34" charset="0"/>
                <a:cs typeface="Arial" panose="020B0604020202020204" pitchFamily="34" charset="0"/>
              </a:rPr>
              <a:t>a </a:t>
            </a:r>
            <a:r>
              <a:rPr lang="en-GB" sz="3200" b="1" dirty="0">
                <a:effectLst/>
                <a:latin typeface="Arial" panose="020B0604020202020204" pitchFamily="34" charset="0"/>
                <a:ea typeface="Calibri" panose="020F0502020204030204" pitchFamily="34" charset="0"/>
                <a:cs typeface="Arial" panose="020B0604020202020204" pitchFamily="34" charset="0"/>
              </a:rPr>
              <a:t>proper genetic stability.</a:t>
            </a:r>
          </a:p>
          <a:p>
            <a:pPr marL="457200" indent="-457200">
              <a:lnSpc>
                <a:spcPct val="105000"/>
              </a:lnSpc>
              <a:spcAft>
                <a:spcPts val="800"/>
              </a:spcAft>
              <a:buClr>
                <a:schemeClr val="accent1">
                  <a:lumMod val="50000"/>
                </a:schemeClr>
              </a:buClr>
              <a:buSzPct val="140000"/>
              <a:buFont typeface="Wingdings" panose="05000000000000000000" pitchFamily="2" charset="2"/>
              <a:buChar char="Ø"/>
            </a:pPr>
            <a:r>
              <a:rPr lang="ro-RO" sz="3200" b="1" dirty="0">
                <a:effectLst/>
                <a:latin typeface="Arial" panose="020B0604020202020204" pitchFamily="34" charset="0"/>
                <a:ea typeface="Calibri" panose="020F0502020204030204" pitchFamily="34" charset="0"/>
                <a:cs typeface="Arial" panose="020B0604020202020204" pitchFamily="34" charset="0"/>
              </a:rPr>
              <a:t> </a:t>
            </a:r>
            <a:r>
              <a:rPr lang="en-GB" sz="3200" b="1" dirty="0">
                <a:effectLst/>
                <a:latin typeface="Arial" panose="020B0604020202020204" pitchFamily="34" charset="0"/>
                <a:ea typeface="Calibri" panose="020F0502020204030204" pitchFamily="34" charset="0"/>
                <a:cs typeface="Arial" panose="020B0604020202020204" pitchFamily="34" charset="0"/>
              </a:rPr>
              <a:t>Dissemination of genetic progress of new breeds to commercial farms has shown very positive results.</a:t>
            </a:r>
          </a:p>
          <a:p>
            <a:pPr algn="just"/>
            <a:endParaRPr lang="ro-RO" sz="3200" dirty="0">
              <a:latin typeface="Arial" charset="0"/>
              <a:ea typeface="Arial" charset="0"/>
              <a:cs typeface="Arial" charset="0"/>
            </a:endParaRPr>
          </a:p>
        </p:txBody>
      </p:sp>
      <p:cxnSp>
        <p:nvCxnSpPr>
          <p:cNvPr id="24" name="Straight Connector 23"/>
          <p:cNvCxnSpPr/>
          <p:nvPr/>
        </p:nvCxnSpPr>
        <p:spPr>
          <a:xfrm>
            <a:off x="2888" y="5982059"/>
            <a:ext cx="32396400" cy="0"/>
          </a:xfrm>
          <a:prstGeom prst="line">
            <a:avLst/>
          </a:prstGeom>
          <a:ln w="1270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888" y="6123345"/>
            <a:ext cx="32396400" cy="0"/>
          </a:xfrm>
          <a:prstGeom prst="line">
            <a:avLst/>
          </a:prstGeom>
          <a:ln w="127000">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593306" y="1684421"/>
            <a:ext cx="18865516" cy="4884863"/>
          </a:xfrm>
          <a:prstGeom prst="rect">
            <a:avLst/>
          </a:prstGeom>
          <a:noFill/>
        </p:spPr>
        <p:txBody>
          <a:bodyPr wrap="square" rtlCol="0">
            <a:spAutoFit/>
          </a:bodyPr>
          <a:lstStyle/>
          <a:p>
            <a:pPr algn="ctr"/>
            <a:r>
              <a:rPr lang="ro-RO" sz="8000" b="1" dirty="0">
                <a:latin typeface="Arial Black" panose="020B0A04020102020204" pitchFamily="34" charset="0"/>
              </a:rPr>
              <a:t>CONFERINȚA NAȚIONALĂ </a:t>
            </a:r>
            <a:r>
              <a:rPr lang="en-US" sz="8000" b="1" dirty="0">
                <a:latin typeface="Arial Black" panose="020B0A04020102020204" pitchFamily="34" charset="0"/>
              </a:rPr>
              <a:t>“</a:t>
            </a:r>
            <a:r>
              <a:rPr lang="ro-RO" sz="8000" b="1" dirty="0">
                <a:latin typeface="Arial Black" panose="020B0A04020102020204" pitchFamily="34" charset="0"/>
              </a:rPr>
              <a:t>ANIVERSAREA</a:t>
            </a:r>
            <a:r>
              <a:rPr lang="en-US" sz="8000" b="1" dirty="0">
                <a:latin typeface="Arial Black" panose="020B0A04020102020204" pitchFamily="34" charset="0"/>
              </a:rPr>
              <a:t> ICAR”</a:t>
            </a:r>
          </a:p>
          <a:p>
            <a:pPr algn="ctr"/>
            <a:r>
              <a:rPr lang="en-US" sz="8000" b="1" dirty="0">
                <a:latin typeface="Arial Black" panose="020B0A04020102020204" pitchFamily="34" charset="0"/>
              </a:rPr>
              <a:t>Edi</a:t>
            </a:r>
            <a:r>
              <a:rPr lang="ro-RO" sz="8000" b="1" dirty="0" err="1">
                <a:latin typeface="Arial Black" panose="020B0A04020102020204" pitchFamily="34" charset="0"/>
              </a:rPr>
              <a:t>ția</a:t>
            </a:r>
            <a:r>
              <a:rPr lang="ro-RO" sz="8000" b="1" dirty="0">
                <a:latin typeface="Arial Black" panose="020B0A04020102020204" pitchFamily="34" charset="0"/>
              </a:rPr>
              <a:t> IV – 29 mai 2025</a:t>
            </a:r>
          </a:p>
          <a:p>
            <a:endParaRPr lang="en-US" dirty="0"/>
          </a:p>
        </p:txBody>
      </p:sp>
      <p:pic>
        <p:nvPicPr>
          <p:cNvPr id="2" name="Picture 1">
            <a:extLst>
              <a:ext uri="{FF2B5EF4-FFF2-40B4-BE49-F238E27FC236}">
                <a16:creationId xmlns:a16="http://schemas.microsoft.com/office/drawing/2014/main" id="{05E89EC2-449C-DEDC-B8FC-D0DD84A04C24}"/>
              </a:ext>
            </a:extLst>
          </p:cNvPr>
          <p:cNvPicPr>
            <a:picLocks noChangeAspect="1"/>
          </p:cNvPicPr>
          <p:nvPr/>
        </p:nvPicPr>
        <p:blipFill>
          <a:blip r:embed="rId3"/>
          <a:stretch>
            <a:fillRect/>
          </a:stretch>
        </p:blipFill>
        <p:spPr>
          <a:xfrm>
            <a:off x="25515392" y="1125147"/>
            <a:ext cx="5096775" cy="4558090"/>
          </a:xfrm>
          <a:prstGeom prst="rect">
            <a:avLst/>
          </a:prstGeom>
        </p:spPr>
      </p:pic>
      <p:graphicFrame>
        <p:nvGraphicFramePr>
          <p:cNvPr id="3" name="Table 2">
            <a:extLst>
              <a:ext uri="{FF2B5EF4-FFF2-40B4-BE49-F238E27FC236}">
                <a16:creationId xmlns:a16="http://schemas.microsoft.com/office/drawing/2014/main" id="{A42B634C-8853-16A4-C64D-579FFF9A5A2E}"/>
              </a:ext>
            </a:extLst>
          </p:cNvPr>
          <p:cNvGraphicFramePr>
            <a:graphicFrameLocks noGrp="1"/>
          </p:cNvGraphicFramePr>
          <p:nvPr>
            <p:extLst>
              <p:ext uri="{D42A27DB-BD31-4B8C-83A1-F6EECF244321}">
                <p14:modId xmlns:p14="http://schemas.microsoft.com/office/powerpoint/2010/main" val="1787130677"/>
              </p:ext>
            </p:extLst>
          </p:nvPr>
        </p:nvGraphicFramePr>
        <p:xfrm>
          <a:off x="2079864" y="24154394"/>
          <a:ext cx="13033474" cy="3093662"/>
        </p:xfrm>
        <a:graphic>
          <a:graphicData uri="http://schemas.openxmlformats.org/drawingml/2006/table">
            <a:tbl>
              <a:tblPr>
                <a:tableStyleId>{D7AC3CCA-C797-4891-BE02-D94E43425B78}</a:tableStyleId>
              </a:tblPr>
              <a:tblGrid>
                <a:gridCol w="4049862">
                  <a:extLst>
                    <a:ext uri="{9D8B030D-6E8A-4147-A177-3AD203B41FA5}">
                      <a16:colId xmlns:a16="http://schemas.microsoft.com/office/drawing/2014/main" val="3788927551"/>
                    </a:ext>
                  </a:extLst>
                </a:gridCol>
                <a:gridCol w="2458842">
                  <a:extLst>
                    <a:ext uri="{9D8B030D-6E8A-4147-A177-3AD203B41FA5}">
                      <a16:colId xmlns:a16="http://schemas.microsoft.com/office/drawing/2014/main" val="3932807439"/>
                    </a:ext>
                  </a:extLst>
                </a:gridCol>
                <a:gridCol w="2314203">
                  <a:extLst>
                    <a:ext uri="{9D8B030D-6E8A-4147-A177-3AD203B41FA5}">
                      <a16:colId xmlns:a16="http://schemas.microsoft.com/office/drawing/2014/main" val="2336205559"/>
                    </a:ext>
                  </a:extLst>
                </a:gridCol>
                <a:gridCol w="2169568">
                  <a:extLst>
                    <a:ext uri="{9D8B030D-6E8A-4147-A177-3AD203B41FA5}">
                      <a16:colId xmlns:a16="http://schemas.microsoft.com/office/drawing/2014/main" val="1235367624"/>
                    </a:ext>
                  </a:extLst>
                </a:gridCol>
                <a:gridCol w="2040999">
                  <a:extLst>
                    <a:ext uri="{9D8B030D-6E8A-4147-A177-3AD203B41FA5}">
                      <a16:colId xmlns:a16="http://schemas.microsoft.com/office/drawing/2014/main" val="290885483"/>
                    </a:ext>
                  </a:extLst>
                </a:gridCol>
              </a:tblGrid>
              <a:tr h="481658">
                <a:tc rowSpan="2">
                  <a:txBody>
                    <a:bodyPr/>
                    <a:lstStyle/>
                    <a:p>
                      <a:pPr algn="ctr">
                        <a:lnSpc>
                          <a:spcPct val="105000"/>
                        </a:lnSpc>
                        <a:spcBef>
                          <a:spcPts val="855"/>
                        </a:spcBef>
                        <a:spcAft>
                          <a:spcPts val="1655"/>
                        </a:spcAft>
                      </a:pPr>
                      <a:r>
                        <a:rPr lang="en-US" sz="3200" b="1" dirty="0">
                          <a:effectLst/>
                          <a:latin typeface="Arial" panose="020B0604020202020204" pitchFamily="34" charset="0"/>
                          <a:cs typeface="Arial" panose="020B0604020202020204" pitchFamily="34" charset="0"/>
                        </a:rPr>
                        <a:t>Breed</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gridSpan="4">
                  <a:txBody>
                    <a:bodyPr/>
                    <a:lstStyle/>
                    <a:p>
                      <a:pPr algn="ctr">
                        <a:lnSpc>
                          <a:spcPct val="115000"/>
                        </a:lnSpc>
                      </a:pPr>
                      <a:r>
                        <a:rPr lang="en-GB" sz="3200" b="1" dirty="0">
                          <a:effectLst/>
                          <a:latin typeface="Arial" panose="020B0604020202020204" pitchFamily="34" charset="0"/>
                          <a:cs typeface="Arial" panose="020B0604020202020204" pitchFamily="34" charset="0"/>
                        </a:rPr>
                        <a:t>Coefficient of reproductive isolation</a:t>
                      </a:r>
                      <a:endParaRPr lang="en-GB" sz="3200" b="1" dirty="0">
                        <a:effectLst/>
                        <a:latin typeface="Arial" panose="020B0604020202020204" pitchFamily="34" charset="0"/>
                        <a:ea typeface="Times New Roman" panose="02020603050405020304" pitchFamily="18"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14969683"/>
                  </a:ext>
                </a:extLst>
              </a:tr>
              <a:tr h="454018">
                <a:tc vMerge="1">
                  <a:txBody>
                    <a:bodyPr/>
                    <a:lstStyle/>
                    <a:p>
                      <a:endParaRPr lang="en-GB"/>
                    </a:p>
                  </a:txBody>
                  <a:tcPr/>
                </a:tc>
                <a:tc gridSpan="4">
                  <a:txBody>
                    <a:bodyPr/>
                    <a:lstStyle/>
                    <a:p>
                      <a:pPr algn="ctr">
                        <a:lnSpc>
                          <a:spcPct val="105000"/>
                        </a:lnSpc>
                        <a:spcAft>
                          <a:spcPts val="800"/>
                        </a:spcAft>
                      </a:pPr>
                      <a:r>
                        <a:rPr lang="ro-RO" sz="3200" b="1" dirty="0">
                          <a:effectLst/>
                          <a:latin typeface="Arial" panose="020B0604020202020204" pitchFamily="34" charset="0"/>
                          <a:cs typeface="Arial" panose="020B0604020202020204" pitchFamily="34" charset="0"/>
                        </a:rPr>
                        <a:t>y</a:t>
                      </a:r>
                      <a:r>
                        <a:rPr lang="en-US" sz="3200" b="1" dirty="0">
                          <a:effectLst/>
                          <a:latin typeface="Arial" panose="020B0604020202020204" pitchFamily="34" charset="0"/>
                          <a:cs typeface="Arial" panose="020B0604020202020204" pitchFamily="34" charset="0"/>
                        </a:rPr>
                        <a:t>ear /value</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59889118"/>
                  </a:ext>
                </a:extLst>
              </a:tr>
              <a:tr h="481658">
                <a:tc>
                  <a:txBody>
                    <a:bodyPr/>
                    <a:lstStyle/>
                    <a:p>
                      <a:pPr algn="ctr">
                        <a:lnSpc>
                          <a:spcPct val="115000"/>
                        </a:lnSpc>
                      </a:pPr>
                      <a:r>
                        <a:rPr lang="x-none" sz="3200" b="1">
                          <a:effectLst/>
                          <a:latin typeface="Arial" panose="020B0604020202020204" pitchFamily="34" charset="0"/>
                          <a:cs typeface="Arial" panose="020B0604020202020204" pitchFamily="34" charset="0"/>
                        </a:rPr>
                        <a:t>Palas Milk Breed</a:t>
                      </a:r>
                      <a:endParaRPr lang="en-GB" sz="3200" b="1" dirty="0">
                        <a:effectLst/>
                        <a:latin typeface="Arial" panose="020B0604020202020204" pitchFamily="34" charset="0"/>
                        <a:ea typeface="Times New Roman" panose="02020603050405020304" pitchFamily="18"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en-US" sz="3200" b="1">
                          <a:effectLst/>
                          <a:latin typeface="Arial" panose="020B0604020202020204" pitchFamily="34" charset="0"/>
                          <a:cs typeface="Arial" panose="020B0604020202020204" pitchFamily="34" charset="0"/>
                        </a:rPr>
                        <a:t>1988/+0,137</a:t>
                      </a:r>
                      <a:endParaRPr lang="en-GB" sz="3200" b="1">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en-US" sz="3200" b="1" dirty="0">
                          <a:effectLst/>
                          <a:latin typeface="Arial" panose="020B0604020202020204" pitchFamily="34" charset="0"/>
                          <a:cs typeface="Arial" panose="020B0604020202020204" pitchFamily="34" charset="0"/>
                        </a:rPr>
                        <a:t>1993/+0</a:t>
                      </a:r>
                      <a:r>
                        <a:rPr lang="ro-RO" sz="3200" b="1" dirty="0">
                          <a:effectLst/>
                          <a:latin typeface="Arial" panose="020B0604020202020204" pitchFamily="34" charset="0"/>
                          <a:cs typeface="Arial" panose="020B0604020202020204" pitchFamily="34" charset="0"/>
                        </a:rPr>
                        <a:t>.</a:t>
                      </a:r>
                      <a:r>
                        <a:rPr lang="en-US" sz="3200" b="1" dirty="0">
                          <a:effectLst/>
                          <a:latin typeface="Arial" panose="020B0604020202020204" pitchFamily="34" charset="0"/>
                          <a:cs typeface="Arial" panose="020B0604020202020204" pitchFamily="34" charset="0"/>
                        </a:rPr>
                        <a:t>52</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en-US" sz="3200" b="1" dirty="0">
                          <a:effectLst/>
                          <a:latin typeface="Arial" panose="020B0604020202020204" pitchFamily="34" charset="0"/>
                          <a:cs typeface="Arial" panose="020B0604020202020204" pitchFamily="34" charset="0"/>
                        </a:rPr>
                        <a:t>1998/+1</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en-US" sz="3200" b="1" dirty="0">
                          <a:effectLst/>
                          <a:latin typeface="Arial" panose="020B0604020202020204" pitchFamily="34" charset="0"/>
                          <a:cs typeface="Arial" panose="020B0604020202020204" pitchFamily="34" charset="0"/>
                        </a:rPr>
                        <a:t>2022/+1</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extLst>
                  <a:ext uri="{0D108BD9-81ED-4DB2-BD59-A6C34878D82A}">
                    <a16:rowId xmlns:a16="http://schemas.microsoft.com/office/drawing/2014/main" val="760022147"/>
                  </a:ext>
                </a:extLst>
              </a:tr>
              <a:tr h="481658">
                <a:tc>
                  <a:txBody>
                    <a:bodyPr/>
                    <a:lstStyle/>
                    <a:p>
                      <a:pPr algn="ctr">
                        <a:lnSpc>
                          <a:spcPct val="115000"/>
                        </a:lnSpc>
                      </a:pPr>
                      <a:r>
                        <a:rPr lang="x-none" sz="3200" b="1">
                          <a:effectLst/>
                          <a:latin typeface="Arial" panose="020B0604020202020204" pitchFamily="34" charset="0"/>
                          <a:cs typeface="Arial" panose="020B0604020202020204" pitchFamily="34" charset="0"/>
                        </a:rPr>
                        <a:t>Palas Meat Breed</a:t>
                      </a:r>
                      <a:endParaRPr lang="en-GB" sz="3200" b="1">
                        <a:effectLst/>
                        <a:latin typeface="Arial" panose="020B0604020202020204" pitchFamily="34" charset="0"/>
                        <a:ea typeface="Times New Roman" panose="02020603050405020304" pitchFamily="18"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en-US" sz="3200" b="1">
                          <a:effectLst/>
                          <a:latin typeface="Arial" panose="020B0604020202020204" pitchFamily="34" charset="0"/>
                          <a:cs typeface="Arial" panose="020B0604020202020204" pitchFamily="34" charset="0"/>
                        </a:rPr>
                        <a:t>1973/-1</a:t>
                      </a:r>
                      <a:endParaRPr lang="en-GB" sz="3200" b="1">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en-US" sz="3200" b="1">
                          <a:effectLst/>
                          <a:latin typeface="Arial" panose="020B0604020202020204" pitchFamily="34" charset="0"/>
                          <a:cs typeface="Arial" panose="020B0604020202020204" pitchFamily="34" charset="0"/>
                        </a:rPr>
                        <a:t>1989/+1</a:t>
                      </a:r>
                      <a:endParaRPr lang="en-GB" sz="3200" b="1">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en-US" sz="3200" b="1" dirty="0">
                          <a:effectLst/>
                          <a:latin typeface="Arial" panose="020B0604020202020204" pitchFamily="34" charset="0"/>
                          <a:cs typeface="Arial" panose="020B0604020202020204" pitchFamily="34" charset="0"/>
                        </a:rPr>
                        <a:t>1994/+0</a:t>
                      </a:r>
                      <a:r>
                        <a:rPr lang="ro-RO" sz="3200" b="1" dirty="0">
                          <a:effectLst/>
                          <a:latin typeface="Arial" panose="020B0604020202020204" pitchFamily="34" charset="0"/>
                          <a:cs typeface="Arial" panose="020B0604020202020204" pitchFamily="34" charset="0"/>
                        </a:rPr>
                        <a:t>.</a:t>
                      </a:r>
                      <a:r>
                        <a:rPr lang="en-US" sz="3200" b="1" dirty="0">
                          <a:effectLst/>
                          <a:latin typeface="Arial" panose="020B0604020202020204" pitchFamily="34" charset="0"/>
                          <a:cs typeface="Arial" panose="020B0604020202020204" pitchFamily="34" charset="0"/>
                        </a:rPr>
                        <a:t>94</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en-US" sz="3200" b="1" dirty="0">
                          <a:effectLst/>
                          <a:latin typeface="Arial" panose="020B0604020202020204" pitchFamily="34" charset="0"/>
                          <a:cs typeface="Arial" panose="020B0604020202020204" pitchFamily="34" charset="0"/>
                        </a:rPr>
                        <a:t>2022/+1</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extLst>
                  <a:ext uri="{0D108BD9-81ED-4DB2-BD59-A6C34878D82A}">
                    <a16:rowId xmlns:a16="http://schemas.microsoft.com/office/drawing/2014/main" val="1199188028"/>
                  </a:ext>
                </a:extLst>
              </a:tr>
              <a:tr h="798262">
                <a:tc>
                  <a:txBody>
                    <a:bodyPr/>
                    <a:lstStyle/>
                    <a:p>
                      <a:pPr algn="ctr">
                        <a:lnSpc>
                          <a:spcPct val="115000"/>
                        </a:lnSpc>
                      </a:pPr>
                      <a:r>
                        <a:rPr lang="x-none" sz="3200" b="1" dirty="0">
                          <a:effectLst/>
                          <a:latin typeface="Arial" panose="020B0604020202020204" pitchFamily="34" charset="0"/>
                          <a:cs typeface="Arial" panose="020B0604020202020204" pitchFamily="34" charset="0"/>
                        </a:rPr>
                        <a:t>Palas Prolific Breed</a:t>
                      </a:r>
                      <a:endParaRPr lang="en-GB" sz="3200" b="1" dirty="0">
                        <a:effectLst/>
                        <a:latin typeface="Arial" panose="020B0604020202020204" pitchFamily="34" charset="0"/>
                        <a:ea typeface="Times New Roman" panose="02020603050405020304" pitchFamily="18"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en-US" sz="3200" b="1">
                          <a:effectLst/>
                          <a:latin typeface="Arial" panose="020B0604020202020204" pitchFamily="34" charset="0"/>
                          <a:cs typeface="Arial" panose="020B0604020202020204" pitchFamily="34" charset="0"/>
                        </a:rPr>
                        <a:t>1973/-1</a:t>
                      </a:r>
                      <a:endParaRPr lang="en-GB" sz="3200" b="1">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en-US" sz="3200" b="1">
                          <a:effectLst/>
                          <a:latin typeface="Arial" panose="020B0604020202020204" pitchFamily="34" charset="0"/>
                          <a:cs typeface="Arial" panose="020B0604020202020204" pitchFamily="34" charset="0"/>
                        </a:rPr>
                        <a:t>1978/-1</a:t>
                      </a:r>
                      <a:endParaRPr lang="en-GB" sz="3200" b="1">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en-US" sz="3200" b="1" dirty="0">
                          <a:effectLst/>
                          <a:latin typeface="Arial" panose="020B0604020202020204" pitchFamily="34" charset="0"/>
                          <a:cs typeface="Arial" panose="020B0604020202020204" pitchFamily="34" charset="0"/>
                        </a:rPr>
                        <a:t>1988/-1</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en-US" sz="3200" b="1" dirty="0">
                          <a:effectLst/>
                          <a:latin typeface="Arial" panose="020B0604020202020204" pitchFamily="34" charset="0"/>
                          <a:cs typeface="Arial" panose="020B0604020202020204" pitchFamily="34" charset="0"/>
                        </a:rPr>
                        <a:t>2020/+1</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extLst>
                  <a:ext uri="{0D108BD9-81ED-4DB2-BD59-A6C34878D82A}">
                    <a16:rowId xmlns:a16="http://schemas.microsoft.com/office/drawing/2014/main" val="228156708"/>
                  </a:ext>
                </a:extLst>
              </a:tr>
            </a:tbl>
          </a:graphicData>
        </a:graphic>
      </p:graphicFrame>
      <p:sp>
        <p:nvSpPr>
          <p:cNvPr id="6" name="TextBox 5">
            <a:extLst>
              <a:ext uri="{FF2B5EF4-FFF2-40B4-BE49-F238E27FC236}">
                <a16:creationId xmlns:a16="http://schemas.microsoft.com/office/drawing/2014/main" id="{537BAAEA-699C-D7A7-16A7-43C94F632A29}"/>
              </a:ext>
            </a:extLst>
          </p:cNvPr>
          <p:cNvSpPr txBox="1"/>
          <p:nvPr/>
        </p:nvSpPr>
        <p:spPr>
          <a:xfrm>
            <a:off x="3094503" y="23052927"/>
            <a:ext cx="9952325" cy="610488"/>
          </a:xfrm>
          <a:prstGeom prst="rect">
            <a:avLst/>
          </a:prstGeom>
          <a:gradFill>
            <a:gsLst>
              <a:gs pos="0">
                <a:schemeClr val="bg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lvl="0" algn="ctr">
              <a:lnSpc>
                <a:spcPct val="115000"/>
              </a:lnSpc>
            </a:pPr>
            <a:r>
              <a:rPr lang="en-GB" sz="3200" b="1" dirty="0">
                <a:effectLst/>
                <a:latin typeface="Arial" panose="020B0604020202020204" pitchFamily="34" charset="0"/>
                <a:ea typeface="Times New Roman" panose="02020603050405020304" pitchFamily="18" charset="0"/>
                <a:cs typeface="Arial" panose="020B0604020202020204" pitchFamily="34" charset="0"/>
              </a:rPr>
              <a:t>The coefficient of reproductive isolation (R.I.C.)</a:t>
            </a:r>
          </a:p>
        </p:txBody>
      </p:sp>
      <p:sp>
        <p:nvSpPr>
          <p:cNvPr id="7" name="TextBox 6">
            <a:extLst>
              <a:ext uri="{FF2B5EF4-FFF2-40B4-BE49-F238E27FC236}">
                <a16:creationId xmlns:a16="http://schemas.microsoft.com/office/drawing/2014/main" id="{FA6B8F28-DAB8-D937-36A2-7FCCA3636299}"/>
              </a:ext>
            </a:extLst>
          </p:cNvPr>
          <p:cNvSpPr txBox="1"/>
          <p:nvPr/>
        </p:nvSpPr>
        <p:spPr>
          <a:xfrm>
            <a:off x="2079864" y="27458000"/>
            <a:ext cx="13513503" cy="2890471"/>
          </a:xfrm>
          <a:prstGeom prst="rect">
            <a:avLst/>
          </a:prstGeom>
          <a:noFill/>
        </p:spPr>
        <p:txBody>
          <a:bodyPr wrap="square" rtlCol="0">
            <a:spAutoFit/>
          </a:bodyPr>
          <a:lstStyle/>
          <a:p>
            <a:pPr marL="457200" indent="-457200" algn="just">
              <a:lnSpc>
                <a:spcPct val="115000"/>
              </a:lnSpc>
              <a:buClr>
                <a:schemeClr val="accent1">
                  <a:lumMod val="50000"/>
                </a:schemeClr>
              </a:buClr>
              <a:buSzPct val="142000"/>
              <a:buFont typeface="Wingdings" panose="05000000000000000000" pitchFamily="2" charset="2"/>
              <a:buChar char="Ø"/>
            </a:pPr>
            <a:r>
              <a:rPr lang="ro-RO"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reproductive isolation coefficient (RIC) value for the 3 new sheep breeds is +1.</a:t>
            </a:r>
            <a:endParaRPr lang="en-GB" sz="3200" b="1" dirty="0">
              <a:effectLst/>
              <a:latin typeface="Arial" panose="020B0604020202020204" pitchFamily="34" charset="0"/>
              <a:ea typeface="Times New Roman" panose="02020603050405020304" pitchFamily="18" charset="0"/>
              <a:cs typeface="Arial" panose="020B0604020202020204" pitchFamily="34" charset="0"/>
            </a:endParaRPr>
          </a:p>
          <a:p>
            <a:pPr marL="457200" indent="-457200" algn="just">
              <a:lnSpc>
                <a:spcPct val="115000"/>
              </a:lnSpc>
              <a:buClr>
                <a:schemeClr val="accent1">
                  <a:lumMod val="50000"/>
                </a:schemeClr>
              </a:buClr>
              <a:buSzPct val="142000"/>
              <a:buFont typeface="Wingdings" panose="05000000000000000000" pitchFamily="2" charset="2"/>
              <a:buChar char="Ø"/>
            </a:pPr>
            <a:r>
              <a:rPr lang="ro-RO"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 reproductive isolation is confirmed.</a:t>
            </a:r>
            <a:endParaRPr lang="en-GB" sz="3200" b="1" dirty="0">
              <a:effectLst/>
              <a:latin typeface="Arial" panose="020B0604020202020204" pitchFamily="34" charset="0"/>
              <a:ea typeface="Times New Roman" panose="02020603050405020304" pitchFamily="18" charset="0"/>
              <a:cs typeface="Arial" panose="020B0604020202020204" pitchFamily="34" charset="0"/>
            </a:endParaRPr>
          </a:p>
          <a:p>
            <a:endParaRPr lang="en-GB" dirty="0"/>
          </a:p>
        </p:txBody>
      </p:sp>
      <p:graphicFrame>
        <p:nvGraphicFramePr>
          <p:cNvPr id="9" name="Table 8">
            <a:extLst>
              <a:ext uri="{FF2B5EF4-FFF2-40B4-BE49-F238E27FC236}">
                <a16:creationId xmlns:a16="http://schemas.microsoft.com/office/drawing/2014/main" id="{D2BE67D7-977F-BC60-3E19-A6DADE079899}"/>
              </a:ext>
            </a:extLst>
          </p:cNvPr>
          <p:cNvGraphicFramePr>
            <a:graphicFrameLocks noGrp="1"/>
          </p:cNvGraphicFramePr>
          <p:nvPr>
            <p:extLst>
              <p:ext uri="{D42A27DB-BD31-4B8C-83A1-F6EECF244321}">
                <p14:modId xmlns:p14="http://schemas.microsoft.com/office/powerpoint/2010/main" val="84145086"/>
              </p:ext>
            </p:extLst>
          </p:nvPr>
        </p:nvGraphicFramePr>
        <p:xfrm>
          <a:off x="16550903" y="23649783"/>
          <a:ext cx="14866374" cy="5564318"/>
        </p:xfrm>
        <a:graphic>
          <a:graphicData uri="http://schemas.openxmlformats.org/drawingml/2006/table">
            <a:tbl>
              <a:tblPr>
                <a:tableStyleId>{D7AC3CCA-C797-4891-BE02-D94E43425B78}</a:tableStyleId>
              </a:tblPr>
              <a:tblGrid>
                <a:gridCol w="3982064">
                  <a:extLst>
                    <a:ext uri="{9D8B030D-6E8A-4147-A177-3AD203B41FA5}">
                      <a16:colId xmlns:a16="http://schemas.microsoft.com/office/drawing/2014/main" val="3988488439"/>
                    </a:ext>
                  </a:extLst>
                </a:gridCol>
                <a:gridCol w="2389238">
                  <a:extLst>
                    <a:ext uri="{9D8B030D-6E8A-4147-A177-3AD203B41FA5}">
                      <a16:colId xmlns:a16="http://schemas.microsoft.com/office/drawing/2014/main" val="322208019"/>
                    </a:ext>
                  </a:extLst>
                </a:gridCol>
                <a:gridCol w="2595717">
                  <a:extLst>
                    <a:ext uri="{9D8B030D-6E8A-4147-A177-3AD203B41FA5}">
                      <a16:colId xmlns:a16="http://schemas.microsoft.com/office/drawing/2014/main" val="3192913961"/>
                    </a:ext>
                  </a:extLst>
                </a:gridCol>
                <a:gridCol w="2697157">
                  <a:extLst>
                    <a:ext uri="{9D8B030D-6E8A-4147-A177-3AD203B41FA5}">
                      <a16:colId xmlns:a16="http://schemas.microsoft.com/office/drawing/2014/main" val="1613339835"/>
                    </a:ext>
                  </a:extLst>
                </a:gridCol>
                <a:gridCol w="3202198">
                  <a:extLst>
                    <a:ext uri="{9D8B030D-6E8A-4147-A177-3AD203B41FA5}">
                      <a16:colId xmlns:a16="http://schemas.microsoft.com/office/drawing/2014/main" val="3708386391"/>
                    </a:ext>
                  </a:extLst>
                </a:gridCol>
              </a:tblGrid>
              <a:tr h="0">
                <a:tc>
                  <a:txBody>
                    <a:bodyPr/>
                    <a:lstStyle/>
                    <a:p>
                      <a:pPr algn="ctr">
                        <a:lnSpc>
                          <a:spcPct val="105000"/>
                        </a:lnSpc>
                        <a:spcBef>
                          <a:spcPts val="1425"/>
                        </a:spcBef>
                        <a:spcAft>
                          <a:spcPts val="2225"/>
                        </a:spcAft>
                      </a:pPr>
                      <a:r>
                        <a:rPr lang="en-US" sz="3200" b="1" dirty="0">
                          <a:effectLst/>
                          <a:latin typeface="Arial" panose="020B0604020202020204" pitchFamily="34" charset="0"/>
                          <a:cs typeface="Arial" panose="020B0604020202020204" pitchFamily="34" charset="0"/>
                        </a:rPr>
                        <a:t>Breed</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gridSpan="2">
                  <a:txBody>
                    <a:bodyPr/>
                    <a:lstStyle/>
                    <a:p>
                      <a:pPr algn="ctr">
                        <a:lnSpc>
                          <a:spcPct val="105000"/>
                        </a:lnSpc>
                        <a:spcAft>
                          <a:spcPts val="800"/>
                        </a:spcAft>
                      </a:pPr>
                      <a:r>
                        <a:rPr lang="en-US" sz="3200" b="1" dirty="0">
                          <a:effectLst/>
                          <a:latin typeface="Arial" panose="020B0604020202020204" pitchFamily="34" charset="0"/>
                          <a:cs typeface="Arial" panose="020B0604020202020204" pitchFamily="34" charset="0"/>
                        </a:rPr>
                        <a:t>Total inbreeding – F (%)</a:t>
                      </a:r>
                      <a:endParaRPr lang="en-GB" sz="3200" b="1" dirty="0">
                        <a:effectLst/>
                        <a:latin typeface="Arial" panose="020B0604020202020204" pitchFamily="34" charset="0"/>
                        <a:cs typeface="Arial" panose="020B0604020202020204" pitchFamily="34" charset="0"/>
                      </a:endParaRPr>
                    </a:p>
                    <a:p>
                      <a:pPr algn="ctr">
                        <a:lnSpc>
                          <a:spcPct val="105000"/>
                        </a:lnSpc>
                        <a:spcAft>
                          <a:spcPts val="800"/>
                        </a:spcAft>
                      </a:pPr>
                      <a:r>
                        <a:rPr lang="en-US" sz="3200" b="1" u="sng" dirty="0">
                          <a:effectLst/>
                          <a:latin typeface="Arial" panose="020B0604020202020204" pitchFamily="34" charset="0"/>
                          <a:cs typeface="Arial" panose="020B0604020202020204" pitchFamily="34" charset="0"/>
                        </a:rPr>
                        <a:t>Years</a:t>
                      </a:r>
                      <a:endParaRPr lang="en-GB" sz="3200" b="1" dirty="0">
                        <a:effectLst/>
                        <a:latin typeface="Arial" panose="020B0604020202020204" pitchFamily="34" charset="0"/>
                        <a:cs typeface="Arial" panose="020B0604020202020204" pitchFamily="34" charset="0"/>
                      </a:endParaRPr>
                    </a:p>
                    <a:p>
                      <a:pPr algn="ctr">
                        <a:lnSpc>
                          <a:spcPct val="105000"/>
                        </a:lnSpc>
                        <a:spcAft>
                          <a:spcPts val="800"/>
                        </a:spcAft>
                      </a:pPr>
                      <a:r>
                        <a:rPr lang="en-US" sz="3200" b="1" dirty="0">
                          <a:effectLst/>
                          <a:latin typeface="Arial" panose="020B0604020202020204" pitchFamily="34" charset="0"/>
                          <a:cs typeface="Arial" panose="020B0604020202020204" pitchFamily="34" charset="0"/>
                        </a:rPr>
                        <a:t>Value</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hMerge="1">
                  <a:txBody>
                    <a:bodyPr/>
                    <a:lstStyle/>
                    <a:p>
                      <a:endParaRPr lang="en-GB"/>
                    </a:p>
                  </a:txBody>
                  <a:tcPr/>
                </a:tc>
                <a:tc gridSpan="2">
                  <a:txBody>
                    <a:bodyPr/>
                    <a:lstStyle/>
                    <a:p>
                      <a:pPr algn="ctr">
                        <a:lnSpc>
                          <a:spcPct val="105000"/>
                        </a:lnSpc>
                        <a:spcAft>
                          <a:spcPts val="800"/>
                        </a:spcAft>
                      </a:pPr>
                      <a:r>
                        <a:rPr lang="en-US" sz="3200" b="1" dirty="0">
                          <a:effectLst/>
                          <a:latin typeface="Arial" panose="020B0604020202020204" pitchFamily="34" charset="0"/>
                          <a:cs typeface="Arial" panose="020B0604020202020204" pitchFamily="34" charset="0"/>
                        </a:rPr>
                        <a:t>Average inbreeding per generation - ∆F (%)</a:t>
                      </a:r>
                      <a:endParaRPr lang="en-GB" sz="3200" b="1" dirty="0">
                        <a:effectLst/>
                        <a:latin typeface="Arial" panose="020B0604020202020204" pitchFamily="34" charset="0"/>
                        <a:cs typeface="Arial" panose="020B0604020202020204" pitchFamily="34" charset="0"/>
                      </a:endParaRPr>
                    </a:p>
                    <a:p>
                      <a:pPr algn="ctr">
                        <a:lnSpc>
                          <a:spcPct val="105000"/>
                        </a:lnSpc>
                        <a:spcAft>
                          <a:spcPts val="800"/>
                        </a:spcAft>
                      </a:pPr>
                      <a:r>
                        <a:rPr lang="en-US" sz="3200" b="1" u="sng" dirty="0">
                          <a:effectLst/>
                          <a:latin typeface="Arial" panose="020B0604020202020204" pitchFamily="34" charset="0"/>
                          <a:cs typeface="Arial" panose="020B0604020202020204" pitchFamily="34" charset="0"/>
                        </a:rPr>
                        <a:t>Years</a:t>
                      </a:r>
                      <a:endParaRPr lang="en-GB" sz="3200" b="1" dirty="0">
                        <a:effectLst/>
                        <a:latin typeface="Arial" panose="020B0604020202020204" pitchFamily="34" charset="0"/>
                        <a:cs typeface="Arial" panose="020B0604020202020204" pitchFamily="34" charset="0"/>
                      </a:endParaRPr>
                    </a:p>
                    <a:p>
                      <a:pPr algn="ctr">
                        <a:lnSpc>
                          <a:spcPct val="105000"/>
                        </a:lnSpc>
                        <a:spcAft>
                          <a:spcPts val="800"/>
                        </a:spcAft>
                      </a:pPr>
                      <a:r>
                        <a:rPr lang="en-US" sz="3200" b="1" dirty="0">
                          <a:effectLst/>
                          <a:latin typeface="Arial" panose="020B0604020202020204" pitchFamily="34" charset="0"/>
                          <a:cs typeface="Arial" panose="020B0604020202020204" pitchFamily="34" charset="0"/>
                        </a:rPr>
                        <a:t>Value</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hMerge="1">
                  <a:txBody>
                    <a:bodyPr/>
                    <a:lstStyle/>
                    <a:p>
                      <a:endParaRPr lang="en-GB"/>
                    </a:p>
                  </a:txBody>
                  <a:tcPr/>
                </a:tc>
                <a:extLst>
                  <a:ext uri="{0D108BD9-81ED-4DB2-BD59-A6C34878D82A}">
                    <a16:rowId xmlns:a16="http://schemas.microsoft.com/office/drawing/2014/main" val="2796468242"/>
                  </a:ext>
                </a:extLst>
              </a:tr>
              <a:tr h="202771">
                <a:tc rowSpan="2">
                  <a:txBody>
                    <a:bodyPr/>
                    <a:lstStyle/>
                    <a:p>
                      <a:pPr algn="ctr">
                        <a:lnSpc>
                          <a:spcPct val="115000"/>
                        </a:lnSpc>
                        <a:spcBef>
                          <a:spcPts val="1425"/>
                        </a:spcBef>
                        <a:spcAft>
                          <a:spcPts val="1425"/>
                        </a:spcAft>
                      </a:pPr>
                      <a:r>
                        <a:rPr lang="x-none" sz="3200" b="1" dirty="0">
                          <a:effectLst/>
                          <a:latin typeface="Arial" panose="020B0604020202020204" pitchFamily="34" charset="0"/>
                          <a:cs typeface="Arial" panose="020B0604020202020204" pitchFamily="34" charset="0"/>
                        </a:rPr>
                        <a:t>Palas Milk Breed</a:t>
                      </a:r>
                      <a:endParaRPr lang="en-GB" sz="3200" b="1" dirty="0">
                        <a:effectLst/>
                        <a:latin typeface="Arial" panose="020B0604020202020204" pitchFamily="34" charset="0"/>
                        <a:ea typeface="Times New Roman" panose="02020603050405020304" pitchFamily="18"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en-US" sz="3200" b="1" dirty="0">
                          <a:effectLst/>
                          <a:latin typeface="Arial" panose="020B0604020202020204" pitchFamily="34" charset="0"/>
                          <a:cs typeface="Arial" panose="020B0604020202020204" pitchFamily="34" charset="0"/>
                        </a:rPr>
                        <a:t>1988-1993</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en-US" sz="3200" b="1" dirty="0">
                          <a:effectLst/>
                          <a:latin typeface="Arial" panose="020B0604020202020204" pitchFamily="34" charset="0"/>
                          <a:cs typeface="Arial" panose="020B0604020202020204" pitchFamily="34" charset="0"/>
                        </a:rPr>
                        <a:t>1998-2003</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en-US" sz="3200" b="1" dirty="0">
                          <a:effectLst/>
                          <a:latin typeface="Arial" panose="020B0604020202020204" pitchFamily="34" charset="0"/>
                          <a:cs typeface="Arial" panose="020B0604020202020204" pitchFamily="34" charset="0"/>
                        </a:rPr>
                        <a:t>1988-1993</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en-US" sz="3200" b="1">
                          <a:effectLst/>
                          <a:latin typeface="Arial" panose="020B0604020202020204" pitchFamily="34" charset="0"/>
                          <a:cs typeface="Arial" panose="020B0604020202020204" pitchFamily="34" charset="0"/>
                        </a:rPr>
                        <a:t>1998-2003</a:t>
                      </a:r>
                      <a:endParaRPr lang="en-GB" sz="3200" b="1">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extLst>
                  <a:ext uri="{0D108BD9-81ED-4DB2-BD59-A6C34878D82A}">
                    <a16:rowId xmlns:a16="http://schemas.microsoft.com/office/drawing/2014/main" val="3245340518"/>
                  </a:ext>
                </a:extLst>
              </a:tr>
              <a:tr h="0">
                <a:tc vMerge="1">
                  <a:txBody>
                    <a:bodyPr/>
                    <a:lstStyle/>
                    <a:p>
                      <a:endParaRPr lang="en-GB"/>
                    </a:p>
                  </a:txBody>
                  <a:tcPr/>
                </a:tc>
                <a:tc>
                  <a:txBody>
                    <a:bodyPr/>
                    <a:lstStyle/>
                    <a:p>
                      <a:pPr algn="ctr">
                        <a:lnSpc>
                          <a:spcPct val="105000"/>
                        </a:lnSpc>
                        <a:spcAft>
                          <a:spcPts val="800"/>
                        </a:spcAft>
                      </a:pPr>
                      <a:r>
                        <a:rPr lang="ro-RO" sz="3200" b="1" dirty="0">
                          <a:effectLst/>
                          <a:latin typeface="Arial" panose="020B0604020202020204" pitchFamily="34" charset="0"/>
                          <a:cs typeface="Arial" panose="020B0604020202020204" pitchFamily="34" charset="0"/>
                        </a:rPr>
                        <a:t>0.51- </a:t>
                      </a:r>
                      <a:r>
                        <a:rPr lang="en-US" sz="3200" b="1" dirty="0">
                          <a:effectLst/>
                          <a:latin typeface="Arial" panose="020B0604020202020204" pitchFamily="34" charset="0"/>
                          <a:cs typeface="Arial" panose="020B0604020202020204" pitchFamily="34" charset="0"/>
                        </a:rPr>
                        <a:t>3</a:t>
                      </a:r>
                      <a:r>
                        <a:rPr lang="ro-RO" sz="3200" b="1" dirty="0">
                          <a:effectLst/>
                          <a:latin typeface="Arial" panose="020B0604020202020204" pitchFamily="34" charset="0"/>
                          <a:cs typeface="Arial" panose="020B0604020202020204" pitchFamily="34" charset="0"/>
                        </a:rPr>
                        <a:t>.</a:t>
                      </a:r>
                      <a:r>
                        <a:rPr lang="en-US" sz="3200" b="1" dirty="0">
                          <a:effectLst/>
                          <a:latin typeface="Arial" panose="020B0604020202020204" pitchFamily="34" charset="0"/>
                          <a:cs typeface="Arial" panose="020B0604020202020204" pitchFamily="34" charset="0"/>
                        </a:rPr>
                        <a:t>69%</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ro-RO" sz="3200" b="1" dirty="0">
                          <a:effectLst/>
                          <a:latin typeface="Arial" panose="020B0604020202020204" pitchFamily="34" charset="0"/>
                          <a:cs typeface="Arial" panose="020B0604020202020204" pitchFamily="34" charset="0"/>
                        </a:rPr>
                        <a:t>8.50-</a:t>
                      </a:r>
                      <a:r>
                        <a:rPr lang="en-US" sz="3200" b="1" dirty="0">
                          <a:effectLst/>
                          <a:latin typeface="Arial" panose="020B0604020202020204" pitchFamily="34" charset="0"/>
                          <a:cs typeface="Arial" panose="020B0604020202020204" pitchFamily="34" charset="0"/>
                        </a:rPr>
                        <a:t>3</a:t>
                      </a:r>
                      <a:r>
                        <a:rPr lang="ro-RO" sz="3200" b="1" dirty="0">
                          <a:effectLst/>
                          <a:latin typeface="Arial" panose="020B0604020202020204" pitchFamily="34" charset="0"/>
                          <a:cs typeface="Arial" panose="020B0604020202020204" pitchFamily="34" charset="0"/>
                        </a:rPr>
                        <a:t>.</a:t>
                      </a:r>
                      <a:r>
                        <a:rPr lang="en-US" sz="3200" b="1" dirty="0">
                          <a:effectLst/>
                          <a:latin typeface="Arial" panose="020B0604020202020204" pitchFamily="34" charset="0"/>
                          <a:cs typeface="Arial" panose="020B0604020202020204" pitchFamily="34" charset="0"/>
                        </a:rPr>
                        <a:t>52%</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ro-RO" sz="3200" b="1" dirty="0">
                          <a:effectLst/>
                          <a:latin typeface="Arial" panose="020B0604020202020204" pitchFamily="34" charset="0"/>
                          <a:cs typeface="Arial" panose="020B0604020202020204" pitchFamily="34" charset="0"/>
                        </a:rPr>
                        <a:t>0.17-</a:t>
                      </a:r>
                      <a:r>
                        <a:rPr lang="en-US" sz="3200" b="1" dirty="0">
                          <a:effectLst/>
                          <a:latin typeface="Arial" panose="020B0604020202020204" pitchFamily="34" charset="0"/>
                          <a:cs typeface="Arial" panose="020B0604020202020204" pitchFamily="34" charset="0"/>
                        </a:rPr>
                        <a:t>0</a:t>
                      </a:r>
                      <a:r>
                        <a:rPr lang="ro-RO" sz="3200" b="1" dirty="0">
                          <a:effectLst/>
                          <a:latin typeface="Arial" panose="020B0604020202020204" pitchFamily="34" charset="0"/>
                          <a:cs typeface="Arial" panose="020B0604020202020204" pitchFamily="34" charset="0"/>
                        </a:rPr>
                        <a:t>.</a:t>
                      </a:r>
                      <a:r>
                        <a:rPr lang="en-US" sz="3200" b="1" dirty="0">
                          <a:effectLst/>
                          <a:latin typeface="Arial" panose="020B0604020202020204" pitchFamily="34" charset="0"/>
                          <a:cs typeface="Arial" panose="020B0604020202020204" pitchFamily="34" charset="0"/>
                        </a:rPr>
                        <a:t>97%</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ro-RO" sz="3200" b="1" dirty="0">
                          <a:effectLst/>
                          <a:latin typeface="Arial" panose="020B0604020202020204" pitchFamily="34" charset="0"/>
                          <a:cs typeface="Arial" panose="020B0604020202020204" pitchFamily="34" charset="0"/>
                        </a:rPr>
                        <a:t>1.75-</a:t>
                      </a:r>
                      <a:r>
                        <a:rPr lang="en-US" sz="3200" b="1" dirty="0">
                          <a:effectLst/>
                          <a:latin typeface="Arial" panose="020B0604020202020204" pitchFamily="34" charset="0"/>
                          <a:cs typeface="Arial" panose="020B0604020202020204" pitchFamily="34" charset="0"/>
                        </a:rPr>
                        <a:t>0</a:t>
                      </a:r>
                      <a:r>
                        <a:rPr lang="ro-RO" sz="3200" b="1" dirty="0">
                          <a:effectLst/>
                          <a:latin typeface="Arial" panose="020B0604020202020204" pitchFamily="34" charset="0"/>
                          <a:cs typeface="Arial" panose="020B0604020202020204" pitchFamily="34" charset="0"/>
                        </a:rPr>
                        <a:t>.</a:t>
                      </a:r>
                      <a:r>
                        <a:rPr lang="en-US" sz="3200" b="1" dirty="0">
                          <a:effectLst/>
                          <a:latin typeface="Arial" panose="020B0604020202020204" pitchFamily="34" charset="0"/>
                          <a:cs typeface="Arial" panose="020B0604020202020204" pitchFamily="34" charset="0"/>
                        </a:rPr>
                        <a:t>73%</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extLst>
                  <a:ext uri="{0D108BD9-81ED-4DB2-BD59-A6C34878D82A}">
                    <a16:rowId xmlns:a16="http://schemas.microsoft.com/office/drawing/2014/main" val="1239499121"/>
                  </a:ext>
                </a:extLst>
              </a:tr>
              <a:tr h="0">
                <a:tc rowSpan="2">
                  <a:txBody>
                    <a:bodyPr/>
                    <a:lstStyle/>
                    <a:p>
                      <a:pPr algn="ctr">
                        <a:lnSpc>
                          <a:spcPct val="115000"/>
                        </a:lnSpc>
                        <a:spcBef>
                          <a:spcPts val="1425"/>
                        </a:spcBef>
                        <a:spcAft>
                          <a:spcPts val="1425"/>
                        </a:spcAft>
                      </a:pPr>
                      <a:r>
                        <a:rPr lang="x-none" sz="3200" b="1" dirty="0">
                          <a:effectLst/>
                          <a:latin typeface="Arial" panose="020B0604020202020204" pitchFamily="34" charset="0"/>
                          <a:cs typeface="Arial" panose="020B0604020202020204" pitchFamily="34" charset="0"/>
                        </a:rPr>
                        <a:t>Palas Meat Breed</a:t>
                      </a:r>
                      <a:endParaRPr lang="en-GB" sz="3200" b="1" dirty="0">
                        <a:effectLst/>
                        <a:latin typeface="Arial" panose="020B0604020202020204" pitchFamily="34" charset="0"/>
                        <a:ea typeface="Times New Roman" panose="02020603050405020304" pitchFamily="18"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en-US" sz="3200" b="1">
                          <a:effectLst/>
                          <a:latin typeface="Arial" panose="020B0604020202020204" pitchFamily="34" charset="0"/>
                          <a:cs typeface="Arial" panose="020B0604020202020204" pitchFamily="34" charset="0"/>
                        </a:rPr>
                        <a:t>1989-1994</a:t>
                      </a:r>
                      <a:endParaRPr lang="en-GB" sz="3200" b="1">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en-US" sz="3200" b="1" dirty="0">
                          <a:effectLst/>
                          <a:latin typeface="Arial" panose="020B0604020202020204" pitchFamily="34" charset="0"/>
                          <a:cs typeface="Arial" panose="020B0604020202020204" pitchFamily="34" charset="0"/>
                        </a:rPr>
                        <a:t>2003-2009</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en-US" sz="3200" b="1" dirty="0">
                          <a:effectLst/>
                          <a:latin typeface="Arial" panose="020B0604020202020204" pitchFamily="34" charset="0"/>
                          <a:cs typeface="Arial" panose="020B0604020202020204" pitchFamily="34" charset="0"/>
                        </a:rPr>
                        <a:t>1989-1994</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en-US" sz="3200" b="1">
                          <a:effectLst/>
                          <a:latin typeface="Arial" panose="020B0604020202020204" pitchFamily="34" charset="0"/>
                          <a:cs typeface="Arial" panose="020B0604020202020204" pitchFamily="34" charset="0"/>
                        </a:rPr>
                        <a:t>2003-2009</a:t>
                      </a:r>
                      <a:endParaRPr lang="en-GB" sz="3200" b="1">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extLst>
                  <a:ext uri="{0D108BD9-81ED-4DB2-BD59-A6C34878D82A}">
                    <a16:rowId xmlns:a16="http://schemas.microsoft.com/office/drawing/2014/main" val="3663385481"/>
                  </a:ext>
                </a:extLst>
              </a:tr>
              <a:tr h="0">
                <a:tc vMerge="1">
                  <a:txBody>
                    <a:bodyPr/>
                    <a:lstStyle/>
                    <a:p>
                      <a:endParaRPr lang="en-GB"/>
                    </a:p>
                  </a:txBody>
                  <a:tcPr/>
                </a:tc>
                <a:tc>
                  <a:txBody>
                    <a:bodyPr/>
                    <a:lstStyle/>
                    <a:p>
                      <a:pPr algn="ctr">
                        <a:lnSpc>
                          <a:spcPct val="105000"/>
                        </a:lnSpc>
                        <a:spcAft>
                          <a:spcPts val="800"/>
                        </a:spcAft>
                      </a:pPr>
                      <a:r>
                        <a:rPr lang="ro-RO" sz="3200" b="1" dirty="0">
                          <a:effectLst/>
                          <a:latin typeface="Arial" panose="020B0604020202020204" pitchFamily="34" charset="0"/>
                          <a:cs typeface="Arial" panose="020B0604020202020204" pitchFamily="34" charset="0"/>
                        </a:rPr>
                        <a:t>5.06-</a:t>
                      </a:r>
                      <a:r>
                        <a:rPr lang="en-US" sz="3200" b="1" dirty="0">
                          <a:effectLst/>
                          <a:latin typeface="Arial" panose="020B0604020202020204" pitchFamily="34" charset="0"/>
                          <a:cs typeface="Arial" panose="020B0604020202020204" pitchFamily="34" charset="0"/>
                        </a:rPr>
                        <a:t>17</a:t>
                      </a:r>
                      <a:r>
                        <a:rPr lang="ro-RO" sz="3200" b="1" dirty="0">
                          <a:effectLst/>
                          <a:latin typeface="Arial" panose="020B0604020202020204" pitchFamily="34" charset="0"/>
                          <a:cs typeface="Arial" panose="020B0604020202020204" pitchFamily="34" charset="0"/>
                        </a:rPr>
                        <a:t>.</a:t>
                      </a:r>
                      <a:r>
                        <a:rPr lang="en-US" sz="3200" b="1" dirty="0">
                          <a:effectLst/>
                          <a:latin typeface="Arial" panose="020B0604020202020204" pitchFamily="34" charset="0"/>
                          <a:cs typeface="Arial" panose="020B0604020202020204" pitchFamily="34" charset="0"/>
                        </a:rPr>
                        <a:t>42%</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ro-RO" sz="3200" b="1" dirty="0">
                          <a:effectLst/>
                          <a:latin typeface="Arial" panose="020B0604020202020204" pitchFamily="34" charset="0"/>
                          <a:cs typeface="Arial" panose="020B0604020202020204" pitchFamily="34" charset="0"/>
                        </a:rPr>
                        <a:t>14.19-</a:t>
                      </a:r>
                      <a:r>
                        <a:rPr lang="en-US" sz="3200" b="1" dirty="0">
                          <a:effectLst/>
                          <a:latin typeface="Arial" panose="020B0604020202020204" pitchFamily="34" charset="0"/>
                          <a:cs typeface="Arial" panose="020B0604020202020204" pitchFamily="34" charset="0"/>
                        </a:rPr>
                        <a:t>10</a:t>
                      </a:r>
                      <a:r>
                        <a:rPr lang="ro-RO" sz="3200" b="1">
                          <a:effectLst/>
                          <a:latin typeface="Arial" panose="020B0604020202020204" pitchFamily="34" charset="0"/>
                          <a:cs typeface="Arial" panose="020B0604020202020204" pitchFamily="34" charset="0"/>
                        </a:rPr>
                        <a:t>.0</a:t>
                      </a:r>
                      <a:r>
                        <a:rPr lang="en-US" sz="3200" b="1">
                          <a:effectLst/>
                          <a:latin typeface="Arial" panose="020B0604020202020204" pitchFamily="34" charset="0"/>
                          <a:cs typeface="Arial" panose="020B0604020202020204" pitchFamily="34" charset="0"/>
                        </a:rPr>
                        <a:t>%</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ro-RO" sz="3200" b="1" dirty="0">
                          <a:effectLst/>
                          <a:latin typeface="Arial" panose="020B0604020202020204" pitchFamily="34" charset="0"/>
                          <a:cs typeface="Arial" panose="020B0604020202020204" pitchFamily="34" charset="0"/>
                        </a:rPr>
                        <a:t>1.06-</a:t>
                      </a:r>
                      <a:r>
                        <a:rPr lang="en-US" sz="3200" b="1" dirty="0">
                          <a:effectLst/>
                          <a:latin typeface="Arial" panose="020B0604020202020204" pitchFamily="34" charset="0"/>
                          <a:cs typeface="Arial" panose="020B0604020202020204" pitchFamily="34" charset="0"/>
                        </a:rPr>
                        <a:t>3</a:t>
                      </a:r>
                      <a:r>
                        <a:rPr lang="ro-RO" sz="3200" b="1" dirty="0">
                          <a:effectLst/>
                          <a:latin typeface="Arial" panose="020B0604020202020204" pitchFamily="34" charset="0"/>
                          <a:cs typeface="Arial" panose="020B0604020202020204" pitchFamily="34" charset="0"/>
                        </a:rPr>
                        <a:t>.</a:t>
                      </a:r>
                      <a:r>
                        <a:rPr lang="en-US" sz="3200" b="1" dirty="0">
                          <a:effectLst/>
                          <a:latin typeface="Arial" panose="020B0604020202020204" pitchFamily="34" charset="0"/>
                          <a:cs typeface="Arial" panose="020B0604020202020204" pitchFamily="34" charset="0"/>
                        </a:rPr>
                        <a:t>30%</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a:txBody>
                    <a:bodyPr/>
                    <a:lstStyle/>
                    <a:p>
                      <a:pPr algn="ctr">
                        <a:lnSpc>
                          <a:spcPct val="105000"/>
                        </a:lnSpc>
                        <a:spcAft>
                          <a:spcPts val="800"/>
                        </a:spcAft>
                      </a:pPr>
                      <a:r>
                        <a:rPr lang="ro-RO" sz="3200" b="1" dirty="0">
                          <a:effectLst/>
                          <a:latin typeface="Arial" panose="020B0604020202020204" pitchFamily="34" charset="0"/>
                          <a:cs typeface="Arial" panose="020B0604020202020204" pitchFamily="34" charset="0"/>
                        </a:rPr>
                        <a:t>2.38-</a:t>
                      </a:r>
                      <a:r>
                        <a:rPr lang="en-US" sz="3200" b="1" dirty="0">
                          <a:effectLst/>
                          <a:latin typeface="Arial" panose="020B0604020202020204" pitchFamily="34" charset="0"/>
                          <a:cs typeface="Arial" panose="020B0604020202020204" pitchFamily="34" charset="0"/>
                        </a:rPr>
                        <a:t>1</a:t>
                      </a:r>
                      <a:r>
                        <a:rPr lang="ro-RO" sz="3200" b="1" dirty="0">
                          <a:effectLst/>
                          <a:latin typeface="Arial" panose="020B0604020202020204" pitchFamily="34" charset="0"/>
                          <a:cs typeface="Arial" panose="020B0604020202020204" pitchFamily="34" charset="0"/>
                        </a:rPr>
                        <a:t>.</a:t>
                      </a:r>
                      <a:r>
                        <a:rPr lang="en-US" sz="3200" b="1" dirty="0">
                          <a:effectLst/>
                          <a:latin typeface="Arial" panose="020B0604020202020204" pitchFamily="34" charset="0"/>
                          <a:cs typeface="Arial" panose="020B0604020202020204" pitchFamily="34" charset="0"/>
                        </a:rPr>
                        <a:t>04%</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extLst>
                  <a:ext uri="{0D108BD9-81ED-4DB2-BD59-A6C34878D82A}">
                    <a16:rowId xmlns:a16="http://schemas.microsoft.com/office/drawing/2014/main" val="1779294664"/>
                  </a:ext>
                </a:extLst>
              </a:tr>
              <a:tr h="0">
                <a:tc rowSpan="2">
                  <a:txBody>
                    <a:bodyPr/>
                    <a:lstStyle/>
                    <a:p>
                      <a:pPr algn="ctr">
                        <a:lnSpc>
                          <a:spcPct val="115000"/>
                        </a:lnSpc>
                        <a:spcBef>
                          <a:spcPts val="855"/>
                        </a:spcBef>
                        <a:spcAft>
                          <a:spcPts val="855"/>
                        </a:spcAft>
                      </a:pPr>
                      <a:r>
                        <a:rPr lang="x-none" sz="3200" b="1" dirty="0">
                          <a:effectLst/>
                          <a:latin typeface="Arial" panose="020B0604020202020204" pitchFamily="34" charset="0"/>
                          <a:cs typeface="Arial" panose="020B0604020202020204" pitchFamily="34" charset="0"/>
                        </a:rPr>
                        <a:t>Palas Prolific Breed</a:t>
                      </a:r>
                      <a:endParaRPr lang="en-GB" sz="3200" b="1" dirty="0">
                        <a:effectLst/>
                        <a:latin typeface="Arial" panose="020B0604020202020204" pitchFamily="34" charset="0"/>
                        <a:ea typeface="Times New Roman" panose="02020603050405020304" pitchFamily="18"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gridSpan="2">
                  <a:txBody>
                    <a:bodyPr/>
                    <a:lstStyle/>
                    <a:p>
                      <a:pPr algn="ctr">
                        <a:lnSpc>
                          <a:spcPct val="105000"/>
                        </a:lnSpc>
                        <a:spcAft>
                          <a:spcPts val="800"/>
                        </a:spcAft>
                      </a:pPr>
                      <a:r>
                        <a:rPr lang="ro-RO" sz="3200" b="1" dirty="0">
                          <a:effectLst/>
                          <a:latin typeface="Arial" panose="020B0604020202020204" pitchFamily="34" charset="0"/>
                          <a:ea typeface="Calibri" panose="020F0502020204030204" pitchFamily="34" charset="0"/>
                          <a:cs typeface="Arial" panose="020B0604020202020204" pitchFamily="34" charset="0"/>
                        </a:rPr>
                        <a:t>2017</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hMerge="1">
                  <a:txBody>
                    <a:bodyPr/>
                    <a:lstStyle/>
                    <a:p>
                      <a:endParaRPr dirty="0"/>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gridSpan="2">
                  <a:txBody>
                    <a:bodyPr/>
                    <a:lstStyle/>
                    <a:p>
                      <a:pPr algn="ctr">
                        <a:lnSpc>
                          <a:spcPct val="105000"/>
                        </a:lnSpc>
                        <a:spcAft>
                          <a:spcPts val="800"/>
                        </a:spcAft>
                      </a:pPr>
                      <a:r>
                        <a:rPr lang="ro-RO" sz="3200" b="1" dirty="0">
                          <a:effectLst/>
                          <a:latin typeface="Arial" panose="020B0604020202020204" pitchFamily="34" charset="0"/>
                          <a:cs typeface="Arial" panose="020B0604020202020204" pitchFamily="34" charset="0"/>
                        </a:rPr>
                        <a:t>2017</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hMerge="1">
                  <a:txBody>
                    <a:bodyPr/>
                    <a:lstStyle/>
                    <a:p>
                      <a:endParaRPr dirty="0"/>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extLst>
                  <a:ext uri="{0D108BD9-81ED-4DB2-BD59-A6C34878D82A}">
                    <a16:rowId xmlns:a16="http://schemas.microsoft.com/office/drawing/2014/main" val="748856080"/>
                  </a:ext>
                </a:extLst>
              </a:tr>
              <a:tr h="0">
                <a:tc vMerge="1">
                  <a:txBody>
                    <a:bodyPr/>
                    <a:lstStyle/>
                    <a:p>
                      <a:endParaRPr lang="en-GB"/>
                    </a:p>
                  </a:txBody>
                  <a:tcPr/>
                </a:tc>
                <a:tc gridSpan="2">
                  <a:txBody>
                    <a:bodyPr/>
                    <a:lstStyle/>
                    <a:p>
                      <a:pPr algn="ctr">
                        <a:lnSpc>
                          <a:spcPct val="105000"/>
                        </a:lnSpc>
                        <a:spcAft>
                          <a:spcPts val="800"/>
                        </a:spcAft>
                      </a:pPr>
                      <a:r>
                        <a:rPr lang="en-US" sz="3200" b="1" dirty="0">
                          <a:effectLst/>
                          <a:latin typeface="Arial" panose="020B0604020202020204" pitchFamily="34" charset="0"/>
                          <a:cs typeface="Arial" panose="020B0604020202020204" pitchFamily="34" charset="0"/>
                        </a:rPr>
                        <a:t>4</a:t>
                      </a:r>
                      <a:r>
                        <a:rPr lang="ro-RO" sz="3200" b="1" dirty="0">
                          <a:effectLst/>
                          <a:latin typeface="Arial" panose="020B0604020202020204" pitchFamily="34" charset="0"/>
                          <a:cs typeface="Arial" panose="020B0604020202020204" pitchFamily="34" charset="0"/>
                        </a:rPr>
                        <a:t>.</a:t>
                      </a:r>
                      <a:r>
                        <a:rPr lang="en-US" sz="3200" b="1" dirty="0">
                          <a:effectLst/>
                          <a:latin typeface="Arial" panose="020B0604020202020204" pitchFamily="34" charset="0"/>
                          <a:cs typeface="Arial" panose="020B0604020202020204" pitchFamily="34" charset="0"/>
                        </a:rPr>
                        <a:t>39%</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hMerge="1">
                  <a:txBody>
                    <a:bodyPr/>
                    <a:lstStyle/>
                    <a:p>
                      <a:pPr algn="ctr">
                        <a:lnSpc>
                          <a:spcPct val="105000"/>
                        </a:lnSpc>
                        <a:spcAft>
                          <a:spcPts val="800"/>
                        </a:spcAft>
                      </a:pP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gridSpan="2">
                  <a:txBody>
                    <a:bodyPr/>
                    <a:lstStyle/>
                    <a:p>
                      <a:pPr algn="ctr">
                        <a:lnSpc>
                          <a:spcPct val="105000"/>
                        </a:lnSpc>
                        <a:spcAft>
                          <a:spcPts val="800"/>
                        </a:spcAft>
                      </a:pPr>
                      <a:r>
                        <a:rPr lang="en-US" sz="3200" b="1" dirty="0">
                          <a:effectLst/>
                          <a:latin typeface="Arial" panose="020B0604020202020204" pitchFamily="34" charset="0"/>
                          <a:cs typeface="Arial" panose="020B0604020202020204" pitchFamily="34" charset="0"/>
                        </a:rPr>
                        <a:t>0</a:t>
                      </a:r>
                      <a:r>
                        <a:rPr lang="ro-RO" sz="3200" b="1" dirty="0">
                          <a:effectLst/>
                          <a:latin typeface="Arial" panose="020B0604020202020204" pitchFamily="34" charset="0"/>
                          <a:cs typeface="Arial" panose="020B0604020202020204" pitchFamily="34" charset="0"/>
                        </a:rPr>
                        <a:t>.</a:t>
                      </a:r>
                      <a:r>
                        <a:rPr lang="en-US" sz="3200" b="1" dirty="0">
                          <a:effectLst/>
                          <a:latin typeface="Arial" panose="020B0604020202020204" pitchFamily="34" charset="0"/>
                          <a:cs typeface="Arial" panose="020B0604020202020204" pitchFamily="34" charset="0"/>
                        </a:rPr>
                        <a:t>57%</a:t>
                      </a:r>
                      <a:endParaRPr lang="en-GB" sz="3200" b="1" dirty="0">
                        <a:effectLst/>
                        <a:latin typeface="Arial" panose="020B0604020202020204" pitchFamily="34" charset="0"/>
                        <a:ea typeface="Calibri" panose="020F0502020204030204" pitchFamily="34" charset="0"/>
                        <a:cs typeface="Arial" panose="020B0604020202020204" pitchFamily="34" charset="0"/>
                      </a:endParaRPr>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tc hMerge="1">
                  <a:txBody>
                    <a:bodyPr/>
                    <a:lstStyle/>
                    <a:p>
                      <a:endParaRPr dirty="0"/>
                    </a:p>
                  </a:txBody>
                  <a:tcPr marL="34925" marR="34925" marT="34925" marB="34925">
                    <a:gradFill>
                      <a:gsLst>
                        <a:gs pos="0">
                          <a:schemeClr val="accent1">
                            <a:lumMod val="40000"/>
                            <a:lumOff val="60000"/>
                          </a:schemeClr>
                        </a:gs>
                        <a:gs pos="50000">
                          <a:schemeClr val="tx2">
                            <a:lumMod val="25000"/>
                            <a:lumOff val="75000"/>
                            <a:tint val="44500"/>
                            <a:satMod val="160000"/>
                          </a:schemeClr>
                        </a:gs>
                        <a:gs pos="100000">
                          <a:schemeClr val="tx2">
                            <a:lumMod val="25000"/>
                            <a:lumOff val="75000"/>
                            <a:tint val="23500"/>
                            <a:satMod val="160000"/>
                          </a:schemeClr>
                        </a:gs>
                      </a:gsLst>
                      <a:lin ang="13500000" scaled="1"/>
                    </a:gradFill>
                  </a:tcPr>
                </a:tc>
                <a:extLst>
                  <a:ext uri="{0D108BD9-81ED-4DB2-BD59-A6C34878D82A}">
                    <a16:rowId xmlns:a16="http://schemas.microsoft.com/office/drawing/2014/main" val="354953123"/>
                  </a:ext>
                </a:extLst>
              </a:tr>
            </a:tbl>
          </a:graphicData>
        </a:graphic>
      </p:graphicFrame>
      <p:sp>
        <p:nvSpPr>
          <p:cNvPr id="10" name="TextBox 9">
            <a:extLst>
              <a:ext uri="{FF2B5EF4-FFF2-40B4-BE49-F238E27FC236}">
                <a16:creationId xmlns:a16="http://schemas.microsoft.com/office/drawing/2014/main" id="{0CD41F2B-5763-7F50-A6F1-F23232778D90}"/>
              </a:ext>
            </a:extLst>
          </p:cNvPr>
          <p:cNvSpPr txBox="1"/>
          <p:nvPr/>
        </p:nvSpPr>
        <p:spPr>
          <a:xfrm>
            <a:off x="16280317" y="29736127"/>
            <a:ext cx="14866374" cy="1077218"/>
          </a:xfrm>
          <a:prstGeom prst="rect">
            <a:avLst/>
          </a:prstGeom>
          <a:noFill/>
        </p:spPr>
        <p:txBody>
          <a:bodyPr wrap="square" rtlCol="0">
            <a:spAutoFit/>
          </a:bodyPr>
          <a:lstStyle/>
          <a:p>
            <a:pPr marL="457200" indent="-457200" algn="just">
              <a:buClr>
                <a:schemeClr val="accent1">
                  <a:lumMod val="50000"/>
                </a:schemeClr>
              </a:buClr>
              <a:buSzPct val="140000"/>
              <a:buFont typeface="Wingdings" panose="05000000000000000000" pitchFamily="2" charset="2"/>
              <a:buChar char="Ø"/>
            </a:pPr>
            <a:r>
              <a:rPr lang="ro-RO"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level of inbreeding per </a:t>
            </a:r>
            <a:r>
              <a:rPr lang="en-US" sz="3200" b="1" dirty="0">
                <a:effectLst/>
                <a:latin typeface="Arial" panose="020B0604020202020204" pitchFamily="34" charset="0"/>
                <a:cs typeface="Arial" panose="020B0604020202020204" pitchFamily="34" charset="0"/>
              </a:rPr>
              <a:t>generation </a:t>
            </a:r>
            <a:r>
              <a:rPr lang="en-GB"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less than 1% shows the appropriate level of inbreeding</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dirty="0"/>
          </a:p>
        </p:txBody>
      </p:sp>
      <p:sp>
        <p:nvSpPr>
          <p:cNvPr id="11" name="TextBox 10">
            <a:extLst>
              <a:ext uri="{FF2B5EF4-FFF2-40B4-BE49-F238E27FC236}">
                <a16:creationId xmlns:a16="http://schemas.microsoft.com/office/drawing/2014/main" id="{E5CEBBE4-5B37-22F2-D89B-E8207A433E48}"/>
              </a:ext>
            </a:extLst>
          </p:cNvPr>
          <p:cNvSpPr txBox="1"/>
          <p:nvPr/>
        </p:nvSpPr>
        <p:spPr>
          <a:xfrm>
            <a:off x="2079863" y="31611357"/>
            <a:ext cx="28778789" cy="3456780"/>
          </a:xfrm>
          <a:prstGeom prst="rect">
            <a:avLst/>
          </a:prstGeom>
          <a:noFill/>
        </p:spPr>
        <p:txBody>
          <a:bodyPr wrap="square" rtlCol="0">
            <a:spAutoFit/>
          </a:bodyPr>
          <a:lstStyle/>
          <a:p>
            <a:pPr marL="457200" indent="-457200" algn="just">
              <a:lnSpc>
                <a:spcPct val="115000"/>
              </a:lnSpc>
              <a:buClr>
                <a:schemeClr val="accent1">
                  <a:lumMod val="50000"/>
                </a:schemeClr>
              </a:buClr>
              <a:buSzPct val="140000"/>
              <a:buFont typeface="Wingdings" panose="05000000000000000000" pitchFamily="2" charset="2"/>
              <a:buChar char="Ø"/>
            </a:pPr>
            <a:r>
              <a:rPr lang="ro-RO"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32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Palas</a:t>
            </a:r>
            <a:r>
              <a:rPr lang="en-GB"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ro-RO" sz="32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Milk</a:t>
            </a:r>
            <a:r>
              <a:rPr lang="ro-RO"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ro-RO" sz="32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Breed</a:t>
            </a:r>
            <a:r>
              <a:rPr lang="en-GB"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ro-RO" sz="3200" b="1" kern="50" dirty="0">
                <a:effectLst/>
                <a:latin typeface="Arial" panose="020B0604020202020204" pitchFamily="34" charset="0"/>
                <a:ea typeface="Andale Sans UI"/>
                <a:cs typeface="Arial" panose="020B0604020202020204" pitchFamily="34" charset="0"/>
              </a:rPr>
              <a:t>a</a:t>
            </a:r>
            <a:r>
              <a:rPr lang="en-GB" sz="3200" b="1" kern="50" dirty="0">
                <a:effectLst/>
                <a:latin typeface="Arial" panose="020B0604020202020204" pitchFamily="34" charset="0"/>
                <a:ea typeface="Andale Sans UI"/>
                <a:cs typeface="Arial" panose="020B0604020202020204" pitchFamily="34" charset="0"/>
              </a:rPr>
              <a:t>t present</a:t>
            </a:r>
            <a:r>
              <a:rPr lang="ro-RO" sz="3200" b="1" kern="50" dirty="0">
                <a:effectLst/>
                <a:latin typeface="Arial" panose="020B0604020202020204" pitchFamily="34" charset="0"/>
                <a:ea typeface="Andale Sans UI"/>
                <a:cs typeface="Arial" panose="020B0604020202020204" pitchFamily="34" charset="0"/>
              </a:rPr>
              <a:t> </a:t>
            </a:r>
            <a:r>
              <a:rPr lang="en-GB" sz="3200" b="1" kern="50" dirty="0">
                <a:effectLst/>
                <a:latin typeface="Arial" panose="020B0604020202020204" pitchFamily="34" charset="0"/>
                <a:ea typeface="Andale Sans UI"/>
                <a:cs typeface="Arial" panose="020B0604020202020204" pitchFamily="34" charset="0"/>
              </a:rPr>
              <a:t>is genetically 55% similar to the Friesian, 35% to the </a:t>
            </a:r>
            <a:r>
              <a:rPr lang="en-GB" sz="3200" b="1" kern="50" dirty="0" err="1">
                <a:effectLst/>
                <a:latin typeface="Arial" panose="020B0604020202020204" pitchFamily="34" charset="0"/>
                <a:ea typeface="Andale Sans UI"/>
                <a:cs typeface="Arial" panose="020B0604020202020204" pitchFamily="34" charset="0"/>
              </a:rPr>
              <a:t>Palas</a:t>
            </a:r>
            <a:r>
              <a:rPr lang="en-GB" sz="3200" b="1" kern="50" dirty="0">
                <a:effectLst/>
                <a:latin typeface="Arial" panose="020B0604020202020204" pitchFamily="34" charset="0"/>
                <a:ea typeface="Andale Sans UI"/>
                <a:cs typeface="Arial" panose="020B0604020202020204" pitchFamily="34" charset="0"/>
              </a:rPr>
              <a:t> Merino and 10% to the </a:t>
            </a:r>
            <a:r>
              <a:rPr lang="en-GB" sz="3200" b="1" kern="50" dirty="0" err="1">
                <a:effectLst/>
                <a:latin typeface="Arial" panose="020B0604020202020204" pitchFamily="34" charset="0"/>
                <a:ea typeface="Andale Sans UI"/>
                <a:cs typeface="Arial" panose="020B0604020202020204" pitchFamily="34" charset="0"/>
              </a:rPr>
              <a:t>Awassi</a:t>
            </a:r>
            <a:r>
              <a:rPr lang="ro-RO" sz="3200" b="1" kern="50" dirty="0">
                <a:effectLst/>
                <a:latin typeface="Arial" panose="020B0604020202020204" pitchFamily="34" charset="0"/>
                <a:ea typeface="Andale Sans UI"/>
                <a:cs typeface="Arial" panose="020B0604020202020204" pitchFamily="34" charset="0"/>
              </a:rPr>
              <a:t>.</a:t>
            </a:r>
            <a:endParaRPr lang="en-GB" sz="3200" b="1" dirty="0">
              <a:effectLst/>
              <a:latin typeface="Arial" panose="020B0604020202020204" pitchFamily="34" charset="0"/>
              <a:ea typeface="Times New Roman" panose="02020603050405020304" pitchFamily="18" charset="0"/>
              <a:cs typeface="Arial" panose="020B0604020202020204" pitchFamily="34" charset="0"/>
            </a:endParaRPr>
          </a:p>
          <a:p>
            <a:pPr marL="457200" indent="-457200" algn="just">
              <a:lnSpc>
                <a:spcPct val="115000"/>
              </a:lnSpc>
              <a:buClr>
                <a:schemeClr val="accent1">
                  <a:lumMod val="50000"/>
                </a:schemeClr>
              </a:buClr>
              <a:buSzPct val="140000"/>
              <a:buFont typeface="Wingdings" panose="05000000000000000000" pitchFamily="2" charset="2"/>
              <a:buChar char="Ø"/>
            </a:pPr>
            <a:r>
              <a:rPr lang="ro-RO"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32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Palas</a:t>
            </a:r>
            <a:r>
              <a:rPr lang="ro-RO"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Meat </a:t>
            </a:r>
            <a:r>
              <a:rPr lang="ro-RO" sz="32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Breed</a:t>
            </a:r>
            <a:r>
              <a:rPr lang="en-GB"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ro-RO"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genetic similarity </a:t>
            </a:r>
            <a:r>
              <a:rPr lang="ro-RO" sz="32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is</a:t>
            </a:r>
            <a:r>
              <a:rPr lang="ro-RO"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 with Ile de France and 40%</a:t>
            </a:r>
            <a:r>
              <a:rPr lang="ro-RO"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with the </a:t>
            </a:r>
            <a:r>
              <a:rPr lang="en-GB" sz="32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Palas</a:t>
            </a:r>
            <a:r>
              <a:rPr lang="ro-RO"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Merino </a:t>
            </a:r>
            <a:r>
              <a:rPr lang="en-GB"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breed .</a:t>
            </a:r>
            <a:endParaRPr lang="en-GB" sz="3200" b="1" dirty="0">
              <a:effectLst/>
              <a:latin typeface="Arial" panose="020B0604020202020204" pitchFamily="34" charset="0"/>
              <a:ea typeface="Times New Roman" panose="02020603050405020304" pitchFamily="18" charset="0"/>
              <a:cs typeface="Arial" panose="020B0604020202020204" pitchFamily="34" charset="0"/>
            </a:endParaRPr>
          </a:p>
          <a:p>
            <a:pPr marL="457200" indent="-457200" algn="just">
              <a:lnSpc>
                <a:spcPct val="115000"/>
              </a:lnSpc>
              <a:buClr>
                <a:schemeClr val="accent1">
                  <a:lumMod val="50000"/>
                </a:schemeClr>
              </a:buClr>
              <a:buSzPct val="140000"/>
              <a:buFont typeface="Wingdings" panose="05000000000000000000" pitchFamily="2" charset="2"/>
              <a:buChar char="Ø"/>
            </a:pPr>
            <a:r>
              <a:rPr lang="ro-RO"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32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Palas</a:t>
            </a:r>
            <a:r>
              <a:rPr lang="ro-RO"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ro-RO" sz="32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High</a:t>
            </a:r>
            <a:r>
              <a:rPr lang="ro-RO"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ro-RO" sz="32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Prolificacy</a:t>
            </a:r>
            <a:r>
              <a:rPr lang="ro-RO"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ro-RO" sz="32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Breed</a:t>
            </a:r>
            <a:r>
              <a:rPr lang="en-GB"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3200" b="1" kern="50" dirty="0">
                <a:effectLst/>
                <a:latin typeface="Arial" panose="020B0604020202020204" pitchFamily="34" charset="0"/>
                <a:ea typeface="Times New Roman" panose="02020603050405020304" pitchFamily="18" charset="0"/>
                <a:cs typeface="Arial" panose="020B0604020202020204" pitchFamily="34" charset="0"/>
              </a:rPr>
              <a:t>is most genetically similar to the Romanov breed (39.07%), then to the </a:t>
            </a:r>
            <a:r>
              <a:rPr lang="en-GB" sz="3200" b="1" kern="50" dirty="0" err="1">
                <a:effectLst/>
                <a:latin typeface="Arial" panose="020B0604020202020204" pitchFamily="34" charset="0"/>
                <a:ea typeface="Times New Roman" panose="02020603050405020304" pitchFamily="18" charset="0"/>
                <a:cs typeface="Arial" panose="020B0604020202020204" pitchFamily="34" charset="0"/>
              </a:rPr>
              <a:t>Palas</a:t>
            </a:r>
            <a:r>
              <a:rPr lang="en-GB" sz="3200" b="1" kern="50" dirty="0">
                <a:effectLst/>
                <a:latin typeface="Arial" panose="020B0604020202020204" pitchFamily="34" charset="0"/>
                <a:ea typeface="Times New Roman" panose="02020603050405020304" pitchFamily="18" charset="0"/>
                <a:cs typeface="Arial" panose="020B0604020202020204" pitchFamily="34" charset="0"/>
              </a:rPr>
              <a:t> Merino breed (28.13%), to the Friesian breed (15.63%), to the Border Leicester breed (9.36%), to the Ile de France breed (6.25%) and to the Finnish Landrace (1.56%).</a:t>
            </a:r>
          </a:p>
          <a:p>
            <a:endParaRPr lang="en-GB" dirty="0"/>
          </a:p>
        </p:txBody>
      </p:sp>
      <p:sp>
        <p:nvSpPr>
          <p:cNvPr id="27" name="TextBox 26">
            <a:extLst>
              <a:ext uri="{FF2B5EF4-FFF2-40B4-BE49-F238E27FC236}">
                <a16:creationId xmlns:a16="http://schemas.microsoft.com/office/drawing/2014/main" id="{C565CF51-6589-0014-A016-D2C244ED0C28}"/>
              </a:ext>
            </a:extLst>
          </p:cNvPr>
          <p:cNvSpPr txBox="1"/>
          <p:nvPr/>
        </p:nvSpPr>
        <p:spPr>
          <a:xfrm>
            <a:off x="3606232" y="30469403"/>
            <a:ext cx="9952325" cy="610488"/>
          </a:xfrm>
          <a:prstGeom prst="rect">
            <a:avLst/>
          </a:prstGeom>
          <a:gradFill>
            <a:gsLst>
              <a:gs pos="0">
                <a:schemeClr val="bg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ctr">
              <a:lnSpc>
                <a:spcPct val="115000"/>
              </a:lnSpc>
            </a:pPr>
            <a:r>
              <a:rPr lang="en-GB"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Genetic similarity with founder breeds (%).</a:t>
            </a:r>
            <a:endParaRPr lang="en-GB" sz="32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28" name="TextBox 27">
            <a:extLst>
              <a:ext uri="{FF2B5EF4-FFF2-40B4-BE49-F238E27FC236}">
                <a16:creationId xmlns:a16="http://schemas.microsoft.com/office/drawing/2014/main" id="{FF0BB7D5-2CBD-58A0-86DE-88D0869AAFA8}"/>
              </a:ext>
            </a:extLst>
          </p:cNvPr>
          <p:cNvSpPr txBox="1"/>
          <p:nvPr/>
        </p:nvSpPr>
        <p:spPr>
          <a:xfrm>
            <a:off x="18601308" y="22700807"/>
            <a:ext cx="10765563" cy="584775"/>
          </a:xfrm>
          <a:prstGeom prst="rect">
            <a:avLst/>
          </a:prstGeom>
          <a:gradFill>
            <a:gsLst>
              <a:gs pos="0">
                <a:schemeClr val="bg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r>
              <a:rPr lang="en-GB" sz="3200" b="1" kern="50" dirty="0">
                <a:effectLst/>
                <a:latin typeface="Arial" panose="020B0604020202020204" pitchFamily="34" charset="0"/>
                <a:ea typeface="Times New Roman" panose="02020603050405020304" pitchFamily="18" charset="0"/>
                <a:cs typeface="Arial" panose="020B0604020202020204" pitchFamily="34" charset="0"/>
              </a:rPr>
              <a:t>Evolution of inbreeding level in different time periods</a:t>
            </a:r>
            <a:endParaRPr lang="en-GB" sz="3200" dirty="0"/>
          </a:p>
        </p:txBody>
      </p:sp>
    </p:spTree>
    <p:extLst>
      <p:ext uri="{BB962C8B-B14F-4D97-AF65-F5344CB8AC3E}">
        <p14:creationId xmlns:p14="http://schemas.microsoft.com/office/powerpoint/2010/main" val="14782318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1042</TotalTime>
  <Words>695</Words>
  <Application>Microsoft Office PowerPoint</Application>
  <PresentationFormat>Custom</PresentationFormat>
  <Paragraphs>83</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Andale Sans UI</vt:lpstr>
      <vt:lpstr>Arial</vt:lpstr>
      <vt:lpstr>Arial Black</vt:lpstr>
      <vt:lpstr>Calibri</vt:lpstr>
      <vt:lpstr>Calibri Light</vt:lpstr>
      <vt:lpstr>Times New Roman</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aurel.badiu</cp:lastModifiedBy>
  <cp:revision>146</cp:revision>
  <cp:lastPrinted>2020-03-30T08:43:16Z</cp:lastPrinted>
  <dcterms:created xsi:type="dcterms:W3CDTF">2015-08-26T05:25:30Z</dcterms:created>
  <dcterms:modified xsi:type="dcterms:W3CDTF">2025-05-15T05:37:06Z</dcterms:modified>
</cp:coreProperties>
</file>