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20" d="100"/>
          <a:sy n="20" d="100"/>
        </p:scale>
        <p:origin x="2916" y="96"/>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pPr/>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pPr/>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pPr/>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pPr/>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pPr/>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pPr/>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pPr/>
              <a:t>5/5/2025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pPr/>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53846" y="6550353"/>
            <a:ext cx="26816454" cy="1938992"/>
          </a:xfrm>
          <a:prstGeom prst="rect">
            <a:avLst/>
          </a:prstGeom>
          <a:noFill/>
        </p:spPr>
        <p:txBody>
          <a:bodyPr wrap="square" rtlCol="0">
            <a:spAutoFit/>
          </a:bodyPr>
          <a:lstStyle/>
          <a:p>
            <a:pPr algn="ctr"/>
            <a:r>
              <a:rPr lang="en-US" sz="6000" b="1" dirty="0">
                <a:latin typeface="Arial" charset="0"/>
                <a:ea typeface="Arial" charset="0"/>
                <a:cs typeface="Arial" charset="0"/>
              </a:rPr>
              <a:t>ACCESSORY CORPUS LUTEUM IN CATTLE </a:t>
            </a:r>
            <a:r>
              <a:rPr lang="ro-RO" sz="6000" b="1" dirty="0" smtClean="0">
                <a:latin typeface="Arial" charset="0"/>
                <a:ea typeface="Arial" charset="0"/>
                <a:cs typeface="Arial" charset="0"/>
              </a:rPr>
              <a:t>ASSISTED </a:t>
            </a:r>
            <a:r>
              <a:rPr lang="en-US" sz="6000" b="1" dirty="0" smtClean="0">
                <a:latin typeface="Arial" charset="0"/>
                <a:ea typeface="Arial" charset="0"/>
                <a:cs typeface="Arial" charset="0"/>
              </a:rPr>
              <a:t>REPRODUCTION </a:t>
            </a:r>
            <a:endParaRPr lang="ro-RO" sz="6000" b="1" dirty="0">
              <a:latin typeface="Arial" charset="0"/>
              <a:ea typeface="Arial" charset="0"/>
              <a:cs typeface="Arial" charset="0"/>
            </a:endParaRPr>
          </a:p>
          <a:p>
            <a:pPr algn="ctr"/>
            <a:r>
              <a:rPr lang="en-US" sz="6000" b="1" dirty="0"/>
              <a:t> </a:t>
            </a:r>
            <a:endParaRPr lang="ro-RO" sz="6000" dirty="0"/>
          </a:p>
        </p:txBody>
      </p:sp>
      <p:sp>
        <p:nvSpPr>
          <p:cNvPr id="19" name="TextBox 18"/>
          <p:cNvSpPr txBox="1"/>
          <p:nvPr/>
        </p:nvSpPr>
        <p:spPr>
          <a:xfrm>
            <a:off x="1771853" y="7889180"/>
            <a:ext cx="28359197" cy="1200329"/>
          </a:xfrm>
          <a:prstGeom prst="rect">
            <a:avLst/>
          </a:prstGeom>
          <a:noFill/>
        </p:spPr>
        <p:txBody>
          <a:bodyPr wrap="square" rtlCol="0">
            <a:spAutoFit/>
          </a:bodyPr>
          <a:lstStyle/>
          <a:p>
            <a:pPr algn="r"/>
            <a:r>
              <a:rPr lang="ro-RO" sz="3600" b="1" dirty="0">
                <a:latin typeface="Arial" pitchFamily="34" charset="0"/>
                <a:cs typeface="Arial" pitchFamily="34" charset="0"/>
              </a:rPr>
              <a:t>Silviu-Ionuț Borș, Adina-Mirela Ariton, Ioana </a:t>
            </a:r>
            <a:r>
              <a:rPr lang="ro-RO" sz="3600" b="1" dirty="0" err="1">
                <a:latin typeface="Arial" pitchFamily="34" charset="0"/>
                <a:cs typeface="Arial" pitchFamily="34" charset="0"/>
              </a:rPr>
              <a:t>Poroșnicu</a:t>
            </a:r>
            <a:r>
              <a:rPr lang="ro-RO" sz="3600" b="1" dirty="0">
                <a:latin typeface="Arial" pitchFamily="34" charset="0"/>
                <a:cs typeface="Arial" pitchFamily="34" charset="0"/>
              </a:rPr>
              <a:t>,</a:t>
            </a:r>
            <a:r>
              <a:rPr lang="en-US" sz="3600" b="1" dirty="0">
                <a:latin typeface="Arial" pitchFamily="34" charset="0"/>
                <a:cs typeface="Arial" pitchFamily="34" charset="0"/>
              </a:rPr>
              <a:t> </a:t>
            </a:r>
            <a:r>
              <a:rPr lang="ro-RO" sz="3600" b="1" dirty="0">
                <a:latin typeface="Arial" pitchFamily="34" charset="0"/>
                <a:cs typeface="Arial" pitchFamily="34" charset="0"/>
              </a:rPr>
              <a:t>Vasile Vintilă</a:t>
            </a:r>
            <a:endParaRPr lang="ro-RO" sz="3600" dirty="0">
              <a:latin typeface="Arial" pitchFamily="34" charset="0"/>
              <a:cs typeface="Arial" pitchFamily="34" charset="0"/>
            </a:endParaRPr>
          </a:p>
          <a:p>
            <a:r>
              <a:rPr lang="en-US" sz="3600" b="1" dirty="0"/>
              <a:t> </a:t>
            </a:r>
            <a:endParaRPr lang="ro-RO" sz="3600" dirty="0"/>
          </a:p>
        </p:txBody>
      </p:sp>
      <p:sp>
        <p:nvSpPr>
          <p:cNvPr id="20" name="TextBox 19"/>
          <p:cNvSpPr txBox="1"/>
          <p:nvPr/>
        </p:nvSpPr>
        <p:spPr>
          <a:xfrm>
            <a:off x="1910946" y="9089509"/>
            <a:ext cx="28776842" cy="3662541"/>
          </a:xfrm>
          <a:prstGeom prst="rect">
            <a:avLst/>
          </a:prstGeom>
          <a:noFill/>
        </p:spPr>
        <p:txBody>
          <a:bodyPr wrap="square" rtlCol="0">
            <a:spAutoFit/>
          </a:bodyPr>
          <a:lstStyle/>
          <a:p>
            <a:pPr algn="just"/>
            <a:r>
              <a:rPr lang="ro-RO" sz="4000" b="1" dirty="0">
                <a:latin typeface="Arial" charset="0"/>
                <a:ea typeface="Arial" charset="0"/>
                <a:cs typeface="Arial" charset="0"/>
              </a:rPr>
              <a:t>INTRODUCTION: </a:t>
            </a:r>
            <a:r>
              <a:rPr lang="ro-RO" sz="3200" dirty="0">
                <a:latin typeface="Arial" pitchFamily="34" charset="0"/>
                <a:cs typeface="Arial" pitchFamily="34" charset="0"/>
              </a:rPr>
              <a:t>In dairy cows, current methods for managing reproduction still need improvement. Future advancements will require new strategies to minimize additional interventions and maintain acceptance among veterinarians. As a result, the development of new therapies in dairy cows’ reproduction poses a significant challenge for improving reproductive performances. In recent years, there has been an increasing interest in inducing accessory corpus luteum in dairy cows, but the results have been controversial. It is still uncertain whether this strategy, injecting gonadotropin-releasing hormone (GnRH) or human chorionic gonadotropin (hCG) early in the luteal phase following artificial insemination, can be utilized as a herd management tool to enhance reproduction. Overall, our research supports the idea that giving GnRH agonists during the days 7–14 after AI to repeat breeder cows increases their fertility and farm profitability. </a:t>
            </a:r>
          </a:p>
        </p:txBody>
      </p:sp>
      <p:sp>
        <p:nvSpPr>
          <p:cNvPr id="21" name="TextBox 20"/>
          <p:cNvSpPr txBox="1"/>
          <p:nvPr/>
        </p:nvSpPr>
        <p:spPr>
          <a:xfrm>
            <a:off x="1839852" y="12752050"/>
            <a:ext cx="28359197" cy="8094524"/>
          </a:xfrm>
          <a:prstGeom prst="rect">
            <a:avLst/>
          </a:prstGeom>
          <a:noFill/>
        </p:spPr>
        <p:txBody>
          <a:bodyPr wrap="square" rtlCol="0">
            <a:spAutoFit/>
          </a:bodyPr>
          <a:lstStyle/>
          <a:p>
            <a:r>
              <a:rPr lang="ro-RO" sz="4000" b="1" dirty="0">
                <a:latin typeface="Arial" charset="0"/>
                <a:ea typeface="Arial" charset="0"/>
                <a:cs typeface="Arial" charset="0"/>
              </a:rPr>
              <a:t>MATERIALS AND METHODS</a:t>
            </a:r>
          </a:p>
          <a:p>
            <a:pPr algn="just"/>
            <a:r>
              <a:rPr lang="ro-RO" sz="3200" cap="small" dirty="0">
                <a:solidFill>
                  <a:srgbClr val="C00000"/>
                </a:solidFill>
                <a:latin typeface="Arial" pitchFamily="34" charset="0"/>
                <a:ea typeface="Cambria" panose="02040503050406030204" pitchFamily="18" charset="0"/>
                <a:cs typeface="Arial" pitchFamily="34" charset="0"/>
              </a:rPr>
              <a:t>Study 1</a:t>
            </a:r>
            <a:r>
              <a:rPr lang="ro-RO" sz="3200" cap="small" dirty="0">
                <a:latin typeface="Arial" pitchFamily="34" charset="0"/>
                <a:ea typeface="Cambria" panose="02040503050406030204" pitchFamily="18" charset="0"/>
                <a:cs typeface="Arial" pitchFamily="34" charset="0"/>
              </a:rPr>
              <a:t>: </a:t>
            </a:r>
            <a:r>
              <a:rPr lang="en-US" sz="3200" b="1" cap="small" dirty="0">
                <a:latin typeface="Arial" pitchFamily="34" charset="0"/>
                <a:ea typeface="Cambria" panose="02040503050406030204" pitchFamily="18" charset="0"/>
                <a:cs typeface="Arial" pitchFamily="34" charset="0"/>
              </a:rPr>
              <a:t>Economics of treatment with </a:t>
            </a:r>
            <a:r>
              <a:rPr lang="en-US" sz="3200" b="1" cap="small" dirty="0" err="1">
                <a:latin typeface="Arial" pitchFamily="34" charset="0"/>
                <a:ea typeface="Cambria" panose="02040503050406030204" pitchFamily="18" charset="0"/>
                <a:cs typeface="Arial" pitchFamily="34" charset="0"/>
              </a:rPr>
              <a:t>GnRH</a:t>
            </a:r>
            <a:r>
              <a:rPr lang="en-US" sz="3200" b="1" cap="small" dirty="0">
                <a:latin typeface="Arial" pitchFamily="34" charset="0"/>
                <a:ea typeface="Cambria" panose="02040503050406030204" pitchFamily="18" charset="0"/>
                <a:cs typeface="Arial" pitchFamily="34" charset="0"/>
              </a:rPr>
              <a:t> agonist 7–14 days after artificial insemination in repeat breeder lactating dairy cows</a:t>
            </a:r>
            <a:r>
              <a:rPr lang="ro-RO" sz="3200" b="1" cap="small" dirty="0">
                <a:latin typeface="Arial" pitchFamily="34" charset="0"/>
                <a:ea typeface="Cambria" panose="02040503050406030204" pitchFamily="18" charset="0"/>
                <a:cs typeface="Arial" pitchFamily="34" charset="0"/>
              </a:rPr>
              <a:t> (</a:t>
            </a:r>
            <a:r>
              <a:rPr lang="en-US" sz="3200" b="1" cap="small" dirty="0" err="1">
                <a:latin typeface="Arial" pitchFamily="34" charset="0"/>
                <a:ea typeface="Cambria" panose="02040503050406030204" pitchFamily="18" charset="0"/>
                <a:cs typeface="Arial" pitchFamily="34" charset="0"/>
              </a:rPr>
              <a:t>Bor</a:t>
            </a:r>
            <a:r>
              <a:rPr lang="ro-RO" sz="3200" b="1" cap="small" dirty="0">
                <a:latin typeface="Arial" pitchFamily="34" charset="0"/>
                <a:ea typeface="Cambria" panose="02040503050406030204" pitchFamily="18" charset="0"/>
                <a:cs typeface="Arial" pitchFamily="34" charset="0"/>
              </a:rPr>
              <a:t>ș et al., 2023)</a:t>
            </a:r>
          </a:p>
          <a:p>
            <a:pPr marL="342900" indent="-342900" algn="just">
              <a:buFont typeface="Arial" panose="020B0604020202020204" pitchFamily="34" charset="0"/>
              <a:buChar char="•"/>
            </a:pPr>
            <a:r>
              <a:rPr lang="en-US" sz="3200" dirty="0">
                <a:latin typeface="Arial" pitchFamily="34" charset="0"/>
                <a:cs typeface="Arial" pitchFamily="34" charset="0"/>
              </a:rPr>
              <a:t>Every Thursday, at 2 weeks intervals, the </a:t>
            </a:r>
            <a:r>
              <a:rPr lang="ro-RO" sz="3200" dirty="0" smtClean="0">
                <a:latin typeface="Arial" pitchFamily="34" charset="0"/>
                <a:cs typeface="Arial" pitchFamily="34" charset="0"/>
              </a:rPr>
              <a:t>repeat breeder (RB) dairy</a:t>
            </a:r>
            <a:r>
              <a:rPr lang="en-US" sz="3200" dirty="0" smtClean="0">
                <a:latin typeface="Arial" pitchFamily="34" charset="0"/>
                <a:cs typeface="Arial" pitchFamily="34" charset="0"/>
              </a:rPr>
              <a:t> </a:t>
            </a:r>
            <a:r>
              <a:rPr lang="en-US" sz="3200" dirty="0">
                <a:latin typeface="Arial" pitchFamily="34" charset="0"/>
                <a:cs typeface="Arial" pitchFamily="34" charset="0"/>
              </a:rPr>
              <a:t>cows from the E group 7–14 days after AI, were subjected to </a:t>
            </a:r>
            <a:r>
              <a:rPr lang="en-US" sz="3200" dirty="0" err="1">
                <a:latin typeface="Arial" pitchFamily="34" charset="0"/>
                <a:cs typeface="Arial" pitchFamily="34" charset="0"/>
              </a:rPr>
              <a:t>transrectal</a:t>
            </a:r>
            <a:r>
              <a:rPr lang="en-US" sz="3200" dirty="0">
                <a:latin typeface="Arial" pitchFamily="34" charset="0"/>
                <a:cs typeface="Arial" pitchFamily="34" charset="0"/>
              </a:rPr>
              <a:t> </a:t>
            </a:r>
            <a:r>
              <a:rPr lang="en-US" sz="3200" dirty="0" err="1">
                <a:latin typeface="Arial" pitchFamily="34" charset="0"/>
                <a:cs typeface="Arial" pitchFamily="34" charset="0"/>
              </a:rPr>
              <a:t>ultrasonography</a:t>
            </a:r>
            <a:r>
              <a:rPr lang="en-US" sz="3200" dirty="0">
                <a:latin typeface="Arial" pitchFamily="34" charset="0"/>
                <a:cs typeface="Arial" pitchFamily="34" charset="0"/>
              </a:rPr>
              <a:t> to evaluate the ovarian structure. The cows which presented a corpus </a:t>
            </a:r>
            <a:r>
              <a:rPr lang="en-US" sz="3200" dirty="0" err="1">
                <a:latin typeface="Arial" pitchFamily="34" charset="0"/>
                <a:cs typeface="Arial" pitchFamily="34" charset="0"/>
              </a:rPr>
              <a:t>luteum</a:t>
            </a:r>
            <a:r>
              <a:rPr lang="en-US" sz="3200" dirty="0">
                <a:latin typeface="Arial" pitchFamily="34" charset="0"/>
                <a:cs typeface="Arial" pitchFamily="34" charset="0"/>
              </a:rPr>
              <a:t> (CL) and at least one follicle more than 7 mm in diameter received one dose of 100 </a:t>
            </a:r>
            <a:r>
              <a:rPr lang="en-US" sz="3200" dirty="0" err="1">
                <a:latin typeface="Arial" pitchFamily="34" charset="0"/>
                <a:cs typeface="Arial" pitchFamily="34" charset="0"/>
              </a:rPr>
              <a:t>μg</a:t>
            </a:r>
            <a:r>
              <a:rPr lang="en-US" sz="3200" dirty="0">
                <a:latin typeface="Arial" pitchFamily="34" charset="0"/>
                <a:cs typeface="Arial" pitchFamily="34" charset="0"/>
              </a:rPr>
              <a:t> </a:t>
            </a:r>
            <a:r>
              <a:rPr lang="en-US" sz="3200" dirty="0" err="1">
                <a:latin typeface="Arial" pitchFamily="34" charset="0"/>
                <a:cs typeface="Arial" pitchFamily="34" charset="0"/>
              </a:rPr>
              <a:t>GnRH</a:t>
            </a:r>
            <a:r>
              <a:rPr lang="en-US" sz="3200" dirty="0">
                <a:latin typeface="Arial" pitchFamily="34" charset="0"/>
                <a:cs typeface="Arial" pitchFamily="34" charset="0"/>
              </a:rPr>
              <a:t> agonist, (</a:t>
            </a:r>
            <a:r>
              <a:rPr lang="en-US" sz="3200" dirty="0" err="1">
                <a:latin typeface="Arial" pitchFamily="34" charset="0"/>
                <a:cs typeface="Arial" pitchFamily="34" charset="0"/>
              </a:rPr>
              <a:t>dephereline</a:t>
            </a:r>
            <a:r>
              <a:rPr lang="en-US" sz="3200" dirty="0">
                <a:latin typeface="Arial" pitchFamily="34" charset="0"/>
                <a:cs typeface="Arial" pitchFamily="34" charset="0"/>
              </a:rPr>
              <a:t>: </a:t>
            </a:r>
            <a:r>
              <a:rPr lang="en-US" sz="3200" dirty="0" err="1">
                <a:latin typeface="Arial" pitchFamily="34" charset="0"/>
                <a:cs typeface="Arial" pitchFamily="34" charset="0"/>
              </a:rPr>
              <a:t>gonadorelin</a:t>
            </a:r>
            <a:r>
              <a:rPr lang="en-US" sz="3200" dirty="0">
                <a:latin typeface="Arial" pitchFamily="34" charset="0"/>
                <a:cs typeface="Arial" pitchFamily="34" charset="0"/>
              </a:rPr>
              <a:t> acetate [6-DPhe]; </a:t>
            </a:r>
            <a:r>
              <a:rPr lang="en-US" sz="3200" dirty="0" err="1">
                <a:latin typeface="Arial" pitchFamily="34" charset="0"/>
                <a:cs typeface="Arial" pitchFamily="34" charset="0"/>
              </a:rPr>
              <a:t>Gonavet</a:t>
            </a:r>
            <a:r>
              <a:rPr lang="en-US" sz="3200" dirty="0">
                <a:latin typeface="Arial" pitchFamily="34" charset="0"/>
                <a:cs typeface="Arial" pitchFamily="34" charset="0"/>
              </a:rPr>
              <a:t> </a:t>
            </a:r>
            <a:r>
              <a:rPr lang="en-US" sz="3200" dirty="0" err="1">
                <a:latin typeface="Arial" pitchFamily="34" charset="0"/>
                <a:cs typeface="Arial" pitchFamily="34" charset="0"/>
              </a:rPr>
              <a:t>Veyx</a:t>
            </a:r>
            <a:r>
              <a:rPr lang="en-US" sz="3200" dirty="0">
                <a:latin typeface="Arial" pitchFamily="34" charset="0"/>
                <a:cs typeface="Arial" pitchFamily="34" charset="0"/>
              </a:rPr>
              <a:t>, </a:t>
            </a:r>
            <a:r>
              <a:rPr lang="en-US" sz="3200" dirty="0" err="1">
                <a:latin typeface="Arial" pitchFamily="34" charset="0"/>
                <a:cs typeface="Arial" pitchFamily="34" charset="0"/>
              </a:rPr>
              <a:t>Veyx-Pharma</a:t>
            </a:r>
            <a:r>
              <a:rPr lang="en-US" sz="3200" dirty="0">
                <a:latin typeface="Arial" pitchFamily="34" charset="0"/>
                <a:cs typeface="Arial" pitchFamily="34" charset="0"/>
              </a:rPr>
              <a:t> GmbH) to induce </a:t>
            </a:r>
            <a:r>
              <a:rPr lang="en-US" sz="3200" dirty="0" smtClean="0">
                <a:latin typeface="Arial" pitchFamily="34" charset="0"/>
                <a:cs typeface="Arial" pitchFamily="34" charset="0"/>
              </a:rPr>
              <a:t>ovulation </a:t>
            </a:r>
            <a:r>
              <a:rPr lang="en-US" sz="3200" dirty="0">
                <a:latin typeface="Arial" pitchFamily="34" charset="0"/>
                <a:cs typeface="Arial" pitchFamily="34" charset="0"/>
              </a:rPr>
              <a:t>and </a:t>
            </a:r>
            <a:r>
              <a:rPr lang="ro-RO" sz="3200" dirty="0" smtClean="0">
                <a:latin typeface="Arial" pitchFamily="34" charset="0"/>
                <a:cs typeface="Arial" pitchFamily="34" charset="0"/>
              </a:rPr>
              <a:t>accesory</a:t>
            </a:r>
            <a:r>
              <a:rPr lang="en-US" sz="3200" dirty="0" smtClean="0">
                <a:latin typeface="Arial" pitchFamily="34" charset="0"/>
                <a:cs typeface="Arial" pitchFamily="34" charset="0"/>
              </a:rPr>
              <a:t>CL </a:t>
            </a:r>
            <a:r>
              <a:rPr lang="en-US" sz="3200" dirty="0">
                <a:latin typeface="Arial" pitchFamily="34" charset="0"/>
                <a:cs typeface="Arial" pitchFamily="34" charset="0"/>
              </a:rPr>
              <a:t>formation</a:t>
            </a:r>
            <a:r>
              <a:rPr lang="ro-RO" sz="3200" dirty="0">
                <a:latin typeface="Arial" pitchFamily="34" charset="0"/>
                <a:cs typeface="Arial" pitchFamily="34" charset="0"/>
              </a:rPr>
              <a:t> </a:t>
            </a:r>
            <a:r>
              <a:rPr lang="en-US" sz="3200" cap="small" dirty="0">
                <a:latin typeface="Arial" pitchFamily="34" charset="0"/>
                <a:ea typeface="Cambria" panose="02040503050406030204" pitchFamily="18" charset="0"/>
                <a:cs typeface="Arial" pitchFamily="34" charset="0"/>
              </a:rPr>
              <a:t>(</a:t>
            </a:r>
            <a:r>
              <a:rPr lang="en-US" sz="3200" cap="small" dirty="0" err="1">
                <a:latin typeface="Arial" pitchFamily="34" charset="0"/>
                <a:ea typeface="Cambria" panose="02040503050406030204" pitchFamily="18" charset="0"/>
                <a:cs typeface="Arial" pitchFamily="34" charset="0"/>
              </a:rPr>
              <a:t>Bor</a:t>
            </a:r>
            <a:r>
              <a:rPr lang="ro-RO" sz="3200" cap="small" dirty="0">
                <a:latin typeface="Arial" pitchFamily="34" charset="0"/>
                <a:ea typeface="Cambria" panose="02040503050406030204" pitchFamily="18" charset="0"/>
                <a:cs typeface="Arial" pitchFamily="34" charset="0"/>
              </a:rPr>
              <a:t>ș et al., 2023</a:t>
            </a:r>
            <a:r>
              <a:rPr lang="en-US" sz="3200" cap="small" dirty="0">
                <a:latin typeface="Arial" pitchFamily="34" charset="0"/>
                <a:ea typeface="Cambria" panose="02040503050406030204" pitchFamily="18" charset="0"/>
                <a:cs typeface="Arial" pitchFamily="34" charset="0"/>
              </a:rPr>
              <a:t>)</a:t>
            </a:r>
            <a:r>
              <a:rPr lang="en-US" sz="3200" dirty="0">
                <a:latin typeface="Arial" pitchFamily="34" charset="0"/>
                <a:cs typeface="Arial" pitchFamily="34" charset="0"/>
              </a:rPr>
              <a:t>. </a:t>
            </a:r>
            <a:endParaRPr lang="ro-RO" sz="3200" dirty="0">
              <a:latin typeface="Arial" pitchFamily="34" charset="0"/>
              <a:cs typeface="Arial" pitchFamily="34" charset="0"/>
            </a:endParaRPr>
          </a:p>
          <a:p>
            <a:pPr marL="342900" indent="-342900" algn="just">
              <a:buFont typeface="Arial" panose="020B0604020202020204" pitchFamily="34" charset="0"/>
              <a:buChar char="•"/>
            </a:pPr>
            <a:r>
              <a:rPr lang="en-US" sz="3200" dirty="0">
                <a:latin typeface="Arial" pitchFamily="34" charset="0"/>
                <a:cs typeface="Arial" pitchFamily="34" charset="0"/>
              </a:rPr>
              <a:t>Every Thursday, at 2 weeks intervals, the RB cows from the </a:t>
            </a:r>
            <a:r>
              <a:rPr lang="ro-RO" sz="3200" dirty="0">
                <a:latin typeface="Arial" pitchFamily="34" charset="0"/>
                <a:cs typeface="Arial" pitchFamily="34" charset="0"/>
              </a:rPr>
              <a:t>C</a:t>
            </a:r>
            <a:r>
              <a:rPr lang="en-US" sz="3200" dirty="0">
                <a:latin typeface="Arial" pitchFamily="34" charset="0"/>
                <a:cs typeface="Arial" pitchFamily="34" charset="0"/>
              </a:rPr>
              <a:t> group 7–14 days after AI, were not subjected to any therapy or ultrasound evaluation. In 1 week, the cows were included in the E group and the next one in the C group</a:t>
            </a:r>
            <a:r>
              <a:rPr lang="ro-RO" sz="3200" dirty="0">
                <a:latin typeface="Arial" pitchFamily="34" charset="0"/>
                <a:cs typeface="Arial" pitchFamily="34" charset="0"/>
              </a:rPr>
              <a:t> </a:t>
            </a:r>
            <a:r>
              <a:rPr lang="en-US" sz="3200" cap="small" dirty="0">
                <a:effectLst>
                  <a:outerShdw blurRad="38100" dist="38100" dir="2700000" algn="tl">
                    <a:srgbClr val="000000">
                      <a:alpha val="43137"/>
                    </a:srgbClr>
                  </a:outerShdw>
                </a:effectLst>
                <a:latin typeface="Arial" pitchFamily="34" charset="0"/>
                <a:ea typeface="Cambria" panose="02040503050406030204" pitchFamily="18" charset="0"/>
                <a:cs typeface="Arial" pitchFamily="34" charset="0"/>
              </a:rPr>
              <a:t>(</a:t>
            </a:r>
            <a:r>
              <a:rPr lang="en-US" sz="3200" cap="small" dirty="0" err="1">
                <a:effectLst>
                  <a:outerShdw blurRad="38100" dist="38100" dir="2700000" algn="tl">
                    <a:srgbClr val="000000">
                      <a:alpha val="43137"/>
                    </a:srgbClr>
                  </a:outerShdw>
                </a:effectLst>
                <a:latin typeface="Arial" pitchFamily="34" charset="0"/>
                <a:ea typeface="Cambria" panose="02040503050406030204" pitchFamily="18" charset="0"/>
                <a:cs typeface="Arial" pitchFamily="34" charset="0"/>
              </a:rPr>
              <a:t>Bor</a:t>
            </a:r>
            <a:r>
              <a:rPr lang="ro-RO" sz="3200" cap="small" dirty="0">
                <a:effectLst>
                  <a:outerShdw blurRad="38100" dist="38100" dir="2700000" algn="tl">
                    <a:srgbClr val="000000">
                      <a:alpha val="43137"/>
                    </a:srgbClr>
                  </a:outerShdw>
                </a:effectLst>
                <a:latin typeface="Arial" pitchFamily="34" charset="0"/>
                <a:ea typeface="Cambria" panose="02040503050406030204" pitchFamily="18" charset="0"/>
                <a:cs typeface="Arial" pitchFamily="34" charset="0"/>
              </a:rPr>
              <a:t>ș et al., 2023</a:t>
            </a:r>
            <a:r>
              <a:rPr lang="en-US" sz="3200" cap="small" dirty="0">
                <a:effectLst>
                  <a:outerShdw blurRad="38100" dist="38100" dir="2700000" algn="tl">
                    <a:srgbClr val="000000">
                      <a:alpha val="43137"/>
                    </a:srgbClr>
                  </a:outerShdw>
                </a:effectLst>
                <a:latin typeface="Arial" pitchFamily="34" charset="0"/>
                <a:ea typeface="Cambria" panose="02040503050406030204" pitchFamily="18" charset="0"/>
                <a:cs typeface="Arial" pitchFamily="34" charset="0"/>
              </a:rPr>
              <a:t>)</a:t>
            </a:r>
            <a:r>
              <a:rPr lang="en-US" sz="3200" dirty="0">
                <a:latin typeface="Arial" pitchFamily="34" charset="0"/>
                <a:cs typeface="Arial" pitchFamily="34" charset="0"/>
              </a:rPr>
              <a:t>.</a:t>
            </a:r>
            <a:endParaRPr lang="ro-RO" sz="3200" dirty="0">
              <a:latin typeface="Arial" pitchFamily="34" charset="0"/>
              <a:cs typeface="Arial" pitchFamily="34" charset="0"/>
            </a:endParaRPr>
          </a:p>
          <a:p>
            <a:pPr algn="just"/>
            <a:r>
              <a:rPr lang="ro-RO" sz="3200" cap="small" dirty="0">
                <a:solidFill>
                  <a:srgbClr val="C00000"/>
                </a:solidFill>
                <a:latin typeface="Arial" pitchFamily="34" charset="0"/>
                <a:ea typeface="Cambria" panose="02040503050406030204" pitchFamily="18" charset="0"/>
                <a:cs typeface="Arial" pitchFamily="34" charset="0"/>
              </a:rPr>
              <a:t>Study 2: </a:t>
            </a:r>
            <a:r>
              <a:rPr lang="en-US" sz="3200" b="1" cap="small" dirty="0">
                <a:latin typeface="Arial" pitchFamily="34" charset="0"/>
                <a:ea typeface="Cambria" panose="02040503050406030204" pitchFamily="18" charset="0"/>
                <a:cs typeface="Arial" pitchFamily="34" charset="0"/>
              </a:rPr>
              <a:t>Impact of Season and </a:t>
            </a:r>
            <a:r>
              <a:rPr lang="en-US" sz="3200" b="1" cap="small" dirty="0" err="1">
                <a:latin typeface="Arial" pitchFamily="34" charset="0"/>
                <a:ea typeface="Cambria" panose="02040503050406030204" pitchFamily="18" charset="0"/>
                <a:cs typeface="Arial" pitchFamily="34" charset="0"/>
              </a:rPr>
              <a:t>OvSynch</a:t>
            </a:r>
            <a:r>
              <a:rPr lang="en-US" sz="3200" b="1" cap="small" dirty="0">
                <a:latin typeface="Arial" pitchFamily="34" charset="0"/>
                <a:ea typeface="Cambria" panose="02040503050406030204" pitchFamily="18" charset="0"/>
                <a:cs typeface="Arial" pitchFamily="34" charset="0"/>
              </a:rPr>
              <a:t> + </a:t>
            </a:r>
            <a:r>
              <a:rPr lang="en-US" sz="3200" b="1" cap="small" dirty="0" err="1">
                <a:latin typeface="Arial" pitchFamily="34" charset="0"/>
                <a:ea typeface="Cambria" panose="02040503050406030204" pitchFamily="18" charset="0"/>
                <a:cs typeface="Arial" pitchFamily="34" charset="0"/>
              </a:rPr>
              <a:t>GnRH</a:t>
            </a:r>
            <a:r>
              <a:rPr lang="en-US" sz="3200" b="1" cap="small" dirty="0">
                <a:latin typeface="Arial" pitchFamily="34" charset="0"/>
                <a:ea typeface="Cambria" panose="02040503050406030204" pitchFamily="18" charset="0"/>
                <a:cs typeface="Arial" pitchFamily="34" charset="0"/>
              </a:rPr>
              <a:t> on Day </a:t>
            </a:r>
            <a:r>
              <a:rPr lang="en-US" sz="3200" b="1" cap="small" dirty="0" smtClean="0">
                <a:latin typeface="Arial" pitchFamily="34" charset="0"/>
                <a:ea typeface="Cambria" panose="02040503050406030204" pitchFamily="18" charset="0"/>
                <a:cs typeface="Arial" pitchFamily="34" charset="0"/>
              </a:rPr>
              <a:t>5</a:t>
            </a:r>
            <a:r>
              <a:rPr lang="ro-RO" sz="3200" b="1" cap="small" dirty="0" smtClean="0">
                <a:latin typeface="Arial" pitchFamily="34" charset="0"/>
                <a:ea typeface="Cambria" panose="02040503050406030204" pitchFamily="18" charset="0"/>
                <a:cs typeface="Arial" pitchFamily="34" charset="0"/>
              </a:rPr>
              <a:t> </a:t>
            </a:r>
            <a:r>
              <a:rPr lang="en-US" sz="3200" b="1" cap="small" dirty="0" smtClean="0">
                <a:latin typeface="Arial" pitchFamily="34" charset="0"/>
                <a:ea typeface="Cambria" panose="02040503050406030204" pitchFamily="18" charset="0"/>
                <a:cs typeface="Arial" pitchFamily="34" charset="0"/>
              </a:rPr>
              <a:t>After </a:t>
            </a:r>
            <a:r>
              <a:rPr lang="en-US" sz="3200" b="1" cap="small" dirty="0">
                <a:latin typeface="Arial" pitchFamily="34" charset="0"/>
                <a:ea typeface="Cambria" panose="02040503050406030204" pitchFamily="18" charset="0"/>
                <a:cs typeface="Arial" pitchFamily="34" charset="0"/>
              </a:rPr>
              <a:t>Artificial Insemination (AI) on the Heat Detection and Conception Rates of Cooled High-Yielding Holstein Cows</a:t>
            </a:r>
            <a:r>
              <a:rPr lang="ro-RO" sz="3200" b="1" cap="small" dirty="0">
                <a:latin typeface="Arial" pitchFamily="34" charset="0"/>
                <a:ea typeface="Cambria" panose="02040503050406030204" pitchFamily="18" charset="0"/>
                <a:cs typeface="Arial" pitchFamily="34" charset="0"/>
              </a:rPr>
              <a:t> (</a:t>
            </a:r>
            <a:r>
              <a:rPr lang="en-US" sz="3200" b="1" cap="small" dirty="0" err="1">
                <a:latin typeface="Arial" pitchFamily="34" charset="0"/>
                <a:ea typeface="Cambria" panose="02040503050406030204" pitchFamily="18" charset="0"/>
                <a:cs typeface="Arial" pitchFamily="34" charset="0"/>
              </a:rPr>
              <a:t>Bor</a:t>
            </a:r>
            <a:r>
              <a:rPr lang="ro-RO" sz="3200" b="1" cap="small" dirty="0">
                <a:latin typeface="Arial" pitchFamily="34" charset="0"/>
                <a:ea typeface="Cambria" panose="02040503050406030204" pitchFamily="18" charset="0"/>
                <a:cs typeface="Arial" pitchFamily="34" charset="0"/>
              </a:rPr>
              <a:t>ș et al., 2025)</a:t>
            </a:r>
            <a:r>
              <a:rPr lang="en-US" sz="3200" b="1" cap="small" dirty="0">
                <a:latin typeface="Arial" pitchFamily="34" charset="0"/>
                <a:ea typeface="Cambria" panose="02040503050406030204" pitchFamily="18" charset="0"/>
                <a:cs typeface="Arial" pitchFamily="34" charset="0"/>
              </a:rPr>
              <a:t>.</a:t>
            </a:r>
            <a:endParaRPr lang="ro-RO" sz="3200" b="1" cap="small" dirty="0">
              <a:latin typeface="Arial" pitchFamily="34" charset="0"/>
              <a:ea typeface="Cambria" panose="02040503050406030204" pitchFamily="18" charset="0"/>
              <a:cs typeface="Arial" pitchFamily="34" charset="0"/>
            </a:endParaRPr>
          </a:p>
          <a:p>
            <a:pPr marL="342900" indent="-342900" algn="just">
              <a:buFont typeface="Arial" panose="020B0604020202020204" pitchFamily="34" charset="0"/>
              <a:buChar char="•"/>
            </a:pPr>
            <a:r>
              <a:rPr lang="en-US" sz="3200" dirty="0">
                <a:latin typeface="Arial" pitchFamily="34" charset="0"/>
                <a:cs typeface="Arial" pitchFamily="34" charset="0"/>
              </a:rPr>
              <a:t>From January 2022 to December 2022, approximately all the cows were included in the G0 group, which received no treatment. </a:t>
            </a:r>
            <a:endParaRPr lang="ro-RO" sz="3200" dirty="0">
              <a:latin typeface="Arial" pitchFamily="34" charset="0"/>
              <a:cs typeface="Arial" pitchFamily="34" charset="0"/>
            </a:endParaRPr>
          </a:p>
          <a:p>
            <a:pPr marL="342900" indent="-342900" algn="just">
              <a:buFont typeface="Arial" panose="020B0604020202020204" pitchFamily="34" charset="0"/>
              <a:buChar char="•"/>
            </a:pPr>
            <a:r>
              <a:rPr lang="en-US" sz="3200" dirty="0">
                <a:latin typeface="Arial" pitchFamily="34" charset="0"/>
                <a:cs typeface="Arial" pitchFamily="34" charset="0"/>
              </a:rPr>
              <a:t>For the period from January 2023 to December 2023, each cow in the herd received a single dose of </a:t>
            </a:r>
            <a:r>
              <a:rPr lang="en-US" sz="3200" dirty="0" err="1">
                <a:latin typeface="Arial" pitchFamily="34" charset="0"/>
                <a:cs typeface="Arial" pitchFamily="34" charset="0"/>
              </a:rPr>
              <a:t>GnRH</a:t>
            </a:r>
            <a:r>
              <a:rPr lang="en-US" sz="3200" dirty="0">
                <a:latin typeface="Arial" pitchFamily="34" charset="0"/>
                <a:cs typeface="Arial" pitchFamily="34" charset="0"/>
              </a:rPr>
              <a:t> (</a:t>
            </a:r>
            <a:r>
              <a:rPr lang="en-US" sz="3200" dirty="0" err="1">
                <a:latin typeface="Arial" pitchFamily="34" charset="0"/>
                <a:cs typeface="Arial" pitchFamily="34" charset="0"/>
              </a:rPr>
              <a:t>dephereline</a:t>
            </a:r>
            <a:r>
              <a:rPr lang="en-US" sz="3200" dirty="0">
                <a:latin typeface="Arial" pitchFamily="34" charset="0"/>
                <a:cs typeface="Arial" pitchFamily="34" charset="0"/>
              </a:rPr>
              <a:t>: </a:t>
            </a:r>
            <a:r>
              <a:rPr lang="en-US" sz="3200" dirty="0" err="1">
                <a:latin typeface="Arial" pitchFamily="34" charset="0"/>
                <a:cs typeface="Arial" pitchFamily="34" charset="0"/>
              </a:rPr>
              <a:t>gonadorelin</a:t>
            </a:r>
            <a:r>
              <a:rPr lang="en-US" sz="3200" dirty="0">
                <a:latin typeface="Arial" pitchFamily="34" charset="0"/>
                <a:cs typeface="Arial" pitchFamily="34" charset="0"/>
              </a:rPr>
              <a:t> acetate [6-DPhe]; </a:t>
            </a:r>
            <a:r>
              <a:rPr lang="en-US" sz="3200" dirty="0" err="1">
                <a:latin typeface="Arial" pitchFamily="34" charset="0"/>
                <a:cs typeface="Arial" pitchFamily="34" charset="0"/>
              </a:rPr>
              <a:t>Gonavet</a:t>
            </a:r>
            <a:r>
              <a:rPr lang="en-US" sz="3200" dirty="0">
                <a:latin typeface="Arial" pitchFamily="34" charset="0"/>
                <a:cs typeface="Arial" pitchFamily="34" charset="0"/>
              </a:rPr>
              <a:t> </a:t>
            </a:r>
            <a:r>
              <a:rPr lang="en-US" sz="3200" dirty="0" err="1">
                <a:latin typeface="Arial" pitchFamily="34" charset="0"/>
                <a:cs typeface="Arial" pitchFamily="34" charset="0"/>
              </a:rPr>
              <a:t>Veyx</a:t>
            </a:r>
            <a:r>
              <a:rPr lang="en-US" sz="3200" dirty="0">
                <a:latin typeface="Arial" pitchFamily="34" charset="0"/>
                <a:cs typeface="Arial" pitchFamily="34" charset="0"/>
              </a:rPr>
              <a:t>, </a:t>
            </a:r>
            <a:r>
              <a:rPr lang="en-US" sz="3200" dirty="0" err="1">
                <a:latin typeface="Arial" pitchFamily="34" charset="0"/>
                <a:cs typeface="Arial" pitchFamily="34" charset="0"/>
              </a:rPr>
              <a:t>Veyx-Pharma</a:t>
            </a:r>
            <a:r>
              <a:rPr lang="en-US" sz="3200" dirty="0">
                <a:latin typeface="Arial" pitchFamily="34" charset="0"/>
                <a:cs typeface="Arial" pitchFamily="34" charset="0"/>
              </a:rPr>
              <a:t> GmbH, </a:t>
            </a:r>
            <a:r>
              <a:rPr lang="en-US" sz="3200" dirty="0" err="1">
                <a:latin typeface="Arial" pitchFamily="34" charset="0"/>
                <a:cs typeface="Arial" pitchFamily="34" charset="0"/>
              </a:rPr>
              <a:t>Schwarzenborn</a:t>
            </a:r>
            <a:r>
              <a:rPr lang="en-US" sz="3200" dirty="0">
                <a:latin typeface="Arial" pitchFamily="34" charset="0"/>
                <a:cs typeface="Arial" pitchFamily="34" charset="0"/>
              </a:rPr>
              <a:t>, Germany) on day 5 after AI to induce ovulation and </a:t>
            </a:r>
            <a:r>
              <a:rPr lang="en-US" sz="3200" dirty="0" err="1">
                <a:latin typeface="Arial" pitchFamily="34" charset="0"/>
                <a:cs typeface="Arial" pitchFamily="34" charset="0"/>
              </a:rPr>
              <a:t>aCL</a:t>
            </a:r>
            <a:r>
              <a:rPr lang="en-US" sz="3200" dirty="0">
                <a:latin typeface="Arial" pitchFamily="34" charset="0"/>
                <a:cs typeface="Arial" pitchFamily="34" charset="0"/>
              </a:rPr>
              <a:t> formation (G5 group).</a:t>
            </a:r>
            <a:endParaRPr lang="ro-RO" sz="3200" dirty="0">
              <a:latin typeface="Arial" pitchFamily="34" charset="0"/>
              <a:cs typeface="Arial" pitchFamily="34" charset="0"/>
            </a:endParaRPr>
          </a:p>
          <a:p>
            <a:pPr marL="342900" lvl="0" indent="-342900" algn="just"/>
            <a:r>
              <a:rPr lang="ro-RO" sz="3200" cap="small" dirty="0">
                <a:solidFill>
                  <a:srgbClr val="C00000"/>
                </a:solidFill>
                <a:latin typeface="Arial" pitchFamily="34" charset="0"/>
                <a:ea typeface="Cambria" panose="02040503050406030204" pitchFamily="18" charset="0"/>
                <a:cs typeface="Arial" pitchFamily="34" charset="0"/>
              </a:rPr>
              <a:t>Study 3:</a:t>
            </a:r>
            <a:r>
              <a:rPr lang="en-US" sz="3200" b="1" cap="small" dirty="0">
                <a:latin typeface="Arial" pitchFamily="34" charset="0"/>
                <a:ea typeface="Cambria" panose="02040503050406030204" pitchFamily="18" charset="0"/>
                <a:cs typeface="Arial" pitchFamily="34" charset="0"/>
              </a:rPr>
              <a:t>The accessory </a:t>
            </a:r>
            <a:r>
              <a:rPr lang="ro-RO" sz="3200" b="1" cap="small" dirty="0">
                <a:latin typeface="Arial" pitchFamily="34" charset="0"/>
                <a:ea typeface="Cambria" panose="02040503050406030204" pitchFamily="18" charset="0"/>
                <a:cs typeface="Arial" pitchFamily="34" charset="0"/>
              </a:rPr>
              <a:t>Corpus </a:t>
            </a:r>
            <a:r>
              <a:rPr lang="en-US" sz="3200" b="1" cap="small" dirty="0">
                <a:latin typeface="Arial" pitchFamily="34" charset="0"/>
                <a:ea typeface="Cambria" panose="02040503050406030204" pitchFamily="18" charset="0"/>
                <a:cs typeface="Arial" pitchFamily="34" charset="0"/>
              </a:rPr>
              <a:t>lute</a:t>
            </a:r>
            <a:r>
              <a:rPr lang="ro-RO" sz="3200" b="1" cap="small" dirty="0">
                <a:latin typeface="Arial" pitchFamily="34" charset="0"/>
                <a:ea typeface="Cambria" panose="02040503050406030204" pitchFamily="18" charset="0"/>
                <a:cs typeface="Arial" pitchFamily="34" charset="0"/>
              </a:rPr>
              <a:t>um </a:t>
            </a:r>
            <a:r>
              <a:rPr lang="en-US" sz="3200" b="1" cap="small" dirty="0">
                <a:latin typeface="Arial" pitchFamily="34" charset="0"/>
                <a:ea typeface="Cambria" panose="02040503050406030204" pitchFamily="18" charset="0"/>
                <a:cs typeface="Arial" pitchFamily="34" charset="0"/>
              </a:rPr>
              <a:t>in</a:t>
            </a:r>
            <a:r>
              <a:rPr lang="ro-RO" sz="3200" b="1" cap="small" dirty="0">
                <a:latin typeface="Arial" pitchFamily="34" charset="0"/>
                <a:ea typeface="Cambria" panose="02040503050406030204" pitchFamily="18" charset="0"/>
                <a:cs typeface="Arial" pitchFamily="34" charset="0"/>
              </a:rPr>
              <a:t> embryo transfer procedure (el Azzi et al., 2023)</a:t>
            </a:r>
            <a:r>
              <a:rPr lang="en-US" sz="3200" b="1" cap="small" dirty="0">
                <a:latin typeface="Arial" pitchFamily="34" charset="0"/>
                <a:ea typeface="Cambria" panose="02040503050406030204" pitchFamily="18" charset="0"/>
                <a:cs typeface="Arial" pitchFamily="34" charset="0"/>
              </a:rPr>
              <a:t>.</a:t>
            </a:r>
            <a:endParaRPr lang="ro-RO" sz="3200" b="1" cap="small" dirty="0">
              <a:latin typeface="Arial" pitchFamily="34" charset="0"/>
              <a:ea typeface="Cambria" panose="02040503050406030204" pitchFamily="18" charset="0"/>
              <a:cs typeface="Arial" pitchFamily="34" charset="0"/>
            </a:endParaRPr>
          </a:p>
          <a:p>
            <a:pPr marL="342900" lvl="0" indent="-342900" algn="just">
              <a:buFont typeface="Arial" pitchFamily="34" charset="0"/>
              <a:buChar char="•"/>
            </a:pPr>
            <a:r>
              <a:rPr lang="en-US" sz="3200" dirty="0">
                <a:latin typeface="Arial" pitchFamily="34" charset="0"/>
                <a:cs typeface="Arial" pitchFamily="34" charset="0"/>
              </a:rPr>
              <a:t>Recipients were randomly assigned to receive </a:t>
            </a:r>
            <a:r>
              <a:rPr lang="en-US" sz="3200" dirty="0" err="1">
                <a:latin typeface="Arial" pitchFamily="34" charset="0"/>
                <a:cs typeface="Arial" pitchFamily="34" charset="0"/>
              </a:rPr>
              <a:t>GnRH</a:t>
            </a:r>
            <a:r>
              <a:rPr lang="en-US" sz="3200" dirty="0">
                <a:latin typeface="Arial" pitchFamily="34" charset="0"/>
                <a:cs typeface="Arial" pitchFamily="34" charset="0"/>
              </a:rPr>
              <a:t>, </a:t>
            </a:r>
            <a:r>
              <a:rPr lang="en-US" sz="3200" dirty="0" err="1">
                <a:latin typeface="Arial" pitchFamily="34" charset="0"/>
                <a:cs typeface="Arial" pitchFamily="34" charset="0"/>
              </a:rPr>
              <a:t>hCG</a:t>
            </a:r>
            <a:r>
              <a:rPr lang="en-US" sz="3200" dirty="0">
                <a:latin typeface="Arial" pitchFamily="34" charset="0"/>
                <a:cs typeface="Arial" pitchFamily="34" charset="0"/>
              </a:rPr>
              <a:t>, or no treatment (control) immediately before ET on days 6 to 9 of the</a:t>
            </a:r>
            <a:r>
              <a:rPr lang="ro-RO" sz="3200" dirty="0">
                <a:latin typeface="Arial" pitchFamily="34" charset="0"/>
                <a:cs typeface="Arial" pitchFamily="34" charset="0"/>
              </a:rPr>
              <a:t> estrous cycle.</a:t>
            </a:r>
            <a:endParaRPr lang="ro-RO" sz="4000" b="1" dirty="0">
              <a:latin typeface="Arial" charset="0"/>
              <a:ea typeface="Arial" charset="0"/>
              <a:cs typeface="Arial" charset="0"/>
            </a:endParaRPr>
          </a:p>
        </p:txBody>
      </p:sp>
      <p:sp>
        <p:nvSpPr>
          <p:cNvPr id="22" name="TextBox 21"/>
          <p:cNvSpPr txBox="1"/>
          <p:nvPr/>
        </p:nvSpPr>
        <p:spPr>
          <a:xfrm>
            <a:off x="1839852" y="20957649"/>
            <a:ext cx="29438061" cy="1200329"/>
          </a:xfrm>
          <a:prstGeom prst="rect">
            <a:avLst/>
          </a:prstGeom>
          <a:noFill/>
        </p:spPr>
        <p:txBody>
          <a:bodyPr wrap="square" rtlCol="0">
            <a:spAutoFit/>
          </a:bodyPr>
          <a:lstStyle/>
          <a:p>
            <a:r>
              <a:rPr lang="ro-RO" sz="3600" b="1" dirty="0">
                <a:latin typeface="Arial" charset="0"/>
                <a:ea typeface="Arial" charset="0"/>
                <a:cs typeface="Arial" charset="0"/>
              </a:rPr>
              <a:t>RESULTS AND DISCUSSIONS</a:t>
            </a:r>
          </a:p>
          <a:p>
            <a:endParaRPr lang="ro-RO" sz="3600" b="1" dirty="0">
              <a:latin typeface="Arial" charset="0"/>
              <a:ea typeface="Arial" charset="0"/>
              <a:cs typeface="Arial" charset="0"/>
            </a:endParaRPr>
          </a:p>
        </p:txBody>
      </p:sp>
      <p:sp>
        <p:nvSpPr>
          <p:cNvPr id="23" name="TextBox 22"/>
          <p:cNvSpPr txBox="1"/>
          <p:nvPr/>
        </p:nvSpPr>
        <p:spPr>
          <a:xfrm>
            <a:off x="1910946" y="30991403"/>
            <a:ext cx="28359198" cy="4647426"/>
          </a:xfrm>
          <a:prstGeom prst="rect">
            <a:avLst/>
          </a:prstGeom>
          <a:noFill/>
        </p:spPr>
        <p:txBody>
          <a:bodyPr wrap="square" rtlCol="0">
            <a:spAutoFit/>
          </a:bodyPr>
          <a:lstStyle/>
          <a:p>
            <a:r>
              <a:rPr lang="ro-RO" sz="4000" b="1" dirty="0">
                <a:latin typeface="Arial" charset="0"/>
                <a:ea typeface="Arial" charset="0"/>
                <a:cs typeface="Arial" charset="0"/>
              </a:rPr>
              <a:t>CONCLUSIONS</a:t>
            </a:r>
          </a:p>
          <a:p>
            <a:pPr algn="just">
              <a:buFont typeface="Arial" pitchFamily="34" charset="0"/>
              <a:buChar char="•"/>
            </a:pPr>
            <a:r>
              <a:rPr lang="en-US" altLang="en-US" sz="3200" dirty="0">
                <a:latin typeface="Arial" pitchFamily="34" charset="0"/>
                <a:cs typeface="Arial" pitchFamily="34" charset="0"/>
              </a:rPr>
              <a:t> Treatment with GnRH or </a:t>
            </a:r>
            <a:r>
              <a:rPr lang="en-US" altLang="en-US" sz="3200" dirty="0" err="1">
                <a:latin typeface="Arial" pitchFamily="34" charset="0"/>
                <a:cs typeface="Arial" pitchFamily="34" charset="0"/>
              </a:rPr>
              <a:t>hCG</a:t>
            </a:r>
            <a:r>
              <a:rPr lang="en-US" altLang="en-US" sz="3200" dirty="0">
                <a:latin typeface="Arial" pitchFamily="34" charset="0"/>
                <a:cs typeface="Arial" pitchFamily="34" charset="0"/>
              </a:rPr>
              <a:t> applied early during the luteal phase has the ability to induce </a:t>
            </a:r>
            <a:r>
              <a:rPr lang="ro-RO" altLang="en-US" sz="3200" dirty="0">
                <a:latin typeface="Arial" pitchFamily="34" charset="0"/>
                <a:cs typeface="Arial" pitchFamily="34" charset="0"/>
              </a:rPr>
              <a:t>a</a:t>
            </a:r>
            <a:r>
              <a:rPr lang="en-US" altLang="en-US" sz="3200" dirty="0">
                <a:latin typeface="Arial" pitchFamily="34" charset="0"/>
                <a:cs typeface="Arial" pitchFamily="34" charset="0"/>
              </a:rPr>
              <a:t>CL</a:t>
            </a:r>
            <a:r>
              <a:rPr lang="ro-RO" altLang="en-US" sz="3200" dirty="0">
                <a:latin typeface="Arial" pitchFamily="34" charset="0"/>
                <a:cs typeface="Arial" pitchFamily="34" charset="0"/>
              </a:rPr>
              <a:t> formation</a:t>
            </a:r>
            <a:r>
              <a:rPr lang="en-US" altLang="en-US" sz="3200" dirty="0">
                <a:latin typeface="Arial" pitchFamily="34" charset="0"/>
                <a:cs typeface="Arial" pitchFamily="34" charset="0"/>
              </a:rPr>
              <a:t> in both cows and heifers</a:t>
            </a:r>
            <a:r>
              <a:rPr lang="ro-RO" altLang="en-US" sz="3200" dirty="0">
                <a:latin typeface="Arial" pitchFamily="34" charset="0"/>
                <a:cs typeface="Arial" pitchFamily="34" charset="0"/>
              </a:rPr>
              <a:t> (Borș et a</a:t>
            </a:r>
            <a:r>
              <a:rPr lang="en-US" altLang="en-US" sz="3200" dirty="0">
                <a:latin typeface="Arial" pitchFamily="34" charset="0"/>
                <a:cs typeface="Arial" pitchFamily="34" charset="0"/>
              </a:rPr>
              <a:t>l</a:t>
            </a:r>
            <a:r>
              <a:rPr lang="ro-RO" altLang="en-US" sz="3200" dirty="0">
                <a:latin typeface="Arial" pitchFamily="34" charset="0"/>
                <a:cs typeface="Arial" pitchFamily="34" charset="0"/>
              </a:rPr>
              <a:t>., 2023; Borș et a</a:t>
            </a:r>
            <a:r>
              <a:rPr lang="en-US" altLang="en-US" sz="3200" dirty="0">
                <a:latin typeface="Arial" pitchFamily="34" charset="0"/>
                <a:cs typeface="Arial" pitchFamily="34" charset="0"/>
              </a:rPr>
              <a:t>l</a:t>
            </a:r>
            <a:r>
              <a:rPr lang="ro-RO" altLang="en-US" sz="3200" dirty="0">
                <a:latin typeface="Arial" pitchFamily="34" charset="0"/>
                <a:cs typeface="Arial" pitchFamily="34" charset="0"/>
              </a:rPr>
              <a:t>., 202</a:t>
            </a:r>
            <a:r>
              <a:rPr lang="en-US" altLang="en-US" sz="3200" dirty="0">
                <a:latin typeface="Arial" pitchFamily="34" charset="0"/>
                <a:cs typeface="Arial" pitchFamily="34" charset="0"/>
              </a:rPr>
              <a:t>5</a:t>
            </a:r>
            <a:r>
              <a:rPr lang="ro-RO" altLang="en-US" sz="3200" dirty="0">
                <a:latin typeface="Arial" pitchFamily="34" charset="0"/>
                <a:cs typeface="Arial" pitchFamily="34" charset="0"/>
              </a:rPr>
              <a:t>; El Azzi et al., 2023)</a:t>
            </a:r>
            <a:r>
              <a:rPr lang="en-US" altLang="en-US" sz="3200" dirty="0">
                <a:latin typeface="Arial" pitchFamily="34" charset="0"/>
                <a:cs typeface="Arial" pitchFamily="34" charset="0"/>
              </a:rPr>
              <a:t>; </a:t>
            </a:r>
            <a:endParaRPr lang="ro-RO" sz="3200" dirty="0">
              <a:latin typeface="Arial" pitchFamily="34" charset="0"/>
              <a:cs typeface="Arial" pitchFamily="34" charset="0"/>
            </a:endParaRPr>
          </a:p>
          <a:p>
            <a:pPr algn="just">
              <a:buFont typeface="Arial" pitchFamily="34" charset="0"/>
              <a:buChar char="•"/>
            </a:pPr>
            <a:r>
              <a:rPr lang="en-US" sz="3200" dirty="0">
                <a:latin typeface="Arial" pitchFamily="34" charset="0"/>
                <a:cs typeface="Arial" pitchFamily="34" charset="0"/>
              </a:rPr>
              <a:t> </a:t>
            </a:r>
            <a:r>
              <a:rPr lang="ro-RO" sz="3200" dirty="0">
                <a:latin typeface="Arial" pitchFamily="34" charset="0"/>
                <a:cs typeface="Arial" pitchFamily="34" charset="0"/>
              </a:rPr>
              <a:t>W</a:t>
            </a:r>
            <a:r>
              <a:rPr lang="en-US" sz="3200" dirty="0">
                <a:latin typeface="Arial" pitchFamily="34" charset="0"/>
                <a:cs typeface="Arial" pitchFamily="34" charset="0"/>
              </a:rPr>
              <a:t>e recommend </a:t>
            </a:r>
            <a:r>
              <a:rPr lang="en-US" sz="3200" dirty="0">
                <a:solidFill>
                  <a:srgbClr val="C00000"/>
                </a:solidFill>
                <a:latin typeface="Arial" pitchFamily="34" charset="0"/>
                <a:cs typeface="Arial" pitchFamily="34" charset="0"/>
              </a:rPr>
              <a:t>implementing this</a:t>
            </a:r>
            <a:r>
              <a:rPr lang="en-US" sz="3200" dirty="0">
                <a:latin typeface="Arial" pitchFamily="34" charset="0"/>
                <a:cs typeface="Arial" pitchFamily="34" charset="0"/>
              </a:rPr>
              <a:t> </a:t>
            </a:r>
            <a:r>
              <a:rPr lang="en-US" sz="3200" dirty="0">
                <a:solidFill>
                  <a:srgbClr val="C00000"/>
                </a:solidFill>
                <a:latin typeface="Arial" pitchFamily="34" charset="0"/>
                <a:cs typeface="Arial" pitchFamily="34" charset="0"/>
              </a:rPr>
              <a:t>therapy 7-14 days after AI in repeat breeder dairy cows</a:t>
            </a:r>
            <a:r>
              <a:rPr lang="en-US" sz="3200" dirty="0">
                <a:latin typeface="Arial" pitchFamily="34" charset="0"/>
                <a:cs typeface="Arial" pitchFamily="34" charset="0"/>
              </a:rPr>
              <a:t>. It is conclusive, can be done once a week, and has a significant economic impact on the dairy farm </a:t>
            </a:r>
            <a:r>
              <a:rPr lang="ro-RO" sz="3200" dirty="0">
                <a:latin typeface="Arial" pitchFamily="34" charset="0"/>
                <a:cs typeface="Arial" pitchFamily="34" charset="0"/>
              </a:rPr>
              <a:t>(Borș et al., 2023);</a:t>
            </a:r>
          </a:p>
          <a:p>
            <a:pPr algn="just">
              <a:buFont typeface="Arial" pitchFamily="34" charset="0"/>
              <a:buChar char="•"/>
            </a:pPr>
            <a:r>
              <a:rPr lang="en-US" altLang="en-US" sz="3200" dirty="0">
                <a:latin typeface="Arial" pitchFamily="34" charset="0"/>
                <a:cs typeface="Arial" pitchFamily="34" charset="0"/>
              </a:rPr>
              <a:t> This treatment is not recommended to be used in dairy farms in the management of the reproductive activity of the herd (Borș et al., 2025); </a:t>
            </a:r>
            <a:endParaRPr lang="ro-RO" sz="3200" dirty="0">
              <a:latin typeface="Arial" pitchFamily="34" charset="0"/>
              <a:cs typeface="Arial" pitchFamily="34" charset="0"/>
            </a:endParaRPr>
          </a:p>
          <a:p>
            <a:pPr algn="just">
              <a:buFont typeface="Arial" pitchFamily="34" charset="0"/>
              <a:buChar char="•"/>
            </a:pPr>
            <a:r>
              <a:rPr lang="en-US" sz="3200" dirty="0">
                <a:latin typeface="Arial" pitchFamily="34" charset="0"/>
                <a:cs typeface="Arial" pitchFamily="34" charset="0"/>
              </a:rPr>
              <a:t> When treatments </a:t>
            </a:r>
            <a:r>
              <a:rPr lang="en-US" sz="3200" dirty="0">
                <a:solidFill>
                  <a:srgbClr val="C00000"/>
                </a:solidFill>
                <a:latin typeface="Arial" pitchFamily="34" charset="0"/>
                <a:cs typeface="Arial" pitchFamily="34" charset="0"/>
              </a:rPr>
              <a:t>inducing </a:t>
            </a:r>
            <a:r>
              <a:rPr lang="ro-RO" sz="3200" dirty="0">
                <a:solidFill>
                  <a:srgbClr val="C00000"/>
                </a:solidFill>
                <a:latin typeface="Arial" pitchFamily="34" charset="0"/>
                <a:cs typeface="Arial" pitchFamily="34" charset="0"/>
              </a:rPr>
              <a:t>a</a:t>
            </a:r>
            <a:r>
              <a:rPr lang="en-US" sz="3200" dirty="0">
                <a:solidFill>
                  <a:srgbClr val="C00000"/>
                </a:solidFill>
                <a:latin typeface="Arial" pitchFamily="34" charset="0"/>
                <a:cs typeface="Arial" pitchFamily="34" charset="0"/>
              </a:rPr>
              <a:t>CL formation </a:t>
            </a:r>
            <a:r>
              <a:rPr lang="en-US" sz="3200" dirty="0">
                <a:latin typeface="Arial" pitchFamily="34" charset="0"/>
                <a:cs typeface="Arial" pitchFamily="34" charset="0"/>
              </a:rPr>
              <a:t>were combined (</a:t>
            </a:r>
            <a:r>
              <a:rPr lang="en-US" sz="3200" dirty="0" err="1">
                <a:latin typeface="Arial" pitchFamily="34" charset="0"/>
                <a:cs typeface="Arial" pitchFamily="34" charset="0"/>
              </a:rPr>
              <a:t>GnRH</a:t>
            </a:r>
            <a:r>
              <a:rPr lang="en-US" sz="3200" dirty="0">
                <a:latin typeface="Arial" pitchFamily="34" charset="0"/>
                <a:cs typeface="Arial" pitchFamily="34" charset="0"/>
              </a:rPr>
              <a:t> + </a:t>
            </a:r>
            <a:r>
              <a:rPr lang="en-US" sz="3200" dirty="0" err="1">
                <a:latin typeface="Arial" pitchFamily="34" charset="0"/>
                <a:cs typeface="Arial" pitchFamily="34" charset="0"/>
              </a:rPr>
              <a:t>hCG</a:t>
            </a:r>
            <a:r>
              <a:rPr lang="en-US" sz="3200" dirty="0">
                <a:latin typeface="Arial" pitchFamily="34" charset="0"/>
                <a:cs typeface="Arial" pitchFamily="34" charset="0"/>
              </a:rPr>
              <a:t>), </a:t>
            </a:r>
            <a:r>
              <a:rPr lang="en-US" sz="3200" dirty="0">
                <a:solidFill>
                  <a:srgbClr val="C00000"/>
                </a:solidFill>
                <a:latin typeface="Arial" pitchFamily="34" charset="0"/>
                <a:cs typeface="Arial" pitchFamily="34" charset="0"/>
              </a:rPr>
              <a:t>heifers tended</a:t>
            </a:r>
            <a:r>
              <a:rPr lang="en-US" sz="3200" dirty="0">
                <a:latin typeface="Arial" pitchFamily="34" charset="0"/>
                <a:cs typeface="Arial" pitchFamily="34" charset="0"/>
              </a:rPr>
              <a:t> </a:t>
            </a:r>
            <a:r>
              <a:rPr lang="en-US" sz="3200" dirty="0">
                <a:solidFill>
                  <a:srgbClr val="C00000"/>
                </a:solidFill>
                <a:latin typeface="Arial" pitchFamily="34" charset="0"/>
                <a:cs typeface="Arial" pitchFamily="34" charset="0"/>
              </a:rPr>
              <a:t>to have greater P/ET than controls (67.7 vs. 63.5%, respectively</a:t>
            </a:r>
            <a:r>
              <a:rPr lang="ro-RO" sz="3200" dirty="0">
                <a:solidFill>
                  <a:srgbClr val="C00000"/>
                </a:solidFill>
                <a:latin typeface="Arial" pitchFamily="34" charset="0"/>
                <a:cs typeface="Arial" pitchFamily="34" charset="0"/>
              </a:rPr>
              <a:t>; </a:t>
            </a:r>
            <a:r>
              <a:rPr lang="ro-RO" sz="3200" dirty="0">
                <a:latin typeface="Arial" pitchFamily="34" charset="0"/>
                <a:cs typeface="Arial" pitchFamily="34" charset="0"/>
              </a:rPr>
              <a:t>El Azzi et al</a:t>
            </a:r>
            <a:r>
              <a:rPr lang="en-US" sz="3200" dirty="0">
                <a:latin typeface="Arial" pitchFamily="34" charset="0"/>
                <a:cs typeface="Arial" pitchFamily="34" charset="0"/>
              </a:rPr>
              <a:t>.</a:t>
            </a:r>
            <a:r>
              <a:rPr lang="ro-RO" sz="3200" dirty="0">
                <a:latin typeface="Arial" pitchFamily="34" charset="0"/>
                <a:cs typeface="Arial" pitchFamily="34" charset="0"/>
              </a:rPr>
              <a:t>, 2023</a:t>
            </a:r>
            <a:r>
              <a:rPr lang="en-US" sz="3200" dirty="0">
                <a:latin typeface="Arial" pitchFamily="34" charset="0"/>
                <a:cs typeface="Arial" pitchFamily="34" charset="0"/>
              </a:rPr>
              <a:t>);</a:t>
            </a:r>
            <a:endParaRPr lang="ro-RO" altLang="en-US" sz="3200" dirty="0">
              <a:latin typeface="Arial" pitchFamily="34" charset="0"/>
              <a:cs typeface="Arial" pitchFamily="34" charset="0"/>
            </a:endParaRPr>
          </a:p>
          <a:p>
            <a:pPr algn="just">
              <a:buFont typeface="Arial" pitchFamily="34" charset="0"/>
              <a:buChar char="•"/>
            </a:pPr>
            <a:r>
              <a:rPr lang="en-US" altLang="en-US" sz="3200" dirty="0">
                <a:latin typeface="Arial" pitchFamily="34" charset="0"/>
                <a:cs typeface="Arial" pitchFamily="34" charset="0"/>
              </a:rPr>
              <a:t> In assisted reproduction, the a</a:t>
            </a:r>
            <a:r>
              <a:rPr lang="ro-RO" altLang="en-US" sz="3200" dirty="0">
                <a:latin typeface="Arial" pitchFamily="34" charset="0"/>
                <a:cs typeface="Arial" pitchFamily="34" charset="0"/>
              </a:rPr>
              <a:t>CL</a:t>
            </a:r>
            <a:r>
              <a:rPr lang="en-US" altLang="en-US" sz="3200" dirty="0">
                <a:latin typeface="Arial" pitchFamily="34" charset="0"/>
                <a:cs typeface="Arial" pitchFamily="34" charset="0"/>
              </a:rPr>
              <a:t> formation is not recommended for use in cows during embryo transfer procedures </a:t>
            </a:r>
            <a:r>
              <a:rPr lang="ro-RO" sz="3200" dirty="0">
                <a:latin typeface="Arial" pitchFamily="34" charset="0"/>
                <a:cs typeface="Arial" pitchFamily="34" charset="0"/>
              </a:rPr>
              <a:t>(El Azzi et al</a:t>
            </a:r>
            <a:r>
              <a:rPr lang="en-US" sz="3200" dirty="0">
                <a:latin typeface="Arial" pitchFamily="34" charset="0"/>
                <a:cs typeface="Arial" pitchFamily="34" charset="0"/>
              </a:rPr>
              <a:t>.</a:t>
            </a:r>
            <a:r>
              <a:rPr lang="ro-RO" sz="3200" dirty="0">
                <a:latin typeface="Arial" pitchFamily="34" charset="0"/>
                <a:cs typeface="Arial" pitchFamily="34" charset="0"/>
              </a:rPr>
              <a:t>, 2023)</a:t>
            </a:r>
            <a:r>
              <a:rPr lang="en-US" altLang="en-US" sz="3200" dirty="0">
                <a:latin typeface="Arial" pitchFamily="34" charset="0"/>
                <a:cs typeface="Arial" pitchFamily="34" charset="0"/>
              </a:rPr>
              <a:t>. </a:t>
            </a: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23897" y="35565487"/>
            <a:ext cx="29525110" cy="4031873"/>
          </a:xfrm>
          <a:prstGeom prst="rect">
            <a:avLst/>
          </a:prstGeom>
          <a:noFill/>
        </p:spPr>
        <p:txBody>
          <a:bodyPr wrap="square" rtlCol="0">
            <a:spAutoFit/>
          </a:bodyPr>
          <a:lstStyle/>
          <a:p>
            <a:r>
              <a:rPr lang="ro-RO" sz="3200" b="1" noProof="1">
                <a:latin typeface="Arial" charset="0"/>
                <a:ea typeface="Arial" charset="0"/>
                <a:cs typeface="Arial" charset="0"/>
              </a:rPr>
              <a:t>SELECTIVE REFERENCES </a:t>
            </a:r>
          </a:p>
          <a:p>
            <a:pPr marL="514350" lvl="0" indent="-514350" algn="just">
              <a:buFont typeface="+mj-lt"/>
              <a:buAutoNum type="arabicPeriod"/>
            </a:pPr>
            <a:r>
              <a:rPr lang="en-US" sz="3200" dirty="0" err="1">
                <a:latin typeface="Arial" pitchFamily="34" charset="0"/>
                <a:cs typeface="Arial" pitchFamily="34" charset="0"/>
              </a:rPr>
              <a:t>Borş</a:t>
            </a:r>
            <a:r>
              <a:rPr lang="en-US" sz="3200" dirty="0">
                <a:latin typeface="Arial" pitchFamily="34" charset="0"/>
                <a:cs typeface="Arial" pitchFamily="34" charset="0"/>
              </a:rPr>
              <a:t>, S.I., </a:t>
            </a:r>
            <a:r>
              <a:rPr lang="en-US" sz="3200" dirty="0" err="1">
                <a:latin typeface="Arial" pitchFamily="34" charset="0"/>
                <a:cs typeface="Arial" pitchFamily="34" charset="0"/>
              </a:rPr>
              <a:t>Borş</a:t>
            </a:r>
            <a:r>
              <a:rPr lang="en-US" sz="3200" dirty="0">
                <a:latin typeface="Arial" pitchFamily="34" charset="0"/>
                <a:cs typeface="Arial" pitchFamily="34" charset="0"/>
              </a:rPr>
              <a:t>, A., </a:t>
            </a:r>
            <a:r>
              <a:rPr lang="en-US" sz="3200" dirty="0" err="1">
                <a:latin typeface="Arial" pitchFamily="34" charset="0"/>
                <a:cs typeface="Arial" pitchFamily="34" charset="0"/>
              </a:rPr>
              <a:t>Abdoon</a:t>
            </a:r>
            <a:r>
              <a:rPr lang="en-US" sz="3200" dirty="0">
                <a:latin typeface="Arial" pitchFamily="34" charset="0"/>
                <a:cs typeface="Arial" pitchFamily="34" charset="0"/>
              </a:rPr>
              <a:t>, A.S.S., Economics of treatment with </a:t>
            </a:r>
            <a:r>
              <a:rPr lang="en-US" sz="3200" dirty="0" err="1">
                <a:latin typeface="Arial" pitchFamily="34" charset="0"/>
                <a:cs typeface="Arial" pitchFamily="34" charset="0"/>
              </a:rPr>
              <a:t>GnRH</a:t>
            </a:r>
            <a:r>
              <a:rPr lang="en-US" sz="3200" dirty="0">
                <a:latin typeface="Arial" pitchFamily="34" charset="0"/>
                <a:cs typeface="Arial" pitchFamily="34" charset="0"/>
              </a:rPr>
              <a:t> agonist 7-14 days after artificial insemination in repeat breeder lactating dairy cows, 2023, </a:t>
            </a:r>
            <a:r>
              <a:rPr lang="en-US" sz="3200" dirty="0" err="1">
                <a:latin typeface="Arial" pitchFamily="34" charset="0"/>
                <a:cs typeface="Arial" pitchFamily="34" charset="0"/>
              </a:rPr>
              <a:t>Reprod</a:t>
            </a:r>
            <a:r>
              <a:rPr lang="en-US" sz="3200" dirty="0">
                <a:latin typeface="Arial" pitchFamily="34" charset="0"/>
                <a:cs typeface="Arial" pitchFamily="34" charset="0"/>
              </a:rPr>
              <a:t>. </a:t>
            </a:r>
            <a:r>
              <a:rPr lang="en-US" sz="3200" dirty="0" err="1">
                <a:latin typeface="Arial" pitchFamily="34" charset="0"/>
                <a:cs typeface="Arial" pitchFamily="34" charset="0"/>
              </a:rPr>
              <a:t>Domest</a:t>
            </a:r>
            <a:r>
              <a:rPr lang="en-US" sz="3200" dirty="0">
                <a:latin typeface="Arial" pitchFamily="34" charset="0"/>
                <a:cs typeface="Arial" pitchFamily="34" charset="0"/>
              </a:rPr>
              <a:t>. Anim., 58(7):929-934, </a:t>
            </a:r>
            <a:r>
              <a:rPr lang="en-US" sz="3200" dirty="0" err="1">
                <a:latin typeface="Arial" pitchFamily="34" charset="0"/>
                <a:cs typeface="Arial" pitchFamily="34" charset="0"/>
              </a:rPr>
              <a:t>doi</a:t>
            </a:r>
            <a:r>
              <a:rPr lang="en-US" sz="3200" dirty="0">
                <a:latin typeface="Arial" pitchFamily="34" charset="0"/>
                <a:cs typeface="Arial" pitchFamily="34" charset="0"/>
              </a:rPr>
              <a:t>: 10.1111/rda.14368. </a:t>
            </a:r>
            <a:endParaRPr lang="ro-RO" sz="3200" dirty="0">
              <a:latin typeface="Arial" pitchFamily="34" charset="0"/>
              <a:cs typeface="Arial" pitchFamily="34" charset="0"/>
            </a:endParaRPr>
          </a:p>
          <a:p>
            <a:pPr marL="514350" lvl="0" indent="-514350" algn="just">
              <a:buFont typeface="+mj-lt"/>
              <a:buAutoNum type="arabicPeriod"/>
            </a:pPr>
            <a:r>
              <a:rPr lang="en-US" sz="3200" dirty="0" err="1">
                <a:latin typeface="Arial" pitchFamily="34" charset="0"/>
                <a:cs typeface="Arial" pitchFamily="34" charset="0"/>
              </a:rPr>
              <a:t>Borş</a:t>
            </a:r>
            <a:r>
              <a:rPr lang="en-US" sz="3200" dirty="0">
                <a:latin typeface="Arial" pitchFamily="34" charset="0"/>
                <a:cs typeface="Arial" pitchFamily="34" charset="0"/>
              </a:rPr>
              <a:t>, S.I., </a:t>
            </a:r>
            <a:r>
              <a:rPr lang="en-US" sz="3200" dirty="0" err="1">
                <a:latin typeface="Arial" pitchFamily="34" charset="0"/>
                <a:cs typeface="Arial" pitchFamily="34" charset="0"/>
              </a:rPr>
              <a:t>Vintilă</a:t>
            </a:r>
            <a:r>
              <a:rPr lang="en-US" sz="3200" dirty="0">
                <a:latin typeface="Arial" pitchFamily="34" charset="0"/>
                <a:cs typeface="Arial" pitchFamily="34" charset="0"/>
              </a:rPr>
              <a:t>, V., </a:t>
            </a:r>
            <a:r>
              <a:rPr lang="en-US" sz="3200" dirty="0" err="1">
                <a:latin typeface="Arial" pitchFamily="34" charset="0"/>
                <a:cs typeface="Arial" pitchFamily="34" charset="0"/>
              </a:rPr>
              <a:t>Borş</a:t>
            </a:r>
            <a:r>
              <a:rPr lang="en-US" sz="3200" dirty="0">
                <a:latin typeface="Arial" pitchFamily="34" charset="0"/>
                <a:cs typeface="Arial" pitchFamily="34" charset="0"/>
              </a:rPr>
              <a:t>, A., </a:t>
            </a:r>
            <a:r>
              <a:rPr lang="en-US" sz="3200" dirty="0" err="1">
                <a:latin typeface="Arial" pitchFamily="34" charset="0"/>
                <a:cs typeface="Arial" pitchFamily="34" charset="0"/>
              </a:rPr>
              <a:t>Floriștean</a:t>
            </a:r>
            <a:r>
              <a:rPr lang="en-US" sz="3200" dirty="0">
                <a:latin typeface="Arial" pitchFamily="34" charset="0"/>
                <a:cs typeface="Arial" pitchFamily="34" charset="0"/>
              </a:rPr>
              <a:t>, V.C., Impact of Season and </a:t>
            </a:r>
            <a:r>
              <a:rPr lang="en-US" sz="3200" dirty="0" err="1">
                <a:latin typeface="Arial" pitchFamily="34" charset="0"/>
                <a:cs typeface="Arial" pitchFamily="34" charset="0"/>
              </a:rPr>
              <a:t>OvSynch</a:t>
            </a:r>
            <a:r>
              <a:rPr lang="en-US" sz="3200" dirty="0">
                <a:latin typeface="Arial" pitchFamily="34" charset="0"/>
                <a:cs typeface="Arial" pitchFamily="34" charset="0"/>
              </a:rPr>
              <a:t> + </a:t>
            </a:r>
            <a:r>
              <a:rPr lang="en-US" sz="3200" dirty="0" err="1">
                <a:latin typeface="Arial" pitchFamily="34" charset="0"/>
                <a:cs typeface="Arial" pitchFamily="34" charset="0"/>
              </a:rPr>
              <a:t>GnRH</a:t>
            </a:r>
            <a:r>
              <a:rPr lang="en-US" sz="3200" dirty="0">
                <a:latin typeface="Arial" pitchFamily="34" charset="0"/>
                <a:cs typeface="Arial" pitchFamily="34" charset="0"/>
              </a:rPr>
              <a:t> on Day 5 After Artificial Insemination (AI) on the Heat Detection and Conception Rates of Cooled High-Yielding Holstein Cows, 2025, Animals (Basel), 9;15(6):777, </a:t>
            </a:r>
            <a:r>
              <a:rPr lang="en-US" sz="3200" dirty="0" err="1">
                <a:latin typeface="Arial" pitchFamily="34" charset="0"/>
                <a:cs typeface="Arial" pitchFamily="34" charset="0"/>
              </a:rPr>
              <a:t>doi</a:t>
            </a:r>
            <a:r>
              <a:rPr lang="en-US" sz="3200" dirty="0">
                <a:latin typeface="Arial" pitchFamily="34" charset="0"/>
                <a:cs typeface="Arial" pitchFamily="34" charset="0"/>
              </a:rPr>
              <a:t>: 10.3390/ani15060777.</a:t>
            </a:r>
            <a:endParaRPr lang="ro-RO" sz="3200" dirty="0">
              <a:latin typeface="Arial" pitchFamily="34" charset="0"/>
              <a:cs typeface="Arial" pitchFamily="34" charset="0"/>
            </a:endParaRPr>
          </a:p>
          <a:p>
            <a:pPr marL="514350" indent="-514350" algn="just">
              <a:buFont typeface="+mj-lt"/>
              <a:buAutoNum type="arabicPeriod"/>
            </a:pPr>
            <a:r>
              <a:rPr lang="en-US" sz="3200" dirty="0">
                <a:latin typeface="Arial" pitchFamily="34" charset="0"/>
                <a:cs typeface="Arial" pitchFamily="34" charset="0"/>
              </a:rPr>
              <a:t>El </a:t>
            </a:r>
            <a:r>
              <a:rPr lang="en-US" sz="3200" dirty="0" err="1">
                <a:latin typeface="Arial" pitchFamily="34" charset="0"/>
                <a:cs typeface="Arial" pitchFamily="34" charset="0"/>
              </a:rPr>
              <a:t>Azzi</a:t>
            </a:r>
            <a:r>
              <a:rPr lang="en-US" sz="3200" dirty="0">
                <a:latin typeface="Arial" pitchFamily="34" charset="0"/>
                <a:cs typeface="Arial" pitchFamily="34" charset="0"/>
              </a:rPr>
              <a:t>, M.S., Cardoso, J.L., </a:t>
            </a:r>
            <a:r>
              <a:rPr lang="en-US" sz="3200" dirty="0" err="1">
                <a:latin typeface="Arial" pitchFamily="34" charset="0"/>
                <a:cs typeface="Arial" pitchFamily="34" charset="0"/>
              </a:rPr>
              <a:t>Landeo</a:t>
            </a:r>
            <a:r>
              <a:rPr lang="en-US" sz="3200" dirty="0">
                <a:latin typeface="Arial" pitchFamily="34" charset="0"/>
                <a:cs typeface="Arial" pitchFamily="34" charset="0"/>
              </a:rPr>
              <a:t>, R.A., Pontes, J.H.F., de Souza, J.C., Martins, J.P.N., Effect of inducing accessory corpus </a:t>
            </a:r>
            <a:r>
              <a:rPr lang="en-US" sz="3200" dirty="0" err="1">
                <a:latin typeface="Arial" pitchFamily="34" charset="0"/>
                <a:cs typeface="Arial" pitchFamily="34" charset="0"/>
              </a:rPr>
              <a:t>luteum</a:t>
            </a:r>
            <a:r>
              <a:rPr lang="en-US" sz="3200" dirty="0">
                <a:latin typeface="Arial" pitchFamily="34" charset="0"/>
                <a:cs typeface="Arial" pitchFamily="34" charset="0"/>
              </a:rPr>
              <a:t> formation with </a:t>
            </a:r>
            <a:r>
              <a:rPr lang="en-US" sz="3200" dirty="0" err="1">
                <a:latin typeface="Arial" pitchFamily="34" charset="0"/>
                <a:cs typeface="Arial" pitchFamily="34" charset="0"/>
              </a:rPr>
              <a:t>gonadotropin</a:t>
            </a:r>
            <a:r>
              <a:rPr lang="en-US" sz="3200" dirty="0">
                <a:latin typeface="Arial" pitchFamily="34" charset="0"/>
                <a:cs typeface="Arial" pitchFamily="34" charset="0"/>
              </a:rPr>
              <a:t>-releasing hormone or human chorionic </a:t>
            </a:r>
            <a:r>
              <a:rPr lang="en-US" sz="3200" dirty="0" err="1">
                <a:latin typeface="Arial" pitchFamily="34" charset="0"/>
                <a:cs typeface="Arial" pitchFamily="34" charset="0"/>
              </a:rPr>
              <a:t>gonadotropin</a:t>
            </a:r>
            <a:r>
              <a:rPr lang="en-US" sz="3200" dirty="0">
                <a:latin typeface="Arial" pitchFamily="34" charset="0"/>
                <a:cs typeface="Arial" pitchFamily="34" charset="0"/>
              </a:rPr>
              <a:t> on the day of embryo transfer on fertility of recipient dairy heifers and lactating cows, 2023, JDS </a:t>
            </a:r>
            <a:r>
              <a:rPr lang="en-US" sz="3200" dirty="0" err="1">
                <a:latin typeface="Arial" pitchFamily="34" charset="0"/>
                <a:cs typeface="Arial" pitchFamily="34" charset="0"/>
              </a:rPr>
              <a:t>Commun</a:t>
            </a:r>
            <a:r>
              <a:rPr lang="en-US" sz="3200" dirty="0">
                <a:latin typeface="Arial" pitchFamily="34" charset="0"/>
                <a:cs typeface="Arial" pitchFamily="34" charset="0"/>
              </a:rPr>
              <a:t>, 2,4(2):155-160, </a:t>
            </a:r>
            <a:r>
              <a:rPr lang="en-US" sz="3200" dirty="0" err="1">
                <a:latin typeface="Arial" pitchFamily="34" charset="0"/>
                <a:cs typeface="Arial" pitchFamily="34" charset="0"/>
              </a:rPr>
              <a:t>doi</a:t>
            </a:r>
            <a:r>
              <a:rPr lang="en-US" sz="3200" dirty="0">
                <a:latin typeface="Arial" pitchFamily="34" charset="0"/>
                <a:cs typeface="Arial" pitchFamily="34" charset="0"/>
              </a:rPr>
              <a:t>: 10.3168/jdsc.2022-0286. </a:t>
            </a:r>
            <a:endParaRPr lang="ro-RO" sz="3200" b="1" noProof="1">
              <a:latin typeface="Arial" charset="0"/>
              <a:ea typeface="Arial" charset="0"/>
              <a:cs typeface="Arial" charset="0"/>
            </a:endParaRPr>
          </a:p>
        </p:txBody>
      </p: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graphicFrame>
        <p:nvGraphicFramePr>
          <p:cNvPr id="26" name="Table 25">
            <a:extLst>
              <a:ext uri="{FF2B5EF4-FFF2-40B4-BE49-F238E27FC236}">
                <a16:creationId xmlns:a16="http://schemas.microsoft.com/office/drawing/2014/main" id="{BFD7915A-8EA8-CEA4-18A7-C91C1096ABB1}"/>
              </a:ext>
            </a:extLst>
          </p:cNvPr>
          <p:cNvGraphicFramePr>
            <a:graphicFrameLocks noGrp="1"/>
          </p:cNvGraphicFramePr>
          <p:nvPr>
            <p:extLst>
              <p:ext uri="{D42A27DB-BD31-4B8C-83A1-F6EECF244321}">
                <p14:modId xmlns:p14="http://schemas.microsoft.com/office/powerpoint/2010/main" val="1891338978"/>
              </p:ext>
            </p:extLst>
          </p:nvPr>
        </p:nvGraphicFramePr>
        <p:xfrm>
          <a:off x="1910946" y="23727638"/>
          <a:ext cx="11352826" cy="7098093"/>
        </p:xfrm>
        <a:graphic>
          <a:graphicData uri="http://schemas.openxmlformats.org/drawingml/2006/table">
            <a:tbl>
              <a:tblPr firstRow="1" firstCol="1" bandRow="1"/>
              <a:tblGrid>
                <a:gridCol w="4032851">
                  <a:extLst>
                    <a:ext uri="{9D8B030D-6E8A-4147-A177-3AD203B41FA5}">
                      <a16:colId xmlns:a16="http://schemas.microsoft.com/office/drawing/2014/main" val="3359237904"/>
                    </a:ext>
                  </a:extLst>
                </a:gridCol>
                <a:gridCol w="2453597">
                  <a:extLst>
                    <a:ext uri="{9D8B030D-6E8A-4147-A177-3AD203B41FA5}">
                      <a16:colId xmlns:a16="http://schemas.microsoft.com/office/drawing/2014/main" val="2512204082"/>
                    </a:ext>
                  </a:extLst>
                </a:gridCol>
                <a:gridCol w="2780081">
                  <a:extLst>
                    <a:ext uri="{9D8B030D-6E8A-4147-A177-3AD203B41FA5}">
                      <a16:colId xmlns:a16="http://schemas.microsoft.com/office/drawing/2014/main" val="2063193469"/>
                    </a:ext>
                  </a:extLst>
                </a:gridCol>
                <a:gridCol w="2086297">
                  <a:extLst>
                    <a:ext uri="{9D8B030D-6E8A-4147-A177-3AD203B41FA5}">
                      <a16:colId xmlns:a16="http://schemas.microsoft.com/office/drawing/2014/main" val="3991009027"/>
                    </a:ext>
                  </a:extLst>
                </a:gridCol>
              </a:tblGrid>
              <a:tr h="992343">
                <a:tc>
                  <a:txBody>
                    <a:bodyPr/>
                    <a:lstStyle/>
                    <a:p>
                      <a:pPr algn="just">
                        <a:lnSpc>
                          <a:spcPct val="100000"/>
                        </a:lnSpc>
                        <a:spcAft>
                          <a:spcPts val="1000"/>
                        </a:spcAft>
                      </a:pPr>
                      <a:r>
                        <a:rPr lang="en-US" sz="2000" b="1" dirty="0">
                          <a:effectLst/>
                          <a:latin typeface="Arial" pitchFamily="34" charset="0"/>
                          <a:ea typeface="Calibri" panose="020F0502020204030204" pitchFamily="34" charset="0"/>
                          <a:cs typeface="Arial" pitchFamily="34" charset="0"/>
                        </a:rPr>
                        <a:t>Treatment groups</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C group</a:t>
                      </a:r>
                      <a:endParaRPr lang="en-US" sz="2000">
                        <a:effectLst/>
                        <a:latin typeface="Arial" pitchFamily="34" charset="0"/>
                        <a:ea typeface="Calibri" panose="020F0502020204030204" pitchFamily="34" charset="0"/>
                        <a:cs typeface="Arial" pitchFamily="34" charset="0"/>
                      </a:endParaRPr>
                    </a:p>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(n = 90)</a:t>
                      </a:r>
                      <a:endParaRPr lang="en-US" sz="200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E group</a:t>
                      </a:r>
                      <a:endParaRPr lang="en-US" sz="2000" dirty="0">
                        <a:effectLst/>
                        <a:latin typeface="Arial" pitchFamily="34" charset="0"/>
                        <a:ea typeface="Calibri" panose="020F0502020204030204" pitchFamily="34" charset="0"/>
                        <a:cs typeface="Arial" pitchFamily="34" charset="0"/>
                      </a:endParaRPr>
                    </a:p>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(n = 98)</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Total</a:t>
                      </a:r>
                      <a:endParaRPr lang="en-US" sz="2000" dirty="0">
                        <a:effectLst/>
                        <a:latin typeface="Arial" pitchFamily="34" charset="0"/>
                        <a:ea typeface="Calibri" panose="020F0502020204030204" pitchFamily="34" charset="0"/>
                        <a:cs typeface="Arial" pitchFamily="34" charset="0"/>
                      </a:endParaRPr>
                    </a:p>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(n = 188)</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24643019"/>
                  </a:ext>
                </a:extLst>
              </a:tr>
              <a:tr h="402907">
                <a:tc>
                  <a:txBody>
                    <a:bodyPr/>
                    <a:lstStyle/>
                    <a:p>
                      <a:pPr algn="just">
                        <a:lnSpc>
                          <a:spcPct val="100000"/>
                        </a:lnSpc>
                        <a:spcAft>
                          <a:spcPts val="1000"/>
                        </a:spcAft>
                      </a:pPr>
                      <a:r>
                        <a:rPr lang="en-US" sz="2000" b="1" dirty="0">
                          <a:effectLst/>
                          <a:latin typeface="Arial" pitchFamily="34" charset="0"/>
                          <a:ea typeface="Calibri" panose="020F0502020204030204" pitchFamily="34" charset="0"/>
                          <a:cs typeface="Arial" pitchFamily="34" charset="0"/>
                        </a:rPr>
                        <a:t>Independent variable</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 </a:t>
                      </a:r>
                      <a:endParaRPr lang="en-US" sz="200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 </a:t>
                      </a:r>
                      <a:endParaRPr lang="en-US" sz="200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 </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0320947"/>
                  </a:ext>
                </a:extLst>
              </a:tr>
              <a:tr h="402907">
                <a:tc>
                  <a:txBody>
                    <a:bodyPr/>
                    <a:lstStyle/>
                    <a:p>
                      <a:pPr algn="just">
                        <a:lnSpc>
                          <a:spcPct val="100000"/>
                        </a:lnSpc>
                        <a:spcAft>
                          <a:spcPts val="1000"/>
                        </a:spcAft>
                      </a:pPr>
                      <a:r>
                        <a:rPr lang="en-US" sz="2000" dirty="0">
                          <a:effectLst/>
                          <a:latin typeface="Arial" pitchFamily="34" charset="0"/>
                          <a:ea typeface="Calibri" panose="020F0502020204030204" pitchFamily="34" charset="0"/>
                          <a:cs typeface="Arial" pitchFamily="34" charset="0"/>
                        </a:rPr>
                        <a:t>Parity</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2.3 (±1.3)</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2.5 (±1.4)</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2.4 (±1.3)</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8607356"/>
                  </a:ext>
                </a:extLst>
              </a:tr>
              <a:tr h="402907">
                <a:tc>
                  <a:txBody>
                    <a:bodyPr/>
                    <a:lstStyle/>
                    <a:p>
                      <a:pPr algn="just">
                        <a:lnSpc>
                          <a:spcPct val="100000"/>
                        </a:lnSpc>
                        <a:spcAft>
                          <a:spcPts val="1000"/>
                        </a:spcAft>
                      </a:pPr>
                      <a:r>
                        <a:rPr lang="en-US" sz="2000" dirty="0">
                          <a:effectLst/>
                          <a:latin typeface="Arial" pitchFamily="34" charset="0"/>
                          <a:ea typeface="Calibri" panose="020F0502020204030204" pitchFamily="34" charset="0"/>
                          <a:cs typeface="Arial" pitchFamily="34" charset="0"/>
                        </a:rPr>
                        <a:t>DIM</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185.3 (±41.8)</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176 (±35.7)</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179 (±38.4)</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97227752"/>
                  </a:ext>
                </a:extLst>
              </a:tr>
              <a:tr h="402907">
                <a:tc>
                  <a:txBody>
                    <a:bodyPr/>
                    <a:lstStyle/>
                    <a:p>
                      <a:pPr algn="just">
                        <a:lnSpc>
                          <a:spcPct val="100000"/>
                        </a:lnSpc>
                        <a:spcAft>
                          <a:spcPts val="1000"/>
                        </a:spcAft>
                      </a:pPr>
                      <a:r>
                        <a:rPr lang="en-US" sz="2000" dirty="0">
                          <a:effectLst/>
                          <a:latin typeface="Arial" pitchFamily="34" charset="0"/>
                          <a:ea typeface="Calibri" panose="020F0502020204030204" pitchFamily="34" charset="0"/>
                          <a:cs typeface="Arial" pitchFamily="34" charset="0"/>
                        </a:rPr>
                        <a:t>Milk yield (kg)</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40.8 (±7.6)</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42.7 (±6.4)</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42.1 (±6.8)</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2410876"/>
                  </a:ext>
                </a:extLst>
              </a:tr>
              <a:tr h="402907">
                <a:tc>
                  <a:txBody>
                    <a:bodyPr/>
                    <a:lstStyle/>
                    <a:p>
                      <a:pPr algn="just">
                        <a:lnSpc>
                          <a:spcPct val="100000"/>
                        </a:lnSpc>
                        <a:spcAft>
                          <a:spcPts val="1000"/>
                        </a:spcAft>
                      </a:pPr>
                      <a:r>
                        <a:rPr lang="en-US" sz="2000" dirty="0">
                          <a:effectLst/>
                          <a:latin typeface="Arial" pitchFamily="34" charset="0"/>
                          <a:ea typeface="Calibri" panose="020F0502020204030204" pitchFamily="34" charset="0"/>
                          <a:cs typeface="Arial" pitchFamily="34" charset="0"/>
                        </a:rPr>
                        <a:t>Number of services</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3.8 (±1.1)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3.8 (±1)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3.8 (±1)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4798782"/>
                  </a:ext>
                </a:extLst>
              </a:tr>
              <a:tr h="402907">
                <a:tc>
                  <a:txBody>
                    <a:bodyPr/>
                    <a:lstStyle/>
                    <a:p>
                      <a:pPr algn="just">
                        <a:lnSpc>
                          <a:spcPct val="100000"/>
                        </a:lnSpc>
                        <a:spcAft>
                          <a:spcPts val="1000"/>
                        </a:spcAft>
                      </a:pPr>
                      <a:r>
                        <a:rPr lang="en-US" sz="2000" dirty="0">
                          <a:effectLst/>
                          <a:latin typeface="Arial" pitchFamily="34" charset="0"/>
                          <a:ea typeface="Calibri" panose="020F0502020204030204" pitchFamily="34" charset="0"/>
                          <a:cs typeface="Arial" pitchFamily="34" charset="0"/>
                        </a:rPr>
                        <a:t>BCS</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3.3 (±0.1)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3.4 (±0.1)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3.3 (±0.1)</a:t>
                      </a: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03252648"/>
                  </a:ext>
                </a:extLst>
              </a:tr>
              <a:tr h="402907">
                <a:tc>
                  <a:txBody>
                    <a:bodyPr/>
                    <a:lstStyle/>
                    <a:p>
                      <a:pPr algn="just">
                        <a:lnSpc>
                          <a:spcPct val="100000"/>
                        </a:lnSpc>
                        <a:spcAft>
                          <a:spcPts val="1000"/>
                        </a:spcAft>
                      </a:pPr>
                      <a:r>
                        <a:rPr lang="en-US" sz="2000" b="1" dirty="0">
                          <a:effectLst/>
                          <a:latin typeface="Arial" pitchFamily="34" charset="0"/>
                          <a:ea typeface="Calibri" panose="020F0502020204030204" pitchFamily="34" charset="0"/>
                          <a:cs typeface="Arial" pitchFamily="34" charset="0"/>
                        </a:rPr>
                        <a:t>Dependent variable</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 </a:t>
                      </a:r>
                      <a:endParaRPr lang="en-US" sz="200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dirty="0">
                          <a:effectLst/>
                          <a:latin typeface="Arial" pitchFamily="34" charset="0"/>
                          <a:ea typeface="Calibri" panose="020F0502020204030204" pitchFamily="34" charset="0"/>
                          <a:cs typeface="Arial" pitchFamily="34" charset="0"/>
                        </a:rPr>
                        <a:t> </a:t>
                      </a:r>
                      <a:endParaRPr lang="en-US" sz="2000" dirty="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b="1">
                          <a:effectLst/>
                          <a:latin typeface="Arial" pitchFamily="34" charset="0"/>
                          <a:ea typeface="Calibri" panose="020F0502020204030204" pitchFamily="34" charset="0"/>
                          <a:cs typeface="Arial" pitchFamily="34" charset="0"/>
                        </a:rPr>
                        <a:t> </a:t>
                      </a:r>
                      <a:endParaRPr lang="en-US" sz="2000">
                        <a:effectLst/>
                        <a:latin typeface="Arial" pitchFamily="34" charset="0"/>
                        <a:ea typeface="Calibri" panose="020F0502020204030204" pitchFamily="34" charset="0"/>
                        <a:cs typeface="Arial" pitchFamily="34" charset="0"/>
                      </a:endParaRPr>
                    </a:p>
                  </a:txBody>
                  <a:tcPr marL="59723" marR="5972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9099086"/>
                  </a:ext>
                </a:extLst>
              </a:tr>
              <a:tr h="402907">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No. pregnant</a:t>
                      </a:r>
                    </a:p>
                  </a:txBody>
                  <a:tcPr marL="59723" marR="59723"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34</a:t>
                      </a:r>
                    </a:p>
                  </a:txBody>
                  <a:tcPr marL="59723" marR="59723"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48</a:t>
                      </a:r>
                    </a:p>
                  </a:txBody>
                  <a:tcPr marL="59723" marR="59723" marT="0" marB="0">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82</a:t>
                      </a:r>
                    </a:p>
                  </a:txBody>
                  <a:tcPr marL="59723" marR="59723" marT="0" marB="0">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543108659"/>
                  </a:ext>
                </a:extLst>
              </a:tr>
              <a:tr h="402907">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No. open</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56</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50</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106</a:t>
                      </a:r>
                    </a:p>
                  </a:txBody>
                  <a:tcPr marL="59723" marR="59723" marT="0" marB="0">
                    <a:lnL>
                      <a:noFill/>
                    </a:lnL>
                    <a:lnR>
                      <a:noFill/>
                    </a:lnR>
                    <a:lnT>
                      <a:noFill/>
                    </a:lnT>
                    <a:lnB>
                      <a:noFill/>
                    </a:lnB>
                    <a:noFill/>
                  </a:tcPr>
                </a:tc>
                <a:extLst>
                  <a:ext uri="{0D108BD9-81ED-4DB2-BD59-A6C34878D82A}">
                    <a16:rowId xmlns:a16="http://schemas.microsoft.com/office/drawing/2014/main" val="2191680458"/>
                  </a:ext>
                </a:extLst>
              </a:tr>
              <a:tr h="402907">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Pregnant rate (%)</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chemeClr val="tx1"/>
                          </a:solidFill>
                          <a:effectLst/>
                          <a:latin typeface="Arial" pitchFamily="34" charset="0"/>
                          <a:ea typeface="Calibri" panose="020F0502020204030204" pitchFamily="34" charset="0"/>
                          <a:cs typeface="Arial" pitchFamily="34" charset="0"/>
                        </a:rPr>
                        <a:t>37.8</a:t>
                      </a:r>
                      <a:r>
                        <a:rPr lang="en-US" sz="2000" baseline="30000" dirty="0">
                          <a:solidFill>
                            <a:schemeClr val="tx1"/>
                          </a:solidFill>
                          <a:effectLst/>
                          <a:latin typeface="Arial" pitchFamily="34" charset="0"/>
                          <a:ea typeface="Calibri" panose="020F0502020204030204" pitchFamily="34" charset="0"/>
                          <a:cs typeface="Arial" pitchFamily="34" charset="0"/>
                        </a:rPr>
                        <a:t>b</a:t>
                      </a:r>
                      <a:endParaRPr lang="en-US" sz="2000" dirty="0">
                        <a:solidFill>
                          <a:schemeClr val="tx1"/>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rgbClr val="FF0000"/>
                          </a:solidFill>
                          <a:effectLst/>
                          <a:latin typeface="Arial" pitchFamily="34" charset="0"/>
                          <a:ea typeface="Calibri" panose="020F0502020204030204" pitchFamily="34" charset="0"/>
                          <a:cs typeface="Arial" pitchFamily="34" charset="0"/>
                        </a:rPr>
                        <a:t>49</a:t>
                      </a:r>
                      <a:r>
                        <a:rPr lang="en-US" sz="2000" baseline="30000" dirty="0">
                          <a:solidFill>
                            <a:srgbClr val="FF0000"/>
                          </a:solidFill>
                          <a:effectLst/>
                          <a:latin typeface="Arial" pitchFamily="34" charset="0"/>
                          <a:ea typeface="Calibri" panose="020F0502020204030204" pitchFamily="34" charset="0"/>
                          <a:cs typeface="Arial" pitchFamily="34" charset="0"/>
                        </a:rPr>
                        <a:t>a</a:t>
                      </a:r>
                      <a:endParaRPr lang="en-US" sz="2000" dirty="0">
                        <a:solidFill>
                          <a:srgbClr val="FF0000"/>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43.6</a:t>
                      </a:r>
                    </a:p>
                  </a:txBody>
                  <a:tcPr marL="59723" marR="59723" marT="0" marB="0">
                    <a:lnL>
                      <a:noFill/>
                    </a:lnL>
                    <a:lnR>
                      <a:noFill/>
                    </a:lnR>
                    <a:lnT>
                      <a:noFill/>
                    </a:lnT>
                    <a:lnB>
                      <a:noFill/>
                    </a:lnB>
                    <a:noFill/>
                  </a:tcPr>
                </a:tc>
                <a:extLst>
                  <a:ext uri="{0D108BD9-81ED-4DB2-BD59-A6C34878D82A}">
                    <a16:rowId xmlns:a16="http://schemas.microsoft.com/office/drawing/2014/main" val="2877450828"/>
                  </a:ext>
                </a:extLst>
              </a:tr>
              <a:tr h="465055">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Accessory CL (%)</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chemeClr val="tx1"/>
                          </a:solidFill>
                          <a:effectLst/>
                          <a:latin typeface="Arial" pitchFamily="34" charset="0"/>
                          <a:ea typeface="Calibri" panose="020F0502020204030204" pitchFamily="34" charset="0"/>
                          <a:cs typeface="Arial" pitchFamily="34" charset="0"/>
                        </a:rPr>
                        <a:t>14.4</a:t>
                      </a:r>
                      <a:r>
                        <a:rPr lang="en-US" sz="2000" baseline="30000" dirty="0">
                          <a:solidFill>
                            <a:schemeClr val="tx1"/>
                          </a:solidFill>
                          <a:effectLst/>
                          <a:latin typeface="Arial" pitchFamily="34" charset="0"/>
                          <a:ea typeface="Calibri" panose="020F0502020204030204" pitchFamily="34" charset="0"/>
                          <a:cs typeface="Arial" pitchFamily="34" charset="0"/>
                        </a:rPr>
                        <a:t>b</a:t>
                      </a:r>
                      <a:endParaRPr lang="en-US" sz="2000" dirty="0">
                        <a:solidFill>
                          <a:schemeClr val="tx1"/>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rgbClr val="FF0000"/>
                          </a:solidFill>
                          <a:effectLst/>
                          <a:latin typeface="Arial" pitchFamily="34" charset="0"/>
                          <a:ea typeface="Calibri" panose="020F0502020204030204" pitchFamily="34" charset="0"/>
                          <a:cs typeface="Arial" pitchFamily="34" charset="0"/>
                        </a:rPr>
                        <a:t>58.2</a:t>
                      </a:r>
                      <a:r>
                        <a:rPr lang="en-US" sz="2000" baseline="30000" dirty="0">
                          <a:solidFill>
                            <a:srgbClr val="FF0000"/>
                          </a:solidFill>
                          <a:effectLst/>
                          <a:latin typeface="Arial" pitchFamily="34" charset="0"/>
                          <a:ea typeface="Calibri" panose="020F0502020204030204" pitchFamily="34" charset="0"/>
                          <a:cs typeface="Arial" pitchFamily="34" charset="0"/>
                        </a:rPr>
                        <a:t>a</a:t>
                      </a:r>
                      <a:endParaRPr lang="en-US" sz="2000" dirty="0">
                        <a:solidFill>
                          <a:srgbClr val="FF0000"/>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37.2</a:t>
                      </a:r>
                    </a:p>
                  </a:txBody>
                  <a:tcPr marL="59723" marR="59723" marT="0" marB="0">
                    <a:lnL>
                      <a:noFill/>
                    </a:lnL>
                    <a:lnR>
                      <a:noFill/>
                    </a:lnR>
                    <a:lnT>
                      <a:noFill/>
                    </a:lnT>
                    <a:lnB>
                      <a:noFill/>
                    </a:lnB>
                    <a:noFill/>
                  </a:tcPr>
                </a:tc>
                <a:extLst>
                  <a:ext uri="{0D108BD9-81ED-4DB2-BD59-A6C34878D82A}">
                    <a16:rowId xmlns:a16="http://schemas.microsoft.com/office/drawing/2014/main" val="4175217390"/>
                  </a:ext>
                </a:extLst>
              </a:tr>
              <a:tr h="805811">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Cumulative pregnancy rate (%)</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chemeClr val="tx1"/>
                          </a:solidFill>
                          <a:effectLst/>
                          <a:latin typeface="Arial" pitchFamily="34" charset="0"/>
                          <a:ea typeface="Calibri" panose="020F0502020204030204" pitchFamily="34" charset="0"/>
                          <a:cs typeface="Arial" pitchFamily="34" charset="0"/>
                        </a:rPr>
                        <a:t>55.5</a:t>
                      </a:r>
                      <a:r>
                        <a:rPr lang="en-US" sz="2000" baseline="30000" dirty="0">
                          <a:solidFill>
                            <a:schemeClr val="tx1"/>
                          </a:solidFill>
                          <a:effectLst/>
                          <a:latin typeface="Arial" pitchFamily="34" charset="0"/>
                          <a:ea typeface="Calibri" panose="020F0502020204030204" pitchFamily="34" charset="0"/>
                          <a:cs typeface="Arial" pitchFamily="34" charset="0"/>
                        </a:rPr>
                        <a:t>b</a:t>
                      </a:r>
                      <a:endParaRPr lang="en-US" sz="2000" dirty="0">
                        <a:solidFill>
                          <a:schemeClr val="tx1"/>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solidFill>
                            <a:srgbClr val="FF0000"/>
                          </a:solidFill>
                          <a:effectLst/>
                          <a:latin typeface="Arial" pitchFamily="34" charset="0"/>
                          <a:ea typeface="Calibri" panose="020F0502020204030204" pitchFamily="34" charset="0"/>
                          <a:cs typeface="Arial" pitchFamily="34" charset="0"/>
                        </a:rPr>
                        <a:t>64.3</a:t>
                      </a:r>
                      <a:r>
                        <a:rPr lang="en-US" sz="2000" baseline="30000" dirty="0">
                          <a:solidFill>
                            <a:srgbClr val="FF0000"/>
                          </a:solidFill>
                          <a:effectLst/>
                          <a:latin typeface="Arial" pitchFamily="34" charset="0"/>
                          <a:ea typeface="Calibri" panose="020F0502020204030204" pitchFamily="34" charset="0"/>
                          <a:cs typeface="Arial" pitchFamily="34" charset="0"/>
                        </a:rPr>
                        <a:t>a</a:t>
                      </a:r>
                      <a:endParaRPr lang="en-US" sz="2000" dirty="0">
                        <a:solidFill>
                          <a:srgbClr val="FF0000"/>
                        </a:solidFill>
                        <a:effectLst/>
                        <a:latin typeface="Arial" pitchFamily="34" charset="0"/>
                        <a:ea typeface="Calibri" panose="020F0502020204030204" pitchFamily="34" charset="0"/>
                        <a:cs typeface="Arial" pitchFamily="34" charset="0"/>
                      </a:endParaRP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60.1</a:t>
                      </a:r>
                    </a:p>
                  </a:txBody>
                  <a:tcPr marL="59723" marR="59723" marT="0" marB="0">
                    <a:lnL>
                      <a:noFill/>
                    </a:lnL>
                    <a:lnR>
                      <a:noFill/>
                    </a:lnR>
                    <a:lnT>
                      <a:noFill/>
                    </a:lnT>
                    <a:lnB>
                      <a:noFill/>
                    </a:lnB>
                    <a:noFill/>
                  </a:tcPr>
                </a:tc>
                <a:extLst>
                  <a:ext uri="{0D108BD9-81ED-4DB2-BD59-A6C34878D82A}">
                    <a16:rowId xmlns:a16="http://schemas.microsoft.com/office/drawing/2014/main" val="4129464808"/>
                  </a:ext>
                </a:extLst>
              </a:tr>
              <a:tr h="402907">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Pregnancy loss (%)</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6</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a:effectLst/>
                          <a:latin typeface="Arial" pitchFamily="34" charset="0"/>
                          <a:ea typeface="Calibri" panose="020F0502020204030204" pitchFamily="34" charset="0"/>
                          <a:cs typeface="Arial" pitchFamily="34" charset="0"/>
                        </a:rPr>
                        <a:t>7.9</a:t>
                      </a:r>
                    </a:p>
                  </a:txBody>
                  <a:tcPr marL="59723" marR="59723" marT="0" marB="0">
                    <a:lnL>
                      <a:noFill/>
                    </a:lnL>
                    <a:lnR>
                      <a:noFill/>
                    </a:lnR>
                    <a:lnT>
                      <a:noFill/>
                    </a:lnT>
                    <a:lnB>
                      <a:noFill/>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7.1</a:t>
                      </a:r>
                    </a:p>
                  </a:txBody>
                  <a:tcPr marL="59723" marR="59723" marT="0" marB="0">
                    <a:lnL>
                      <a:noFill/>
                    </a:lnL>
                    <a:lnR>
                      <a:noFill/>
                    </a:lnR>
                    <a:lnT>
                      <a:noFill/>
                    </a:lnT>
                    <a:lnB>
                      <a:noFill/>
                    </a:lnB>
                    <a:noFill/>
                  </a:tcPr>
                </a:tc>
                <a:extLst>
                  <a:ext uri="{0D108BD9-81ED-4DB2-BD59-A6C34878D82A}">
                    <a16:rowId xmlns:a16="http://schemas.microsoft.com/office/drawing/2014/main" val="3768485692"/>
                  </a:ext>
                </a:extLst>
              </a:tr>
              <a:tr h="402907">
                <a:tc>
                  <a:txBody>
                    <a:bodyPr/>
                    <a:lstStyle/>
                    <a:p>
                      <a:pPr>
                        <a:lnSpc>
                          <a:spcPct val="100000"/>
                        </a:lnSpc>
                        <a:spcAft>
                          <a:spcPts val="1000"/>
                        </a:spcAft>
                      </a:pPr>
                      <a:r>
                        <a:rPr lang="en-US" sz="2000" dirty="0">
                          <a:effectLst/>
                          <a:latin typeface="Arial" pitchFamily="34" charset="0"/>
                          <a:ea typeface="Calibri" panose="020F0502020204030204" pitchFamily="34" charset="0"/>
                          <a:cs typeface="Arial" pitchFamily="34" charset="0"/>
                        </a:rPr>
                        <a:t>Culling rate (%)</a:t>
                      </a:r>
                    </a:p>
                  </a:txBody>
                  <a:tcPr marL="59723" marR="59723"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18.9</a:t>
                      </a:r>
                    </a:p>
                  </a:txBody>
                  <a:tcPr marL="59723" marR="59723"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18.4</a:t>
                      </a:r>
                    </a:p>
                  </a:txBody>
                  <a:tcPr marL="59723" marR="59723" marT="0" marB="0">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a:lnSpc>
                          <a:spcPct val="100000"/>
                        </a:lnSpc>
                        <a:spcAft>
                          <a:spcPts val="1000"/>
                        </a:spcAft>
                      </a:pPr>
                      <a:r>
                        <a:rPr lang="en-US" sz="2000" dirty="0">
                          <a:effectLst/>
                          <a:latin typeface="Arial" pitchFamily="34" charset="0"/>
                          <a:ea typeface="Calibri" panose="020F0502020204030204" pitchFamily="34" charset="0"/>
                          <a:cs typeface="Arial" pitchFamily="34" charset="0"/>
                        </a:rPr>
                        <a:t>18.6</a:t>
                      </a:r>
                    </a:p>
                  </a:txBody>
                  <a:tcPr marL="59723" marR="59723" marT="0" marB="0">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4039531"/>
                  </a:ext>
                </a:extLst>
              </a:tr>
            </a:tbl>
          </a:graphicData>
        </a:graphic>
      </p:graphicFrame>
      <p:sp>
        <p:nvSpPr>
          <p:cNvPr id="27" name="TextBox 26">
            <a:extLst>
              <a:ext uri="{FF2B5EF4-FFF2-40B4-BE49-F238E27FC236}">
                <a16:creationId xmlns:a16="http://schemas.microsoft.com/office/drawing/2014/main" id="{1BE49440-B429-6C29-417E-439F27DB481E}"/>
              </a:ext>
            </a:extLst>
          </p:cNvPr>
          <p:cNvSpPr txBox="1"/>
          <p:nvPr/>
        </p:nvSpPr>
        <p:spPr>
          <a:xfrm>
            <a:off x="1910946" y="21738878"/>
            <a:ext cx="10075688" cy="1569660"/>
          </a:xfrm>
          <a:prstGeom prst="rect">
            <a:avLst/>
          </a:prstGeom>
          <a:noFill/>
        </p:spPr>
        <p:txBody>
          <a:bodyPr wrap="square">
            <a:spAutoFit/>
          </a:bodyPr>
          <a:lstStyle/>
          <a:p>
            <a:pPr marL="0" indent="0">
              <a:buNone/>
            </a:pPr>
            <a:r>
              <a:rPr lang="en-US" sz="3200" b="1" cap="small" dirty="0">
                <a:latin typeface="Arial" pitchFamily="34" charset="0"/>
                <a:ea typeface="Cambria" panose="02040503050406030204" pitchFamily="18" charset="0"/>
                <a:cs typeface="Arial" pitchFamily="34" charset="0"/>
              </a:rPr>
              <a:t>Independent variables for each group and effects on the different classes on each dependent variable (</a:t>
            </a:r>
            <a:r>
              <a:rPr lang="en-US" sz="3200" b="1" cap="small" dirty="0" err="1">
                <a:latin typeface="Arial" pitchFamily="34" charset="0"/>
                <a:ea typeface="Cambria" panose="02040503050406030204" pitchFamily="18" charset="0"/>
                <a:cs typeface="Arial" pitchFamily="34" charset="0"/>
              </a:rPr>
              <a:t>Bor</a:t>
            </a:r>
            <a:r>
              <a:rPr lang="ro-RO" sz="3200" b="1" cap="small" dirty="0">
                <a:latin typeface="Arial" pitchFamily="34" charset="0"/>
                <a:ea typeface="Cambria" panose="02040503050406030204" pitchFamily="18" charset="0"/>
                <a:cs typeface="Arial" pitchFamily="34" charset="0"/>
              </a:rPr>
              <a:t>ș et al., 2023</a:t>
            </a:r>
            <a:r>
              <a:rPr lang="en-US" sz="3200" b="1" cap="small" dirty="0">
                <a:latin typeface="Arial" pitchFamily="34" charset="0"/>
                <a:ea typeface="Cambria" panose="02040503050406030204" pitchFamily="18" charset="0"/>
                <a:cs typeface="Arial" pitchFamily="34" charset="0"/>
              </a:rPr>
              <a:t>)</a:t>
            </a:r>
          </a:p>
        </p:txBody>
      </p:sp>
      <p:pic>
        <p:nvPicPr>
          <p:cNvPr id="29" name="Picture 2">
            <a:extLst>
              <a:ext uri="{FF2B5EF4-FFF2-40B4-BE49-F238E27FC236}">
                <a16:creationId xmlns:a16="http://schemas.microsoft.com/office/drawing/2014/main" id="{9999B7EB-18A1-91EC-DA40-7D4BA58CEC56}"/>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8754" b="22198"/>
          <a:stretch/>
        </p:blipFill>
        <p:spPr bwMode="auto">
          <a:xfrm>
            <a:off x="14507988" y="22609403"/>
            <a:ext cx="14517940" cy="8572500"/>
          </a:xfrm>
          <a:prstGeom prst="rect">
            <a:avLst/>
          </a:prstGeom>
          <a:noFill/>
          <a:extLst>
            <a:ext uri="{909E8E84-426E-40DD-AFC4-6F175D3DCCD1}">
              <a14:hiddenFill xmlns:a14="http://schemas.microsoft.com/office/drawing/2010/main">
                <a:solidFill>
                  <a:srgbClr val="FFFFFF"/>
                </a:solidFill>
              </a14:hiddenFill>
            </a:ext>
          </a:extLst>
        </p:spPr>
      </p:pic>
      <p:sp>
        <p:nvSpPr>
          <p:cNvPr id="30" name="Rectangle 29"/>
          <p:cNvSpPr/>
          <p:nvPr/>
        </p:nvSpPr>
        <p:spPr>
          <a:xfrm>
            <a:off x="14469888" y="21738878"/>
            <a:ext cx="16198850" cy="584775"/>
          </a:xfrm>
          <a:prstGeom prst="rect">
            <a:avLst/>
          </a:prstGeom>
        </p:spPr>
        <p:txBody>
          <a:bodyPr>
            <a:spAutoFit/>
          </a:bodyPr>
          <a:lstStyle/>
          <a:p>
            <a:r>
              <a:rPr lang="en-US" sz="3200" b="1" cap="small" dirty="0">
                <a:latin typeface="Arial" pitchFamily="34" charset="0"/>
                <a:ea typeface="Cambria" panose="02040503050406030204" pitchFamily="18" charset="0"/>
                <a:cs typeface="Arial" pitchFamily="34" charset="0"/>
              </a:rPr>
              <a:t>The accessory </a:t>
            </a:r>
            <a:r>
              <a:rPr lang="ro-RO" sz="3200" b="1" cap="small" dirty="0">
                <a:latin typeface="Arial" pitchFamily="34" charset="0"/>
                <a:ea typeface="Cambria" panose="02040503050406030204" pitchFamily="18" charset="0"/>
                <a:cs typeface="Arial" pitchFamily="34" charset="0"/>
              </a:rPr>
              <a:t>Corpus </a:t>
            </a:r>
            <a:r>
              <a:rPr lang="en-US" sz="3200" b="1" cap="small" dirty="0">
                <a:latin typeface="Arial" pitchFamily="34" charset="0"/>
                <a:ea typeface="Cambria" panose="02040503050406030204" pitchFamily="18" charset="0"/>
                <a:cs typeface="Arial" pitchFamily="34" charset="0"/>
              </a:rPr>
              <a:t>lute</a:t>
            </a:r>
            <a:r>
              <a:rPr lang="ro-RO" sz="3200" b="1" cap="small" dirty="0">
                <a:latin typeface="Arial" pitchFamily="34" charset="0"/>
                <a:ea typeface="Cambria" panose="02040503050406030204" pitchFamily="18" charset="0"/>
                <a:cs typeface="Arial" pitchFamily="34" charset="0"/>
              </a:rPr>
              <a:t>um </a:t>
            </a:r>
            <a:r>
              <a:rPr lang="en-US" sz="3200" b="1" cap="small" dirty="0">
                <a:latin typeface="Arial" pitchFamily="34" charset="0"/>
                <a:ea typeface="Cambria" panose="02040503050406030204" pitchFamily="18" charset="0"/>
                <a:cs typeface="Arial" pitchFamily="34" charset="0"/>
              </a:rPr>
              <a:t>in</a:t>
            </a:r>
            <a:r>
              <a:rPr lang="ro-RO" sz="3200" b="1" cap="small" dirty="0">
                <a:latin typeface="Arial" pitchFamily="34" charset="0"/>
                <a:ea typeface="Cambria" panose="02040503050406030204" pitchFamily="18" charset="0"/>
                <a:cs typeface="Arial" pitchFamily="34" charset="0"/>
              </a:rPr>
              <a:t> embryo transfer procedure (el Azzi et al., 2023)</a:t>
            </a:r>
          </a:p>
        </p:txBody>
      </p:sp>
      <p:pic>
        <p:nvPicPr>
          <p:cNvPr id="3" name="Picture 2">
            <a:extLst>
              <a:ext uri="{FF2B5EF4-FFF2-40B4-BE49-F238E27FC236}">
                <a16:creationId xmlns:a16="http://schemas.microsoft.com/office/drawing/2014/main" id="{E7E34A46-5A32-E7B2-0E8B-17FEE466868D}"/>
              </a:ext>
            </a:extLst>
          </p:cNvPr>
          <p:cNvPicPr>
            <a:picLocks noChangeAspect="1"/>
          </p:cNvPicPr>
          <p:nvPr/>
        </p:nvPicPr>
        <p:blipFill>
          <a:blip r:embed="rId4"/>
          <a:stretch>
            <a:fillRect/>
          </a:stretch>
        </p:blipFill>
        <p:spPr>
          <a:xfrm>
            <a:off x="26495960" y="760315"/>
            <a:ext cx="4781953" cy="4713447"/>
          </a:xfrm>
          <a:prstGeom prst="rect">
            <a:avLst/>
          </a:prstGeom>
        </p:spPr>
      </p:pic>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974</TotalTime>
  <Words>583</Words>
  <Application>Microsoft Office PowerPoint</Application>
  <PresentationFormat>Custom</PresentationFormat>
  <Paragraphs>92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Calibri</vt:lpstr>
      <vt:lpstr>Calibri Light</vt:lpstr>
      <vt:lpstr>Cambria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163</cp:revision>
  <cp:lastPrinted>2020-03-30T08:43:16Z</cp:lastPrinted>
  <dcterms:created xsi:type="dcterms:W3CDTF">2015-08-26T05:25:30Z</dcterms:created>
  <dcterms:modified xsi:type="dcterms:W3CDTF">2025-05-05T09:59:58Z</dcterms:modified>
</cp:coreProperties>
</file>