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p:scale>
          <a:sx n="30" d="100"/>
          <a:sy n="30" d="100"/>
        </p:scale>
        <p:origin x="516" y="24"/>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5/7/2025</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59" y="1125147"/>
            <a:ext cx="4405798" cy="4226200"/>
          </a:xfrm>
          <a:prstGeom prst="rect">
            <a:avLst/>
          </a:prstGeom>
        </p:spPr>
      </p:pic>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2862322"/>
          </a:xfrm>
          <a:prstGeom prst="rect">
            <a:avLst/>
          </a:prstGeom>
          <a:noFill/>
        </p:spPr>
        <p:txBody>
          <a:bodyPr wrap="square" rtlCol="0">
            <a:spAutoFit/>
          </a:bodyPr>
          <a:lstStyle/>
          <a:p>
            <a:pPr algn="ctr"/>
            <a:r>
              <a:rPr lang="en-US" sz="6000" b="1" dirty="0" smtClean="0">
                <a:latin typeface="Arial" charset="0"/>
                <a:ea typeface="Arial" charset="0"/>
                <a:cs typeface="Arial" charset="0"/>
              </a:rPr>
              <a:t>RESEARCH </a:t>
            </a:r>
            <a:r>
              <a:rPr lang="en-US" sz="6000" b="1" dirty="0">
                <a:latin typeface="Arial" charset="0"/>
                <a:ea typeface="Arial" charset="0"/>
                <a:cs typeface="Arial" charset="0"/>
              </a:rPr>
              <a:t>ON THE RELATIONSHIP BETWEEN THE CALENDAR PERIOD OF CALVING OF ROMANIAN BUFFALO BREEDS AND THE AVERAGE DAILY GROWTH RECORDED</a:t>
            </a:r>
          </a:p>
        </p:txBody>
      </p:sp>
      <p:sp>
        <p:nvSpPr>
          <p:cNvPr id="19" name="TextBox 18"/>
          <p:cNvSpPr txBox="1"/>
          <p:nvPr/>
        </p:nvSpPr>
        <p:spPr>
          <a:xfrm>
            <a:off x="1846465" y="9443137"/>
            <a:ext cx="28822273" cy="1754326"/>
          </a:xfrm>
          <a:prstGeom prst="rect">
            <a:avLst/>
          </a:prstGeom>
          <a:noFill/>
        </p:spPr>
        <p:txBody>
          <a:bodyPr wrap="square" rtlCol="0">
            <a:spAutoFit/>
          </a:bodyPr>
          <a:lstStyle/>
          <a:p>
            <a:pPr algn="r"/>
            <a:r>
              <a:rPr lang="ro-RO" sz="3600" b="1" dirty="0" smtClean="0">
                <a:latin typeface="Arial" panose="020B0604020202020204" pitchFamily="34" charset="0"/>
                <a:cs typeface="Arial" panose="020B0604020202020204" pitchFamily="34" charset="0"/>
              </a:rPr>
              <a:t>REMUS CHIOREAN</a:t>
            </a:r>
            <a:r>
              <a:rPr lang="ro-RO" sz="3600" b="1" baseline="30000" dirty="0" smtClean="0">
                <a:latin typeface="Arial" panose="020B0604020202020204" pitchFamily="34" charset="0"/>
                <a:cs typeface="Arial" panose="020B0604020202020204" pitchFamily="34" charset="0"/>
              </a:rPr>
              <a:t>1</a:t>
            </a:r>
            <a:r>
              <a:rPr lang="ro-RO" sz="3600" b="1" dirty="0">
                <a:latin typeface="Arial" panose="020B0604020202020204" pitchFamily="34" charset="0"/>
                <a:cs typeface="Arial" panose="020B0604020202020204" pitchFamily="34" charset="0"/>
              </a:rPr>
              <a:t>, MĂDĂLINA MOLDOVAN</a:t>
            </a:r>
            <a:r>
              <a:rPr lang="ro-RO" sz="3600" b="1" baseline="30000" dirty="0">
                <a:latin typeface="Arial" panose="020B0604020202020204" pitchFamily="34" charset="0"/>
                <a:cs typeface="Arial" panose="020B0604020202020204" pitchFamily="34" charset="0"/>
              </a:rPr>
              <a:t>1</a:t>
            </a:r>
            <a:r>
              <a:rPr lang="ro-RO" sz="3600" b="1" dirty="0">
                <a:latin typeface="Arial" panose="020B0604020202020204" pitchFamily="34" charset="0"/>
                <a:cs typeface="Arial" panose="020B0604020202020204" pitchFamily="34" charset="0"/>
              </a:rPr>
              <a:t>, ADRIAN </a:t>
            </a:r>
            <a:r>
              <a:rPr lang="ro-RO" sz="3600" b="1" dirty="0" smtClean="0">
                <a:latin typeface="Arial" panose="020B0604020202020204" pitchFamily="34" charset="0"/>
                <a:cs typeface="Arial" panose="020B0604020202020204" pitchFamily="34" charset="0"/>
              </a:rPr>
              <a:t>BOTA</a:t>
            </a:r>
            <a:r>
              <a:rPr lang="ro-RO" sz="3600" b="1" baseline="30000" dirty="0" smtClean="0">
                <a:latin typeface="Arial" panose="020B0604020202020204" pitchFamily="34" charset="0"/>
                <a:cs typeface="Arial" panose="020B0604020202020204" pitchFamily="34" charset="0"/>
              </a:rPr>
              <a:t>1 </a:t>
            </a:r>
          </a:p>
          <a:p>
            <a:pPr algn="r"/>
            <a:r>
              <a:rPr lang="ro-RO" sz="3200" b="1" baseline="30000" dirty="0" smtClean="0">
                <a:latin typeface="Arial" panose="020B0604020202020204" pitchFamily="34" charset="0"/>
                <a:cs typeface="Arial" panose="020B0604020202020204" pitchFamily="34" charset="0"/>
              </a:rPr>
              <a:t>1 </a:t>
            </a:r>
            <a:r>
              <a:rPr lang="ro-RO" sz="3200" b="1" dirty="0">
                <a:latin typeface="Arial" panose="020B0604020202020204" pitchFamily="34" charset="0"/>
                <a:cs typeface="Arial" panose="020B0604020202020204" pitchFamily="34" charset="0"/>
              </a:rPr>
              <a:t>SCDCB ȘERCAIA, </a:t>
            </a:r>
            <a:r>
              <a:rPr lang="ro-RO" sz="3200" b="1" dirty="0" err="1">
                <a:latin typeface="Arial" panose="020B0604020202020204" pitchFamily="34" charset="0"/>
                <a:cs typeface="Arial" panose="020B0604020202020204" pitchFamily="34" charset="0"/>
              </a:rPr>
              <a:t>Campului</a:t>
            </a:r>
            <a:r>
              <a:rPr lang="ro-RO" sz="3200" b="1" dirty="0">
                <a:latin typeface="Arial" panose="020B0604020202020204" pitchFamily="34" charset="0"/>
                <a:cs typeface="Arial" panose="020B0604020202020204" pitchFamily="34" charset="0"/>
              </a:rPr>
              <a:t>, </a:t>
            </a:r>
            <a:r>
              <a:rPr lang="ro-RO" sz="3200" b="1" dirty="0" err="1">
                <a:latin typeface="Arial" panose="020B0604020202020204" pitchFamily="34" charset="0"/>
                <a:cs typeface="Arial" panose="020B0604020202020204" pitchFamily="34" charset="0"/>
              </a:rPr>
              <a:t>no</a:t>
            </a:r>
            <a:r>
              <a:rPr lang="ro-RO" sz="3200" b="1" dirty="0">
                <a:latin typeface="Arial" panose="020B0604020202020204" pitchFamily="34" charset="0"/>
                <a:cs typeface="Arial" panose="020B0604020202020204" pitchFamily="34" charset="0"/>
              </a:rPr>
              <a:t> 2, </a:t>
            </a:r>
            <a:r>
              <a:rPr lang="ro-RO" sz="3200" b="1" dirty="0" err="1">
                <a:latin typeface="Arial" panose="020B0604020202020204" pitchFamily="34" charset="0"/>
                <a:cs typeface="Arial" panose="020B0604020202020204" pitchFamily="34" charset="0"/>
              </a:rPr>
              <a:t>Sercaia</a:t>
            </a:r>
            <a:r>
              <a:rPr lang="ro-RO" sz="3200" b="1" dirty="0">
                <a:latin typeface="Arial" panose="020B0604020202020204" pitchFamily="34" charset="0"/>
                <a:cs typeface="Arial" panose="020B0604020202020204" pitchFamily="34" charset="0"/>
              </a:rPr>
              <a:t>, Romania, 0268245890, scdcb.sercaia@yahoo.com</a:t>
            </a:r>
          </a:p>
          <a:p>
            <a:pPr algn="r"/>
            <a:endParaRPr lang="ro-RO" sz="3600" b="1" i="1" dirty="0">
              <a:latin typeface="Arial" panose="020B0604020202020204" pitchFamily="34" charset="0"/>
              <a:ea typeface="Arial" charset="0"/>
              <a:cs typeface="Arial" panose="020B0604020202020204" pitchFamily="34" charset="0"/>
            </a:endParaRPr>
          </a:p>
        </p:txBody>
      </p:sp>
      <p:sp>
        <p:nvSpPr>
          <p:cNvPr id="20" name="TextBox 19"/>
          <p:cNvSpPr txBox="1"/>
          <p:nvPr/>
        </p:nvSpPr>
        <p:spPr>
          <a:xfrm>
            <a:off x="1746653" y="11131520"/>
            <a:ext cx="28922085" cy="2123658"/>
          </a:xfrm>
          <a:prstGeom prst="rect">
            <a:avLst/>
          </a:prstGeom>
          <a:noFill/>
        </p:spPr>
        <p:txBody>
          <a:bodyPr wrap="square" rtlCol="0">
            <a:spAutoFit/>
          </a:bodyPr>
          <a:lstStyle/>
          <a:p>
            <a:pPr algn="just"/>
            <a:r>
              <a:rPr lang="ro-RO" sz="3600" b="1" dirty="0" smtClean="0">
                <a:latin typeface="Arial" charset="0"/>
                <a:ea typeface="Arial" charset="0"/>
                <a:cs typeface="Arial" charset="0"/>
              </a:rPr>
              <a:t>INTRODUCTION: </a:t>
            </a:r>
            <a:r>
              <a:rPr lang="en-US" sz="3200" b="1" dirty="0" smtClean="0">
                <a:latin typeface="Arial" charset="0"/>
                <a:ea typeface="Arial" charset="0"/>
                <a:cs typeface="Arial" charset="0"/>
              </a:rPr>
              <a:t>The </a:t>
            </a:r>
            <a:r>
              <a:rPr lang="en-US" sz="3200" b="1" dirty="0">
                <a:latin typeface="Arial" charset="0"/>
                <a:ea typeface="Arial" charset="0"/>
                <a:cs typeface="Arial" charset="0"/>
              </a:rPr>
              <a:t>Romanian buffalo (</a:t>
            </a:r>
            <a:r>
              <a:rPr lang="en-US" sz="3200" b="1" dirty="0" err="1">
                <a:latin typeface="Arial" charset="0"/>
                <a:ea typeface="Arial" charset="0"/>
                <a:cs typeface="Arial" charset="0"/>
              </a:rPr>
              <a:t>Bubalus</a:t>
            </a:r>
            <a:r>
              <a:rPr lang="en-US" sz="3200" b="1" dirty="0">
                <a:latin typeface="Arial" charset="0"/>
                <a:ea typeface="Arial" charset="0"/>
                <a:cs typeface="Arial" charset="0"/>
              </a:rPr>
              <a:t> </a:t>
            </a:r>
            <a:r>
              <a:rPr lang="en-US" sz="3200" b="1" dirty="0" err="1">
                <a:latin typeface="Arial" charset="0"/>
                <a:ea typeface="Arial" charset="0"/>
                <a:cs typeface="Arial" charset="0"/>
              </a:rPr>
              <a:t>bubalis</a:t>
            </a:r>
            <a:r>
              <a:rPr lang="en-US" sz="3200" b="1" dirty="0">
                <a:latin typeface="Arial" charset="0"/>
                <a:ea typeface="Arial" charset="0"/>
                <a:cs typeface="Arial" charset="0"/>
              </a:rPr>
              <a:t>) is valued for its adaptability and productive traits. Although herd numbers declined, interest in conservation is rising. This study examines how the calving calendar affects average daily gain in male calves, alongside body development, morphometric indices, and feeding regimes. Using monthly measurements and statistical analysis, it aims to optimize growth and nutrition strategies, contributing to improved productivity and efficiency in buffalo farming.</a:t>
            </a:r>
            <a:r>
              <a:rPr lang="ro-RO" sz="3200" b="1" dirty="0" smtClean="0">
                <a:latin typeface="Arial" charset="0"/>
                <a:ea typeface="Arial" charset="0"/>
                <a:cs typeface="Arial" charset="0"/>
              </a:rPr>
              <a:t> </a:t>
            </a:r>
          </a:p>
        </p:txBody>
      </p:sp>
      <p:sp>
        <p:nvSpPr>
          <p:cNvPr id="21" name="TextBox 20"/>
          <p:cNvSpPr txBox="1"/>
          <p:nvPr/>
        </p:nvSpPr>
        <p:spPr>
          <a:xfrm>
            <a:off x="1613326" y="13838130"/>
            <a:ext cx="29055412" cy="2616101"/>
          </a:xfrm>
          <a:prstGeom prst="rect">
            <a:avLst/>
          </a:prstGeom>
          <a:noFill/>
        </p:spPr>
        <p:txBody>
          <a:bodyPr wrap="square" rtlCol="0">
            <a:spAutoFit/>
          </a:bodyPr>
          <a:lstStyle/>
          <a:p>
            <a:pPr algn="just"/>
            <a:r>
              <a:rPr lang="ro-RO" sz="3600" b="1" dirty="0">
                <a:latin typeface="Arial" charset="0"/>
                <a:ea typeface="Arial" charset="0"/>
                <a:cs typeface="Arial" charset="0"/>
              </a:rPr>
              <a:t>MATERIAL AND </a:t>
            </a:r>
            <a:r>
              <a:rPr lang="ro-RO" sz="3600" b="1" dirty="0" smtClean="0">
                <a:latin typeface="Arial" charset="0"/>
                <a:ea typeface="Arial" charset="0"/>
                <a:cs typeface="Arial" charset="0"/>
              </a:rPr>
              <a:t>METHOD: </a:t>
            </a:r>
            <a:r>
              <a:rPr lang="en-US" sz="3200" b="1" dirty="0" smtClean="0">
                <a:latin typeface="Arial" charset="0"/>
                <a:ea typeface="Arial" charset="0"/>
                <a:cs typeface="Arial" charset="0"/>
              </a:rPr>
              <a:t>The </a:t>
            </a:r>
            <a:r>
              <a:rPr lang="en-US" sz="3200" b="1" dirty="0">
                <a:latin typeface="Arial" charset="0"/>
                <a:ea typeface="Arial" charset="0"/>
                <a:cs typeface="Arial" charset="0"/>
              </a:rPr>
              <a:t>study involved 10 male Romanian buffalo calves born between April and September 2022 at SCDCB </a:t>
            </a:r>
            <a:r>
              <a:rPr lang="en-US" sz="3200" b="1" dirty="0" err="1">
                <a:latin typeface="Arial" charset="0"/>
                <a:ea typeface="Arial" charset="0"/>
                <a:cs typeface="Arial" charset="0"/>
              </a:rPr>
              <a:t>Șercaia</a:t>
            </a:r>
            <a:r>
              <a:rPr lang="en-US" sz="3200" b="1" dirty="0">
                <a:latin typeface="Arial" charset="0"/>
                <a:ea typeface="Arial" charset="0"/>
                <a:cs typeface="Arial" charset="0"/>
              </a:rPr>
              <a:t>. Calves were selected based on calving period, uniform development, feed intake, and health status. Raised in similar semi-intensive conditions, they received a balanced diet of hay, green mass, corn silage, fodder maize, and </a:t>
            </a:r>
            <a:r>
              <a:rPr lang="en-US" sz="3200" b="1" dirty="0" err="1">
                <a:latin typeface="Arial" charset="0"/>
                <a:ea typeface="Arial" charset="0"/>
                <a:cs typeface="Arial" charset="0"/>
              </a:rPr>
              <a:t>Zoofort</a:t>
            </a:r>
            <a:r>
              <a:rPr lang="en-US" sz="3200" b="1" dirty="0">
                <a:latin typeface="Arial" charset="0"/>
                <a:ea typeface="Arial" charset="0"/>
                <a:cs typeface="Arial" charset="0"/>
              </a:rPr>
              <a:t>. Over 105 days, monthly body measurements and daily feed intake were recorded. Growth parameters and morphometric indices were analyzed statistically to assess the influence of calving period on average daily gain and development.</a:t>
            </a:r>
            <a:endParaRPr lang="ro-RO" sz="3200" b="1" dirty="0">
              <a:latin typeface="Arial" charset="0"/>
              <a:ea typeface="Arial" charset="0"/>
              <a:cs typeface="Arial" charset="0"/>
            </a:endParaRPr>
          </a:p>
        </p:txBody>
      </p:sp>
      <p:sp>
        <p:nvSpPr>
          <p:cNvPr id="22" name="TextBox 21"/>
          <p:cNvSpPr txBox="1"/>
          <p:nvPr/>
        </p:nvSpPr>
        <p:spPr>
          <a:xfrm>
            <a:off x="1613326" y="17202975"/>
            <a:ext cx="29267502" cy="16896933"/>
          </a:xfrm>
          <a:prstGeom prst="rect">
            <a:avLst/>
          </a:prstGeom>
          <a:noFill/>
        </p:spPr>
        <p:txBody>
          <a:bodyPr wrap="square" rtlCol="0">
            <a:spAutoFit/>
          </a:bodyPr>
          <a:lstStyle/>
          <a:p>
            <a:pPr algn="just"/>
            <a:r>
              <a:rPr lang="ro-RO" sz="3600" b="1" dirty="0">
                <a:latin typeface="Arial" charset="0"/>
                <a:ea typeface="Arial" charset="0"/>
                <a:cs typeface="Arial" charset="0"/>
              </a:rPr>
              <a:t>RESULTS AND </a:t>
            </a:r>
            <a:r>
              <a:rPr lang="ro-RO" sz="3600" b="1" dirty="0" smtClean="0">
                <a:latin typeface="Arial" charset="0"/>
                <a:ea typeface="Arial" charset="0"/>
                <a:cs typeface="Arial" charset="0"/>
              </a:rPr>
              <a:t>DISCUSSION: </a:t>
            </a:r>
            <a:r>
              <a:rPr lang="en-US" sz="3200" b="1" dirty="0" smtClean="0">
                <a:latin typeface="Arial" charset="0"/>
                <a:ea typeface="Arial" charset="0"/>
                <a:cs typeface="Arial" charset="0"/>
              </a:rPr>
              <a:t>Body </a:t>
            </a:r>
            <a:r>
              <a:rPr lang="en-US" sz="3200" b="1" dirty="0">
                <a:latin typeface="Arial" charset="0"/>
                <a:ea typeface="Arial" charset="0"/>
                <a:cs typeface="Arial" charset="0"/>
              </a:rPr>
              <a:t>Mass and Morphometric Development of Romanian Buffalo Calves from Calving to Weaning – Pre-experimental </a:t>
            </a:r>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r>
              <a:rPr lang="en-US" sz="3200" b="1" dirty="0" err="1" smtClean="0">
                <a:latin typeface="Arial" charset="0"/>
                <a:ea typeface="Arial" charset="0"/>
                <a:cs typeface="Arial" charset="0"/>
              </a:rPr>
              <a:t>EvaluationThis</a:t>
            </a:r>
            <a:r>
              <a:rPr lang="en-US" sz="3200" b="1" dirty="0" smtClean="0">
                <a:latin typeface="Arial" charset="0"/>
                <a:ea typeface="Arial" charset="0"/>
                <a:cs typeface="Arial" charset="0"/>
              </a:rPr>
              <a:t> </a:t>
            </a:r>
            <a:r>
              <a:rPr lang="en-US" sz="3200" b="1" dirty="0">
                <a:latin typeface="Arial" charset="0"/>
                <a:ea typeface="Arial" charset="0"/>
                <a:cs typeface="Arial" charset="0"/>
              </a:rPr>
              <a:t>study assessed the evolution of body mass and morphometric development in 10 male Romanian buffalo calves from birth to weaning (90–120 days), under a semi-intensive feeding regime. The average body mass gain during this period was 34.2 kg, with a standard deviation of 5.06 kg and a coefficient of variation (CV) of 14.79%, reflecting moderate inter-individual variability. The maximum gain was 45 kg in 100 days, corresponding to an average daily gain (ADG) of 0.45 kg/day, exceeding the group mean of 0.38 kg/day. </a:t>
            </a:r>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r>
              <a:rPr lang="en-US" sz="3200" b="1" dirty="0" smtClean="0">
                <a:latin typeface="Arial" charset="0"/>
                <a:ea typeface="Arial" charset="0"/>
                <a:cs typeface="Arial" charset="0"/>
              </a:rPr>
              <a:t>This </a:t>
            </a:r>
            <a:r>
              <a:rPr lang="en-US" sz="3200" b="1" dirty="0">
                <a:latin typeface="Arial" charset="0"/>
                <a:ea typeface="Arial" charset="0"/>
                <a:cs typeface="Arial" charset="0"/>
              </a:rPr>
              <a:t>variability was attributed to calving season (April–September), nutritional accessibility (especially green fodder), maternal factors, and individual genetic </a:t>
            </a:r>
            <a:r>
              <a:rPr lang="en-US" sz="3200" b="1" dirty="0" err="1">
                <a:latin typeface="Arial" charset="0"/>
                <a:ea typeface="Arial" charset="0"/>
                <a:cs typeface="Arial" charset="0"/>
              </a:rPr>
              <a:t>potential.At</a:t>
            </a:r>
            <a:r>
              <a:rPr lang="en-US" sz="3200" b="1" dirty="0">
                <a:latin typeface="Arial" charset="0"/>
                <a:ea typeface="Arial" charset="0"/>
                <a:cs typeface="Arial" charset="0"/>
              </a:rPr>
              <a:t> the end of the 15-day pre-experimental period, calves averaged 113.0 kg in body weight, with good uniformity in linear traits such as withers height (CV = 4.7%), chest circumference (CV = 5.43%), and trunk length (CV = 6.24%), indicating a harmonious physical development. Greater variation was observed for chest width and whistle circumference (CV ≈ 18%), highlighting differences in skeletal robustness and </a:t>
            </a:r>
            <a:r>
              <a:rPr lang="en-US" sz="3200" b="1" dirty="0" err="1">
                <a:latin typeface="Arial" charset="0"/>
                <a:ea typeface="Arial" charset="0"/>
                <a:cs typeface="Arial" charset="0"/>
              </a:rPr>
              <a:t>musculature.The</a:t>
            </a:r>
            <a:r>
              <a:rPr lang="en-US" sz="3200" b="1" dirty="0">
                <a:latin typeface="Arial" charset="0"/>
                <a:ea typeface="Arial" charset="0"/>
                <a:cs typeface="Arial" charset="0"/>
              </a:rPr>
              <a:t> Body Composition Index (IFC) averaged 90.99 (CV = 5.85%), while the Bone Index (IO) showed higher variability (mean = 10.67; CV = 20.72%), reflecting diversity in limb development. The average daily gain during this phase was 0.55 kg/day (CV = 27.19%), consistent with literature data for other buffalo </a:t>
            </a:r>
            <a:r>
              <a:rPr lang="en-US" sz="3200" b="1" dirty="0" err="1">
                <a:latin typeface="Arial" charset="0"/>
                <a:ea typeface="Arial" charset="0"/>
                <a:cs typeface="Arial" charset="0"/>
              </a:rPr>
              <a:t>breeds.Feeding</a:t>
            </a:r>
            <a:r>
              <a:rPr lang="en-US" sz="3200" b="1" dirty="0">
                <a:latin typeface="Arial" charset="0"/>
                <a:ea typeface="Arial" charset="0"/>
                <a:cs typeface="Arial" charset="0"/>
              </a:rPr>
              <a:t> was based primarily on green mass (~105 kg/head/day), hay (7.5 kg/head/day) and forage corn (18 kg/head/day), with constant administration of mineral supplement (</a:t>
            </a:r>
            <a:r>
              <a:rPr lang="en-US" sz="3200" b="1" dirty="0" err="1">
                <a:latin typeface="Arial" charset="0"/>
                <a:ea typeface="Arial" charset="0"/>
                <a:cs typeface="Arial" charset="0"/>
              </a:rPr>
              <a:t>Zoofort</a:t>
            </a:r>
            <a:r>
              <a:rPr lang="en-US" sz="3200" b="1" dirty="0">
                <a:latin typeface="Arial" charset="0"/>
                <a:ea typeface="Arial" charset="0"/>
                <a:cs typeface="Arial" charset="0"/>
              </a:rPr>
              <a:t>). A strong positive correlation was found between hay consumption and key morphometric traits (e.g., thoracic perimeter r = 0.67, trunk length r = 0.64, body weight r = 0.62, p &lt; 0.05–0.01), emphasizing the structural role of roughage in early skeletal-muscular development. Green mass consumption also showed positive, though milder </a:t>
            </a:r>
            <a:r>
              <a:rPr lang="en-US" sz="3200" b="1" dirty="0" err="1">
                <a:latin typeface="Arial" charset="0"/>
                <a:ea typeface="Arial" charset="0"/>
                <a:cs typeface="Arial" charset="0"/>
              </a:rPr>
              <a:t>correlations.The</a:t>
            </a:r>
            <a:r>
              <a:rPr lang="en-US" sz="3200" b="1" dirty="0">
                <a:latin typeface="Arial" charset="0"/>
                <a:ea typeface="Arial" charset="0"/>
                <a:cs typeface="Arial" charset="0"/>
              </a:rPr>
              <a:t> results support the genetic and adaptive potential of the Romanian Buffalo breed under balanced nutrition and highlight the importance of structured fiber intake in achieving harmonious body development. These findings provide a solid foundation for subsequent experimental assessments focused on growth dynamics and optimization of early feeding strategies</a:t>
            </a:r>
            <a:r>
              <a:rPr lang="en-US" sz="3200" b="1" dirty="0" smtClean="0">
                <a:latin typeface="Arial" charset="0"/>
                <a:ea typeface="Arial" charset="0"/>
                <a:cs typeface="Arial" charset="0"/>
              </a:rPr>
              <a:t>.</a:t>
            </a:r>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p:txBody>
      </p:sp>
      <p:sp>
        <p:nvSpPr>
          <p:cNvPr id="23" name="TextBox 22"/>
          <p:cNvSpPr txBox="1"/>
          <p:nvPr/>
        </p:nvSpPr>
        <p:spPr>
          <a:xfrm>
            <a:off x="1746653" y="33339113"/>
            <a:ext cx="13700176" cy="5570756"/>
          </a:xfrm>
          <a:prstGeom prst="rect">
            <a:avLst/>
          </a:prstGeom>
          <a:noFill/>
        </p:spPr>
        <p:txBody>
          <a:bodyPr wrap="square" rtlCol="0">
            <a:spAutoFit/>
          </a:bodyPr>
          <a:lstStyle/>
          <a:p>
            <a:pPr algn="just"/>
            <a:r>
              <a:rPr lang="ro-RO" sz="3600" b="1" dirty="0" smtClean="0">
                <a:latin typeface="Arial" charset="0"/>
                <a:ea typeface="Arial" charset="0"/>
                <a:cs typeface="Arial" charset="0"/>
              </a:rPr>
              <a:t>CONCLUSIONS: </a:t>
            </a:r>
            <a:r>
              <a:rPr lang="en-US" sz="3200" b="1" dirty="0" smtClean="0">
                <a:latin typeface="Arial" charset="0"/>
                <a:ea typeface="Arial" charset="0"/>
                <a:cs typeface="Arial" charset="0"/>
              </a:rPr>
              <a:t>The </a:t>
            </a:r>
            <a:r>
              <a:rPr lang="en-US" sz="3200" b="1" dirty="0">
                <a:latin typeface="Arial" charset="0"/>
                <a:ea typeface="Arial" charset="0"/>
                <a:cs typeface="Arial" charset="0"/>
              </a:rPr>
              <a:t>growth of 10 male Romanian buffalo calves from calving to slaughter is influenced by the calving calendar. The average body mass gain from calving to weaning was 34.2 kg, with moderate variability. The age at slaughter ranged from 11.5 to 15.5 months, with an average body mass of 177.6 kg at slaughter, showing medium to high variability. Calves born in spring (April–May) had higher body masses at slaughter compared to those born later in the year, suggesting that the calving period affects growth potential. Optimizing the calving calendar, along with proper green fodder utilization and nutrition, could improve growth performance in the fattening phase.</a:t>
            </a:r>
            <a:endParaRPr lang="ro-RO" sz="3200" b="1" dirty="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93306" y="1684421"/>
            <a:ext cx="18865516" cy="3785652"/>
          </a:xfrm>
          <a:prstGeom prst="rect">
            <a:avLst/>
          </a:prstGeom>
          <a:noFill/>
        </p:spPr>
        <p:txBody>
          <a:bodyPr wrap="square" rtlCol="0">
            <a:spAutoFit/>
          </a:bodyPr>
          <a:lstStyle/>
          <a:p>
            <a:pPr algn="ctr"/>
            <a:r>
              <a:rPr lang="ro-RO" sz="8000" b="1" dirty="0" smtClean="0">
                <a:latin typeface="Arial Black" panose="020B0A04020102020204" pitchFamily="34" charset="0"/>
              </a:rPr>
              <a:t>CONFERINȚA NAȚIONALĂ </a:t>
            </a:r>
            <a:r>
              <a:rPr lang="en-US" sz="8000" b="1" dirty="0" smtClean="0">
                <a:latin typeface="Arial Black" panose="020B0A04020102020204" pitchFamily="34" charset="0"/>
              </a:rPr>
              <a:t>“</a:t>
            </a:r>
            <a:r>
              <a:rPr lang="ro-RO" sz="8000" b="1" dirty="0" smtClean="0">
                <a:latin typeface="Arial Black" panose="020B0A04020102020204" pitchFamily="34" charset="0"/>
              </a:rPr>
              <a:t>ANIVERSAREA</a:t>
            </a:r>
            <a:r>
              <a:rPr lang="en-US" sz="8000" b="1" dirty="0" smtClean="0">
                <a:latin typeface="Arial Black" panose="020B0A04020102020204" pitchFamily="34" charset="0"/>
              </a:rPr>
              <a:t> ICAR”</a:t>
            </a:r>
          </a:p>
          <a:p>
            <a:pPr algn="ctr"/>
            <a:r>
              <a:rPr lang="en-US" sz="8000" b="1" dirty="0" smtClean="0">
                <a:latin typeface="Arial Black" panose="020B0A04020102020204" pitchFamily="34" charset="0"/>
              </a:rPr>
              <a:t>Edi</a:t>
            </a:r>
            <a:r>
              <a:rPr lang="ro-RO" sz="8000" b="1" dirty="0" err="1" smtClean="0">
                <a:latin typeface="Arial Black" panose="020B0A04020102020204" pitchFamily="34" charset="0"/>
              </a:rPr>
              <a:t>ția</a:t>
            </a:r>
            <a:r>
              <a:rPr lang="ro-RO" sz="8000" b="1" dirty="0" smtClean="0">
                <a:latin typeface="Arial Black" panose="020B0A04020102020204" pitchFamily="34" charset="0"/>
              </a:rPr>
              <a:t> IV – 29 mai 2025</a:t>
            </a:r>
          </a:p>
        </p:txBody>
      </p:sp>
      <p:sp>
        <p:nvSpPr>
          <p:cNvPr id="16" name="TextBox 15"/>
          <p:cNvSpPr txBox="1"/>
          <p:nvPr/>
        </p:nvSpPr>
        <p:spPr>
          <a:xfrm>
            <a:off x="26640596" y="1125147"/>
            <a:ext cx="4028142" cy="1569660"/>
          </a:xfrm>
          <a:prstGeom prst="rect">
            <a:avLst/>
          </a:prstGeom>
          <a:noFill/>
        </p:spPr>
        <p:txBody>
          <a:bodyPr wrap="square" rtlCol="0">
            <a:spAutoFit/>
          </a:bodyPr>
          <a:lstStyle/>
          <a:p>
            <a:endParaRPr lang="ro-RO" sz="4800" dirty="0" smtClean="0"/>
          </a:p>
          <a:p>
            <a:endParaRPr lang="en-US" sz="4800" dirty="0"/>
          </a:p>
        </p:txBody>
      </p:sp>
      <p:pic>
        <p:nvPicPr>
          <p:cNvPr id="3" name="Imagine 2"/>
          <p:cNvPicPr>
            <a:picLocks noChangeAspect="1"/>
          </p:cNvPicPr>
          <p:nvPr/>
        </p:nvPicPr>
        <p:blipFill>
          <a:blip r:embed="rId3"/>
          <a:stretch>
            <a:fillRect/>
          </a:stretch>
        </p:blipFill>
        <p:spPr>
          <a:xfrm>
            <a:off x="26876829" y="1125147"/>
            <a:ext cx="3791910" cy="4226200"/>
          </a:xfrm>
          <a:prstGeom prst="rect">
            <a:avLst/>
          </a:prstGeom>
        </p:spPr>
      </p:pic>
      <p:pic>
        <p:nvPicPr>
          <p:cNvPr id="26" name="Imagine 25"/>
          <p:cNvPicPr/>
          <p:nvPr/>
        </p:nvPicPr>
        <p:blipFill>
          <a:blip r:embed="rId4">
            <a:extLst>
              <a:ext uri="{28A0092B-C50C-407E-A947-70E740481C1C}">
                <a14:useLocalDpi xmlns:a14="http://schemas.microsoft.com/office/drawing/2010/main" val="0"/>
              </a:ext>
            </a:extLst>
          </a:blip>
          <a:srcRect/>
          <a:stretch>
            <a:fillRect/>
          </a:stretch>
        </p:blipFill>
        <p:spPr bwMode="auto">
          <a:xfrm>
            <a:off x="5148267" y="20492304"/>
            <a:ext cx="7952518" cy="2878895"/>
          </a:xfrm>
          <a:prstGeom prst="rect">
            <a:avLst/>
          </a:prstGeom>
          <a:noFill/>
          <a:ln>
            <a:noFill/>
          </a:ln>
        </p:spPr>
      </p:pic>
      <p:pic>
        <p:nvPicPr>
          <p:cNvPr id="4" name="Imagine 3"/>
          <p:cNvPicPr>
            <a:picLocks noChangeAspect="1"/>
          </p:cNvPicPr>
          <p:nvPr/>
        </p:nvPicPr>
        <p:blipFill>
          <a:blip r:embed="rId5"/>
          <a:stretch>
            <a:fillRect/>
          </a:stretch>
        </p:blipFill>
        <p:spPr>
          <a:xfrm>
            <a:off x="13100785" y="20436534"/>
            <a:ext cx="7151914" cy="2930923"/>
          </a:xfrm>
          <a:prstGeom prst="rect">
            <a:avLst/>
          </a:prstGeom>
        </p:spPr>
      </p:pic>
      <p:pic>
        <p:nvPicPr>
          <p:cNvPr id="7" name="Imagine 6"/>
          <p:cNvPicPr>
            <a:picLocks noChangeAspect="1"/>
          </p:cNvPicPr>
          <p:nvPr/>
        </p:nvPicPr>
        <p:blipFill>
          <a:blip r:embed="rId6"/>
          <a:stretch>
            <a:fillRect/>
          </a:stretch>
        </p:blipFill>
        <p:spPr>
          <a:xfrm>
            <a:off x="20892410" y="20338126"/>
            <a:ext cx="4566412" cy="2766200"/>
          </a:xfrm>
          <a:prstGeom prst="rect">
            <a:avLst/>
          </a:prstGeom>
        </p:spPr>
      </p:pic>
      <p:pic>
        <p:nvPicPr>
          <p:cNvPr id="8" name="Imagine 7"/>
          <p:cNvPicPr>
            <a:picLocks noChangeAspect="1"/>
          </p:cNvPicPr>
          <p:nvPr/>
        </p:nvPicPr>
        <p:blipFill>
          <a:blip r:embed="rId7"/>
          <a:stretch>
            <a:fillRect/>
          </a:stretch>
        </p:blipFill>
        <p:spPr>
          <a:xfrm>
            <a:off x="26098533" y="20306176"/>
            <a:ext cx="4782295" cy="2830101"/>
          </a:xfrm>
          <a:prstGeom prst="rect">
            <a:avLst/>
          </a:prstGeom>
        </p:spPr>
      </p:pic>
      <p:pic>
        <p:nvPicPr>
          <p:cNvPr id="9" name="Imagine 8"/>
          <p:cNvPicPr>
            <a:picLocks noChangeAspect="1"/>
          </p:cNvPicPr>
          <p:nvPr/>
        </p:nvPicPr>
        <p:blipFill>
          <a:blip r:embed="rId8"/>
          <a:stretch>
            <a:fillRect/>
          </a:stretch>
        </p:blipFill>
        <p:spPr>
          <a:xfrm>
            <a:off x="4585924" y="30260513"/>
            <a:ext cx="7609661" cy="3114956"/>
          </a:xfrm>
          <a:prstGeom prst="rect">
            <a:avLst/>
          </a:prstGeom>
        </p:spPr>
      </p:pic>
      <p:pic>
        <p:nvPicPr>
          <p:cNvPr id="28" name="Imagine 27"/>
          <p:cNvPicPr>
            <a:picLocks noChangeAspect="1"/>
          </p:cNvPicPr>
          <p:nvPr/>
        </p:nvPicPr>
        <p:blipFill>
          <a:blip r:embed="rId9"/>
          <a:stretch>
            <a:fillRect/>
          </a:stretch>
        </p:blipFill>
        <p:spPr>
          <a:xfrm>
            <a:off x="12559036" y="30111063"/>
            <a:ext cx="6284135" cy="3114956"/>
          </a:xfrm>
          <a:prstGeom prst="rect">
            <a:avLst/>
          </a:prstGeom>
        </p:spPr>
      </p:pic>
      <p:pic>
        <p:nvPicPr>
          <p:cNvPr id="29" name="Imagine 28"/>
          <p:cNvPicPr>
            <a:picLocks noChangeAspect="1"/>
          </p:cNvPicPr>
          <p:nvPr/>
        </p:nvPicPr>
        <p:blipFill>
          <a:blip r:embed="rId10"/>
          <a:stretch>
            <a:fillRect/>
          </a:stretch>
        </p:blipFill>
        <p:spPr>
          <a:xfrm>
            <a:off x="19357234" y="29987019"/>
            <a:ext cx="5587524" cy="3237053"/>
          </a:xfrm>
          <a:prstGeom prst="rect">
            <a:avLst/>
          </a:prstGeom>
        </p:spPr>
      </p:pic>
      <p:pic>
        <p:nvPicPr>
          <p:cNvPr id="30" name="Imagine 29"/>
          <p:cNvPicPr>
            <a:picLocks noChangeAspect="1"/>
          </p:cNvPicPr>
          <p:nvPr/>
        </p:nvPicPr>
        <p:blipFill>
          <a:blip r:embed="rId11"/>
          <a:stretch>
            <a:fillRect/>
          </a:stretch>
        </p:blipFill>
        <p:spPr>
          <a:xfrm>
            <a:off x="25184434" y="29952010"/>
            <a:ext cx="6514221" cy="3466084"/>
          </a:xfrm>
          <a:prstGeom prst="rect">
            <a:avLst/>
          </a:prstGeom>
        </p:spPr>
      </p:pic>
      <p:pic>
        <p:nvPicPr>
          <p:cNvPr id="31" name="Imagine 30"/>
          <p:cNvPicPr>
            <a:picLocks noChangeAspect="1"/>
          </p:cNvPicPr>
          <p:nvPr/>
        </p:nvPicPr>
        <p:blipFill>
          <a:blip r:embed="rId12"/>
          <a:stretch>
            <a:fillRect/>
          </a:stretch>
        </p:blipFill>
        <p:spPr>
          <a:xfrm>
            <a:off x="15615385" y="34099908"/>
            <a:ext cx="8201419" cy="4774458"/>
          </a:xfrm>
          <a:prstGeom prst="rect">
            <a:avLst/>
          </a:prstGeom>
        </p:spPr>
      </p:pic>
      <p:pic>
        <p:nvPicPr>
          <p:cNvPr id="32" name="Imagine 31"/>
          <p:cNvPicPr>
            <a:picLocks noChangeAspect="1"/>
          </p:cNvPicPr>
          <p:nvPr/>
        </p:nvPicPr>
        <p:blipFill>
          <a:blip r:embed="rId13"/>
          <a:stretch>
            <a:fillRect/>
          </a:stretch>
        </p:blipFill>
        <p:spPr>
          <a:xfrm>
            <a:off x="25610677" y="33847720"/>
            <a:ext cx="6087978" cy="4553542"/>
          </a:xfrm>
          <a:prstGeom prst="rect">
            <a:avLst/>
          </a:prstGeom>
        </p:spPr>
      </p:pic>
      <p:pic>
        <p:nvPicPr>
          <p:cNvPr id="33" name="Imagine 32"/>
          <p:cNvPicPr>
            <a:picLocks noChangeAspect="1"/>
          </p:cNvPicPr>
          <p:nvPr/>
        </p:nvPicPr>
        <p:blipFill>
          <a:blip r:embed="rId14"/>
          <a:stretch>
            <a:fillRect/>
          </a:stretch>
        </p:blipFill>
        <p:spPr>
          <a:xfrm>
            <a:off x="1572866" y="20322073"/>
            <a:ext cx="3255546" cy="2782254"/>
          </a:xfrm>
          <a:prstGeom prst="rect">
            <a:avLst/>
          </a:prstGeom>
        </p:spPr>
      </p:pic>
      <p:pic>
        <p:nvPicPr>
          <p:cNvPr id="34" name="Imagine 33"/>
          <p:cNvPicPr>
            <a:picLocks noChangeAspect="1"/>
          </p:cNvPicPr>
          <p:nvPr/>
        </p:nvPicPr>
        <p:blipFill>
          <a:blip r:embed="rId15"/>
          <a:stretch>
            <a:fillRect/>
          </a:stretch>
        </p:blipFill>
        <p:spPr>
          <a:xfrm>
            <a:off x="1572866" y="30111063"/>
            <a:ext cx="2893220" cy="2554445"/>
          </a:xfrm>
          <a:prstGeom prst="rect">
            <a:avLst/>
          </a:prstGeom>
        </p:spPr>
      </p:pic>
    </p:spTree>
    <p:extLst>
      <p:ext uri="{BB962C8B-B14F-4D97-AF65-F5344CB8AC3E}">
        <p14:creationId xmlns:p14="http://schemas.microsoft.com/office/powerpoint/2010/main" val="1478231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1250</TotalTime>
  <Words>775</Words>
  <Application>Microsoft Office PowerPoint</Application>
  <PresentationFormat>Particularizare</PresentationFormat>
  <Paragraphs>25</Paragraphs>
  <Slides>1</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vt:i4>
      </vt:variant>
    </vt:vector>
  </HeadingPairs>
  <TitlesOfParts>
    <vt:vector size="6" baseType="lpstr">
      <vt:lpstr>Arial</vt:lpstr>
      <vt:lpstr>Arial Black</vt:lpstr>
      <vt:lpstr>Calibri</vt:lpstr>
      <vt:lpstr>Calibri Light</vt:lpstr>
      <vt:lpstr>Office Theme</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l2</cp:lastModifiedBy>
  <cp:revision>166</cp:revision>
  <cp:lastPrinted>2020-03-30T08:43:16Z</cp:lastPrinted>
  <dcterms:created xsi:type="dcterms:W3CDTF">2015-08-26T05:25:30Z</dcterms:created>
  <dcterms:modified xsi:type="dcterms:W3CDTF">2025-05-07T06:25:24Z</dcterms:modified>
</cp:coreProperties>
</file>