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30" d="100"/>
          <a:sy n="30" d="100"/>
        </p:scale>
        <p:origin x="516" y="24"/>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5/7/2025</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59" y="1125147"/>
            <a:ext cx="4405798" cy="4226200"/>
          </a:xfrm>
          <a:prstGeom prst="rect">
            <a:avLst/>
          </a:prstGeom>
        </p:spPr>
      </p:pic>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a:latin typeface="Arial" charset="0"/>
                <a:ea typeface="Arial" charset="0"/>
                <a:cs typeface="Arial" charset="0"/>
              </a:rPr>
              <a:t>DYNAMICS OF THE CHEMICAL COMPOSITION OF MILK FROM ROMANIAN BUFFALOES COWS DEPENDING ON THE LACTATION CURV</a:t>
            </a:r>
            <a:endParaRPr lang="en-US" sz="6000" b="1" dirty="0">
              <a:latin typeface="Arial" charset="0"/>
              <a:ea typeface="Arial" charset="0"/>
              <a:cs typeface="Arial" charset="0"/>
            </a:endParaRPr>
          </a:p>
        </p:txBody>
      </p:sp>
      <p:sp>
        <p:nvSpPr>
          <p:cNvPr id="19" name="TextBox 18"/>
          <p:cNvSpPr txBox="1"/>
          <p:nvPr/>
        </p:nvSpPr>
        <p:spPr>
          <a:xfrm>
            <a:off x="1846465" y="9443137"/>
            <a:ext cx="28822273" cy="1661993"/>
          </a:xfrm>
          <a:prstGeom prst="rect">
            <a:avLst/>
          </a:prstGeom>
          <a:noFill/>
        </p:spPr>
        <p:txBody>
          <a:bodyPr wrap="square" rtlCol="0">
            <a:spAutoFit/>
          </a:bodyPr>
          <a:lstStyle/>
          <a:p>
            <a:pPr algn="r"/>
            <a:r>
              <a:rPr lang="ro-RO" sz="3600" b="1" dirty="0">
                <a:latin typeface="Arial" panose="020B0604020202020204" pitchFamily="34" charset="0"/>
                <a:cs typeface="Arial" panose="020B0604020202020204" pitchFamily="34" charset="0"/>
              </a:rPr>
              <a:t>MĂDĂLINA </a:t>
            </a:r>
            <a:r>
              <a:rPr lang="ro-RO" sz="3600" b="1" dirty="0" smtClean="0">
                <a:latin typeface="Arial" panose="020B0604020202020204" pitchFamily="34" charset="0"/>
                <a:cs typeface="Arial" panose="020B0604020202020204" pitchFamily="34" charset="0"/>
              </a:rPr>
              <a:t>MOLDOVAN</a:t>
            </a:r>
            <a:r>
              <a:rPr lang="ro-RO" sz="3600" b="1" baseline="30000" dirty="0" smtClean="0">
                <a:latin typeface="Arial" panose="020B0604020202020204" pitchFamily="34" charset="0"/>
                <a:cs typeface="Arial" panose="020B0604020202020204" pitchFamily="34" charset="0"/>
              </a:rPr>
              <a:t>1</a:t>
            </a:r>
            <a:r>
              <a:rPr lang="ro-RO" sz="3600" b="1" dirty="0" smtClean="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REMUS </a:t>
            </a:r>
            <a:r>
              <a:rPr lang="ro-RO" sz="3600" b="1" dirty="0" smtClean="0">
                <a:latin typeface="Arial" panose="020B0604020202020204" pitchFamily="34" charset="0"/>
                <a:cs typeface="Arial" panose="020B0604020202020204" pitchFamily="34" charset="0"/>
              </a:rPr>
              <a:t>CHIOREAN</a:t>
            </a:r>
            <a:r>
              <a:rPr lang="ro-RO" sz="3600" b="1" baseline="30000" dirty="0" smtClean="0">
                <a:latin typeface="Arial" panose="020B0604020202020204" pitchFamily="34" charset="0"/>
                <a:cs typeface="Arial" panose="020B0604020202020204" pitchFamily="34" charset="0"/>
              </a:rPr>
              <a:t>1</a:t>
            </a:r>
            <a:r>
              <a:rPr lang="ro-RO" sz="3600" b="1" dirty="0" smtClean="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ADRIAN </a:t>
            </a:r>
            <a:r>
              <a:rPr lang="ro-RO" sz="3600" b="1" dirty="0" smtClean="0">
                <a:latin typeface="Arial" panose="020B0604020202020204" pitchFamily="34" charset="0"/>
                <a:cs typeface="Arial" panose="020B0604020202020204" pitchFamily="34" charset="0"/>
              </a:rPr>
              <a:t>BOTA</a:t>
            </a:r>
            <a:r>
              <a:rPr lang="ro-RO" sz="3600" b="1" baseline="30000" dirty="0" smtClean="0">
                <a:latin typeface="Arial" panose="020B0604020202020204" pitchFamily="34" charset="0"/>
                <a:cs typeface="Arial" panose="020B0604020202020204" pitchFamily="34" charset="0"/>
              </a:rPr>
              <a:t>1 </a:t>
            </a:r>
            <a:endParaRPr lang="ro-RO" sz="3600" b="1" baseline="30000" dirty="0" smtClean="0">
              <a:latin typeface="Arial" panose="020B0604020202020204" pitchFamily="34" charset="0"/>
              <a:cs typeface="Arial" panose="020B0604020202020204" pitchFamily="34" charset="0"/>
            </a:endParaRPr>
          </a:p>
          <a:p>
            <a:pPr algn="r"/>
            <a:r>
              <a:rPr lang="ro-RO" sz="3000" b="1" baseline="30000" dirty="0" smtClean="0">
                <a:latin typeface="Arial" panose="020B0604020202020204" pitchFamily="34" charset="0"/>
                <a:cs typeface="Arial" panose="020B0604020202020204" pitchFamily="34" charset="0"/>
              </a:rPr>
              <a:t>1</a:t>
            </a:r>
            <a:r>
              <a:rPr lang="ro-RO" sz="3000" b="1" dirty="0" smtClean="0">
                <a:latin typeface="Arial" panose="020B0604020202020204" pitchFamily="34" charset="0"/>
                <a:cs typeface="Arial" panose="020B0604020202020204" pitchFamily="34" charset="0"/>
              </a:rPr>
              <a:t>SCDCB </a:t>
            </a:r>
            <a:r>
              <a:rPr lang="ro-RO" sz="3000" b="1" dirty="0">
                <a:latin typeface="Arial" panose="020B0604020202020204" pitchFamily="34" charset="0"/>
                <a:cs typeface="Arial" panose="020B0604020202020204" pitchFamily="34" charset="0"/>
              </a:rPr>
              <a:t>ȘERCAIA, </a:t>
            </a:r>
            <a:r>
              <a:rPr lang="ro-RO" sz="3000" b="1" dirty="0" err="1">
                <a:latin typeface="Arial" panose="020B0604020202020204" pitchFamily="34" charset="0"/>
                <a:cs typeface="Arial" panose="020B0604020202020204" pitchFamily="34" charset="0"/>
              </a:rPr>
              <a:t>Campului</a:t>
            </a:r>
            <a:r>
              <a:rPr lang="ro-RO" sz="3000" b="1" dirty="0">
                <a:latin typeface="Arial" panose="020B0604020202020204" pitchFamily="34" charset="0"/>
                <a:cs typeface="Arial" panose="020B0604020202020204" pitchFamily="34" charset="0"/>
              </a:rPr>
              <a:t>, </a:t>
            </a:r>
            <a:r>
              <a:rPr lang="ro-RO" sz="3000" b="1" dirty="0" err="1">
                <a:latin typeface="Arial" panose="020B0604020202020204" pitchFamily="34" charset="0"/>
                <a:cs typeface="Arial" panose="020B0604020202020204" pitchFamily="34" charset="0"/>
              </a:rPr>
              <a:t>no</a:t>
            </a:r>
            <a:r>
              <a:rPr lang="ro-RO" sz="3000" b="1" dirty="0">
                <a:latin typeface="Arial" panose="020B0604020202020204" pitchFamily="34" charset="0"/>
                <a:cs typeface="Arial" panose="020B0604020202020204" pitchFamily="34" charset="0"/>
              </a:rPr>
              <a:t> 2, </a:t>
            </a:r>
            <a:r>
              <a:rPr lang="ro-RO" sz="3000" b="1" dirty="0" err="1">
                <a:latin typeface="Arial" panose="020B0604020202020204" pitchFamily="34" charset="0"/>
                <a:cs typeface="Arial" panose="020B0604020202020204" pitchFamily="34" charset="0"/>
              </a:rPr>
              <a:t>Sercaia</a:t>
            </a:r>
            <a:r>
              <a:rPr lang="ro-RO" sz="3000" b="1" dirty="0">
                <a:latin typeface="Arial" panose="020B0604020202020204" pitchFamily="34" charset="0"/>
                <a:cs typeface="Arial" panose="020B0604020202020204" pitchFamily="34" charset="0"/>
              </a:rPr>
              <a:t>, Romania, 0268245890, scdcb.sercaia@yahoo.com</a:t>
            </a:r>
          </a:p>
          <a:p>
            <a:pPr algn="r"/>
            <a:endParaRPr lang="ro-RO" sz="3600" b="1" i="1" dirty="0">
              <a:latin typeface="Arial" panose="020B0604020202020204" pitchFamily="34" charset="0"/>
              <a:ea typeface="Arial" charset="0"/>
              <a:cs typeface="Arial" panose="020B0604020202020204" pitchFamily="34" charset="0"/>
            </a:endParaRPr>
          </a:p>
        </p:txBody>
      </p:sp>
      <p:sp>
        <p:nvSpPr>
          <p:cNvPr id="20" name="TextBox 19"/>
          <p:cNvSpPr txBox="1"/>
          <p:nvPr/>
        </p:nvSpPr>
        <p:spPr>
          <a:xfrm>
            <a:off x="1632857" y="11131520"/>
            <a:ext cx="29035881" cy="1631216"/>
          </a:xfrm>
          <a:prstGeom prst="rect">
            <a:avLst/>
          </a:prstGeom>
          <a:noFill/>
        </p:spPr>
        <p:txBody>
          <a:bodyPr wrap="square" rtlCol="0">
            <a:spAutoFit/>
          </a:bodyPr>
          <a:lstStyle/>
          <a:p>
            <a:pPr algn="just"/>
            <a:r>
              <a:rPr lang="ro-RO" sz="3600" b="1" dirty="0" smtClean="0">
                <a:latin typeface="Arial" charset="0"/>
                <a:ea typeface="Arial" charset="0"/>
                <a:cs typeface="Arial" charset="0"/>
              </a:rPr>
              <a:t>INTRODUCTION: </a:t>
            </a:r>
            <a:r>
              <a:rPr lang="en-US" sz="3000" b="1" dirty="0">
                <a:latin typeface="Arial" charset="0"/>
                <a:ea typeface="Arial" charset="0"/>
                <a:cs typeface="Arial" charset="0"/>
              </a:rPr>
              <a:t>The domestic buffalo (</a:t>
            </a:r>
            <a:r>
              <a:rPr lang="en-US" sz="3000" b="1" dirty="0" err="1">
                <a:latin typeface="Arial" charset="0"/>
                <a:ea typeface="Arial" charset="0"/>
                <a:cs typeface="Arial" charset="0"/>
              </a:rPr>
              <a:t>Bubalus</a:t>
            </a:r>
            <a:r>
              <a:rPr lang="en-US" sz="3000" b="1" dirty="0">
                <a:latin typeface="Arial" charset="0"/>
                <a:ea typeface="Arial" charset="0"/>
                <a:cs typeface="Arial" charset="0"/>
              </a:rPr>
              <a:t> </a:t>
            </a:r>
            <a:r>
              <a:rPr lang="en-US" sz="3000" b="1" dirty="0" err="1">
                <a:latin typeface="Arial" charset="0"/>
                <a:ea typeface="Arial" charset="0"/>
                <a:cs typeface="Arial" charset="0"/>
              </a:rPr>
              <a:t>bubalis</a:t>
            </a:r>
            <a:r>
              <a:rPr lang="en-US" sz="3000" b="1" dirty="0">
                <a:latin typeface="Arial" charset="0"/>
                <a:ea typeface="Arial" charset="0"/>
                <a:cs typeface="Arial" charset="0"/>
              </a:rPr>
              <a:t>) produces milk rich in fat, protein, and minerals, ideal for high-quality dairy products. Milk composition varies with lactation stage, influencing its quality and value. This study analyzes fat, protein, and lactose content in Romanian buffalo milk across lactation phases, supporting better use of this indigenous genetic resource.</a:t>
            </a:r>
            <a:r>
              <a:rPr lang="ro-RO" sz="3000" b="1" dirty="0" smtClean="0">
                <a:latin typeface="Arial" charset="0"/>
                <a:ea typeface="Arial" charset="0"/>
                <a:cs typeface="Arial" charset="0"/>
              </a:rPr>
              <a:t> </a:t>
            </a:r>
            <a:endParaRPr lang="ro-RO" sz="3000" b="1" dirty="0" smtClean="0">
              <a:latin typeface="Arial" charset="0"/>
              <a:ea typeface="Arial" charset="0"/>
              <a:cs typeface="Arial" charset="0"/>
            </a:endParaRPr>
          </a:p>
        </p:txBody>
      </p:sp>
      <p:sp>
        <p:nvSpPr>
          <p:cNvPr id="21" name="TextBox 20"/>
          <p:cNvSpPr txBox="1"/>
          <p:nvPr/>
        </p:nvSpPr>
        <p:spPr>
          <a:xfrm>
            <a:off x="1534886" y="12877951"/>
            <a:ext cx="29133852" cy="3877985"/>
          </a:xfrm>
          <a:prstGeom prst="rect">
            <a:avLst/>
          </a:prstGeom>
          <a:noFill/>
        </p:spPr>
        <p:txBody>
          <a:bodyPr wrap="square" rtlCol="0">
            <a:spAutoFit/>
          </a:bodyPr>
          <a:lstStyle/>
          <a:p>
            <a:pPr algn="just"/>
            <a:r>
              <a:rPr lang="ro-RO" sz="3600" b="1" dirty="0">
                <a:latin typeface="Arial" charset="0"/>
                <a:ea typeface="Arial" charset="0"/>
                <a:cs typeface="Arial" charset="0"/>
              </a:rPr>
              <a:t>MATERIAL AND </a:t>
            </a:r>
            <a:r>
              <a:rPr lang="ro-RO" sz="3600" b="1" dirty="0" smtClean="0">
                <a:latin typeface="Arial" charset="0"/>
                <a:ea typeface="Arial" charset="0"/>
                <a:cs typeface="Arial" charset="0"/>
              </a:rPr>
              <a:t>METHOD: </a:t>
            </a:r>
            <a:r>
              <a:rPr lang="en-US" sz="3000" b="1" dirty="0">
                <a:latin typeface="Arial" charset="0"/>
                <a:ea typeface="Arial" charset="0"/>
                <a:cs typeface="Arial" charset="0"/>
              </a:rPr>
              <a:t>The study was conducted on a batch of 20 Romanian Buffaloes in different lactation stages (from the first to the fourth lactation), in order to evaluate milk composition variation depending on lactation stage. All animals were kept under similar feeding and housing conditions at the Research and Development Station for Buffalo Raising in </a:t>
            </a:r>
            <a:r>
              <a:rPr lang="en-US" sz="3000" b="1" dirty="0" err="1">
                <a:latin typeface="Arial" charset="0"/>
                <a:ea typeface="Arial" charset="0"/>
                <a:cs typeface="Arial" charset="0"/>
              </a:rPr>
              <a:t>Șercaia</a:t>
            </a:r>
            <a:r>
              <a:rPr lang="en-US" sz="3000" b="1" dirty="0">
                <a:latin typeface="Arial" charset="0"/>
                <a:ea typeface="Arial" charset="0"/>
                <a:cs typeface="Arial" charset="0"/>
              </a:rPr>
              <a:t>. A semi-intensive rearing system was applied: during summer, the buffaloes were grazed on pasture, while in winter they were fed with silage and coarse fodder. Milk was collected twice a week during both morning and evening </a:t>
            </a:r>
            <a:r>
              <a:rPr lang="en-US" sz="3000" b="1" dirty="0" err="1">
                <a:latin typeface="Arial" charset="0"/>
                <a:ea typeface="Arial" charset="0"/>
                <a:cs typeface="Arial" charset="0"/>
              </a:rPr>
              <a:t>milkings</a:t>
            </a:r>
            <a:r>
              <a:rPr lang="en-US" sz="3000" b="1" dirty="0">
                <a:latin typeface="Arial" charset="0"/>
                <a:ea typeface="Arial" charset="0"/>
                <a:cs typeface="Arial" charset="0"/>
              </a:rPr>
              <a:t>, and samples were analyzed immediately after </a:t>
            </a:r>
            <a:r>
              <a:rPr lang="en-US" sz="3000" b="1" dirty="0" smtClean="0">
                <a:latin typeface="Arial" charset="0"/>
                <a:ea typeface="Arial" charset="0"/>
                <a:cs typeface="Arial" charset="0"/>
              </a:rPr>
              <a:t>collection.</a:t>
            </a:r>
            <a:r>
              <a:rPr lang="ro-RO" sz="3000" b="1" dirty="0" smtClean="0">
                <a:latin typeface="Arial" charset="0"/>
                <a:ea typeface="Arial" charset="0"/>
                <a:cs typeface="Arial" charset="0"/>
              </a:rPr>
              <a:t> </a:t>
            </a:r>
            <a:r>
              <a:rPr lang="en-US" sz="3000" b="1" dirty="0" err="1" smtClean="0">
                <a:latin typeface="Arial" charset="0"/>
                <a:ea typeface="Arial" charset="0"/>
                <a:cs typeface="Arial" charset="0"/>
              </a:rPr>
              <a:t>Physico</a:t>
            </a:r>
            <a:r>
              <a:rPr lang="en-US" sz="3000" b="1" dirty="0" smtClean="0">
                <a:latin typeface="Arial" charset="0"/>
                <a:ea typeface="Arial" charset="0"/>
                <a:cs typeface="Arial" charset="0"/>
              </a:rPr>
              <a:t>-chemical </a:t>
            </a:r>
            <a:r>
              <a:rPr lang="en-US" sz="3000" b="1" dirty="0">
                <a:latin typeface="Arial" charset="0"/>
                <a:ea typeface="Arial" charset="0"/>
                <a:cs typeface="Arial" charset="0"/>
              </a:rPr>
              <a:t>analyses (fat, protein, lactose) were performed using the EKOMILK-Ultra device. The data were grouped by lactation stages: Phase 1: beginning of lactation (1–30 days), Phase 2: plateau phase (30–50 days), Phase 3: end of plateau (180–200 days), Phase 4: end of lactation (200–270 days). Results were expressed as percentages (%) and statistically processed by calculating the mean and standard deviation.</a:t>
            </a:r>
          </a:p>
        </p:txBody>
      </p:sp>
      <p:sp>
        <p:nvSpPr>
          <p:cNvPr id="22" name="TextBox 21"/>
          <p:cNvSpPr txBox="1"/>
          <p:nvPr/>
        </p:nvSpPr>
        <p:spPr>
          <a:xfrm>
            <a:off x="1341859" y="17021473"/>
            <a:ext cx="29539449" cy="20836473"/>
          </a:xfrm>
          <a:prstGeom prst="rect">
            <a:avLst/>
          </a:prstGeom>
          <a:noFill/>
        </p:spPr>
        <p:txBody>
          <a:bodyPr wrap="square" rtlCol="0">
            <a:spAutoFit/>
          </a:bodyPr>
          <a:lstStyle/>
          <a:p>
            <a:pPr algn="just"/>
            <a:r>
              <a:rPr lang="ro-RO" sz="3600" b="1" dirty="0">
                <a:latin typeface="Arial" charset="0"/>
                <a:ea typeface="Arial" charset="0"/>
                <a:cs typeface="Arial" charset="0"/>
              </a:rPr>
              <a:t>RESULTS AND </a:t>
            </a:r>
            <a:r>
              <a:rPr lang="ro-RO" sz="3600" b="1" dirty="0" smtClean="0">
                <a:latin typeface="Arial" charset="0"/>
                <a:ea typeface="Arial" charset="0"/>
                <a:cs typeface="Arial" charset="0"/>
              </a:rPr>
              <a:t>DISCUSSION</a:t>
            </a:r>
            <a:r>
              <a:rPr lang="ro-RO" sz="3600" b="1" dirty="0" smtClean="0">
                <a:latin typeface="Arial" charset="0"/>
                <a:ea typeface="Arial" charset="0"/>
                <a:cs typeface="Arial" charset="0"/>
              </a:rPr>
              <a:t>: </a:t>
            </a:r>
            <a:r>
              <a:rPr lang="en-US" sz="3000" b="1" dirty="0">
                <a:latin typeface="Arial" charset="0"/>
                <a:ea typeface="Arial" charset="0"/>
                <a:cs typeface="Arial" charset="0"/>
              </a:rPr>
              <a:t>The fat content in Romanian buffalo milk showed significant variation depending on the lactation stage, following the lactation curve. The highest value was recorded at the beginning of lactation (1–30 days), with an average of 7.87 ± 0.05%, reflecting the high nutritional demand of newborn calves and intense activity of alveolar epithelial cells. During the plateau phase (30–50 days), a slight decrease to 7.76 ± 0.33% was observed, influenced by increased milk volume and physiological dilution. In the late plateau (180–200 days), fat content continued to decrease slightly to 7.72 ± 0.37%, associated with the progressive decline in secretory activity. The lowest level was recorded at the end of lactation (200–270 days), averaging 7.46 ± 0.07%, due to reduced prolactin levels and metabolic redirection away from milk production</a:t>
            </a:r>
            <a:r>
              <a:rPr lang="en-US" sz="3000" b="1" dirty="0" smtClean="0">
                <a:latin typeface="Arial" charset="0"/>
                <a:ea typeface="Arial" charset="0"/>
                <a:cs typeface="Arial" charset="0"/>
              </a:rPr>
              <a:t>.</a:t>
            </a:r>
            <a:r>
              <a:rPr lang="ro-RO" sz="3000" b="1" dirty="0" smtClean="0">
                <a:latin typeface="Arial" charset="0"/>
                <a:ea typeface="Arial" charset="0"/>
                <a:cs typeface="Arial" charset="0"/>
              </a:rPr>
              <a:t> </a:t>
            </a:r>
            <a:r>
              <a:rPr lang="en-US" sz="3000" b="1" dirty="0" smtClean="0">
                <a:latin typeface="Arial" charset="0"/>
                <a:ea typeface="Arial" charset="0"/>
                <a:cs typeface="Arial" charset="0"/>
              </a:rPr>
              <a:t>These </a:t>
            </a:r>
            <a:r>
              <a:rPr lang="en-US" sz="3000" b="1" dirty="0">
                <a:latin typeface="Arial" charset="0"/>
                <a:ea typeface="Arial" charset="0"/>
                <a:cs typeface="Arial" charset="0"/>
              </a:rPr>
              <a:t>changes reflect physiological adaptations of the mammary gland and are consistent with findings from other </a:t>
            </a:r>
            <a:r>
              <a:rPr lang="en-US" sz="3000" b="1" dirty="0" smtClean="0">
                <a:latin typeface="Arial" charset="0"/>
                <a:ea typeface="Arial" charset="0"/>
                <a:cs typeface="Arial" charset="0"/>
              </a:rPr>
              <a:t>studies</a:t>
            </a:r>
            <a:r>
              <a:rPr lang="ro-RO" sz="3000" b="1" dirty="0" smtClean="0">
                <a:latin typeface="Arial" charset="0"/>
                <a:ea typeface="Arial" charset="0"/>
                <a:cs typeface="Arial" charset="0"/>
              </a:rPr>
              <a:t>. </a:t>
            </a:r>
            <a:r>
              <a:rPr lang="en-US" sz="3000" b="1" dirty="0" smtClean="0">
                <a:latin typeface="Arial" charset="0"/>
                <a:ea typeface="Arial" charset="0"/>
                <a:cs typeface="Arial" charset="0"/>
              </a:rPr>
              <a:t>In </a:t>
            </a:r>
            <a:r>
              <a:rPr lang="en-US" sz="3000" b="1" dirty="0">
                <a:latin typeface="Arial" charset="0"/>
                <a:ea typeface="Arial" charset="0"/>
                <a:cs typeface="Arial" charset="0"/>
              </a:rPr>
              <a:t>advanced lactation, fat composition also shifts, with decreased short-chain and polyunsaturated fatty acids (e.g., butyric, linoleic, and α-linolenic acids), affecting both the nutritional value and technological properties of buffalo milk</a:t>
            </a:r>
            <a:r>
              <a:rPr lang="en-US" sz="3000" b="1" dirty="0" smtClean="0">
                <a:latin typeface="Arial" charset="0"/>
                <a:ea typeface="Arial" charset="0"/>
                <a:cs typeface="Arial" charset="0"/>
              </a:rPr>
              <a:t>.</a:t>
            </a:r>
            <a:endParaRPr lang="ro-RO" sz="3000" b="1" dirty="0" smtClean="0">
              <a:latin typeface="Arial" charset="0"/>
              <a:ea typeface="Arial" charset="0"/>
              <a:cs typeface="Arial" charset="0"/>
            </a:endParaRPr>
          </a:p>
          <a:p>
            <a:pPr algn="just"/>
            <a:endParaRPr lang="ro-RO" sz="3600" b="1" dirty="0">
              <a:latin typeface="Arial" charset="0"/>
              <a:ea typeface="Arial" charset="0"/>
              <a:cs typeface="Arial" charset="0"/>
            </a:endParaRPr>
          </a:p>
          <a:p>
            <a:pPr algn="just"/>
            <a:r>
              <a:rPr lang="ro-RO" sz="3600" b="1" dirty="0" smtClean="0">
                <a:latin typeface="Arial" charset="0"/>
                <a:ea typeface="Arial" charset="0"/>
                <a:cs typeface="Arial" charset="0"/>
              </a:rPr>
              <a:t> </a:t>
            </a:r>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r>
              <a:rPr lang="en-US" sz="3000" b="1" dirty="0">
                <a:latin typeface="Arial" charset="0"/>
                <a:ea typeface="Arial" charset="0"/>
                <a:cs typeface="Arial" charset="0"/>
              </a:rPr>
              <a:t>The protein content of Romanian Buffalo milk showed significant variations depending on the lactation stage, reflecting physiological and metabolic changes. The highest value was recorded in the early lactation phase (1–30 days), averaging 4.51 ± 0.07%, due to the nutritional needs of newborn calves and high secretory activity of the mammary gland. A slight decrease was observed during the plateau phase (30–50 days), with an average of 4.46 ± 0.09%, corresponding to stabilized milk production. In the late plateau (180–200 days), protein levels remained relatively constant (4.45 ± 0.36%) but showed greater individual variability. The lowest content was found at the end of lactation (200–270 days), with a mean of 4.22 ± 0.18%, as milk production declined and metabolic priorities shifted toward maintenance functions. These results underline the physiological adaptation of milk synthesis across lactation stages and its implications for dairy </a:t>
            </a:r>
            <a:r>
              <a:rPr lang="en-US" sz="3000" b="1" dirty="0" smtClean="0">
                <a:latin typeface="Arial" charset="0"/>
                <a:ea typeface="Arial" charset="0"/>
                <a:cs typeface="Arial" charset="0"/>
              </a:rPr>
              <a:t>processing</a:t>
            </a:r>
            <a:r>
              <a:rPr lang="ro-RO" sz="3000" b="1" dirty="0" smtClean="0">
                <a:latin typeface="Arial" charset="0"/>
                <a:ea typeface="Arial" charset="0"/>
                <a:cs typeface="Arial" charset="0"/>
              </a:rPr>
              <a:t>.</a:t>
            </a:r>
            <a:endParaRPr lang="ro-RO" sz="30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r>
              <a:rPr lang="en-US" sz="3000" b="1" dirty="0">
                <a:latin typeface="Arial" charset="0"/>
                <a:ea typeface="Arial" charset="0"/>
                <a:cs typeface="Arial" charset="0"/>
              </a:rPr>
              <a:t>Lactose, the primary carbohydrate in buffalo milk, ensures energy supply for newborn calves and supports gut microbiota development. Technologically, it is vital for fermentation processes. In this study, lactose content showed moderate variation across lactation. The highest level (4.56 ± 0.16%) was recorded in the first 30 days, reflecting the high secretory activity of the mammary gland postpartum. A slight decrease followed in the plateau </a:t>
            </a:r>
            <a:r>
              <a:rPr lang="en-US" sz="3000" b="1" dirty="0" smtClean="0">
                <a:latin typeface="Arial" charset="0"/>
                <a:ea typeface="Arial" charset="0"/>
                <a:cs typeface="Arial" charset="0"/>
              </a:rPr>
              <a:t>phases</a:t>
            </a:r>
            <a:r>
              <a:rPr lang="ro-RO" sz="3000" b="1" dirty="0" smtClean="0">
                <a:latin typeface="Arial" charset="0"/>
                <a:ea typeface="Arial" charset="0"/>
                <a:cs typeface="Arial" charset="0"/>
              </a:rPr>
              <a:t> </a:t>
            </a:r>
            <a:r>
              <a:rPr lang="en-US" sz="3000" b="1" dirty="0" smtClean="0">
                <a:latin typeface="Arial" charset="0"/>
                <a:ea typeface="Arial" charset="0"/>
                <a:cs typeface="Arial" charset="0"/>
              </a:rPr>
              <a:t>4.45</a:t>
            </a:r>
            <a:r>
              <a:rPr lang="en-US" sz="3000" b="1" dirty="0">
                <a:latin typeface="Arial" charset="0"/>
                <a:ea typeface="Arial" charset="0"/>
                <a:cs typeface="Arial" charset="0"/>
              </a:rPr>
              <a:t> ± 0.17% (30–50 days) and 4.39 ± 0.07% (180–200 </a:t>
            </a:r>
            <a:r>
              <a:rPr lang="en-US" sz="3000" b="1" dirty="0" smtClean="0">
                <a:latin typeface="Arial" charset="0"/>
                <a:ea typeface="Arial" charset="0"/>
                <a:cs typeface="Arial" charset="0"/>
              </a:rPr>
              <a:t>days)</a:t>
            </a:r>
            <a:r>
              <a:rPr lang="ro-RO" sz="3000" b="1" dirty="0" smtClean="0">
                <a:latin typeface="Arial" charset="0"/>
                <a:ea typeface="Arial" charset="0"/>
                <a:cs typeface="Arial" charset="0"/>
              </a:rPr>
              <a:t> </a:t>
            </a:r>
            <a:r>
              <a:rPr lang="en-US" sz="3000" b="1" dirty="0" smtClean="0">
                <a:latin typeface="Arial" charset="0"/>
                <a:ea typeface="Arial" charset="0"/>
                <a:cs typeface="Arial" charset="0"/>
              </a:rPr>
              <a:t>as </a:t>
            </a:r>
            <a:r>
              <a:rPr lang="en-US" sz="3000" b="1" dirty="0">
                <a:latin typeface="Arial" charset="0"/>
                <a:ea typeface="Arial" charset="0"/>
                <a:cs typeface="Arial" charset="0"/>
              </a:rPr>
              <a:t>metabolic priorities shifted. The lowest value (4.19 ± 0.03%) occurred during late lactation (200–270 days), highlighting the progressive decline in glandular activity. These changes are physiologically normal and are influenced by factors such as gestation, hormonal balance, and energy redistribution. The results align with existing literature, confirming a gradual decrease in lactose synthesis as lactation advances.</a:t>
            </a:r>
            <a:endParaRPr lang="ro-RO" sz="30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smtClean="0">
              <a:latin typeface="Arial" charset="0"/>
              <a:ea typeface="Arial" charset="0"/>
              <a:cs typeface="Arial" charset="0"/>
            </a:endParaRPr>
          </a:p>
        </p:txBody>
      </p:sp>
      <p:sp>
        <p:nvSpPr>
          <p:cNvPr id="23" name="TextBox 22"/>
          <p:cNvSpPr txBox="1"/>
          <p:nvPr/>
        </p:nvSpPr>
        <p:spPr>
          <a:xfrm>
            <a:off x="1727703" y="37260538"/>
            <a:ext cx="29459867" cy="1569660"/>
          </a:xfrm>
          <a:prstGeom prst="rect">
            <a:avLst/>
          </a:prstGeom>
          <a:noFill/>
        </p:spPr>
        <p:txBody>
          <a:bodyPr wrap="square" rtlCol="0">
            <a:spAutoFit/>
          </a:bodyPr>
          <a:lstStyle/>
          <a:p>
            <a:pPr algn="just"/>
            <a:r>
              <a:rPr lang="ro-RO" sz="3600" b="1" dirty="0" smtClean="0">
                <a:latin typeface="Arial" charset="0"/>
                <a:ea typeface="Arial" charset="0"/>
                <a:cs typeface="Arial" charset="0"/>
              </a:rPr>
              <a:t>CONCLUSIONS</a:t>
            </a:r>
            <a:r>
              <a:rPr lang="ro-RO" sz="3600" b="1" dirty="0" smtClean="0">
                <a:latin typeface="Arial" charset="0"/>
                <a:ea typeface="Arial" charset="0"/>
                <a:cs typeface="Arial" charset="0"/>
              </a:rPr>
              <a:t>: </a:t>
            </a:r>
            <a:r>
              <a:rPr lang="en-US" sz="3000" b="1" dirty="0">
                <a:latin typeface="Arial" charset="0"/>
                <a:ea typeface="Arial" charset="0"/>
                <a:cs typeface="Arial" charset="0"/>
              </a:rPr>
              <a:t>In Romanian buffaloes, milk fat, protein, and lactose content gradually decrease during lactation. Maximum values were recorded in the first 30 days, followed by a steady decline toward the end of lactation (200–270 days). These changes reflect physiological adaptations and reduced mammary activity. Monitoring these trends is essential for maintaining milk quality and optimizing farm management strategies.</a:t>
            </a:r>
            <a:r>
              <a:rPr lang="ro-RO" sz="3000" b="1" dirty="0" smtClean="0">
                <a:latin typeface="Arial" charset="0"/>
                <a:ea typeface="Arial" charset="0"/>
                <a:cs typeface="Arial" charset="0"/>
              </a:rPr>
              <a:t> </a:t>
            </a:r>
            <a:endParaRPr lang="ro-RO" sz="3000" b="1"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93306" y="1684421"/>
            <a:ext cx="18865516" cy="3785652"/>
          </a:xfrm>
          <a:prstGeom prst="rect">
            <a:avLst/>
          </a:prstGeom>
          <a:noFill/>
        </p:spPr>
        <p:txBody>
          <a:bodyPr wrap="square" rtlCol="0">
            <a:spAutoFit/>
          </a:bodyPr>
          <a:lstStyle/>
          <a:p>
            <a:pPr algn="ctr"/>
            <a:r>
              <a:rPr lang="ro-RO" sz="8000" b="1" dirty="0" smtClean="0">
                <a:latin typeface="Arial Black" panose="020B0A04020102020204" pitchFamily="34" charset="0"/>
              </a:rPr>
              <a:t>CONFERINȚA NAȚIONALĂ </a:t>
            </a:r>
            <a:r>
              <a:rPr lang="en-US" sz="8000" b="1" dirty="0" smtClean="0">
                <a:latin typeface="Arial Black" panose="020B0A04020102020204" pitchFamily="34" charset="0"/>
              </a:rPr>
              <a:t>“</a:t>
            </a:r>
            <a:r>
              <a:rPr lang="ro-RO" sz="8000" b="1" dirty="0" smtClean="0">
                <a:latin typeface="Arial Black" panose="020B0A04020102020204" pitchFamily="34" charset="0"/>
              </a:rPr>
              <a:t>ANIVERSAREA</a:t>
            </a:r>
            <a:r>
              <a:rPr lang="en-US" sz="8000" b="1" dirty="0" smtClean="0">
                <a:latin typeface="Arial Black" panose="020B0A04020102020204" pitchFamily="34" charset="0"/>
              </a:rPr>
              <a:t> ICAR”</a:t>
            </a:r>
          </a:p>
          <a:p>
            <a:pPr algn="ctr"/>
            <a:r>
              <a:rPr lang="en-US" sz="8000" b="1" dirty="0" smtClean="0">
                <a:latin typeface="Arial Black" panose="020B0A04020102020204" pitchFamily="34" charset="0"/>
              </a:rPr>
              <a:t>Edi</a:t>
            </a:r>
            <a:r>
              <a:rPr lang="ro-RO" sz="8000" b="1" dirty="0" err="1" smtClean="0">
                <a:latin typeface="Arial Black" panose="020B0A04020102020204" pitchFamily="34" charset="0"/>
              </a:rPr>
              <a:t>ția</a:t>
            </a:r>
            <a:r>
              <a:rPr lang="ro-RO" sz="8000" b="1" dirty="0" smtClean="0">
                <a:latin typeface="Arial Black" panose="020B0A04020102020204" pitchFamily="34" charset="0"/>
              </a:rPr>
              <a:t> IV – 29 mai 2025</a:t>
            </a:r>
          </a:p>
        </p:txBody>
      </p:sp>
      <p:sp>
        <p:nvSpPr>
          <p:cNvPr id="16" name="TextBox 15"/>
          <p:cNvSpPr txBox="1"/>
          <p:nvPr/>
        </p:nvSpPr>
        <p:spPr>
          <a:xfrm>
            <a:off x="26640596" y="1125147"/>
            <a:ext cx="4028142" cy="1569660"/>
          </a:xfrm>
          <a:prstGeom prst="rect">
            <a:avLst/>
          </a:prstGeom>
          <a:noFill/>
        </p:spPr>
        <p:txBody>
          <a:bodyPr wrap="square" rtlCol="0">
            <a:spAutoFit/>
          </a:bodyPr>
          <a:lstStyle/>
          <a:p>
            <a:endParaRPr lang="ro-RO" sz="4800" dirty="0" smtClean="0"/>
          </a:p>
          <a:p>
            <a:endParaRPr lang="en-US" sz="4800" dirty="0"/>
          </a:p>
        </p:txBody>
      </p:sp>
      <p:pic>
        <p:nvPicPr>
          <p:cNvPr id="3" name="Imagine 2"/>
          <p:cNvPicPr>
            <a:picLocks noChangeAspect="1"/>
          </p:cNvPicPr>
          <p:nvPr/>
        </p:nvPicPr>
        <p:blipFill>
          <a:blip r:embed="rId3"/>
          <a:stretch>
            <a:fillRect/>
          </a:stretch>
        </p:blipFill>
        <p:spPr>
          <a:xfrm>
            <a:off x="26876829" y="1125147"/>
            <a:ext cx="3791910" cy="4226200"/>
          </a:xfrm>
          <a:prstGeom prst="rect">
            <a:avLst/>
          </a:prstGeom>
        </p:spPr>
      </p:pic>
      <p:pic>
        <p:nvPicPr>
          <p:cNvPr id="27" name="Imagine 26"/>
          <p:cNvPicPr/>
          <p:nvPr/>
        </p:nvPicPr>
        <p:blipFill>
          <a:blip r:embed="rId4">
            <a:extLst>
              <a:ext uri="{28A0092B-C50C-407E-A947-70E740481C1C}">
                <a14:useLocalDpi xmlns:a14="http://schemas.microsoft.com/office/drawing/2010/main" val="0"/>
              </a:ext>
            </a:extLst>
          </a:blip>
          <a:srcRect/>
          <a:stretch>
            <a:fillRect/>
          </a:stretch>
        </p:blipFill>
        <p:spPr bwMode="auto">
          <a:xfrm>
            <a:off x="1746653" y="21223401"/>
            <a:ext cx="7645878" cy="2944370"/>
          </a:xfrm>
          <a:prstGeom prst="rect">
            <a:avLst/>
          </a:prstGeom>
          <a:noFill/>
        </p:spPr>
      </p:pic>
      <p:graphicFrame>
        <p:nvGraphicFramePr>
          <p:cNvPr id="38" name="Tabel 37"/>
          <p:cNvGraphicFramePr>
            <a:graphicFrameLocks noGrp="1"/>
          </p:cNvGraphicFramePr>
          <p:nvPr>
            <p:extLst>
              <p:ext uri="{D42A27DB-BD31-4B8C-83A1-F6EECF244321}">
                <p14:modId xmlns:p14="http://schemas.microsoft.com/office/powerpoint/2010/main" val="1374080474"/>
              </p:ext>
            </p:extLst>
          </p:nvPr>
        </p:nvGraphicFramePr>
        <p:xfrm>
          <a:off x="9927329" y="33882714"/>
          <a:ext cx="13277728" cy="3097353"/>
        </p:xfrm>
        <a:graphic>
          <a:graphicData uri="http://schemas.openxmlformats.org/drawingml/2006/table">
            <a:tbl>
              <a:tblPr firstRow="1" firstCol="1" bandRow="1">
                <a:tableStyleId>{5C22544A-7EE6-4342-B048-85BDC9FD1C3A}</a:tableStyleId>
              </a:tblPr>
              <a:tblGrid>
                <a:gridCol w="3919928"/>
                <a:gridCol w="3381270"/>
                <a:gridCol w="2861074"/>
                <a:gridCol w="3115456"/>
              </a:tblGrid>
              <a:tr h="500603">
                <a:tc gridSpan="4">
                  <a:txBody>
                    <a:bodyPr/>
                    <a:lstStyle/>
                    <a:p>
                      <a:pPr algn="ctr">
                        <a:lnSpc>
                          <a:spcPct val="115000"/>
                        </a:lnSpc>
                        <a:spcAft>
                          <a:spcPts val="0"/>
                        </a:spcAft>
                      </a:pPr>
                      <a:r>
                        <a:rPr lang="en-US" sz="2800" dirty="0" smtClean="0">
                          <a:solidFill>
                            <a:schemeClr val="tx1"/>
                          </a:solidFill>
                          <a:effectLst/>
                        </a:rPr>
                        <a:t>Evolution of lactose content (%) depending on the stage of lactation</a:t>
                      </a:r>
                      <a:endParaRPr lang="ro-R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r>
              <a:tr h="500603">
                <a:tc gridSpan="4">
                  <a:txBody>
                    <a:bodyPr/>
                    <a:lstStyle/>
                    <a:p>
                      <a:pPr algn="ctr">
                        <a:lnSpc>
                          <a:spcPct val="115000"/>
                        </a:lnSpc>
                        <a:spcAft>
                          <a:spcPts val="0"/>
                        </a:spcAft>
                      </a:pPr>
                      <a:r>
                        <a:rPr lang="ro-RO" sz="2800" dirty="0" smtClean="0">
                          <a:solidFill>
                            <a:schemeClr val="tx1"/>
                          </a:solidFill>
                          <a:effectLst/>
                        </a:rPr>
                        <a:t>LACTOSE%</a:t>
                      </a:r>
                      <a:endParaRPr lang="ro-R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o-RO"/>
                    </a:p>
                  </a:txBody>
                  <a:tcPr/>
                </a:tc>
                <a:tc hMerge="1">
                  <a:txBody>
                    <a:bodyPr/>
                    <a:lstStyle/>
                    <a:p>
                      <a:endParaRPr lang="ro-RO"/>
                    </a:p>
                  </a:txBody>
                  <a:tcPr/>
                </a:tc>
                <a:tc hMerge="1">
                  <a:txBody>
                    <a:bodyPr/>
                    <a:lstStyle/>
                    <a:p>
                      <a:endParaRPr lang="ro-RO"/>
                    </a:p>
                  </a:txBody>
                  <a:tcPr/>
                </a:tc>
              </a:tr>
              <a:tr h="1063696">
                <a:tc>
                  <a:txBody>
                    <a:bodyPr/>
                    <a:lstStyle/>
                    <a:p>
                      <a:pPr algn="ctr">
                        <a:lnSpc>
                          <a:spcPct val="115000"/>
                        </a:lnSpc>
                        <a:spcAft>
                          <a:spcPts val="0"/>
                        </a:spcAft>
                      </a:pPr>
                      <a:r>
                        <a:rPr lang="ro-RO" sz="2800" dirty="0" err="1">
                          <a:solidFill>
                            <a:schemeClr val="tx1"/>
                          </a:solidFill>
                          <a:effectLst/>
                        </a:rPr>
                        <a:t>Beginning</a:t>
                      </a:r>
                      <a:r>
                        <a:rPr lang="ro-RO" sz="2800" dirty="0">
                          <a:solidFill>
                            <a:schemeClr val="tx1"/>
                          </a:solidFill>
                          <a:effectLst/>
                        </a:rPr>
                        <a:t> of </a:t>
                      </a:r>
                      <a:r>
                        <a:rPr lang="ro-RO" sz="2800" dirty="0" err="1">
                          <a:solidFill>
                            <a:schemeClr val="tx1"/>
                          </a:solidFill>
                          <a:effectLst/>
                        </a:rPr>
                        <a:t>lactation</a:t>
                      </a:r>
                      <a:r>
                        <a:rPr lang="ro-RO" sz="2800" dirty="0">
                          <a:solidFill>
                            <a:schemeClr val="tx1"/>
                          </a:solidFill>
                          <a:effectLst/>
                        </a:rPr>
                        <a:t> </a:t>
                      </a:r>
                      <a:endParaRPr lang="ro-RO" sz="2800" dirty="0" smtClean="0">
                        <a:solidFill>
                          <a:schemeClr val="tx1"/>
                        </a:solidFill>
                        <a:effectLst/>
                      </a:endParaRPr>
                    </a:p>
                    <a:p>
                      <a:pPr algn="ctr">
                        <a:lnSpc>
                          <a:spcPct val="115000"/>
                        </a:lnSpc>
                        <a:spcAft>
                          <a:spcPts val="0"/>
                        </a:spcAft>
                      </a:pPr>
                      <a:r>
                        <a:rPr lang="ro-RO" sz="2800" dirty="0" smtClean="0">
                          <a:solidFill>
                            <a:schemeClr val="tx1"/>
                          </a:solidFill>
                          <a:effectLst/>
                        </a:rPr>
                        <a:t>1-30 </a:t>
                      </a:r>
                      <a:r>
                        <a:rPr lang="ro-RO" sz="2800" dirty="0" err="1">
                          <a:solidFill>
                            <a:schemeClr val="tx1"/>
                          </a:solidFill>
                          <a:effectLst/>
                        </a:rPr>
                        <a:t>days</a:t>
                      </a:r>
                      <a:endParaRPr lang="ro-R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a:solidFill>
                            <a:schemeClr val="tx1"/>
                          </a:solidFill>
                          <a:effectLst/>
                        </a:rPr>
                        <a:t>Begin of </a:t>
                      </a:r>
                      <a:r>
                        <a:rPr lang="ro-RO" sz="2800" b="1" dirty="0" err="1">
                          <a:solidFill>
                            <a:schemeClr val="tx1"/>
                          </a:solidFill>
                          <a:effectLst/>
                        </a:rPr>
                        <a:t>plateau</a:t>
                      </a:r>
                      <a:r>
                        <a:rPr lang="ro-RO" sz="2800" b="1" dirty="0">
                          <a:solidFill>
                            <a:schemeClr val="tx1"/>
                          </a:solidFill>
                          <a:effectLst/>
                        </a:rPr>
                        <a:t> </a:t>
                      </a:r>
                      <a:endParaRPr lang="ro-RO" sz="2800" b="1" dirty="0" smtClean="0">
                        <a:solidFill>
                          <a:schemeClr val="tx1"/>
                        </a:solidFill>
                        <a:effectLst/>
                      </a:endParaRPr>
                    </a:p>
                    <a:p>
                      <a:pPr algn="ctr">
                        <a:lnSpc>
                          <a:spcPct val="115000"/>
                        </a:lnSpc>
                        <a:spcAft>
                          <a:spcPts val="0"/>
                        </a:spcAft>
                      </a:pPr>
                      <a:r>
                        <a:rPr lang="ro-RO" sz="2800" b="1" dirty="0" smtClean="0">
                          <a:solidFill>
                            <a:schemeClr val="tx1"/>
                          </a:solidFill>
                          <a:effectLst/>
                        </a:rPr>
                        <a:t>30-50 </a:t>
                      </a:r>
                      <a:r>
                        <a:rPr lang="ro-RO" sz="2800" b="1" dirty="0" err="1">
                          <a:solidFill>
                            <a:schemeClr val="tx1"/>
                          </a:solidFill>
                          <a:effectLst/>
                        </a:rPr>
                        <a:t>days</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err="1">
                          <a:solidFill>
                            <a:schemeClr val="tx1"/>
                          </a:solidFill>
                          <a:effectLst/>
                        </a:rPr>
                        <a:t>End</a:t>
                      </a:r>
                      <a:r>
                        <a:rPr lang="ro-RO" sz="2800" b="1" dirty="0">
                          <a:solidFill>
                            <a:schemeClr val="tx1"/>
                          </a:solidFill>
                          <a:effectLst/>
                        </a:rPr>
                        <a:t> of </a:t>
                      </a:r>
                      <a:r>
                        <a:rPr lang="ro-RO" sz="2800" b="1" dirty="0" err="1">
                          <a:solidFill>
                            <a:schemeClr val="tx1"/>
                          </a:solidFill>
                          <a:effectLst/>
                        </a:rPr>
                        <a:t>plateau</a:t>
                      </a:r>
                      <a:r>
                        <a:rPr lang="ro-RO" sz="2800" b="1" dirty="0">
                          <a:solidFill>
                            <a:schemeClr val="tx1"/>
                          </a:solidFill>
                          <a:effectLst/>
                        </a:rPr>
                        <a:t> 180-200 </a:t>
                      </a:r>
                      <a:r>
                        <a:rPr lang="ro-RO" sz="2800" b="1" dirty="0" err="1">
                          <a:solidFill>
                            <a:schemeClr val="tx1"/>
                          </a:solidFill>
                          <a:effectLst/>
                        </a:rPr>
                        <a:t>days</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err="1">
                          <a:solidFill>
                            <a:schemeClr val="tx1"/>
                          </a:solidFill>
                          <a:effectLst/>
                        </a:rPr>
                        <a:t>End</a:t>
                      </a:r>
                      <a:r>
                        <a:rPr lang="ro-RO" sz="2800" b="1" dirty="0">
                          <a:solidFill>
                            <a:schemeClr val="tx1"/>
                          </a:solidFill>
                          <a:effectLst/>
                        </a:rPr>
                        <a:t> of </a:t>
                      </a:r>
                      <a:r>
                        <a:rPr lang="ro-RO" sz="2800" b="1" dirty="0" err="1">
                          <a:solidFill>
                            <a:schemeClr val="tx1"/>
                          </a:solidFill>
                          <a:effectLst/>
                        </a:rPr>
                        <a:t>lactation</a:t>
                      </a:r>
                      <a:r>
                        <a:rPr lang="ro-RO" sz="2800" b="1" dirty="0">
                          <a:solidFill>
                            <a:schemeClr val="tx1"/>
                          </a:solidFill>
                          <a:effectLst/>
                        </a:rPr>
                        <a:t> </a:t>
                      </a:r>
                      <a:endParaRPr lang="ro-RO" sz="2800" b="1" dirty="0" smtClean="0">
                        <a:solidFill>
                          <a:schemeClr val="tx1"/>
                        </a:solidFill>
                        <a:effectLst/>
                      </a:endParaRPr>
                    </a:p>
                    <a:p>
                      <a:pPr algn="ctr">
                        <a:lnSpc>
                          <a:spcPct val="115000"/>
                        </a:lnSpc>
                        <a:spcAft>
                          <a:spcPts val="0"/>
                        </a:spcAft>
                      </a:pPr>
                      <a:r>
                        <a:rPr lang="ro-RO" sz="2800" b="1" dirty="0" smtClean="0">
                          <a:solidFill>
                            <a:schemeClr val="tx1"/>
                          </a:solidFill>
                          <a:effectLst/>
                        </a:rPr>
                        <a:t>200-270 </a:t>
                      </a:r>
                      <a:r>
                        <a:rPr lang="ro-RO" sz="2800" b="1" dirty="0" err="1">
                          <a:solidFill>
                            <a:schemeClr val="tx1"/>
                          </a:solidFill>
                          <a:effectLst/>
                        </a:rPr>
                        <a:t>days</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531848">
                <a:tc>
                  <a:txBody>
                    <a:bodyPr/>
                    <a:lstStyle/>
                    <a:p>
                      <a:pPr algn="ctr">
                        <a:lnSpc>
                          <a:spcPct val="115000"/>
                        </a:lnSpc>
                        <a:spcAft>
                          <a:spcPts val="0"/>
                        </a:spcAft>
                      </a:pPr>
                      <a:r>
                        <a:rPr lang="ro-RO" sz="2800" dirty="0" err="1">
                          <a:solidFill>
                            <a:schemeClr val="tx1"/>
                          </a:solidFill>
                          <a:effectLst/>
                        </a:rPr>
                        <a:t>X±Sx</a:t>
                      </a:r>
                      <a:endParaRPr lang="ro-R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err="1">
                          <a:solidFill>
                            <a:schemeClr val="tx1"/>
                          </a:solidFill>
                          <a:effectLst/>
                        </a:rPr>
                        <a:t>X±Sx</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err="1">
                          <a:solidFill>
                            <a:schemeClr val="tx1"/>
                          </a:solidFill>
                          <a:effectLst/>
                        </a:rPr>
                        <a:t>X±Sx</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err="1">
                          <a:solidFill>
                            <a:schemeClr val="tx1"/>
                          </a:solidFill>
                          <a:effectLst/>
                        </a:rPr>
                        <a:t>X±Sx</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r h="500603">
                <a:tc>
                  <a:txBody>
                    <a:bodyPr/>
                    <a:lstStyle/>
                    <a:p>
                      <a:pPr algn="ctr">
                        <a:lnSpc>
                          <a:spcPct val="115000"/>
                        </a:lnSpc>
                        <a:spcAft>
                          <a:spcPts val="0"/>
                        </a:spcAft>
                      </a:pPr>
                      <a:r>
                        <a:rPr lang="ro-RO" sz="2800" dirty="0" smtClean="0">
                          <a:solidFill>
                            <a:schemeClr val="tx1"/>
                          </a:solidFill>
                          <a:effectLst/>
                        </a:rPr>
                        <a:t>4.56±0.16</a:t>
                      </a:r>
                      <a:endParaRPr lang="ro-RO"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smtClean="0">
                          <a:solidFill>
                            <a:schemeClr val="tx1"/>
                          </a:solidFill>
                          <a:effectLst/>
                        </a:rPr>
                        <a:t>4.45±0.17</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smtClean="0">
                          <a:solidFill>
                            <a:schemeClr val="tx1"/>
                          </a:solidFill>
                          <a:effectLst/>
                        </a:rPr>
                        <a:t>4.39±0.07</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algn="ctr">
                        <a:lnSpc>
                          <a:spcPct val="115000"/>
                        </a:lnSpc>
                        <a:spcAft>
                          <a:spcPts val="0"/>
                        </a:spcAft>
                      </a:pPr>
                      <a:r>
                        <a:rPr lang="ro-RO" sz="2800" b="1" dirty="0" smtClean="0">
                          <a:solidFill>
                            <a:schemeClr val="tx1"/>
                          </a:solidFill>
                          <a:effectLst/>
                        </a:rPr>
                        <a:t>4.19±0.03</a:t>
                      </a:r>
                      <a:endParaRPr lang="ro-R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r>
            </a:tbl>
          </a:graphicData>
        </a:graphic>
      </p:graphicFrame>
      <p:pic>
        <p:nvPicPr>
          <p:cNvPr id="39" name="Imagine 38"/>
          <p:cNvPicPr>
            <a:picLocks noChangeAspect="1"/>
          </p:cNvPicPr>
          <p:nvPr/>
        </p:nvPicPr>
        <p:blipFill>
          <a:blip r:embed="rId5"/>
          <a:stretch>
            <a:fillRect/>
          </a:stretch>
        </p:blipFill>
        <p:spPr>
          <a:xfrm>
            <a:off x="1646566" y="27606084"/>
            <a:ext cx="7645878" cy="3423315"/>
          </a:xfrm>
          <a:prstGeom prst="rect">
            <a:avLst/>
          </a:prstGeom>
        </p:spPr>
      </p:pic>
      <p:pic>
        <p:nvPicPr>
          <p:cNvPr id="44" name="Imagine 43"/>
          <p:cNvPicPr>
            <a:picLocks noChangeAspect="1"/>
          </p:cNvPicPr>
          <p:nvPr/>
        </p:nvPicPr>
        <p:blipFill>
          <a:blip r:embed="rId6"/>
          <a:stretch>
            <a:fillRect/>
          </a:stretch>
        </p:blipFill>
        <p:spPr>
          <a:xfrm>
            <a:off x="9859755" y="21092199"/>
            <a:ext cx="13345301" cy="3206774"/>
          </a:xfrm>
          <a:prstGeom prst="rect">
            <a:avLst/>
          </a:prstGeom>
        </p:spPr>
      </p:pic>
      <p:pic>
        <p:nvPicPr>
          <p:cNvPr id="49" name="Imagine 48"/>
          <p:cNvPicPr>
            <a:picLocks noChangeAspect="1"/>
          </p:cNvPicPr>
          <p:nvPr/>
        </p:nvPicPr>
        <p:blipFill>
          <a:blip r:embed="rId7"/>
          <a:stretch>
            <a:fillRect/>
          </a:stretch>
        </p:blipFill>
        <p:spPr>
          <a:xfrm>
            <a:off x="1746652" y="33944477"/>
            <a:ext cx="7545791" cy="3252009"/>
          </a:xfrm>
          <a:prstGeom prst="rect">
            <a:avLst/>
          </a:prstGeom>
        </p:spPr>
      </p:pic>
      <p:pic>
        <p:nvPicPr>
          <p:cNvPr id="50" name="Imagine 49"/>
          <p:cNvPicPr>
            <a:picLocks noChangeAspect="1"/>
          </p:cNvPicPr>
          <p:nvPr/>
        </p:nvPicPr>
        <p:blipFill>
          <a:blip r:embed="rId8"/>
          <a:stretch>
            <a:fillRect/>
          </a:stretch>
        </p:blipFill>
        <p:spPr>
          <a:xfrm>
            <a:off x="9859754" y="27448205"/>
            <a:ext cx="13345301" cy="3346994"/>
          </a:xfrm>
          <a:prstGeom prst="rect">
            <a:avLst/>
          </a:prstGeom>
        </p:spPr>
      </p:pic>
      <p:pic>
        <p:nvPicPr>
          <p:cNvPr id="51" name="Imagine 50"/>
          <p:cNvPicPr>
            <a:picLocks noChangeAspect="1"/>
          </p:cNvPicPr>
          <p:nvPr/>
        </p:nvPicPr>
        <p:blipFill>
          <a:blip r:embed="rId9"/>
          <a:stretch>
            <a:fillRect/>
          </a:stretch>
        </p:blipFill>
        <p:spPr>
          <a:xfrm>
            <a:off x="24917401" y="21038418"/>
            <a:ext cx="4441372" cy="3129353"/>
          </a:xfrm>
          <a:prstGeom prst="rect">
            <a:avLst/>
          </a:prstGeom>
        </p:spPr>
      </p:pic>
      <p:pic>
        <p:nvPicPr>
          <p:cNvPr id="52" name="Imagine 51"/>
          <p:cNvPicPr>
            <a:picLocks noChangeAspect="1"/>
          </p:cNvPicPr>
          <p:nvPr/>
        </p:nvPicPr>
        <p:blipFill>
          <a:blip r:embed="rId10"/>
          <a:stretch>
            <a:fillRect/>
          </a:stretch>
        </p:blipFill>
        <p:spPr>
          <a:xfrm>
            <a:off x="24917402" y="27606084"/>
            <a:ext cx="4441371" cy="3027026"/>
          </a:xfrm>
          <a:prstGeom prst="rect">
            <a:avLst/>
          </a:prstGeom>
        </p:spPr>
      </p:pic>
      <p:pic>
        <p:nvPicPr>
          <p:cNvPr id="53" name="Imagine 52"/>
          <p:cNvPicPr>
            <a:picLocks noChangeAspect="1"/>
          </p:cNvPicPr>
          <p:nvPr/>
        </p:nvPicPr>
        <p:blipFill>
          <a:blip r:embed="rId11"/>
          <a:stretch>
            <a:fillRect/>
          </a:stretch>
        </p:blipFill>
        <p:spPr>
          <a:xfrm>
            <a:off x="24917401" y="33760891"/>
            <a:ext cx="4800599" cy="3219176"/>
          </a:xfrm>
          <a:prstGeom prst="rect">
            <a:avLst/>
          </a:prstGeom>
        </p:spPr>
      </p:pic>
    </p:spTree>
    <p:extLst>
      <p:ext uri="{BB962C8B-B14F-4D97-AF65-F5344CB8AC3E}">
        <p14:creationId xmlns:p14="http://schemas.microsoft.com/office/powerpoint/2010/main" val="1478231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1373</TotalTime>
  <Words>666</Words>
  <Application>Microsoft Office PowerPoint</Application>
  <PresentationFormat>Particularizare</PresentationFormat>
  <Paragraphs>48</Paragraphs>
  <Slides>1</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vt:i4>
      </vt:variant>
    </vt:vector>
  </HeadingPairs>
  <TitlesOfParts>
    <vt:vector size="7" baseType="lpstr">
      <vt:lpstr>Arial</vt:lpstr>
      <vt:lpstr>Arial Black</vt:lpstr>
      <vt:lpstr>Calibri</vt:lpstr>
      <vt:lpstr>Calibri Light</vt:lpstr>
      <vt:lpstr>Times New Roman</vt:lpstr>
      <vt:lpstr>Office Theme</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l2</cp:lastModifiedBy>
  <cp:revision>181</cp:revision>
  <cp:lastPrinted>2020-03-30T08:43:16Z</cp:lastPrinted>
  <dcterms:created xsi:type="dcterms:W3CDTF">2015-08-26T05:25:30Z</dcterms:created>
  <dcterms:modified xsi:type="dcterms:W3CDTF">2025-05-07T08:32:44Z</dcterms:modified>
</cp:coreProperties>
</file>