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AFF"/>
    <a:srgbClr val="CBDBFB"/>
    <a:srgbClr val="C6D8FB"/>
    <a:srgbClr val="9DE2D9"/>
    <a:srgbClr val="00A6E2"/>
    <a:srgbClr val="178B8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3" d="100"/>
          <a:sy n="13" d="100"/>
        </p:scale>
        <p:origin x="2400" y="162"/>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E2487-BDAA-4D5F-AB20-CE6247B021DA}" type="doc">
      <dgm:prSet loTypeId="urn:microsoft.com/office/officeart/2005/8/layout/vList3" loCatId="list" qsTypeId="urn:microsoft.com/office/officeart/2005/8/quickstyle/simple1" qsCatId="simple" csTypeId="urn:microsoft.com/office/officeart/2005/8/colors/accent1_2" csCatId="accent1" phldr="1"/>
      <dgm:spPr/>
    </dgm:pt>
    <dgm:pt modelId="{EE780E8F-74DB-48E0-8C00-3D6FD5A51D0E}">
      <dgm:prSet phldrT="[Text]" custT="1"/>
      <dgm:spPr>
        <a:solidFill>
          <a:srgbClr val="9DE2D9"/>
        </a:solidFill>
      </dgm:spPr>
      <dgm:t>
        <a:bodyPr/>
        <a:lstStyle/>
        <a:p>
          <a:pPr algn="ctr">
            <a:lnSpc>
              <a:spcPct val="100000"/>
            </a:lnSpc>
          </a:pPr>
          <a:r>
            <a:rPr lang="en-GB" sz="3400" b="1" i="1" dirty="0">
              <a:solidFill>
                <a:schemeClr val="tx1"/>
              </a:solidFill>
              <a:latin typeface="Arial" panose="020B0604020202020204" pitchFamily="34" charset="0"/>
              <a:cs typeface="Arial" panose="020B0604020202020204" pitchFamily="34" charset="0"/>
            </a:rPr>
            <a:t>PLF enables future integration with sexed semen strategies, maximizing genetic gains</a:t>
          </a:r>
          <a:endParaRPr lang="en-US" sz="3400" b="1" i="1" dirty="0">
            <a:solidFill>
              <a:schemeClr val="tx1"/>
            </a:solidFill>
            <a:latin typeface="Arial" panose="020B0604020202020204" pitchFamily="34" charset="0"/>
            <a:cs typeface="Arial" panose="020B0604020202020204" pitchFamily="34" charset="0"/>
          </a:endParaRPr>
        </a:p>
      </dgm:t>
    </dgm:pt>
    <dgm:pt modelId="{D3CED50F-6C45-4C46-951C-5A93373A86D7}" type="sibTrans" cxnId="{EB8ADAC8-463F-4ECF-91F9-BAD33BD312D7}">
      <dgm:prSet/>
      <dgm:spPr/>
      <dgm:t>
        <a:bodyPr/>
        <a:lstStyle/>
        <a:p>
          <a:pPr>
            <a:lnSpc>
              <a:spcPct val="100000"/>
            </a:lnSpc>
          </a:pPr>
          <a:endParaRPr lang="en-US" sz="1200">
            <a:latin typeface="Arial" panose="020B0604020202020204" pitchFamily="34" charset="0"/>
            <a:cs typeface="Arial" panose="020B0604020202020204" pitchFamily="34" charset="0"/>
          </a:endParaRPr>
        </a:p>
      </dgm:t>
    </dgm:pt>
    <dgm:pt modelId="{2FAD29B5-6EB4-43B8-B604-10390B5FDCEA}" type="parTrans" cxnId="{EB8ADAC8-463F-4ECF-91F9-BAD33BD312D7}">
      <dgm:prSet/>
      <dgm:spPr/>
      <dgm:t>
        <a:bodyPr/>
        <a:lstStyle/>
        <a:p>
          <a:pPr>
            <a:lnSpc>
              <a:spcPct val="100000"/>
            </a:lnSpc>
          </a:pPr>
          <a:endParaRPr lang="en-US" sz="1200">
            <a:latin typeface="Arial" panose="020B0604020202020204" pitchFamily="34" charset="0"/>
            <a:cs typeface="Arial" panose="020B0604020202020204" pitchFamily="34" charset="0"/>
          </a:endParaRPr>
        </a:p>
      </dgm:t>
    </dgm:pt>
    <dgm:pt modelId="{4B6300C9-AFF5-4A97-80C7-816BF2CB011C}">
      <dgm:prSet phldrT="[Text]" custT="1"/>
      <dgm:spPr>
        <a:solidFill>
          <a:srgbClr val="84CAFF"/>
        </a:solidFill>
      </dgm:spPr>
      <dgm:t>
        <a:bodyPr/>
        <a:lstStyle/>
        <a:p>
          <a:pPr algn="ctr">
            <a:lnSpc>
              <a:spcPct val="100000"/>
            </a:lnSpc>
          </a:pPr>
          <a:r>
            <a:rPr lang="en-GB" sz="3400" b="1" i="1" dirty="0">
              <a:solidFill>
                <a:schemeClr val="tx1"/>
              </a:solidFill>
              <a:latin typeface="Arial" panose="020B0604020202020204" pitchFamily="34" charset="0"/>
              <a:cs typeface="Arial" panose="020B0604020202020204" pitchFamily="34" charset="0"/>
            </a:rPr>
            <a:t>Economic gains via reduced open days, fewer AI procedures, and faster entry into milk production</a:t>
          </a:r>
          <a:endParaRPr lang="en-US" sz="3400" b="1" i="1" dirty="0">
            <a:solidFill>
              <a:schemeClr val="tx1"/>
            </a:solidFill>
            <a:latin typeface="Arial" panose="020B0604020202020204" pitchFamily="34" charset="0"/>
            <a:cs typeface="Arial" panose="020B0604020202020204" pitchFamily="34" charset="0"/>
          </a:endParaRPr>
        </a:p>
      </dgm:t>
    </dgm:pt>
    <dgm:pt modelId="{0E4CF8E8-B0D7-43EC-86CA-745D0C7FAA7D}" type="sibTrans" cxnId="{F061D22C-ACD1-4E31-8289-D4C43723F708}">
      <dgm:prSet/>
      <dgm:spPr/>
      <dgm:t>
        <a:bodyPr/>
        <a:lstStyle/>
        <a:p>
          <a:pPr>
            <a:lnSpc>
              <a:spcPct val="100000"/>
            </a:lnSpc>
          </a:pPr>
          <a:endParaRPr lang="en-US" sz="1200">
            <a:latin typeface="Arial" panose="020B0604020202020204" pitchFamily="34" charset="0"/>
            <a:cs typeface="Arial" panose="020B0604020202020204" pitchFamily="34" charset="0"/>
          </a:endParaRPr>
        </a:p>
      </dgm:t>
    </dgm:pt>
    <dgm:pt modelId="{AF38707E-3E3E-456C-82C8-DA5A894044B6}" type="parTrans" cxnId="{F061D22C-ACD1-4E31-8289-D4C43723F708}">
      <dgm:prSet/>
      <dgm:spPr/>
      <dgm:t>
        <a:bodyPr/>
        <a:lstStyle/>
        <a:p>
          <a:pPr>
            <a:lnSpc>
              <a:spcPct val="100000"/>
            </a:lnSpc>
          </a:pPr>
          <a:endParaRPr lang="en-US" sz="1200">
            <a:latin typeface="Arial" panose="020B0604020202020204" pitchFamily="34" charset="0"/>
            <a:cs typeface="Arial" panose="020B0604020202020204" pitchFamily="34" charset="0"/>
          </a:endParaRPr>
        </a:p>
      </dgm:t>
    </dgm:pt>
    <dgm:pt modelId="{7F33FF4C-8FBF-4DA1-8030-08818F4266F4}" type="pres">
      <dgm:prSet presAssocID="{42EE2487-BDAA-4D5F-AB20-CE6247B021DA}" presName="linearFlow" presStyleCnt="0">
        <dgm:presLayoutVars>
          <dgm:dir/>
          <dgm:resizeHandles val="exact"/>
        </dgm:presLayoutVars>
      </dgm:prSet>
      <dgm:spPr/>
    </dgm:pt>
    <dgm:pt modelId="{7D9B89DF-B665-4B7A-9B53-2C13B4F1710F}" type="pres">
      <dgm:prSet presAssocID="{EE780E8F-74DB-48E0-8C00-3D6FD5A51D0E}" presName="composite" presStyleCnt="0"/>
      <dgm:spPr/>
    </dgm:pt>
    <dgm:pt modelId="{1C5D5332-CAE0-45C5-A360-C66AA747E02A}" type="pres">
      <dgm:prSet presAssocID="{EE780E8F-74DB-48E0-8C00-3D6FD5A51D0E}" presName="imgShp" presStyleLbl="fgImgPlace1" presStyleIdx="0" presStyleCnt="2" custLinFactNeighborX="-7443" custLinFactNeighborY="-3249"/>
      <dgm:spPr>
        <a:solidFill>
          <a:srgbClr val="CBDBFB"/>
        </a:solidFill>
        <a:ln>
          <a:solidFill>
            <a:schemeClr val="accent5">
              <a:lumMod val="75000"/>
            </a:schemeClr>
          </a:solidFill>
        </a:ln>
      </dgm:spPr>
    </dgm:pt>
    <dgm:pt modelId="{C7DDD106-9BA4-4396-A494-2216A5B3457A}" type="pres">
      <dgm:prSet presAssocID="{EE780E8F-74DB-48E0-8C00-3D6FD5A51D0E}" presName="txShp" presStyleLbl="node1" presStyleIdx="0" presStyleCnt="2" custScaleX="106495" custLinFactNeighborX="1611" custLinFactNeighborY="51">
        <dgm:presLayoutVars>
          <dgm:bulletEnabled val="1"/>
        </dgm:presLayoutVars>
      </dgm:prSet>
      <dgm:spPr/>
      <dgm:t>
        <a:bodyPr/>
        <a:lstStyle/>
        <a:p>
          <a:endParaRPr lang="en-US"/>
        </a:p>
      </dgm:t>
    </dgm:pt>
    <dgm:pt modelId="{860207F2-115E-47C2-9EF0-5278123F760D}" type="pres">
      <dgm:prSet presAssocID="{D3CED50F-6C45-4C46-951C-5A93373A86D7}" presName="spacing" presStyleCnt="0"/>
      <dgm:spPr/>
    </dgm:pt>
    <dgm:pt modelId="{07218C95-A4C4-414C-B320-B48688566A75}" type="pres">
      <dgm:prSet presAssocID="{4B6300C9-AFF5-4A97-80C7-816BF2CB011C}" presName="composite" presStyleCnt="0"/>
      <dgm:spPr/>
    </dgm:pt>
    <dgm:pt modelId="{2770527A-D58C-4734-8403-5EC13ED830DE}" type="pres">
      <dgm:prSet presAssocID="{4B6300C9-AFF5-4A97-80C7-816BF2CB011C}" presName="imgShp" presStyleLbl="fgImgPlace1" presStyleIdx="1" presStyleCnt="2" custLinFactNeighborX="-11217" custLinFactNeighborY="-490"/>
      <dgm:spPr>
        <a:solidFill>
          <a:schemeClr val="accent4">
            <a:lumMod val="40000"/>
            <a:lumOff val="60000"/>
          </a:schemeClr>
        </a:solidFill>
        <a:ln>
          <a:solidFill>
            <a:srgbClr val="00A6E2"/>
          </a:solidFill>
        </a:ln>
      </dgm:spPr>
    </dgm:pt>
    <dgm:pt modelId="{4E37AFFA-5EEC-446B-9AB1-0691A7E1FB51}" type="pres">
      <dgm:prSet presAssocID="{4B6300C9-AFF5-4A97-80C7-816BF2CB011C}" presName="txShp" presStyleLbl="node1" presStyleIdx="1" presStyleCnt="2" custScaleX="98758" custLinFactNeighborX="3190" custLinFactNeighborY="206">
        <dgm:presLayoutVars>
          <dgm:bulletEnabled val="1"/>
        </dgm:presLayoutVars>
      </dgm:prSet>
      <dgm:spPr/>
      <dgm:t>
        <a:bodyPr/>
        <a:lstStyle/>
        <a:p>
          <a:endParaRPr lang="en-US"/>
        </a:p>
      </dgm:t>
    </dgm:pt>
  </dgm:ptLst>
  <dgm:cxnLst>
    <dgm:cxn modelId="{EB8ADAC8-463F-4ECF-91F9-BAD33BD312D7}" srcId="{42EE2487-BDAA-4D5F-AB20-CE6247B021DA}" destId="{EE780E8F-74DB-48E0-8C00-3D6FD5A51D0E}" srcOrd="0" destOrd="0" parTransId="{2FAD29B5-6EB4-43B8-B604-10390B5FDCEA}" sibTransId="{D3CED50F-6C45-4C46-951C-5A93373A86D7}"/>
    <dgm:cxn modelId="{F061D22C-ACD1-4E31-8289-D4C43723F708}" srcId="{42EE2487-BDAA-4D5F-AB20-CE6247B021DA}" destId="{4B6300C9-AFF5-4A97-80C7-816BF2CB011C}" srcOrd="1" destOrd="0" parTransId="{AF38707E-3E3E-456C-82C8-DA5A894044B6}" sibTransId="{0E4CF8E8-B0D7-43EC-86CA-745D0C7FAA7D}"/>
    <dgm:cxn modelId="{518F2F0E-BCBB-4DBD-8987-6F9614F6A42A}" type="presOf" srcId="{EE780E8F-74DB-48E0-8C00-3D6FD5A51D0E}" destId="{C7DDD106-9BA4-4396-A494-2216A5B3457A}" srcOrd="0" destOrd="0" presId="urn:microsoft.com/office/officeart/2005/8/layout/vList3"/>
    <dgm:cxn modelId="{04F58568-93B3-4D90-B3FF-AABF5556819E}" type="presOf" srcId="{4B6300C9-AFF5-4A97-80C7-816BF2CB011C}" destId="{4E37AFFA-5EEC-446B-9AB1-0691A7E1FB51}" srcOrd="0" destOrd="0" presId="urn:microsoft.com/office/officeart/2005/8/layout/vList3"/>
    <dgm:cxn modelId="{8D6A01F1-8F74-4C89-B93D-A985AE43B859}" type="presOf" srcId="{42EE2487-BDAA-4D5F-AB20-CE6247B021DA}" destId="{7F33FF4C-8FBF-4DA1-8030-08818F4266F4}" srcOrd="0" destOrd="0" presId="urn:microsoft.com/office/officeart/2005/8/layout/vList3"/>
    <dgm:cxn modelId="{E7CC449D-9F6D-4FFB-85B9-3A7A3310813C}" type="presParOf" srcId="{7F33FF4C-8FBF-4DA1-8030-08818F4266F4}" destId="{7D9B89DF-B665-4B7A-9B53-2C13B4F1710F}" srcOrd="0" destOrd="0" presId="urn:microsoft.com/office/officeart/2005/8/layout/vList3"/>
    <dgm:cxn modelId="{2257326E-9800-4812-B6A5-C88D8F3558EC}" type="presParOf" srcId="{7D9B89DF-B665-4B7A-9B53-2C13B4F1710F}" destId="{1C5D5332-CAE0-45C5-A360-C66AA747E02A}" srcOrd="0" destOrd="0" presId="urn:microsoft.com/office/officeart/2005/8/layout/vList3"/>
    <dgm:cxn modelId="{B8BC0FD2-B24C-44AC-86B3-98446E30D74A}" type="presParOf" srcId="{7D9B89DF-B665-4B7A-9B53-2C13B4F1710F}" destId="{C7DDD106-9BA4-4396-A494-2216A5B3457A}" srcOrd="1" destOrd="0" presId="urn:microsoft.com/office/officeart/2005/8/layout/vList3"/>
    <dgm:cxn modelId="{C275E522-57AD-4A82-9ABC-C8085C68DC48}" type="presParOf" srcId="{7F33FF4C-8FBF-4DA1-8030-08818F4266F4}" destId="{860207F2-115E-47C2-9EF0-5278123F760D}" srcOrd="1" destOrd="0" presId="urn:microsoft.com/office/officeart/2005/8/layout/vList3"/>
    <dgm:cxn modelId="{60FB6854-1B07-4122-B386-402F18E8D3E6}" type="presParOf" srcId="{7F33FF4C-8FBF-4DA1-8030-08818F4266F4}" destId="{07218C95-A4C4-414C-B320-B48688566A75}" srcOrd="2" destOrd="0" presId="urn:microsoft.com/office/officeart/2005/8/layout/vList3"/>
    <dgm:cxn modelId="{0E83B638-B83B-4B70-85EC-6CCF2535647F}" type="presParOf" srcId="{07218C95-A4C4-414C-B320-B48688566A75}" destId="{2770527A-D58C-4734-8403-5EC13ED830DE}" srcOrd="0" destOrd="0" presId="urn:microsoft.com/office/officeart/2005/8/layout/vList3"/>
    <dgm:cxn modelId="{C77DC1DA-1F7C-456E-862A-6F9DE9251F84}" type="presParOf" srcId="{07218C95-A4C4-414C-B320-B48688566A75}" destId="{4E37AFFA-5EEC-446B-9AB1-0691A7E1FB5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E2487-BDAA-4D5F-AB20-CE6247B021DA}" type="doc">
      <dgm:prSet loTypeId="urn:microsoft.com/office/officeart/2005/8/layout/vList3" loCatId="list" qsTypeId="urn:microsoft.com/office/officeart/2005/8/quickstyle/simple1" qsCatId="simple" csTypeId="urn:microsoft.com/office/officeart/2005/8/colors/accent1_2" csCatId="accent1" phldr="1"/>
      <dgm:spPr/>
    </dgm:pt>
    <dgm:pt modelId="{04800DB9-F4E1-480D-968A-5F0EF84ADAEA}">
      <dgm:prSet phldrT="[Text]"/>
      <dgm:spPr>
        <a:solidFill>
          <a:srgbClr val="84CAFF"/>
        </a:solidFill>
      </dgm:spPr>
      <dgm:t>
        <a:bodyPr/>
        <a:lstStyle/>
        <a:p>
          <a:pPr algn="ctr"/>
          <a:r>
            <a:rPr lang="en-GB" b="1" i="1" dirty="0">
              <a:solidFill>
                <a:schemeClr val="tx1"/>
              </a:solidFill>
              <a:latin typeface="Arial" panose="020B0604020202020204" pitchFamily="34" charset="0"/>
              <a:cs typeface="Arial" panose="020B0604020202020204" pitchFamily="34" charset="0"/>
            </a:rPr>
            <a:t>Improved </a:t>
          </a:r>
          <a:r>
            <a:rPr lang="en-GB" b="1" i="1" dirty="0" err="1">
              <a:solidFill>
                <a:schemeClr val="tx1"/>
              </a:solidFill>
              <a:latin typeface="Arial" panose="020B0604020202020204" pitchFamily="34" charset="0"/>
              <a:cs typeface="Arial" panose="020B0604020202020204" pitchFamily="34" charset="0"/>
            </a:rPr>
            <a:t>estrus</a:t>
          </a:r>
          <a:r>
            <a:rPr lang="en-GB" b="1" i="1" dirty="0">
              <a:solidFill>
                <a:schemeClr val="tx1"/>
              </a:solidFill>
              <a:latin typeface="Arial" panose="020B0604020202020204" pitchFamily="34" charset="0"/>
              <a:cs typeface="Arial" panose="020B0604020202020204" pitchFamily="34" charset="0"/>
            </a:rPr>
            <a:t> detection accuracy and insemination timing</a:t>
          </a:r>
          <a:endParaRPr lang="en-US" b="1" i="1" dirty="0">
            <a:solidFill>
              <a:schemeClr val="tx1"/>
            </a:solidFill>
            <a:latin typeface="Arial" panose="020B0604020202020204" pitchFamily="34" charset="0"/>
            <a:cs typeface="Arial" panose="020B0604020202020204" pitchFamily="34" charset="0"/>
          </a:endParaRPr>
        </a:p>
      </dgm:t>
    </dgm:pt>
    <dgm:pt modelId="{2F9D6538-D89D-4FFE-AF3D-7B1BCFE86D1C}" type="parTrans" cxnId="{EA369E1B-3290-4794-AC7A-9FDEEB8EEAD9}">
      <dgm:prSet/>
      <dgm:spPr/>
      <dgm:t>
        <a:bodyPr/>
        <a:lstStyle/>
        <a:p>
          <a:endParaRPr lang="en-US"/>
        </a:p>
      </dgm:t>
    </dgm:pt>
    <dgm:pt modelId="{FAA4960B-9E40-43AE-B1D4-CE9410291280}" type="sibTrans" cxnId="{EA369E1B-3290-4794-AC7A-9FDEEB8EEAD9}">
      <dgm:prSet/>
      <dgm:spPr/>
      <dgm:t>
        <a:bodyPr/>
        <a:lstStyle/>
        <a:p>
          <a:endParaRPr lang="en-US"/>
        </a:p>
      </dgm:t>
    </dgm:pt>
    <dgm:pt modelId="{C2F74FA8-A5AA-4AD5-8C42-360F413AF96B}">
      <dgm:prSet phldrT="[Text]" custT="1"/>
      <dgm:spPr>
        <a:solidFill>
          <a:srgbClr val="9DE2D9"/>
        </a:solidFill>
      </dgm:spPr>
      <dgm:t>
        <a:bodyPr/>
        <a:lstStyle/>
        <a:p>
          <a:pPr algn="ctr"/>
          <a:r>
            <a:rPr lang="en-GB" sz="4000" b="1" i="1" dirty="0">
              <a:solidFill>
                <a:schemeClr val="tx1"/>
              </a:solidFill>
              <a:latin typeface="Arial" panose="020B0604020202020204" pitchFamily="34" charset="0"/>
              <a:cs typeface="Arial" panose="020B0604020202020204" pitchFamily="34" charset="0"/>
            </a:rPr>
            <a:t>Reduced </a:t>
          </a:r>
          <a:r>
            <a:rPr lang="en-GB" sz="4000" b="1" i="1" dirty="0" err="1">
              <a:solidFill>
                <a:schemeClr val="tx1"/>
              </a:solidFill>
              <a:latin typeface="Arial" panose="020B0604020202020204" pitchFamily="34" charset="0"/>
              <a:cs typeface="Arial" panose="020B0604020202020204" pitchFamily="34" charset="0"/>
            </a:rPr>
            <a:t>labor</a:t>
          </a:r>
          <a:r>
            <a:rPr lang="en-GB" sz="4000" b="1" i="1" dirty="0">
              <a:solidFill>
                <a:schemeClr val="tx1"/>
              </a:solidFill>
              <a:latin typeface="Arial" panose="020B0604020202020204" pitchFamily="34" charset="0"/>
              <a:cs typeface="Arial" panose="020B0604020202020204" pitchFamily="34" charset="0"/>
            </a:rPr>
            <a:t> and human error</a:t>
          </a:r>
          <a:endParaRPr lang="en-US" sz="4000" b="1" i="1" dirty="0">
            <a:solidFill>
              <a:schemeClr val="tx1"/>
            </a:solidFill>
            <a:latin typeface="Arial" panose="020B0604020202020204" pitchFamily="34" charset="0"/>
            <a:cs typeface="Arial" panose="020B0604020202020204" pitchFamily="34" charset="0"/>
          </a:endParaRPr>
        </a:p>
      </dgm:t>
    </dgm:pt>
    <dgm:pt modelId="{F8A54C61-9540-4BEB-ACBB-B757EF6A9996}" type="parTrans" cxnId="{DDBFEB09-2775-4D5E-A896-DB7B98DA267C}">
      <dgm:prSet/>
      <dgm:spPr/>
      <dgm:t>
        <a:bodyPr/>
        <a:lstStyle/>
        <a:p>
          <a:endParaRPr lang="en-US"/>
        </a:p>
      </dgm:t>
    </dgm:pt>
    <dgm:pt modelId="{E78486DB-3B2E-4A11-B8D5-F41BB214D0D5}" type="sibTrans" cxnId="{DDBFEB09-2775-4D5E-A896-DB7B98DA267C}">
      <dgm:prSet/>
      <dgm:spPr/>
      <dgm:t>
        <a:bodyPr/>
        <a:lstStyle/>
        <a:p>
          <a:endParaRPr lang="en-US"/>
        </a:p>
      </dgm:t>
    </dgm:pt>
    <dgm:pt modelId="{7F33FF4C-8FBF-4DA1-8030-08818F4266F4}" type="pres">
      <dgm:prSet presAssocID="{42EE2487-BDAA-4D5F-AB20-CE6247B021DA}" presName="linearFlow" presStyleCnt="0">
        <dgm:presLayoutVars>
          <dgm:dir/>
          <dgm:resizeHandles val="exact"/>
        </dgm:presLayoutVars>
      </dgm:prSet>
      <dgm:spPr/>
    </dgm:pt>
    <dgm:pt modelId="{0517CA20-71A8-4D35-AD35-4AD3E9886C93}" type="pres">
      <dgm:prSet presAssocID="{04800DB9-F4E1-480D-968A-5F0EF84ADAEA}" presName="composite" presStyleCnt="0"/>
      <dgm:spPr/>
    </dgm:pt>
    <dgm:pt modelId="{7040694F-B05B-4747-8106-0F3CB3843885}" type="pres">
      <dgm:prSet presAssocID="{04800DB9-F4E1-480D-968A-5F0EF84ADAEA}" presName="imgShp" presStyleLbl="fgImgPlace1" presStyleIdx="0" presStyleCnt="2" custLinFactNeighborX="-6310" custLinFactNeighborY="440"/>
      <dgm:spPr>
        <a:solidFill>
          <a:schemeClr val="accent4">
            <a:lumMod val="40000"/>
            <a:lumOff val="60000"/>
          </a:schemeClr>
        </a:solidFill>
        <a:ln>
          <a:solidFill>
            <a:schemeClr val="accent5">
              <a:lumMod val="40000"/>
              <a:lumOff val="60000"/>
            </a:schemeClr>
          </a:solidFill>
        </a:ln>
      </dgm:spPr>
    </dgm:pt>
    <dgm:pt modelId="{D16F4F08-F1F3-4AA0-8093-593E3C205808}" type="pres">
      <dgm:prSet presAssocID="{04800DB9-F4E1-480D-968A-5F0EF84ADAEA}" presName="txShp" presStyleLbl="node1" presStyleIdx="0" presStyleCnt="2" custScaleX="106264" custLinFactNeighborX="-4642" custLinFactNeighborY="440">
        <dgm:presLayoutVars>
          <dgm:bulletEnabled val="1"/>
        </dgm:presLayoutVars>
      </dgm:prSet>
      <dgm:spPr/>
      <dgm:t>
        <a:bodyPr/>
        <a:lstStyle/>
        <a:p>
          <a:endParaRPr lang="en-US"/>
        </a:p>
      </dgm:t>
    </dgm:pt>
    <dgm:pt modelId="{A7213550-2844-41FB-8091-95FFF27AC9C4}" type="pres">
      <dgm:prSet presAssocID="{FAA4960B-9E40-43AE-B1D4-CE9410291280}" presName="spacing" presStyleCnt="0"/>
      <dgm:spPr/>
    </dgm:pt>
    <dgm:pt modelId="{6AB88289-2235-42AE-B74B-A81BF1585009}" type="pres">
      <dgm:prSet presAssocID="{C2F74FA8-A5AA-4AD5-8C42-360F413AF96B}" presName="composite" presStyleCnt="0"/>
      <dgm:spPr/>
    </dgm:pt>
    <dgm:pt modelId="{C5AE0BD7-7D06-4507-A80B-24E5F8CA0CFF}" type="pres">
      <dgm:prSet presAssocID="{C2F74FA8-A5AA-4AD5-8C42-360F413AF96B}" presName="imgShp" presStyleLbl="fgImgPlace1" presStyleIdx="1" presStyleCnt="2" custLinFactNeighborX="-11225" custLinFactNeighborY="-3241"/>
      <dgm:spPr>
        <a:solidFill>
          <a:srgbClr val="CBDBFB"/>
        </a:solidFill>
        <a:ln>
          <a:solidFill>
            <a:schemeClr val="accent5">
              <a:lumMod val="60000"/>
              <a:lumOff val="40000"/>
            </a:schemeClr>
          </a:solidFill>
        </a:ln>
      </dgm:spPr>
    </dgm:pt>
    <dgm:pt modelId="{C76ED810-A415-40F1-AEC1-EA669FAD30BE}" type="pres">
      <dgm:prSet presAssocID="{C2F74FA8-A5AA-4AD5-8C42-360F413AF96B}" presName="txShp" presStyleLbl="node1" presStyleIdx="1" presStyleCnt="2">
        <dgm:presLayoutVars>
          <dgm:bulletEnabled val="1"/>
        </dgm:presLayoutVars>
      </dgm:prSet>
      <dgm:spPr/>
      <dgm:t>
        <a:bodyPr/>
        <a:lstStyle/>
        <a:p>
          <a:endParaRPr lang="en-US"/>
        </a:p>
      </dgm:t>
    </dgm:pt>
  </dgm:ptLst>
  <dgm:cxnLst>
    <dgm:cxn modelId="{4D845ED4-1A11-4C79-B210-B10622F7D846}" type="presOf" srcId="{04800DB9-F4E1-480D-968A-5F0EF84ADAEA}" destId="{D16F4F08-F1F3-4AA0-8093-593E3C205808}" srcOrd="0" destOrd="0" presId="urn:microsoft.com/office/officeart/2005/8/layout/vList3"/>
    <dgm:cxn modelId="{3B905798-E99B-4F72-8D0D-6138B7027534}" type="presOf" srcId="{C2F74FA8-A5AA-4AD5-8C42-360F413AF96B}" destId="{C76ED810-A415-40F1-AEC1-EA669FAD30BE}" srcOrd="0" destOrd="0" presId="urn:microsoft.com/office/officeart/2005/8/layout/vList3"/>
    <dgm:cxn modelId="{EA369E1B-3290-4794-AC7A-9FDEEB8EEAD9}" srcId="{42EE2487-BDAA-4D5F-AB20-CE6247B021DA}" destId="{04800DB9-F4E1-480D-968A-5F0EF84ADAEA}" srcOrd="0" destOrd="0" parTransId="{2F9D6538-D89D-4FFE-AF3D-7B1BCFE86D1C}" sibTransId="{FAA4960B-9E40-43AE-B1D4-CE9410291280}"/>
    <dgm:cxn modelId="{8D6A01F1-8F74-4C89-B93D-A985AE43B859}" type="presOf" srcId="{42EE2487-BDAA-4D5F-AB20-CE6247B021DA}" destId="{7F33FF4C-8FBF-4DA1-8030-08818F4266F4}" srcOrd="0" destOrd="0" presId="urn:microsoft.com/office/officeart/2005/8/layout/vList3"/>
    <dgm:cxn modelId="{DDBFEB09-2775-4D5E-A896-DB7B98DA267C}" srcId="{42EE2487-BDAA-4D5F-AB20-CE6247B021DA}" destId="{C2F74FA8-A5AA-4AD5-8C42-360F413AF96B}" srcOrd="1" destOrd="0" parTransId="{F8A54C61-9540-4BEB-ACBB-B757EF6A9996}" sibTransId="{E78486DB-3B2E-4A11-B8D5-F41BB214D0D5}"/>
    <dgm:cxn modelId="{6AD4A0FB-FEF7-4A82-860C-A6D1178B63BF}" type="presParOf" srcId="{7F33FF4C-8FBF-4DA1-8030-08818F4266F4}" destId="{0517CA20-71A8-4D35-AD35-4AD3E9886C93}" srcOrd="0" destOrd="0" presId="urn:microsoft.com/office/officeart/2005/8/layout/vList3"/>
    <dgm:cxn modelId="{C2EC7A8B-11F5-4D60-A0BB-7A511AC8930C}" type="presParOf" srcId="{0517CA20-71A8-4D35-AD35-4AD3E9886C93}" destId="{7040694F-B05B-4747-8106-0F3CB3843885}" srcOrd="0" destOrd="0" presId="urn:microsoft.com/office/officeart/2005/8/layout/vList3"/>
    <dgm:cxn modelId="{9B850301-7B24-4373-AB78-B5C5447E637D}" type="presParOf" srcId="{0517CA20-71A8-4D35-AD35-4AD3E9886C93}" destId="{D16F4F08-F1F3-4AA0-8093-593E3C205808}" srcOrd="1" destOrd="0" presId="urn:microsoft.com/office/officeart/2005/8/layout/vList3"/>
    <dgm:cxn modelId="{1F8E19F0-15DB-4F59-9CE7-43053E1B0964}" type="presParOf" srcId="{7F33FF4C-8FBF-4DA1-8030-08818F4266F4}" destId="{A7213550-2844-41FB-8091-95FFF27AC9C4}" srcOrd="1" destOrd="0" presId="urn:microsoft.com/office/officeart/2005/8/layout/vList3"/>
    <dgm:cxn modelId="{FCE56A0A-D916-40E5-BE6D-C9B7B0075547}" type="presParOf" srcId="{7F33FF4C-8FBF-4DA1-8030-08818F4266F4}" destId="{6AB88289-2235-42AE-B74B-A81BF1585009}" srcOrd="2" destOrd="0" presId="urn:microsoft.com/office/officeart/2005/8/layout/vList3"/>
    <dgm:cxn modelId="{8F286217-452D-4839-B420-FCF70C41A4E2}" type="presParOf" srcId="{6AB88289-2235-42AE-B74B-A81BF1585009}" destId="{C5AE0BD7-7D06-4507-A80B-24E5F8CA0CFF}" srcOrd="0" destOrd="0" presId="urn:microsoft.com/office/officeart/2005/8/layout/vList3"/>
    <dgm:cxn modelId="{AFB31E0C-AA2D-45E9-B4A5-7DD140B7C84C}" type="presParOf" srcId="{6AB88289-2235-42AE-B74B-A81BF1585009}" destId="{C76ED810-A415-40F1-AEC1-EA669FAD30BE}"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DD106-9BA4-4396-A494-2216A5B3457A}">
      <dsp:nvSpPr>
        <dsp:cNvPr id="0" name=""/>
        <dsp:cNvSpPr/>
      </dsp:nvSpPr>
      <dsp:spPr>
        <a:xfrm rot="10800000">
          <a:off x="2073079" y="700457"/>
          <a:ext cx="6397462" cy="3023273"/>
        </a:xfrm>
        <a:prstGeom prst="homePlate">
          <a:avLst/>
        </a:prstGeom>
        <a:solidFill>
          <a:srgbClr val="9DE2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180" tIns="129540" rIns="241808" bIns="129540" numCol="1" spcCol="1270" anchor="ctr" anchorCtr="0">
          <a:noAutofit/>
        </a:bodyPr>
        <a:lstStyle/>
        <a:p>
          <a:pPr lvl="0" algn="ctr" defTabSz="1511300">
            <a:lnSpc>
              <a:spcPct val="100000"/>
            </a:lnSpc>
            <a:spcBef>
              <a:spcPct val="0"/>
            </a:spcBef>
            <a:spcAft>
              <a:spcPct val="35000"/>
            </a:spcAft>
          </a:pPr>
          <a:r>
            <a:rPr lang="en-GB" sz="3400" b="1" i="1" kern="1200" dirty="0">
              <a:solidFill>
                <a:schemeClr val="tx1"/>
              </a:solidFill>
              <a:latin typeface="Arial" panose="020B0604020202020204" pitchFamily="34" charset="0"/>
              <a:cs typeface="Arial" panose="020B0604020202020204" pitchFamily="34" charset="0"/>
            </a:rPr>
            <a:t>PLF enables future integration with sexed semen strategies, maximizing genetic gains</a:t>
          </a:r>
          <a:endParaRPr lang="en-US" sz="3400" b="1" i="1" kern="1200" dirty="0">
            <a:solidFill>
              <a:schemeClr val="tx1"/>
            </a:solidFill>
            <a:latin typeface="Arial" panose="020B0604020202020204" pitchFamily="34" charset="0"/>
            <a:cs typeface="Arial" panose="020B0604020202020204" pitchFamily="34" charset="0"/>
          </a:endParaRPr>
        </a:p>
      </dsp:txBody>
      <dsp:txXfrm rot="10800000">
        <a:off x="2828897" y="700457"/>
        <a:ext cx="5641644" cy="3023273"/>
      </dsp:txXfrm>
    </dsp:sp>
    <dsp:sp modelId="{1C5D5332-CAE0-45C5-A360-C66AA747E02A}">
      <dsp:nvSpPr>
        <dsp:cNvPr id="0" name=""/>
        <dsp:cNvSpPr/>
      </dsp:nvSpPr>
      <dsp:spPr>
        <a:xfrm>
          <a:off x="434730" y="600689"/>
          <a:ext cx="3023273" cy="3023273"/>
        </a:xfrm>
        <a:prstGeom prst="ellipse">
          <a:avLst/>
        </a:prstGeom>
        <a:solidFill>
          <a:srgbClr val="CBDBFB"/>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E37AFFA-5EEC-446B-9AB1-0691A7E1FB51}">
      <dsp:nvSpPr>
        <dsp:cNvPr id="0" name=""/>
        <dsp:cNvSpPr/>
      </dsp:nvSpPr>
      <dsp:spPr>
        <a:xfrm rot="10800000">
          <a:off x="2516523" y="4630886"/>
          <a:ext cx="5932678" cy="3023273"/>
        </a:xfrm>
        <a:prstGeom prst="homePlate">
          <a:avLst/>
        </a:prstGeom>
        <a:solidFill>
          <a:srgbClr val="84CA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180" tIns="129540" rIns="241808" bIns="129540" numCol="1" spcCol="1270" anchor="ctr" anchorCtr="0">
          <a:noAutofit/>
        </a:bodyPr>
        <a:lstStyle/>
        <a:p>
          <a:pPr lvl="0" algn="ctr" defTabSz="1511300">
            <a:lnSpc>
              <a:spcPct val="100000"/>
            </a:lnSpc>
            <a:spcBef>
              <a:spcPct val="0"/>
            </a:spcBef>
            <a:spcAft>
              <a:spcPct val="35000"/>
            </a:spcAft>
          </a:pPr>
          <a:r>
            <a:rPr lang="en-GB" sz="3400" b="1" i="1" kern="1200" dirty="0">
              <a:solidFill>
                <a:schemeClr val="tx1"/>
              </a:solidFill>
              <a:latin typeface="Arial" panose="020B0604020202020204" pitchFamily="34" charset="0"/>
              <a:cs typeface="Arial" panose="020B0604020202020204" pitchFamily="34" charset="0"/>
            </a:rPr>
            <a:t>Economic gains via reduced open days, fewer AI procedures, and faster entry into milk production</a:t>
          </a:r>
          <a:endParaRPr lang="en-US" sz="3400" b="1" i="1" kern="1200" dirty="0">
            <a:solidFill>
              <a:schemeClr val="tx1"/>
            </a:solidFill>
            <a:latin typeface="Arial" panose="020B0604020202020204" pitchFamily="34" charset="0"/>
            <a:cs typeface="Arial" panose="020B0604020202020204" pitchFamily="34" charset="0"/>
          </a:endParaRPr>
        </a:p>
      </dsp:txBody>
      <dsp:txXfrm rot="10800000">
        <a:off x="3272341" y="4630886"/>
        <a:ext cx="5176860" cy="3023273"/>
      </dsp:txXfrm>
    </dsp:sp>
    <dsp:sp modelId="{2770527A-D58C-4734-8403-5EC13ED830DE}">
      <dsp:nvSpPr>
        <dsp:cNvPr id="0" name=""/>
        <dsp:cNvSpPr/>
      </dsp:nvSpPr>
      <dsp:spPr>
        <a:xfrm>
          <a:off x="436828" y="4609844"/>
          <a:ext cx="3023273" cy="3023273"/>
        </a:xfrm>
        <a:prstGeom prst="ellipse">
          <a:avLst/>
        </a:prstGeom>
        <a:solidFill>
          <a:schemeClr val="accent4">
            <a:lumMod val="40000"/>
            <a:lumOff val="60000"/>
          </a:schemeClr>
        </a:solidFill>
        <a:ln w="12700" cap="flat" cmpd="sng" algn="ctr">
          <a:solidFill>
            <a:srgbClr val="00A6E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F4F08-F1F3-4AA0-8093-593E3C205808}">
      <dsp:nvSpPr>
        <dsp:cNvPr id="0" name=""/>
        <dsp:cNvSpPr/>
      </dsp:nvSpPr>
      <dsp:spPr>
        <a:xfrm rot="10800000">
          <a:off x="1708590" y="749500"/>
          <a:ext cx="6383585" cy="3026228"/>
        </a:xfrm>
        <a:prstGeom prst="homePlate">
          <a:avLst/>
        </a:prstGeom>
        <a:solidFill>
          <a:srgbClr val="84CA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483" tIns="152400" rIns="284480" bIns="152400" numCol="1" spcCol="1270" anchor="ctr" anchorCtr="0">
          <a:noAutofit/>
        </a:bodyPr>
        <a:lstStyle/>
        <a:p>
          <a:pPr lvl="0" algn="ctr" defTabSz="1778000">
            <a:lnSpc>
              <a:spcPct val="90000"/>
            </a:lnSpc>
            <a:spcBef>
              <a:spcPct val="0"/>
            </a:spcBef>
            <a:spcAft>
              <a:spcPct val="35000"/>
            </a:spcAft>
          </a:pPr>
          <a:r>
            <a:rPr lang="en-GB" sz="4000" b="1" i="1" kern="1200" dirty="0">
              <a:solidFill>
                <a:schemeClr val="tx1"/>
              </a:solidFill>
              <a:latin typeface="Arial" panose="020B0604020202020204" pitchFamily="34" charset="0"/>
              <a:cs typeface="Arial" panose="020B0604020202020204" pitchFamily="34" charset="0"/>
            </a:rPr>
            <a:t>Improved </a:t>
          </a:r>
          <a:r>
            <a:rPr lang="en-GB" sz="4000" b="1" i="1" kern="1200" dirty="0" err="1">
              <a:solidFill>
                <a:schemeClr val="tx1"/>
              </a:solidFill>
              <a:latin typeface="Arial" panose="020B0604020202020204" pitchFamily="34" charset="0"/>
              <a:cs typeface="Arial" panose="020B0604020202020204" pitchFamily="34" charset="0"/>
            </a:rPr>
            <a:t>estrus</a:t>
          </a:r>
          <a:r>
            <a:rPr lang="en-GB" sz="4000" b="1" i="1" kern="1200" dirty="0">
              <a:solidFill>
                <a:schemeClr val="tx1"/>
              </a:solidFill>
              <a:latin typeface="Arial" panose="020B0604020202020204" pitchFamily="34" charset="0"/>
              <a:cs typeface="Arial" panose="020B0604020202020204" pitchFamily="34" charset="0"/>
            </a:rPr>
            <a:t> detection accuracy and insemination timing</a:t>
          </a:r>
          <a:endParaRPr lang="en-US" sz="4000" b="1" i="1" kern="1200" dirty="0">
            <a:solidFill>
              <a:schemeClr val="tx1"/>
            </a:solidFill>
            <a:latin typeface="Arial" panose="020B0604020202020204" pitchFamily="34" charset="0"/>
            <a:cs typeface="Arial" panose="020B0604020202020204" pitchFamily="34" charset="0"/>
          </a:endParaRPr>
        </a:p>
      </dsp:txBody>
      <dsp:txXfrm rot="10800000">
        <a:off x="2465147" y="749500"/>
        <a:ext cx="5627028" cy="3026228"/>
      </dsp:txXfrm>
    </dsp:sp>
    <dsp:sp modelId="{7040694F-B05B-4747-8106-0F3CB3843885}">
      <dsp:nvSpPr>
        <dsp:cNvPr id="0" name=""/>
        <dsp:cNvSpPr/>
      </dsp:nvSpPr>
      <dsp:spPr>
        <a:xfrm>
          <a:off x="471527" y="749500"/>
          <a:ext cx="3026228" cy="3026228"/>
        </a:xfrm>
        <a:prstGeom prst="ellipse">
          <a:avLst/>
        </a:prstGeom>
        <a:solidFill>
          <a:schemeClr val="accent4">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C76ED810-A415-40F1-AEC1-EA669FAD30BE}">
      <dsp:nvSpPr>
        <dsp:cNvPr id="0" name=""/>
        <dsp:cNvSpPr/>
      </dsp:nvSpPr>
      <dsp:spPr>
        <a:xfrm rot="10800000">
          <a:off x="2269671" y="4665764"/>
          <a:ext cx="6007288" cy="3026228"/>
        </a:xfrm>
        <a:prstGeom prst="homePlate">
          <a:avLst/>
        </a:prstGeom>
        <a:solidFill>
          <a:srgbClr val="9DE2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483" tIns="152400" rIns="284480" bIns="152400" numCol="1" spcCol="1270" anchor="ctr" anchorCtr="0">
          <a:noAutofit/>
        </a:bodyPr>
        <a:lstStyle/>
        <a:p>
          <a:pPr lvl="0" algn="ctr" defTabSz="1778000">
            <a:lnSpc>
              <a:spcPct val="90000"/>
            </a:lnSpc>
            <a:spcBef>
              <a:spcPct val="0"/>
            </a:spcBef>
            <a:spcAft>
              <a:spcPct val="35000"/>
            </a:spcAft>
          </a:pPr>
          <a:r>
            <a:rPr lang="en-GB" sz="4000" b="1" i="1" kern="1200" dirty="0">
              <a:solidFill>
                <a:schemeClr val="tx1"/>
              </a:solidFill>
              <a:latin typeface="Arial" panose="020B0604020202020204" pitchFamily="34" charset="0"/>
              <a:cs typeface="Arial" panose="020B0604020202020204" pitchFamily="34" charset="0"/>
            </a:rPr>
            <a:t>Reduced </a:t>
          </a:r>
          <a:r>
            <a:rPr lang="en-GB" sz="4000" b="1" i="1" kern="1200" dirty="0" err="1">
              <a:solidFill>
                <a:schemeClr val="tx1"/>
              </a:solidFill>
              <a:latin typeface="Arial" panose="020B0604020202020204" pitchFamily="34" charset="0"/>
              <a:cs typeface="Arial" panose="020B0604020202020204" pitchFamily="34" charset="0"/>
            </a:rPr>
            <a:t>labor</a:t>
          </a:r>
          <a:r>
            <a:rPr lang="en-GB" sz="4000" b="1" i="1" kern="1200" dirty="0">
              <a:solidFill>
                <a:schemeClr val="tx1"/>
              </a:solidFill>
              <a:latin typeface="Arial" panose="020B0604020202020204" pitchFamily="34" charset="0"/>
              <a:cs typeface="Arial" panose="020B0604020202020204" pitchFamily="34" charset="0"/>
            </a:rPr>
            <a:t> and human error</a:t>
          </a:r>
          <a:endParaRPr lang="en-US" sz="4000" b="1" i="1" kern="1200" dirty="0">
            <a:solidFill>
              <a:schemeClr val="tx1"/>
            </a:solidFill>
            <a:latin typeface="Arial" panose="020B0604020202020204" pitchFamily="34" charset="0"/>
            <a:cs typeface="Arial" panose="020B0604020202020204" pitchFamily="34" charset="0"/>
          </a:endParaRPr>
        </a:p>
      </dsp:txBody>
      <dsp:txXfrm rot="10800000">
        <a:off x="3026228" y="4665764"/>
        <a:ext cx="5250731" cy="3026228"/>
      </dsp:txXfrm>
    </dsp:sp>
    <dsp:sp modelId="{C5AE0BD7-7D06-4507-A80B-24E5F8CA0CFF}">
      <dsp:nvSpPr>
        <dsp:cNvPr id="0" name=""/>
        <dsp:cNvSpPr/>
      </dsp:nvSpPr>
      <dsp:spPr>
        <a:xfrm>
          <a:off x="416862" y="4567684"/>
          <a:ext cx="3026228" cy="3026228"/>
        </a:xfrm>
        <a:prstGeom prst="ellipse">
          <a:avLst/>
        </a:prstGeom>
        <a:solidFill>
          <a:srgbClr val="CBDBFB"/>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5/6/2025</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4.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9385-2079-98BD-FB2A-9C72B837F1D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B5C28E0-5976-AB91-C77D-AF2DF9B4D016}"/>
              </a:ext>
            </a:extLst>
          </p:cNvPr>
          <p:cNvSpPr/>
          <p:nvPr/>
        </p:nvSpPr>
        <p:spPr>
          <a:xfrm>
            <a:off x="23857818" y="17559482"/>
            <a:ext cx="6924300" cy="5386090"/>
          </a:xfrm>
          <a:prstGeom prst="rect">
            <a:avLst/>
          </a:prstGeom>
          <a:solidFill>
            <a:schemeClr val="accent4">
              <a:lumMod val="20000"/>
              <a:lumOff val="80000"/>
            </a:schemeClr>
          </a:solidFill>
          <a:ln w="5715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161FD11E-C13D-210A-B894-D58DC570F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59" y="1125147"/>
            <a:ext cx="4069673" cy="4226200"/>
          </a:xfrm>
          <a:prstGeom prst="rect">
            <a:avLst/>
          </a:prstGeom>
        </p:spPr>
      </p:pic>
      <p:cxnSp>
        <p:nvCxnSpPr>
          <p:cNvPr id="17" name="Straight Connector 16">
            <a:extLst>
              <a:ext uri="{FF2B5EF4-FFF2-40B4-BE49-F238E27FC236}">
                <a16:creationId xmlns:a16="http://schemas.microsoft.com/office/drawing/2014/main" id="{E30E5F49-4ADD-F5EE-9280-AAA417468152}"/>
              </a:ext>
            </a:extLst>
          </p:cNvPr>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C1DCD0-67B6-7D15-DF66-A715587E2247}"/>
              </a:ext>
            </a:extLst>
          </p:cNvPr>
          <p:cNvSpPr txBox="1"/>
          <p:nvPr/>
        </p:nvSpPr>
        <p:spPr>
          <a:xfrm>
            <a:off x="1891896" y="6362574"/>
            <a:ext cx="28776842" cy="2862322"/>
          </a:xfrm>
          <a:prstGeom prst="rect">
            <a:avLst/>
          </a:prstGeom>
          <a:noFill/>
        </p:spPr>
        <p:txBody>
          <a:bodyPr wrap="square" rtlCol="0">
            <a:spAutoFit/>
          </a:bodyPr>
          <a:lstStyle/>
          <a:p>
            <a:pPr algn="ctr"/>
            <a:r>
              <a:rPr sz="6000" b="1" dirty="0">
                <a:solidFill>
                  <a:srgbClr val="000000"/>
                </a:solidFill>
                <a:latin typeface="Arial" panose="020B0604020202020204" pitchFamily="34" charset="0"/>
                <a:cs typeface="Arial" panose="020B0604020202020204" pitchFamily="34" charset="0"/>
              </a:rPr>
              <a:t>Precision Livestock Farming and Reproductive Biotechnologies – Modern Solutions for</a:t>
            </a:r>
            <a:r>
              <a:rPr lang="en-US" sz="6000" b="1" dirty="0">
                <a:solidFill>
                  <a:srgbClr val="000000"/>
                </a:solidFill>
                <a:latin typeface="Arial" panose="020B0604020202020204" pitchFamily="34" charset="0"/>
                <a:cs typeface="Arial" panose="020B0604020202020204" pitchFamily="34" charset="0"/>
              </a:rPr>
              <a:t> </a:t>
            </a:r>
            <a:r>
              <a:rPr lang="en-GB" sz="6000" b="1" dirty="0">
                <a:solidFill>
                  <a:srgbClr val="000000"/>
                </a:solidFill>
                <a:latin typeface="Arial" panose="020B0604020202020204" pitchFamily="34" charset="0"/>
                <a:cs typeface="Arial" panose="020B0604020202020204" pitchFamily="34" charset="0"/>
              </a:rPr>
              <a:t>Optimizing Reproductive Management and Ensuring National Food Security</a:t>
            </a:r>
            <a:endParaRPr sz="6000" b="1" dirty="0">
              <a:solidFill>
                <a:srgbClr val="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F251CC2-97FE-F3E4-2645-228777B9F030}"/>
              </a:ext>
            </a:extLst>
          </p:cNvPr>
          <p:cNvSpPr txBox="1"/>
          <p:nvPr/>
        </p:nvSpPr>
        <p:spPr>
          <a:xfrm>
            <a:off x="1940846" y="9337795"/>
            <a:ext cx="28575944" cy="3718967"/>
          </a:xfrm>
          <a:prstGeom prst="rect">
            <a:avLst/>
          </a:prstGeom>
          <a:noFill/>
        </p:spPr>
        <p:txBody>
          <a:bodyPr wrap="square" rtlCol="0">
            <a:spAutoFit/>
          </a:bodyPr>
          <a:lstStyle/>
          <a:p>
            <a:pPr marL="493395" marR="0" algn="r">
              <a:lnSpc>
                <a:spcPct val="107000"/>
              </a:lnSpc>
              <a:spcAft>
                <a:spcPts val="800"/>
              </a:spcAft>
            </a:pPr>
            <a:r>
              <a:rPr lang="en-US" sz="3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NECULAI-VALEANU ANDRA-SABINA</a:t>
            </a:r>
            <a:r>
              <a:rPr lang="en-US" sz="3600" b="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a:t>
            </a:r>
            <a:r>
              <a:rPr lang="en-US" sz="3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SANDULEANU CATALINA</a:t>
            </a:r>
            <a:r>
              <a:rPr lang="en-US" sz="3600" b="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1,2,3,4</a:t>
            </a:r>
            <a:r>
              <a:rPr lang="en-US" sz="3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AMARITII GABRIELA</a:t>
            </a:r>
            <a:r>
              <a:rPr lang="en-US" sz="3600" b="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3600" kern="100" dirty="0">
              <a:effectLst/>
              <a:latin typeface="Arial" panose="020B0604020202020204" pitchFamily="34" charset="0"/>
              <a:ea typeface="Calibri" panose="020F0502020204030204" pitchFamily="34" charset="0"/>
              <a:cs typeface="Arial" panose="020B0604020202020204" pitchFamily="34" charset="0"/>
            </a:endParaRPr>
          </a:p>
          <a:p>
            <a:pPr algn="r"/>
            <a:endParaRPr lang="en-US" sz="3600" dirty="0">
              <a:solidFill>
                <a:srgbClr val="000000"/>
              </a:solidFill>
              <a:latin typeface="Calibri"/>
            </a:endParaRPr>
          </a:p>
          <a:p>
            <a:pPr marL="0" marR="0">
              <a:lnSpc>
                <a:spcPct val="107000"/>
              </a:lnSpc>
              <a:spcAft>
                <a:spcPts val="800"/>
              </a:spcAft>
              <a:buNone/>
            </a:pPr>
            <a:r>
              <a:rPr lang="en-US" sz="3200" i="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and Development Station for Cattle Breeding Dancu,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sos</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Iași</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-Ungheni no. 9, 707252,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Iași</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România</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Aft>
                <a:spcPts val="800"/>
              </a:spcAft>
              <a:buNone/>
            </a:pPr>
            <a:r>
              <a:rPr lang="en-US" sz="3200" i="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Romanian Academy – Iasi Branch,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Bulevardul</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Carol I, nr. 8, 700505,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Iași</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România</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Aft>
                <a:spcPts val="800"/>
              </a:spcAft>
              <a:buNone/>
            </a:pPr>
            <a:r>
              <a:rPr lang="en-US" sz="3200" i="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Academy of Romanian Scientists, Strada Ilfov 3, 030167,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București</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România</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3200" i="1"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Faculty of Animal and Food Sciences, Iasi University of Life Sciences, Aleea Mihail Sadoveanu 8, 700489,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Iași</a:t>
            </a:r>
            <a:r>
              <a:rPr lang="en-US" sz="32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România</a:t>
            </a:r>
            <a:endParaRPr lang="en-US" sz="3200" i="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A30FF73-BB53-E1FF-B7B5-989A57DB3A87}"/>
              </a:ext>
            </a:extLst>
          </p:cNvPr>
          <p:cNvSpPr txBox="1"/>
          <p:nvPr/>
        </p:nvSpPr>
        <p:spPr>
          <a:xfrm>
            <a:off x="1874215" y="13093774"/>
            <a:ext cx="28907903" cy="4216539"/>
          </a:xfrm>
          <a:prstGeom prst="rect">
            <a:avLst/>
          </a:prstGeom>
          <a:noFill/>
        </p:spPr>
        <p:txBody>
          <a:bodyPr wrap="square" rtlCol="0">
            <a:spAutoFit/>
          </a:bodyPr>
          <a:lstStyle/>
          <a:p>
            <a:pPr algn="l"/>
            <a:r>
              <a:rPr sz="4400" b="1" dirty="0">
                <a:solidFill>
                  <a:srgbClr val="000000"/>
                </a:solidFill>
                <a:latin typeface="Arial" panose="020B0604020202020204" pitchFamily="34" charset="0"/>
                <a:cs typeface="Arial" panose="020B0604020202020204" pitchFamily="34" charset="0"/>
              </a:rPr>
              <a:t>INTRODUCTION</a:t>
            </a:r>
          </a:p>
          <a:p>
            <a:pPr algn="just"/>
            <a:r>
              <a:rPr lang="en-GB" sz="3200" dirty="0">
                <a:solidFill>
                  <a:srgbClr val="000000"/>
                </a:solidFill>
                <a:latin typeface="Arial" panose="020B0604020202020204" pitchFamily="34" charset="0"/>
                <a:cs typeface="Arial" panose="020B0604020202020204" pitchFamily="34" charset="0"/>
              </a:rPr>
              <a:t>Beef and dairy systems are critical for global food security. As pressure on land and water resources increases, technologies like Precision Livestock Farming (PLF) are pivotal for sustainability. PLF uses smart sensors to monitor animal </a:t>
            </a:r>
            <a:r>
              <a:rPr lang="en-GB" sz="3200" dirty="0" err="1">
                <a:solidFill>
                  <a:srgbClr val="000000"/>
                </a:solidFill>
                <a:latin typeface="Arial" panose="020B0604020202020204" pitchFamily="34" charset="0"/>
                <a:cs typeface="Arial" panose="020B0604020202020204" pitchFamily="34" charset="0"/>
              </a:rPr>
              <a:t>behavior</a:t>
            </a:r>
            <a:r>
              <a:rPr lang="en-GB" sz="3200" dirty="0">
                <a:solidFill>
                  <a:srgbClr val="000000"/>
                </a:solidFill>
                <a:latin typeface="Arial" panose="020B0604020202020204" pitchFamily="34" charset="0"/>
                <a:cs typeface="Arial" panose="020B0604020202020204" pitchFamily="34" charset="0"/>
              </a:rPr>
              <a:t>, supporting timely decisions on reproduction and health. While traditionally adopted in pigs and poultry, dairy farming has seen rapid uptake. Reproductive efficiency remains a core challenge, particularly in high-yield herds. Missed </a:t>
            </a:r>
            <a:r>
              <a:rPr lang="en-GB" sz="3200" dirty="0" err="1">
                <a:solidFill>
                  <a:srgbClr val="000000"/>
                </a:solidFill>
                <a:latin typeface="Arial" panose="020B0604020202020204" pitchFamily="34" charset="0"/>
                <a:cs typeface="Arial" panose="020B0604020202020204" pitchFamily="34" charset="0"/>
              </a:rPr>
              <a:t>estrus</a:t>
            </a:r>
            <a:r>
              <a:rPr lang="en-GB" sz="3200" dirty="0">
                <a:solidFill>
                  <a:srgbClr val="000000"/>
                </a:solidFill>
                <a:latin typeface="Arial" panose="020B0604020202020204" pitchFamily="34" charset="0"/>
                <a:cs typeface="Arial" panose="020B0604020202020204" pitchFamily="34" charset="0"/>
              </a:rPr>
              <a:t> detection affects fertility and farm economics. Precision livestock farming and reproductive biotechnologies, including sexed semen, are vital tools in enhancing farm reproductive efficiency and sustainability. Integrating sensor-based monitoring systems can significantly improve breeding decisions and herd genetics, contributing to food security. This study evaluates the </a:t>
            </a:r>
            <a:r>
              <a:rPr lang="en-GB" sz="3200" dirty="0" err="1">
                <a:solidFill>
                  <a:srgbClr val="000000"/>
                </a:solidFill>
                <a:latin typeface="Arial" panose="020B0604020202020204" pitchFamily="34" charset="0"/>
                <a:cs typeface="Arial" panose="020B0604020202020204" pitchFamily="34" charset="0"/>
              </a:rPr>
              <a:t>SenseHub</a:t>
            </a:r>
            <a:r>
              <a:rPr lang="en-GB" sz="3200" dirty="0">
                <a:solidFill>
                  <a:srgbClr val="000000"/>
                </a:solidFill>
                <a:latin typeface="Arial" panose="020B0604020202020204" pitchFamily="34" charset="0"/>
                <a:cs typeface="Arial" panose="020B0604020202020204" pitchFamily="34" charset="0"/>
              </a:rPr>
              <a:t>® system, hypothesizing that sensor-based </a:t>
            </a:r>
            <a:r>
              <a:rPr lang="en-GB" sz="3200" dirty="0" err="1">
                <a:solidFill>
                  <a:srgbClr val="000000"/>
                </a:solidFill>
                <a:latin typeface="Arial" panose="020B0604020202020204" pitchFamily="34" charset="0"/>
                <a:cs typeface="Arial" panose="020B0604020202020204" pitchFamily="34" charset="0"/>
              </a:rPr>
              <a:t>estrus</a:t>
            </a:r>
            <a:r>
              <a:rPr lang="en-GB" sz="3200" dirty="0">
                <a:solidFill>
                  <a:srgbClr val="000000"/>
                </a:solidFill>
                <a:latin typeface="Arial" panose="020B0604020202020204" pitchFamily="34" charset="0"/>
                <a:cs typeface="Arial" panose="020B0604020202020204" pitchFamily="34" charset="0"/>
              </a:rPr>
              <a:t> detection enhances conception rates over conventional observation.</a:t>
            </a:r>
            <a:endParaRPr sz="3200" dirty="0">
              <a:solidFill>
                <a:srgbClr val="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DF7DD15-6B88-CA81-376A-67FA38CD5A25}"/>
              </a:ext>
            </a:extLst>
          </p:cNvPr>
          <p:cNvSpPr txBox="1"/>
          <p:nvPr/>
        </p:nvSpPr>
        <p:spPr>
          <a:xfrm>
            <a:off x="1891896" y="17559482"/>
            <a:ext cx="21731491" cy="5386090"/>
          </a:xfrm>
          <a:prstGeom prst="rect">
            <a:avLst/>
          </a:prstGeom>
          <a:solidFill>
            <a:schemeClr val="accent4">
              <a:lumMod val="20000"/>
              <a:lumOff val="80000"/>
            </a:schemeClr>
          </a:solidFill>
          <a:ln w="57150">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sz="4400" b="1" dirty="0">
                <a:solidFill>
                  <a:srgbClr val="000000"/>
                </a:solidFill>
                <a:latin typeface="Arial" panose="020B0604020202020204" pitchFamily="34" charset="0"/>
                <a:cs typeface="Arial" panose="020B0604020202020204" pitchFamily="34" charset="0"/>
              </a:rPr>
              <a:t>MATERIALS AND METHODS</a:t>
            </a:r>
            <a:endParaRPr lang="en-US" sz="4400" b="1" dirty="0">
              <a:solidFill>
                <a:srgbClr val="000000"/>
              </a:solidFill>
              <a:latin typeface="Arial" panose="020B0604020202020204" pitchFamily="34" charset="0"/>
              <a:cs typeface="Arial" panose="020B0604020202020204" pitchFamily="34" charset="0"/>
            </a:endParaRPr>
          </a:p>
          <a:p>
            <a:pPr algn="l"/>
            <a:endParaRPr sz="4400" b="1" dirty="0">
              <a:solidFill>
                <a:srgbClr val="000000"/>
              </a:solidFill>
              <a:latin typeface="Calibri"/>
            </a:endParaRPr>
          </a:p>
          <a:p>
            <a:pPr marL="457200" indent="-4572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Study Design</a:t>
            </a:r>
            <a:r>
              <a:rPr lang="en-GB" sz="3200" dirty="0">
                <a:solidFill>
                  <a:srgbClr val="000000"/>
                </a:solidFill>
                <a:latin typeface="Arial" panose="020B0604020202020204" pitchFamily="34" charset="0"/>
                <a:cs typeface="Arial" panose="020B0604020202020204" pitchFamily="34" charset="0"/>
              </a:rPr>
              <a:t>: Conducted on 2 Romanian farms over 6 months (2024), involving 40 nulliparous dairy heifers.</a:t>
            </a:r>
          </a:p>
          <a:p>
            <a:pPr marL="457200" indent="-4572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PLF Technology: </a:t>
            </a:r>
            <a:r>
              <a:rPr lang="en-GB" sz="3200" dirty="0" err="1">
                <a:solidFill>
                  <a:srgbClr val="000000"/>
                </a:solidFill>
                <a:latin typeface="Arial" panose="020B0604020202020204" pitchFamily="34" charset="0"/>
                <a:cs typeface="Arial" panose="020B0604020202020204" pitchFamily="34" charset="0"/>
              </a:rPr>
              <a:t>SenseHub</a:t>
            </a:r>
            <a:r>
              <a:rPr lang="en-GB" sz="3200" dirty="0">
                <a:solidFill>
                  <a:srgbClr val="000000"/>
                </a:solidFill>
                <a:latin typeface="Arial" panose="020B0604020202020204" pitchFamily="34" charset="0"/>
                <a:cs typeface="Arial" panose="020B0604020202020204" pitchFamily="34" charset="0"/>
              </a:rPr>
              <a:t>® neck-mounted sensors tracked activity and rumination; alerts provided optimal insemination timing.</a:t>
            </a:r>
          </a:p>
          <a:p>
            <a:pPr marL="457200" indent="-4572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Reproduction Protocol: </a:t>
            </a:r>
            <a:r>
              <a:rPr lang="en-GB" sz="3200" dirty="0">
                <a:solidFill>
                  <a:srgbClr val="000000"/>
                </a:solidFill>
                <a:latin typeface="Arial" panose="020B0604020202020204" pitchFamily="34" charset="0"/>
                <a:cs typeface="Arial" panose="020B0604020202020204" pitchFamily="34" charset="0"/>
              </a:rPr>
              <a:t>AI was performed by trained personnel using conventional semen within the system-recommended window.</a:t>
            </a:r>
          </a:p>
          <a:p>
            <a:pPr marL="457200" indent="-4572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Control: </a:t>
            </a:r>
            <a:r>
              <a:rPr lang="en-GB" sz="3200" dirty="0">
                <a:solidFill>
                  <a:srgbClr val="000000"/>
                </a:solidFill>
                <a:latin typeface="Arial" panose="020B0604020202020204" pitchFamily="34" charset="0"/>
                <a:cs typeface="Arial" panose="020B0604020202020204" pitchFamily="34" charset="0"/>
              </a:rPr>
              <a:t>FSCR compared with historical data (2022–2023) using visual </a:t>
            </a:r>
            <a:r>
              <a:rPr lang="en-GB" sz="3200" dirty="0" err="1">
                <a:solidFill>
                  <a:srgbClr val="000000"/>
                </a:solidFill>
                <a:latin typeface="Arial" panose="020B0604020202020204" pitchFamily="34" charset="0"/>
                <a:cs typeface="Arial" panose="020B0604020202020204" pitchFamily="34" charset="0"/>
              </a:rPr>
              <a:t>estrus</a:t>
            </a:r>
            <a:r>
              <a:rPr lang="en-GB" sz="3200" dirty="0">
                <a:solidFill>
                  <a:srgbClr val="000000"/>
                </a:solidFill>
                <a:latin typeface="Arial" panose="020B0604020202020204" pitchFamily="34" charset="0"/>
                <a:cs typeface="Arial" panose="020B0604020202020204" pitchFamily="34" charset="0"/>
              </a:rPr>
              <a:t> detection on the same farms.</a:t>
            </a:r>
          </a:p>
          <a:p>
            <a:pPr marL="457200" indent="-4572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Analysis: </a:t>
            </a:r>
            <a:r>
              <a:rPr lang="en-GB" sz="3200" dirty="0">
                <a:solidFill>
                  <a:srgbClr val="000000"/>
                </a:solidFill>
                <a:latin typeface="Arial" panose="020B0604020202020204" pitchFamily="34" charset="0"/>
                <a:cs typeface="Arial" panose="020B0604020202020204" pitchFamily="34" charset="0"/>
              </a:rPr>
              <a:t>Chi-square test assessed statistical significance (p &lt; 0.05).</a:t>
            </a:r>
          </a:p>
          <a:p>
            <a:pPr algn="just"/>
            <a:endParaRPr sz="3200"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88213AC-32F3-7EA4-C3D7-B669B5B5EF40}"/>
              </a:ext>
            </a:extLst>
          </p:cNvPr>
          <p:cNvSpPr txBox="1"/>
          <p:nvPr/>
        </p:nvSpPr>
        <p:spPr>
          <a:xfrm>
            <a:off x="23958492" y="17646728"/>
            <a:ext cx="6722952" cy="4401205"/>
          </a:xfrm>
          <a:prstGeom prst="rect">
            <a:avLst/>
          </a:prstGeom>
          <a:noFill/>
        </p:spPr>
        <p:txBody>
          <a:bodyPr wrap="square" rtlCol="0">
            <a:spAutoFit/>
          </a:bodyPr>
          <a:lstStyle/>
          <a:p>
            <a:pPr algn="l"/>
            <a:r>
              <a:rPr sz="4400" b="1" dirty="0">
                <a:solidFill>
                  <a:srgbClr val="000000"/>
                </a:solidFill>
                <a:latin typeface="Arial" panose="020B0604020202020204" pitchFamily="34" charset="0"/>
                <a:cs typeface="Arial" panose="020B0604020202020204" pitchFamily="34" charset="0"/>
              </a:rPr>
              <a:t>RESULTS</a:t>
            </a:r>
            <a:endParaRPr lang="en-US" sz="4400" b="1" dirty="0">
              <a:solidFill>
                <a:srgbClr val="000000"/>
              </a:solidFill>
              <a:latin typeface="Arial" panose="020B0604020202020204" pitchFamily="34" charset="0"/>
              <a:cs typeface="Arial" panose="020B0604020202020204" pitchFamily="34" charset="0"/>
            </a:endParaRPr>
          </a:p>
          <a:p>
            <a:pPr algn="l"/>
            <a:endParaRPr lang="en-US" sz="4400" b="1" dirty="0">
              <a:solidFill>
                <a:srgbClr val="000000"/>
              </a:solidFill>
              <a:latin typeface="Calibri"/>
            </a:endParaRPr>
          </a:p>
          <a:p>
            <a:pPr marL="571500" indent="-5715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FSCR with </a:t>
            </a:r>
            <a:r>
              <a:rPr lang="en-GB" sz="3200" b="1" i="1" dirty="0" err="1">
                <a:solidFill>
                  <a:srgbClr val="000000"/>
                </a:solidFill>
                <a:latin typeface="Arial" panose="020B0604020202020204" pitchFamily="34" charset="0"/>
                <a:cs typeface="Arial" panose="020B0604020202020204" pitchFamily="34" charset="0"/>
              </a:rPr>
              <a:t>SenseHub</a:t>
            </a:r>
            <a:r>
              <a:rPr lang="en-GB" sz="3200" b="1" i="1" dirty="0">
                <a:solidFill>
                  <a:srgbClr val="000000"/>
                </a:solidFill>
                <a:latin typeface="Arial" panose="020B0604020202020204" pitchFamily="34" charset="0"/>
                <a:cs typeface="Arial" panose="020B0604020202020204" pitchFamily="34" charset="0"/>
              </a:rPr>
              <a:t>®: </a:t>
            </a:r>
            <a:r>
              <a:rPr lang="en-GB" sz="3200" dirty="0">
                <a:solidFill>
                  <a:srgbClr val="000000"/>
                </a:solidFill>
                <a:latin typeface="Arial" panose="020B0604020202020204" pitchFamily="34" charset="0"/>
                <a:cs typeface="Arial" panose="020B0604020202020204" pitchFamily="34" charset="0"/>
              </a:rPr>
              <a:t>65.0% (26/40 heifers).</a:t>
            </a:r>
          </a:p>
          <a:p>
            <a:pPr marL="571500" indent="-5715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Historical FSCR (visual detection): </a:t>
            </a:r>
            <a:r>
              <a:rPr lang="en-GB" sz="3200" dirty="0">
                <a:solidFill>
                  <a:srgbClr val="000000"/>
                </a:solidFill>
                <a:latin typeface="Arial" panose="020B0604020202020204" pitchFamily="34" charset="0"/>
                <a:cs typeface="Arial" panose="020B0604020202020204" pitchFamily="34" charset="0"/>
              </a:rPr>
              <a:t>52.5%.</a:t>
            </a:r>
          </a:p>
          <a:p>
            <a:pPr marL="571500" indent="-571500" algn="just">
              <a:buFont typeface="Arial" panose="020B0604020202020204" pitchFamily="34" charset="0"/>
              <a:buChar char="•"/>
            </a:pPr>
            <a:r>
              <a:rPr lang="en-GB" sz="3200" b="1" i="1" dirty="0">
                <a:solidFill>
                  <a:srgbClr val="000000"/>
                </a:solidFill>
                <a:latin typeface="Arial" panose="020B0604020202020204" pitchFamily="34" charset="0"/>
                <a:cs typeface="Arial" panose="020B0604020202020204" pitchFamily="34" charset="0"/>
              </a:rPr>
              <a:t>Significance: </a:t>
            </a:r>
            <a:r>
              <a:rPr lang="en-GB" sz="3200" dirty="0">
                <a:solidFill>
                  <a:srgbClr val="000000"/>
                </a:solidFill>
                <a:latin typeface="Arial" panose="020B0604020202020204" pitchFamily="34" charset="0"/>
                <a:cs typeface="Arial" panose="020B0604020202020204" pitchFamily="34" charset="0"/>
              </a:rPr>
              <a:t>Improvement was statistically significant (p &lt; 0.05).</a:t>
            </a:r>
            <a:endParaRPr sz="3200" dirty="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2F9CE28-04E9-568F-E0D6-A84365BBB9E3}"/>
              </a:ext>
            </a:extLst>
          </p:cNvPr>
          <p:cNvSpPr txBox="1"/>
          <p:nvPr/>
        </p:nvSpPr>
        <p:spPr>
          <a:xfrm>
            <a:off x="1778516" y="34262309"/>
            <a:ext cx="29003602" cy="2923877"/>
          </a:xfrm>
          <a:prstGeom prst="rect">
            <a:avLst/>
          </a:prstGeom>
          <a:solidFill>
            <a:srgbClr val="84CAFF"/>
          </a:solidFill>
          <a:ln>
            <a:solidFill>
              <a:srgbClr val="00B0F0"/>
            </a:solidFill>
            <a:prstDash val="solid"/>
          </a:ln>
        </p:spPr>
        <p:txBody>
          <a:bodyPr wrap="square" rtlCol="0">
            <a:spAutoFit/>
          </a:bodyPr>
          <a:lstStyle/>
          <a:p>
            <a:pPr algn="l"/>
            <a:r>
              <a:rPr sz="4400" b="1" dirty="0">
                <a:solidFill>
                  <a:srgbClr val="000000"/>
                </a:solidFill>
                <a:latin typeface="Calibri"/>
              </a:rPr>
              <a:t>CONCLUSIONS</a:t>
            </a:r>
            <a:endParaRPr lang="en-US" sz="4400" b="1" dirty="0">
              <a:solidFill>
                <a:srgbClr val="000000"/>
              </a:solidFill>
              <a:latin typeface="Calibri"/>
            </a:endParaRPr>
          </a:p>
          <a:p>
            <a:pPr algn="l"/>
            <a:endParaRPr sz="4400" b="1" dirty="0">
              <a:solidFill>
                <a:srgbClr val="000000"/>
              </a:solidFill>
              <a:latin typeface="Calibri"/>
            </a:endParaRPr>
          </a:p>
          <a:p>
            <a:pPr algn="just"/>
            <a:r>
              <a:rPr lang="en-GB" sz="3200" dirty="0" err="1">
                <a:solidFill>
                  <a:srgbClr val="000000"/>
                </a:solidFill>
                <a:latin typeface="Arial" panose="020B0604020202020204" pitchFamily="34" charset="0"/>
                <a:cs typeface="Arial" panose="020B0604020202020204" pitchFamily="34" charset="0"/>
              </a:rPr>
              <a:t>SenseHub</a:t>
            </a:r>
            <a:r>
              <a:rPr lang="en-GB" sz="3200" dirty="0">
                <a:solidFill>
                  <a:srgbClr val="000000"/>
                </a:solidFill>
                <a:latin typeface="Arial" panose="020B0604020202020204" pitchFamily="34" charset="0"/>
                <a:cs typeface="Arial" panose="020B0604020202020204" pitchFamily="34" charset="0"/>
              </a:rPr>
              <a:t>® significantly improved FSCR in nulliparous dairy heifers. The system enhances reproductive precision, offering practical, economic, and strategic benefits for modern dairy farms. Widespread adoption of PLF may support sustainable production and contribute to Romania’s food security through improved reproductive management and genetic progress.</a:t>
            </a:r>
          </a:p>
        </p:txBody>
      </p:sp>
      <p:cxnSp>
        <p:nvCxnSpPr>
          <p:cNvPr id="24" name="Straight Connector 23">
            <a:extLst>
              <a:ext uri="{FF2B5EF4-FFF2-40B4-BE49-F238E27FC236}">
                <a16:creationId xmlns:a16="http://schemas.microsoft.com/office/drawing/2014/main" id="{82C561D1-0EAE-3CF7-2F7F-71BF8B07F8F0}"/>
              </a:ext>
            </a:extLst>
          </p:cNvPr>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1BFA47-9F84-0CEC-F8C3-8636DCEEF6C2}"/>
              </a:ext>
            </a:extLst>
          </p:cNvPr>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FE0547-4522-6AFE-3DB3-723B27B727C3}"/>
              </a:ext>
            </a:extLst>
          </p:cNvPr>
          <p:cNvSpPr txBox="1"/>
          <p:nvPr/>
        </p:nvSpPr>
        <p:spPr>
          <a:xfrm>
            <a:off x="1874215" y="37443989"/>
            <a:ext cx="28642575" cy="2062103"/>
          </a:xfrm>
          <a:prstGeom prst="rect">
            <a:avLst/>
          </a:prstGeom>
          <a:noFill/>
        </p:spPr>
        <p:txBody>
          <a:bodyPr wrap="square" rtlCol="0">
            <a:spAutoFit/>
          </a:bodyPr>
          <a:lstStyle/>
          <a:p>
            <a:pPr algn="l"/>
            <a:r>
              <a:rPr sz="3200" dirty="0">
                <a:solidFill>
                  <a:srgbClr val="000000"/>
                </a:solidFill>
                <a:latin typeface="Calibri"/>
              </a:rPr>
              <a:t>SELECTIVE BIBLIOGRAPHY</a:t>
            </a:r>
            <a:endParaRPr lang="en-US" sz="3200" dirty="0">
              <a:solidFill>
                <a:srgbClr val="000000"/>
              </a:solidFill>
              <a:latin typeface="Calibri"/>
            </a:endParaRPr>
          </a:p>
          <a:p>
            <a:pPr marL="514350" indent="-514350" algn="l">
              <a:buFont typeface="+mj-lt"/>
              <a:buAutoNum type="arabicPeriod"/>
            </a:pPr>
            <a:r>
              <a:rPr kumimoji="0" lang="en-US" altLang="en-US" sz="3200" i="0" u="none" strike="noStrike" cap="none" normalizeH="0" baseline="0" dirty="0">
                <a:ln>
                  <a:noFill/>
                </a:ln>
                <a:solidFill>
                  <a:schemeClr val="tx1"/>
                </a:solidFill>
                <a:effectLst/>
              </a:rPr>
              <a:t>Bianchi et al. (2022) – Diffusion of precision livestock technologies in dairy farms. </a:t>
            </a:r>
            <a:r>
              <a:rPr kumimoji="0" lang="en-US" altLang="en-US" sz="3200" i="1" u="none" strike="noStrike" cap="none" normalizeH="0" baseline="0" dirty="0">
                <a:ln>
                  <a:noFill/>
                </a:ln>
                <a:solidFill>
                  <a:schemeClr val="tx1"/>
                </a:solidFill>
                <a:effectLst/>
              </a:rPr>
              <a:t>Animal</a:t>
            </a:r>
            <a:r>
              <a:rPr kumimoji="0" lang="en-US" altLang="en-US" sz="3200" i="0" u="none" strike="noStrike" cap="none" normalizeH="0" baseline="0" dirty="0">
                <a:ln>
                  <a:noFill/>
                </a:ln>
                <a:solidFill>
                  <a:schemeClr val="tx1"/>
                </a:solidFill>
                <a:effectLst/>
              </a:rPr>
              <a:t>, 16(11), 100650.</a:t>
            </a:r>
          </a:p>
          <a:p>
            <a:pPr marL="514350" indent="-514350">
              <a:buFont typeface="+mj-lt"/>
              <a:buAutoNum type="arabicPeriod"/>
            </a:pPr>
            <a:r>
              <a:rPr lang="en-GB" sz="3200" dirty="0"/>
              <a:t>Morrone et al. (2022) – Overview of Industry 4.0 and PLF in animal production. Sensors, 22(12), 4319.</a:t>
            </a:r>
          </a:p>
          <a:p>
            <a:pPr marL="514350" indent="-514350">
              <a:buFont typeface="+mj-lt"/>
              <a:buAutoNum type="arabicPeriod"/>
            </a:pPr>
            <a:r>
              <a:rPr lang="en-GB" sz="3200" dirty="0" err="1"/>
              <a:t>Neculai-Valeanu</a:t>
            </a:r>
            <a:r>
              <a:rPr lang="en-GB" sz="3200" dirty="0"/>
              <a:t> et al. (2025) – Leveraging digital tools for cattle health and welfare. Frontiers in Veterinary Science, 12.</a:t>
            </a:r>
          </a:p>
        </p:txBody>
      </p:sp>
      <p:sp>
        <p:nvSpPr>
          <p:cNvPr id="12" name="TextBox 11">
            <a:extLst>
              <a:ext uri="{FF2B5EF4-FFF2-40B4-BE49-F238E27FC236}">
                <a16:creationId xmlns:a16="http://schemas.microsoft.com/office/drawing/2014/main" id="{000EF9F4-2468-C9BA-331D-7C50220C007F}"/>
              </a:ext>
            </a:extLst>
          </p:cNvPr>
          <p:cNvSpPr txBox="1"/>
          <p:nvPr/>
        </p:nvSpPr>
        <p:spPr>
          <a:xfrm>
            <a:off x="6593306" y="1684421"/>
            <a:ext cx="18865516" cy="4884863"/>
          </a:xfrm>
          <a:prstGeom prst="rect">
            <a:avLst/>
          </a:prstGeom>
          <a:noFill/>
        </p:spPr>
        <p:txBody>
          <a:bodyPr wrap="square" rtlCol="0">
            <a:spAutoFit/>
          </a:bodyPr>
          <a:lstStyle/>
          <a:p>
            <a:pPr algn="ctr"/>
            <a:r>
              <a:rPr lang="ro-RO" sz="8000" b="1" dirty="0">
                <a:latin typeface="Arial Black" panose="020B0A04020102020204" pitchFamily="34" charset="0"/>
              </a:rPr>
              <a:t>CONFERINȚA NAȚIONALĂ </a:t>
            </a:r>
            <a:r>
              <a:rPr lang="en-US" sz="8000" b="1" dirty="0">
                <a:latin typeface="Arial Black" panose="020B0A04020102020204" pitchFamily="34" charset="0"/>
              </a:rPr>
              <a:t>“</a:t>
            </a:r>
            <a:r>
              <a:rPr lang="ro-RO" sz="8000" b="1" dirty="0">
                <a:latin typeface="Arial Black" panose="020B0A04020102020204" pitchFamily="34" charset="0"/>
              </a:rPr>
              <a:t>ANIVERSAREA</a:t>
            </a:r>
            <a:r>
              <a:rPr lang="en-US" sz="8000" b="1" dirty="0">
                <a:latin typeface="Arial Black" panose="020B0A04020102020204" pitchFamily="34" charset="0"/>
              </a:rPr>
              <a:t> ICAR”</a:t>
            </a:r>
          </a:p>
          <a:p>
            <a:pPr algn="ctr"/>
            <a:r>
              <a:rPr lang="en-US" sz="8000" b="1" dirty="0">
                <a:latin typeface="Arial Black" panose="020B0A04020102020204" pitchFamily="34" charset="0"/>
              </a:rPr>
              <a:t>Edi</a:t>
            </a:r>
            <a:r>
              <a:rPr lang="ro-RO" sz="8000" b="1" dirty="0" err="1">
                <a:latin typeface="Arial Black" panose="020B0A04020102020204" pitchFamily="34" charset="0"/>
              </a:rPr>
              <a:t>ția</a:t>
            </a:r>
            <a:r>
              <a:rPr lang="ro-RO" sz="8000" b="1" dirty="0">
                <a:latin typeface="Arial Black" panose="020B0A04020102020204" pitchFamily="34" charset="0"/>
              </a:rPr>
              <a:t> IV – 29 mai 2025</a:t>
            </a:r>
          </a:p>
          <a:p>
            <a:endParaRPr lang="en-US" dirty="0"/>
          </a:p>
        </p:txBody>
      </p:sp>
      <p:pic>
        <p:nvPicPr>
          <p:cNvPr id="2" name="Picture 1">
            <a:extLst>
              <a:ext uri="{FF2B5EF4-FFF2-40B4-BE49-F238E27FC236}">
                <a16:creationId xmlns:a16="http://schemas.microsoft.com/office/drawing/2014/main" id="{2278B077-A8B1-339F-EBEC-37650EF5059C}"/>
              </a:ext>
            </a:extLst>
          </p:cNvPr>
          <p:cNvPicPr>
            <a:picLocks noChangeAspect="1"/>
          </p:cNvPicPr>
          <p:nvPr/>
        </p:nvPicPr>
        <p:blipFill>
          <a:blip r:embed="rId3"/>
          <a:stretch>
            <a:fillRect/>
          </a:stretch>
        </p:blipFill>
        <p:spPr>
          <a:xfrm>
            <a:off x="1726683" y="23109381"/>
            <a:ext cx="12308264" cy="10317990"/>
          </a:xfrm>
          <a:prstGeom prst="rect">
            <a:avLst/>
          </a:prstGeom>
        </p:spPr>
      </p:pic>
      <p:sp>
        <p:nvSpPr>
          <p:cNvPr id="11" name="Rectangle: Rounded Corners 10">
            <a:extLst>
              <a:ext uri="{FF2B5EF4-FFF2-40B4-BE49-F238E27FC236}">
                <a16:creationId xmlns:a16="http://schemas.microsoft.com/office/drawing/2014/main" id="{40B9A4B2-55AA-7100-3972-FDB17E0000A9}"/>
              </a:ext>
            </a:extLst>
          </p:cNvPr>
          <p:cNvSpPr/>
          <p:nvPr/>
        </p:nvSpPr>
        <p:spPr>
          <a:xfrm>
            <a:off x="14086446" y="23235153"/>
            <a:ext cx="16732316" cy="1353201"/>
          </a:xfrm>
          <a:prstGeom prst="roundRect">
            <a:avLst/>
          </a:prstGeom>
          <a:solidFill>
            <a:srgbClr val="84C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tx1"/>
                </a:solidFill>
                <a:effectLst>
                  <a:outerShdw blurRad="38100" dist="38100" dir="2700000" algn="tl">
                    <a:srgbClr val="000000">
                      <a:alpha val="43137"/>
                    </a:srgbClr>
                  </a:outerShdw>
                </a:effectLst>
              </a:rPr>
              <a:t>INSIGHTS</a:t>
            </a:r>
          </a:p>
        </p:txBody>
      </p:sp>
      <p:sp>
        <p:nvSpPr>
          <p:cNvPr id="26" name="TextBox 25">
            <a:extLst>
              <a:ext uri="{FF2B5EF4-FFF2-40B4-BE49-F238E27FC236}">
                <a16:creationId xmlns:a16="http://schemas.microsoft.com/office/drawing/2014/main" id="{0871FA2E-C7F3-5F38-65D1-EA54530ECA67}"/>
              </a:ext>
            </a:extLst>
          </p:cNvPr>
          <p:cNvSpPr txBox="1"/>
          <p:nvPr/>
        </p:nvSpPr>
        <p:spPr>
          <a:xfrm>
            <a:off x="17061" y="33358175"/>
            <a:ext cx="16263256" cy="646331"/>
          </a:xfrm>
          <a:prstGeom prst="rect">
            <a:avLst/>
          </a:prstGeom>
          <a:noFill/>
        </p:spPr>
        <p:txBody>
          <a:bodyPr wrap="square">
            <a:spAutoFit/>
          </a:bodyPr>
          <a:lstStyle/>
          <a:p>
            <a:pPr marL="0" marR="0" algn="ctr"/>
            <a:r>
              <a:rPr lang="en-US" sz="3600" b="1" dirty="0">
                <a:effectLst/>
                <a:latin typeface="Times New Roman" panose="02020603050405020304" pitchFamily="18" charset="0"/>
                <a:ea typeface="Times New Roman" panose="02020603050405020304" pitchFamily="18" charset="0"/>
              </a:rPr>
              <a:t>Schematic representation of the </a:t>
            </a:r>
            <a:r>
              <a:rPr lang="en-US" sz="3600" b="1" dirty="0" err="1">
                <a:effectLst/>
                <a:latin typeface="Times New Roman" panose="02020603050405020304" pitchFamily="18" charset="0"/>
                <a:ea typeface="Times New Roman" panose="02020603050405020304" pitchFamily="18" charset="0"/>
              </a:rPr>
              <a:t>Allflex</a:t>
            </a:r>
            <a:r>
              <a:rPr lang="en-US" sz="3600" b="1" dirty="0">
                <a:effectLst/>
                <a:latin typeface="Times New Roman" panose="02020603050405020304" pitchFamily="18" charset="0"/>
                <a:ea typeface="Times New Roman" panose="02020603050405020304" pitchFamily="18" charset="0"/>
              </a:rPr>
              <a:t> ecosystem</a:t>
            </a:r>
            <a:endParaRPr lang="en-US" sz="3600" dirty="0">
              <a:effectLst/>
              <a:latin typeface="Times New Roman" panose="02020603050405020304" pitchFamily="18" charset="0"/>
              <a:ea typeface="Times New Roman" panose="02020603050405020304" pitchFamily="18" charset="0"/>
            </a:endParaRPr>
          </a:p>
        </p:txBody>
      </p:sp>
      <p:graphicFrame>
        <p:nvGraphicFramePr>
          <p:cNvPr id="27" name="Diagram 26">
            <a:extLst>
              <a:ext uri="{FF2B5EF4-FFF2-40B4-BE49-F238E27FC236}">
                <a16:creationId xmlns:a16="http://schemas.microsoft.com/office/drawing/2014/main" id="{B0C83848-F636-C56D-20D5-7CED360D6D1D}"/>
              </a:ext>
            </a:extLst>
          </p:cNvPr>
          <p:cNvGraphicFramePr/>
          <p:nvPr>
            <p:extLst>
              <p:ext uri="{D42A27DB-BD31-4B8C-83A1-F6EECF244321}">
                <p14:modId xmlns:p14="http://schemas.microsoft.com/office/powerpoint/2010/main" val="2668737445"/>
              </p:ext>
            </p:extLst>
          </p:nvPr>
        </p:nvGraphicFramePr>
        <p:xfrm>
          <a:off x="22365685" y="25029190"/>
          <a:ext cx="9033518" cy="8346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 27">
            <a:extLst>
              <a:ext uri="{FF2B5EF4-FFF2-40B4-BE49-F238E27FC236}">
                <a16:creationId xmlns:a16="http://schemas.microsoft.com/office/drawing/2014/main" id="{AFA97B35-5FA2-89F9-B190-058563F099DA}"/>
              </a:ext>
            </a:extLst>
          </p:cNvPr>
          <p:cNvGraphicFramePr/>
          <p:nvPr>
            <p:extLst>
              <p:ext uri="{D42A27DB-BD31-4B8C-83A1-F6EECF244321}">
                <p14:modId xmlns:p14="http://schemas.microsoft.com/office/powerpoint/2010/main" val="2834548091"/>
              </p:ext>
            </p:extLst>
          </p:nvPr>
        </p:nvGraphicFramePr>
        <p:xfrm>
          <a:off x="14034946" y="24947859"/>
          <a:ext cx="9033517" cy="84281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6">
            <a:extLst>
              <a:ext uri="{FF2B5EF4-FFF2-40B4-BE49-F238E27FC236}">
                <a16:creationId xmlns:a16="http://schemas.microsoft.com/office/drawing/2014/main" id="{70584F2D-D720-4023-D4DD-50B75945928E}"/>
              </a:ext>
            </a:extLst>
          </p:cNvPr>
          <p:cNvPicPr>
            <a:picLocks noChangeAspect="1"/>
          </p:cNvPicPr>
          <p:nvPr/>
        </p:nvPicPr>
        <p:blipFill>
          <a:blip r:embed="rId14"/>
          <a:stretch>
            <a:fillRect/>
          </a:stretch>
        </p:blipFill>
        <p:spPr>
          <a:xfrm>
            <a:off x="14384241" y="25453878"/>
            <a:ext cx="3149727" cy="2978419"/>
          </a:xfrm>
          <a:prstGeom prst="rect">
            <a:avLst/>
          </a:prstGeom>
        </p:spPr>
      </p:pic>
      <p:pic>
        <p:nvPicPr>
          <p:cNvPr id="9" name="Picture 8">
            <a:extLst>
              <a:ext uri="{FF2B5EF4-FFF2-40B4-BE49-F238E27FC236}">
                <a16:creationId xmlns:a16="http://schemas.microsoft.com/office/drawing/2014/main" id="{536ABCBB-1F8D-4659-E164-A8A2E5F064DD}"/>
              </a:ext>
            </a:extLst>
          </p:cNvPr>
          <p:cNvPicPr>
            <a:picLocks noChangeAspect="1"/>
          </p:cNvPicPr>
          <p:nvPr/>
        </p:nvPicPr>
        <p:blipFill>
          <a:blip r:embed="rId15"/>
          <a:stretch>
            <a:fillRect/>
          </a:stretch>
        </p:blipFill>
        <p:spPr>
          <a:xfrm>
            <a:off x="23077496" y="26008101"/>
            <a:ext cx="2433237" cy="2398617"/>
          </a:xfrm>
          <a:prstGeom prst="rect">
            <a:avLst/>
          </a:prstGeom>
        </p:spPr>
      </p:pic>
      <p:pic>
        <p:nvPicPr>
          <p:cNvPr id="10" name="Picture 9">
            <a:extLst>
              <a:ext uri="{FF2B5EF4-FFF2-40B4-BE49-F238E27FC236}">
                <a16:creationId xmlns:a16="http://schemas.microsoft.com/office/drawing/2014/main" id="{13766668-C3DA-56E8-2505-78058FFE5030}"/>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36333" b="86375" l="10000" r="90000">
                        <a14:foregroundMark x1="18188" y1="37083" x2="18188" y2="37083"/>
                        <a14:foregroundMark x1="18813" y1="36333" x2="18813" y2="36333"/>
                        <a14:foregroundMark x1="19938" y1="36333" x2="23875" y2="37083"/>
                        <a14:foregroundMark x1="23875" y1="37083" x2="23875" y2="37083"/>
                        <a14:foregroundMark x1="16813" y1="39917" x2="23688" y2="40000"/>
                        <a14:foregroundMark x1="23688" y1="40000" x2="24125" y2="38958"/>
                        <a14:foregroundMark x1="14000" y1="45167" x2="17563" y2="46083"/>
                        <a14:foregroundMark x1="17563" y1="46083" x2="24688" y2="46292"/>
                        <a14:foregroundMark x1="24688" y1="46292" x2="26125" y2="44958"/>
                      </a14:backgroundRemoval>
                    </a14:imgEffect>
                  </a14:imgLayer>
                </a14:imgProps>
              </a:ext>
            </a:extLst>
          </a:blip>
          <a:srcRect l="10040" t="70412" r="69091" b="14171"/>
          <a:stretch/>
        </p:blipFill>
        <p:spPr>
          <a:xfrm>
            <a:off x="23110370" y="29831511"/>
            <a:ext cx="2367816" cy="2623796"/>
          </a:xfrm>
          <a:prstGeom prst="rect">
            <a:avLst/>
          </a:prstGeom>
        </p:spPr>
      </p:pic>
      <p:pic>
        <p:nvPicPr>
          <p:cNvPr id="8" name="Picture 7">
            <a:extLst>
              <a:ext uri="{FF2B5EF4-FFF2-40B4-BE49-F238E27FC236}">
                <a16:creationId xmlns:a16="http://schemas.microsoft.com/office/drawing/2014/main" id="{7BE8BD4C-35CB-D0BC-290F-10529BA4244F}"/>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36333" b="86375" l="10000" r="90000">
                        <a14:foregroundMark x1="18188" y1="37083" x2="18188" y2="37083"/>
                        <a14:foregroundMark x1="18813" y1="36333" x2="18813" y2="36333"/>
                        <a14:foregroundMark x1="19938" y1="36333" x2="23875" y2="37083"/>
                        <a14:foregroundMark x1="23875" y1="37083" x2="23875" y2="37083"/>
                        <a14:foregroundMark x1="16813" y1="39917" x2="23688" y2="40000"/>
                        <a14:foregroundMark x1="23688" y1="40000" x2="24125" y2="38958"/>
                        <a14:foregroundMark x1="14000" y1="45167" x2="17563" y2="46083"/>
                        <a14:foregroundMark x1="17563" y1="46083" x2="24688" y2="46292"/>
                        <a14:foregroundMark x1="24688" y1="46292" x2="26125" y2="44958"/>
                      </a14:backgroundRemoval>
                    </a14:imgEffect>
                  </a14:imgLayer>
                </a14:imgProps>
              </a:ext>
            </a:extLst>
          </a:blip>
          <a:srcRect l="10604" t="34260" r="70407" b="52672"/>
          <a:stretch/>
        </p:blipFill>
        <p:spPr>
          <a:xfrm>
            <a:off x="14919827" y="29960056"/>
            <a:ext cx="2170070" cy="2240024"/>
          </a:xfrm>
          <a:prstGeom prst="rect">
            <a:avLst/>
          </a:prstGeom>
        </p:spPr>
      </p:pic>
      <p:pic>
        <p:nvPicPr>
          <p:cNvPr id="30" name="Picture 29">
            <a:extLst>
              <a:ext uri="{FF2B5EF4-FFF2-40B4-BE49-F238E27FC236}">
                <a16:creationId xmlns:a16="http://schemas.microsoft.com/office/drawing/2014/main" id="{C8C1B1FE-3509-C436-D387-60A325E8E5E8}"/>
              </a:ext>
            </a:extLst>
          </p:cNvPr>
          <p:cNvPicPr>
            <a:picLocks noChangeAspect="1"/>
          </p:cNvPicPr>
          <p:nvPr/>
        </p:nvPicPr>
        <p:blipFill>
          <a:blip r:embed="rId18"/>
          <a:stretch>
            <a:fillRect/>
          </a:stretch>
        </p:blipFill>
        <p:spPr>
          <a:xfrm>
            <a:off x="25771516" y="861879"/>
            <a:ext cx="5163760" cy="4810161"/>
          </a:xfrm>
          <a:prstGeom prst="rect">
            <a:avLst/>
          </a:prstGeom>
        </p:spPr>
      </p:pic>
    </p:spTree>
    <p:extLst>
      <p:ext uri="{BB962C8B-B14F-4D97-AF65-F5344CB8AC3E}">
        <p14:creationId xmlns:p14="http://schemas.microsoft.com/office/powerpoint/2010/main" val="38604548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TotalTime>
  <Words>557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aurel.badiu</cp:lastModifiedBy>
  <cp:revision>153</cp:revision>
  <cp:lastPrinted>2020-03-30T08:43:16Z</cp:lastPrinted>
  <dcterms:created xsi:type="dcterms:W3CDTF">2015-08-26T05:25:30Z</dcterms:created>
  <dcterms:modified xsi:type="dcterms:W3CDTF">2025-05-06T06:04:33Z</dcterms:modified>
</cp:coreProperties>
</file>