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2399288" cy="39600188"/>
  <p:notesSz cx="6669088" cy="9928225"/>
  <p:defaultTextStyle>
    <a:defPPr>
      <a:defRPr lang="en-US"/>
    </a:defPPr>
    <a:lvl1pPr marL="0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1pPr>
    <a:lvl2pPr marL="1814380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2pPr>
    <a:lvl3pPr marL="3628759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3pPr>
    <a:lvl4pPr marL="5443141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4pPr>
    <a:lvl5pPr marL="7257521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5pPr>
    <a:lvl6pPr marL="9071900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6pPr>
    <a:lvl7pPr marL="10886280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7pPr>
    <a:lvl8pPr marL="12700660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8pPr>
    <a:lvl9pPr marL="14515040" algn="l" defTabSz="3628759" rtl="0" eaLnBrk="1" latinLnBrk="0" hangingPunct="1">
      <a:defRPr sz="714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2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40"/>
    <p:restoredTop sz="95934"/>
  </p:normalViewPr>
  <p:slideViewPr>
    <p:cSldViewPr snapToGrid="0" snapToObjects="1">
      <p:cViewPr varScale="1">
        <p:scale>
          <a:sx n="20" d="100"/>
          <a:sy n="20" d="100"/>
        </p:scale>
        <p:origin x="2916" y="96"/>
      </p:cViewPr>
      <p:guideLst>
        <p:guide orient="horz" pos="12472"/>
        <p:guide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51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4" y="20799270"/>
            <a:ext cx="24299467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5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6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3" y="2108347"/>
            <a:ext cx="6986096" cy="335593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4" y="2108347"/>
            <a:ext cx="20553298" cy="335593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41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557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61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59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5" y="10541718"/>
            <a:ext cx="13769697" cy="251259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3" y="10541718"/>
            <a:ext cx="13769697" cy="251259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4"/>
            <a:ext cx="27944386" cy="765420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50"/>
            <a:ext cx="13706416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70"/>
            <a:ext cx="13706416" cy="2127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3" y="9707550"/>
            <a:ext cx="13773918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3" y="14465070"/>
            <a:ext cx="13773918" cy="212759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28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34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4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20" y="5701705"/>
            <a:ext cx="16402139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3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4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20" y="5701705"/>
            <a:ext cx="16402139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84D3-BD68-D045-BB96-14DF123A789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9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2" y="2108354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2" y="10541718"/>
            <a:ext cx="27944386" cy="25125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9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384D3-BD68-D045-BB96-14DF123A789F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5" y="36703519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9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06C09-6F33-3B4A-ACD9-EC8B621BE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15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859" y="1125147"/>
            <a:ext cx="4069673" cy="42262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2888" y="5900769"/>
            <a:ext cx="32396400" cy="0"/>
          </a:xfrm>
          <a:prstGeom prst="line">
            <a:avLst/>
          </a:prstGeom>
          <a:ln w="1270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91896" y="6550353"/>
            <a:ext cx="28776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Arial" charset="0"/>
                <a:ea typeface="Arial" charset="0"/>
                <a:cs typeface="Arial" charset="0"/>
              </a:rPr>
              <a:t>RESEARCH ON AGROTECHNICAL FEATURES OF CICHORIUM INTYBUS, PALATABILITY AS COWS’ FEEDSTUFF AND THE EFFECTS ON MILK PRODUCTION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46653" y="22755212"/>
            <a:ext cx="29438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 smtClean="0">
                <a:latin typeface="Arial" charset="0"/>
                <a:ea typeface="Arial" charset="0"/>
                <a:cs typeface="Arial" charset="0"/>
              </a:rPr>
              <a:t>REZULTATE OBŢINUTE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888" y="5982059"/>
            <a:ext cx="32396400" cy="0"/>
          </a:xfrm>
          <a:prstGeom prst="line">
            <a:avLst/>
          </a:prstGeom>
          <a:ln w="1270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888" y="6123345"/>
            <a:ext cx="32396400" cy="0"/>
          </a:xfrm>
          <a:prstGeom prst="line">
            <a:avLst/>
          </a:prstGeom>
          <a:ln w="1270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93306" y="1684421"/>
            <a:ext cx="18865516" cy="488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8000" b="1" dirty="0" smtClean="0">
                <a:latin typeface="Arial Black" panose="020B0A04020102020204" pitchFamily="34" charset="0"/>
              </a:rPr>
              <a:t>CONFERINȚA NAȚIONALĂ </a:t>
            </a:r>
            <a:r>
              <a:rPr lang="en-US" sz="8000" b="1" dirty="0" smtClean="0">
                <a:latin typeface="Arial Black" panose="020B0A04020102020204" pitchFamily="34" charset="0"/>
              </a:rPr>
              <a:t>“</a:t>
            </a:r>
            <a:r>
              <a:rPr lang="ro-RO" sz="8000" b="1" dirty="0" smtClean="0">
                <a:latin typeface="Arial Black" panose="020B0A04020102020204" pitchFamily="34" charset="0"/>
              </a:rPr>
              <a:t>ANIVERSAREA</a:t>
            </a:r>
            <a:r>
              <a:rPr lang="en-US" sz="8000" b="1" dirty="0" smtClean="0">
                <a:latin typeface="Arial Black" panose="020B0A04020102020204" pitchFamily="34" charset="0"/>
              </a:rPr>
              <a:t> ICAR”</a:t>
            </a:r>
          </a:p>
          <a:p>
            <a:pPr algn="ctr"/>
            <a:r>
              <a:rPr lang="en-US" sz="8000" b="1" dirty="0" smtClean="0">
                <a:latin typeface="Arial Black" panose="020B0A04020102020204" pitchFamily="34" charset="0"/>
              </a:rPr>
              <a:t>Edi</a:t>
            </a:r>
            <a:r>
              <a:rPr lang="ro-RO" sz="8000" b="1" dirty="0" err="1" smtClean="0">
                <a:latin typeface="Arial Black" panose="020B0A04020102020204" pitchFamily="34" charset="0"/>
              </a:rPr>
              <a:t>ția</a:t>
            </a:r>
            <a:r>
              <a:rPr lang="ro-RO" sz="8000" b="1" dirty="0" smtClean="0">
                <a:latin typeface="Arial Black" panose="020B0A04020102020204" pitchFamily="34" charset="0"/>
              </a:rPr>
              <a:t> IV – 29 mai 2025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298457" y="9216891"/>
            <a:ext cx="25203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Neamt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Radu,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Dragomir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Neculai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Cziszter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Ludovic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Saplacan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Gheorghe,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Mihali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Ciprian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Mizeranschi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Alexandru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Ilie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Daniela,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Saplacan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Silviu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Neciu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Florin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891896" y="10963441"/>
            <a:ext cx="255747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latin typeface="Arial" charset="0"/>
                <a:ea typeface="Arial" charset="0"/>
                <a:cs typeface="Arial" charset="0"/>
              </a:rPr>
              <a:t>INTRODU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CTION</a:t>
            </a:r>
            <a:endParaRPr lang="ro-RO" sz="3200" b="1" dirty="0">
              <a:latin typeface="Arial" charset="0"/>
              <a:ea typeface="Arial" charset="0"/>
              <a:cs typeface="Arial" charset="0"/>
            </a:endParaRPr>
          </a:p>
          <a:p>
            <a:pPr algn="just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Chicory is a perennial plant, drought resistant, adaptable to the current environmental changes. It has an increased protein and tannins content, which is why it does not induce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meteoritis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 It has a good abundance, dominance and persistence, both in pure culture and in mixtures with perennial grasses. Allows for high production of green mass, with a high degree of palatability and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preferability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. Exert a positive effect on milk production in cows.</a:t>
            </a:r>
            <a:endParaRPr lang="ro-RO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793239" y="14150607"/>
            <a:ext cx="109144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200" b="1" dirty="0">
                <a:latin typeface="Arial" charset="0"/>
                <a:ea typeface="Arial" charset="0"/>
                <a:cs typeface="Arial" charset="0"/>
              </a:rPr>
              <a:t>MATERIAL 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AND </a:t>
            </a:r>
            <a:r>
              <a:rPr lang="ro-RO" sz="3200" b="1" dirty="0">
                <a:latin typeface="Arial" charset="0"/>
                <a:ea typeface="Arial" charset="0"/>
                <a:cs typeface="Arial" charset="0"/>
              </a:rPr>
              <a:t> MET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ro-RO" sz="3200" b="1" dirty="0">
                <a:latin typeface="Arial" charset="0"/>
                <a:ea typeface="Arial" charset="0"/>
                <a:cs typeface="Arial" charset="0"/>
              </a:rPr>
              <a:t>OD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S</a:t>
            </a:r>
          </a:p>
          <a:p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Evaluation of </a:t>
            </a:r>
            <a:r>
              <a:rPr lang="en-US" sz="3200" b="1" dirty="0" err="1">
                <a:latin typeface="Arial" charset="0"/>
                <a:ea typeface="Arial" charset="0"/>
                <a:cs typeface="Arial" charset="0"/>
              </a:rPr>
              <a:t>agrotechnical</a:t>
            </a:r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 aspects</a:t>
            </a:r>
          </a:p>
          <a:p>
            <a:pPr algn="just"/>
            <a:r>
              <a:rPr lang="en-US" sz="3200" dirty="0">
                <a:latin typeface="Arial" charset="0"/>
                <a:ea typeface="Arial" charset="0"/>
                <a:cs typeface="Arial" charset="0"/>
              </a:rPr>
              <a:t>Surface</a:t>
            </a:r>
            <a:r>
              <a:rPr lang="ro-RO" sz="3200" dirty="0">
                <a:latin typeface="Arial" charset="0"/>
                <a:ea typeface="Arial" charset="0"/>
                <a:cs typeface="Arial" charset="0"/>
              </a:rPr>
              <a:t> 4 ha/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botanical </a:t>
            </a:r>
            <a:r>
              <a:rPr lang="ro-RO" sz="3200" dirty="0" err="1">
                <a:latin typeface="Arial" charset="0"/>
                <a:ea typeface="Arial" charset="0"/>
                <a:cs typeface="Arial" charset="0"/>
              </a:rPr>
              <a:t>variant</a:t>
            </a:r>
            <a:endParaRPr lang="ro-RO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39734" y="15666214"/>
            <a:ext cx="14396332" cy="74242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geo-botanical method-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gridj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1m² - 5 grids / botanical variant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Evaluation of the botanical structure from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phytocenosis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–%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Reporting to the total 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participation</a:t>
            </a:r>
            <a:endParaRPr lang="ro-RO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Evaluation of the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zootechnical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aspects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Animals- 30 dairy cows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Training interval– 10 days</a:t>
            </a: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Assessement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interval– 20 days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Forage daily amount– 45 kg/day/botanical structure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Bout I - 7 A.M.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Bout II – 13 P.M.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Bout III – 19 P.M.</a:t>
            </a: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Consumability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- the amount of consumed feed out of the total administered (%)</a:t>
            </a: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Preferability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– voluntary forage consumption based on previously satiety condition</a:t>
            </a:r>
          </a:p>
          <a:p>
            <a:endParaRPr lang="en-US" sz="284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376106"/>
              </p:ext>
            </p:extLst>
          </p:nvPr>
        </p:nvGraphicFramePr>
        <p:xfrm>
          <a:off x="1771854" y="23566507"/>
          <a:ext cx="26730148" cy="38561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84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1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435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24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744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7443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744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744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352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Persistence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Production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(t/ha)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No. of harvests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Palatability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Preferability</a:t>
                      </a:r>
                      <a:endParaRPr lang="en-US" sz="3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Effect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in milk yield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(% in 14 days interval)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Cicory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+19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0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Alfalfa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+18</a:t>
                      </a:r>
                      <a:endParaRPr lang="en-US" sz="3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Gramineous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-14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949" marR="6094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739734" y="28398826"/>
            <a:ext cx="9268019" cy="4086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55" b="1" dirty="0">
                <a:latin typeface="Arial" charset="0"/>
                <a:ea typeface="Arial" charset="0"/>
                <a:cs typeface="Arial" charset="0"/>
              </a:rPr>
              <a:t>CONCLUSIONS</a:t>
            </a:r>
            <a:endParaRPr lang="ro-RO" sz="3555" b="1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good emergence, abundance, dominance and persistence;</a:t>
            </a:r>
          </a:p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-low permissiveness towards spontaneous flora;</a:t>
            </a:r>
          </a:p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-high degree of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consumability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 and </a:t>
            </a:r>
            <a:r>
              <a:rPr lang="en-US" sz="3200" dirty="0" err="1">
                <a:latin typeface="Arial" charset="0"/>
                <a:ea typeface="Arial" charset="0"/>
                <a:cs typeface="Arial" charset="0"/>
              </a:rPr>
              <a:t>preferability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;</a:t>
            </a:r>
          </a:p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-positive impact on milk production;</a:t>
            </a:r>
          </a:p>
          <a:p>
            <a:r>
              <a:rPr lang="en-US" sz="3200" b="1" dirty="0">
                <a:latin typeface="Arial" charset="0"/>
                <a:ea typeface="Arial" charset="0"/>
                <a:cs typeface="Arial" charset="0"/>
              </a:rPr>
              <a:t>-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positive impact on feeding behavior;</a:t>
            </a:r>
          </a:p>
          <a:p>
            <a:r>
              <a:rPr lang="en-US" sz="3200" dirty="0">
                <a:latin typeface="Arial" charset="0"/>
                <a:ea typeface="Arial" charset="0"/>
                <a:cs typeface="Arial" charset="0"/>
              </a:rPr>
              <a:t>-does not impair the health of cows</a:t>
            </a:r>
            <a:endParaRPr lang="ro-RO" sz="3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3294" y="14150607"/>
            <a:ext cx="7498706" cy="747303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88200" y="28292794"/>
            <a:ext cx="8613800" cy="707489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5543" y="31318200"/>
            <a:ext cx="10051774" cy="639974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3447717" y="38255508"/>
            <a:ext cx="22463071" cy="967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44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Acknowledgements</a:t>
            </a:r>
            <a:endParaRPr lang="en-US" sz="2844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en-US" sz="2844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This work was supported by a grant of the Romanian Ministry of Agriculture and Rural Development, project ADER 9.1.3. / 2019 project</a:t>
            </a:r>
            <a:r>
              <a:rPr lang="en-US" sz="2488" dirty="0"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7558" y="822010"/>
            <a:ext cx="6545179" cy="466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2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911</TotalTime>
  <Words>353</Words>
  <Application>Microsoft Office PowerPoint</Application>
  <PresentationFormat>Custom</PresentationFormat>
  <Paragraphs>70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aurel.badiu</cp:lastModifiedBy>
  <cp:revision>147</cp:revision>
  <cp:lastPrinted>2020-03-30T08:43:16Z</cp:lastPrinted>
  <dcterms:created xsi:type="dcterms:W3CDTF">2015-08-26T05:25:30Z</dcterms:created>
  <dcterms:modified xsi:type="dcterms:W3CDTF">2025-05-05T10:07:16Z</dcterms:modified>
</cp:coreProperties>
</file>