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Lst>
  <p:sldSz cx="28800425" cy="43200638"/>
  <p:notesSz cx="27986038" cy="42384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6" userDrawn="1">
          <p15:clr>
            <a:srgbClr val="A4A3A4"/>
          </p15:clr>
        </p15:guide>
        <p15:guide id="2" pos="90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40"/>
    <p:restoredTop sz="95934"/>
  </p:normalViewPr>
  <p:slideViewPr>
    <p:cSldViewPr snapToGrid="0" snapToObjects="1">
      <p:cViewPr>
        <p:scale>
          <a:sx n="44" d="100"/>
          <a:sy n="44" d="100"/>
        </p:scale>
        <p:origin x="882" y="-3612"/>
      </p:cViewPr>
      <p:guideLst>
        <p:guide orient="horz" pos="13606"/>
        <p:guide pos="90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en-US"/>
              <a:t>Click to edit Master title style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72968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762487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610306" y="2300034"/>
            <a:ext cx="6210092"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80031" y="2300034"/>
            <a:ext cx="18270270" cy="366105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62361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81923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65030" y="10770172"/>
            <a:ext cx="24840367" cy="17970262"/>
          </a:xfrm>
        </p:spPr>
        <p:txBody>
          <a:bodyPr anchor="b"/>
          <a:lstStyle>
            <a:lvl1pPr>
              <a:defRPr sz="18898"/>
            </a:lvl1pPr>
          </a:lstStyle>
          <a:p>
            <a:r>
              <a:rPr lang="en-US"/>
              <a:t>Click to edit Master title style</a:t>
            </a:r>
            <a:endParaRPr lang="en-US" dirty="0"/>
          </a:p>
        </p:txBody>
      </p:sp>
      <p:sp>
        <p:nvSpPr>
          <p:cNvPr id="3" name="Text Placeholder 2"/>
          <p:cNvSpPr>
            <a:spLocks noGrp="1"/>
          </p:cNvSpPr>
          <p:nvPr>
            <p:ph type="body" idx="1"/>
          </p:nvPr>
        </p:nvSpPr>
        <p:spPr>
          <a:xfrm>
            <a:off x="1965030" y="28910440"/>
            <a:ext cx="24840367" cy="9450136"/>
          </a:xfrm>
        </p:spPr>
        <p:txBody>
          <a:bodyPr/>
          <a:lstStyle>
            <a:lvl1pPr marL="0" indent="0">
              <a:buNone/>
              <a:defRPr sz="7559">
                <a:solidFill>
                  <a:schemeClr val="tx1"/>
                </a:solidFill>
              </a:defRPr>
            </a:lvl1pPr>
            <a:lvl2pPr marL="1440043" indent="0">
              <a:buNone/>
              <a:defRPr sz="6299">
                <a:solidFill>
                  <a:schemeClr val="tx1">
                    <a:tint val="75000"/>
                  </a:schemeClr>
                </a:solidFill>
              </a:defRPr>
            </a:lvl2pPr>
            <a:lvl3pPr marL="2880086" indent="0">
              <a:buNone/>
              <a:defRPr sz="5669">
                <a:solidFill>
                  <a:schemeClr val="tx1">
                    <a:tint val="75000"/>
                  </a:schemeClr>
                </a:solidFill>
              </a:defRPr>
            </a:lvl3pPr>
            <a:lvl4pPr marL="4320129" indent="0">
              <a:buNone/>
              <a:defRPr sz="5040">
                <a:solidFill>
                  <a:schemeClr val="tx1">
                    <a:tint val="75000"/>
                  </a:schemeClr>
                </a:solidFill>
              </a:defRPr>
            </a:lvl4pPr>
            <a:lvl5pPr marL="5760171" indent="0">
              <a:buNone/>
              <a:defRPr sz="5040">
                <a:solidFill>
                  <a:schemeClr val="tx1">
                    <a:tint val="75000"/>
                  </a:schemeClr>
                </a:solidFill>
              </a:defRPr>
            </a:lvl5pPr>
            <a:lvl6pPr marL="7200214" indent="0">
              <a:buNone/>
              <a:defRPr sz="5040">
                <a:solidFill>
                  <a:schemeClr val="tx1">
                    <a:tint val="75000"/>
                  </a:schemeClr>
                </a:solidFill>
              </a:defRPr>
            </a:lvl6pPr>
            <a:lvl7pPr marL="8640257" indent="0">
              <a:buNone/>
              <a:defRPr sz="5040">
                <a:solidFill>
                  <a:schemeClr val="tx1">
                    <a:tint val="75000"/>
                  </a:schemeClr>
                </a:solidFill>
              </a:defRPr>
            </a:lvl7pPr>
            <a:lvl8pPr marL="10080300" indent="0">
              <a:buNone/>
              <a:defRPr sz="5040">
                <a:solidFill>
                  <a:schemeClr val="tx1">
                    <a:tint val="75000"/>
                  </a:schemeClr>
                </a:solidFill>
              </a:defRPr>
            </a:lvl8pPr>
            <a:lvl9pPr marL="11520343" indent="0">
              <a:buNone/>
              <a:defRPr sz="5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384D3-BD68-D045-BB96-14DF123A789F}" type="datetimeFigureOut">
              <a:rPr lang="en-US" smtClean="0"/>
              <a:t>4/15/2025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576115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68747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300044"/>
            <a:ext cx="24840367"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83784" y="10590160"/>
            <a:ext cx="12183928"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a:t>Click to edit Master text styles</a:t>
            </a:r>
          </a:p>
        </p:txBody>
      </p:sp>
      <p:sp>
        <p:nvSpPr>
          <p:cNvPr id="4" name="Content Placeholder 3"/>
          <p:cNvSpPr>
            <a:spLocks noGrp="1"/>
          </p:cNvSpPr>
          <p:nvPr>
            <p:ph sz="half" idx="2"/>
          </p:nvPr>
        </p:nvSpPr>
        <p:spPr>
          <a:xfrm>
            <a:off x="1983784" y="15780233"/>
            <a:ext cx="12183928"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4580217" y="10590160"/>
            <a:ext cx="12243932" cy="5190073"/>
          </a:xfrm>
        </p:spPr>
        <p:txBody>
          <a:bodyPr anchor="b"/>
          <a:lstStyle>
            <a:lvl1pPr marL="0" indent="0">
              <a:buNone/>
              <a:defRPr sz="7559" b="1"/>
            </a:lvl1pPr>
            <a:lvl2pPr marL="1440043" indent="0">
              <a:buNone/>
              <a:defRPr sz="6299" b="1"/>
            </a:lvl2pPr>
            <a:lvl3pPr marL="2880086" indent="0">
              <a:buNone/>
              <a:defRPr sz="5669" b="1"/>
            </a:lvl3pPr>
            <a:lvl4pPr marL="4320129" indent="0">
              <a:buNone/>
              <a:defRPr sz="5040" b="1"/>
            </a:lvl4pPr>
            <a:lvl5pPr marL="5760171" indent="0">
              <a:buNone/>
              <a:defRPr sz="5040" b="1"/>
            </a:lvl5pPr>
            <a:lvl6pPr marL="7200214" indent="0">
              <a:buNone/>
              <a:defRPr sz="5040" b="1"/>
            </a:lvl6pPr>
            <a:lvl7pPr marL="8640257" indent="0">
              <a:buNone/>
              <a:defRPr sz="5040" b="1"/>
            </a:lvl7pPr>
            <a:lvl8pPr marL="10080300" indent="0">
              <a:buNone/>
              <a:defRPr sz="5040" b="1"/>
            </a:lvl8pPr>
            <a:lvl9pPr marL="11520343" indent="0">
              <a:buNone/>
              <a:defRPr sz="5040" b="1"/>
            </a:lvl9pPr>
          </a:lstStyle>
          <a:p>
            <a:pPr lvl="0"/>
            <a:r>
              <a:rPr lang="en-US"/>
              <a:t>Click to edit Master text styles</a:t>
            </a:r>
          </a:p>
        </p:txBody>
      </p:sp>
      <p:sp>
        <p:nvSpPr>
          <p:cNvPr id="6" name="Content Placeholder 5"/>
          <p:cNvSpPr>
            <a:spLocks noGrp="1"/>
          </p:cNvSpPr>
          <p:nvPr>
            <p:ph sz="quarter" idx="4"/>
          </p:nvPr>
        </p:nvSpPr>
        <p:spPr>
          <a:xfrm>
            <a:off x="14580217" y="15780233"/>
            <a:ext cx="12243932"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t>4/15/2025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616497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t>4/15/2025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3363370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t>4/15/2025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593918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a:t>Click to edit Master title style</a:t>
            </a:r>
            <a:endParaRPr lang="en-US" dirty="0"/>
          </a:p>
        </p:txBody>
      </p:sp>
      <p:sp>
        <p:nvSpPr>
          <p:cNvPr id="3" name="Content Placeholder 2"/>
          <p:cNvSpPr>
            <a:spLocks noGrp="1"/>
          </p:cNvSpPr>
          <p:nvPr>
            <p:ph idx="1"/>
          </p:nvPr>
        </p:nvSpPr>
        <p:spPr>
          <a:xfrm>
            <a:off x="12243932" y="6220102"/>
            <a:ext cx="14580215" cy="30700453"/>
          </a:xfrm>
        </p:spPr>
        <p:txBody>
          <a:bodyPr/>
          <a:lstStyle>
            <a:lvl1pPr>
              <a:defRPr sz="10079"/>
            </a:lvl1pPr>
            <a:lvl2pPr>
              <a:defRPr sz="8819"/>
            </a:lvl2pPr>
            <a:lvl3pPr>
              <a:defRPr sz="7559"/>
            </a:lvl3pPr>
            <a:lvl4pPr>
              <a:defRPr sz="6299"/>
            </a:lvl4pPr>
            <a:lvl5pPr>
              <a:defRPr sz="6299"/>
            </a:lvl5pPr>
            <a:lvl6pPr>
              <a:defRPr sz="6299"/>
            </a:lvl6pPr>
            <a:lvl7pPr>
              <a:defRPr sz="6299"/>
            </a:lvl7pPr>
            <a:lvl8pPr>
              <a:defRPr sz="6299"/>
            </a:lvl8pPr>
            <a:lvl9pPr>
              <a:defRPr sz="62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70570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3780" y="2880042"/>
            <a:ext cx="9288887" cy="10080149"/>
          </a:xfrm>
        </p:spPr>
        <p:txBody>
          <a:bodyPr anchor="b"/>
          <a:lstStyle>
            <a:lvl1pPr>
              <a:defRPr sz="10079"/>
            </a:lvl1pPr>
          </a:lstStyle>
          <a:p>
            <a:r>
              <a:rPr lang="en-US"/>
              <a:t>Click to edit Master title style</a:t>
            </a:r>
            <a:endParaRPr lang="en-US" dirty="0"/>
          </a:p>
        </p:txBody>
      </p:sp>
      <p:sp>
        <p:nvSpPr>
          <p:cNvPr id="3" name="Picture Placeholder 2"/>
          <p:cNvSpPr>
            <a:spLocks noGrp="1" noChangeAspect="1"/>
          </p:cNvSpPr>
          <p:nvPr>
            <p:ph type="pic" idx="1"/>
          </p:nvPr>
        </p:nvSpPr>
        <p:spPr>
          <a:xfrm>
            <a:off x="12243932" y="6220102"/>
            <a:ext cx="14580215" cy="30700453"/>
          </a:xfrm>
        </p:spPr>
        <p:txBody>
          <a:bodyPr anchor="t"/>
          <a:lstStyle>
            <a:lvl1pPr marL="0" indent="0">
              <a:buNone/>
              <a:defRPr sz="10079"/>
            </a:lvl1pPr>
            <a:lvl2pPr marL="1440043" indent="0">
              <a:buNone/>
              <a:defRPr sz="8819"/>
            </a:lvl2pPr>
            <a:lvl3pPr marL="2880086" indent="0">
              <a:buNone/>
              <a:defRPr sz="7559"/>
            </a:lvl3pPr>
            <a:lvl4pPr marL="4320129" indent="0">
              <a:buNone/>
              <a:defRPr sz="6299"/>
            </a:lvl4pPr>
            <a:lvl5pPr marL="5760171" indent="0">
              <a:buNone/>
              <a:defRPr sz="6299"/>
            </a:lvl5pPr>
            <a:lvl6pPr marL="7200214" indent="0">
              <a:buNone/>
              <a:defRPr sz="6299"/>
            </a:lvl6pPr>
            <a:lvl7pPr marL="8640257" indent="0">
              <a:buNone/>
              <a:defRPr sz="6299"/>
            </a:lvl7pPr>
            <a:lvl8pPr marL="10080300" indent="0">
              <a:buNone/>
              <a:defRPr sz="6299"/>
            </a:lvl8pPr>
            <a:lvl9pPr marL="11520343" indent="0">
              <a:buNone/>
              <a:defRPr sz="6299"/>
            </a:lvl9pPr>
          </a:lstStyle>
          <a:p>
            <a:r>
              <a:rPr lang="en-US"/>
              <a:t>Click icon to add picture</a:t>
            </a:r>
            <a:endParaRPr lang="en-US" dirty="0"/>
          </a:p>
        </p:txBody>
      </p:sp>
      <p:sp>
        <p:nvSpPr>
          <p:cNvPr id="4" name="Text Placeholder 3"/>
          <p:cNvSpPr>
            <a:spLocks noGrp="1"/>
          </p:cNvSpPr>
          <p:nvPr>
            <p:ph type="body" sz="half" idx="2"/>
          </p:nvPr>
        </p:nvSpPr>
        <p:spPr>
          <a:xfrm>
            <a:off x="1983780" y="12960191"/>
            <a:ext cx="9288887" cy="24010358"/>
          </a:xfrm>
        </p:spPr>
        <p:txBody>
          <a:bodyPr/>
          <a:lstStyle>
            <a:lvl1pPr marL="0" indent="0">
              <a:buNone/>
              <a:defRPr sz="5040"/>
            </a:lvl1pPr>
            <a:lvl2pPr marL="1440043" indent="0">
              <a:buNone/>
              <a:defRPr sz="4410"/>
            </a:lvl2pPr>
            <a:lvl3pPr marL="2880086" indent="0">
              <a:buNone/>
              <a:defRPr sz="3780"/>
            </a:lvl3pPr>
            <a:lvl4pPr marL="4320129" indent="0">
              <a:buNone/>
              <a:defRPr sz="3150"/>
            </a:lvl4pPr>
            <a:lvl5pPr marL="5760171" indent="0">
              <a:buNone/>
              <a:defRPr sz="3150"/>
            </a:lvl5pPr>
            <a:lvl6pPr marL="7200214" indent="0">
              <a:buNone/>
              <a:defRPr sz="3150"/>
            </a:lvl6pPr>
            <a:lvl7pPr marL="8640257" indent="0">
              <a:buNone/>
              <a:defRPr sz="3150"/>
            </a:lvl7pPr>
            <a:lvl8pPr marL="10080300" indent="0">
              <a:buNone/>
              <a:defRPr sz="3150"/>
            </a:lvl8pPr>
            <a:lvl9pPr marL="11520343" indent="0">
              <a:buNone/>
              <a:defRPr sz="3150"/>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4/15/2025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686338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75000"/>
                  </a:schemeClr>
                </a:solidFill>
              </a:defRPr>
            </a:lvl1pPr>
          </a:lstStyle>
          <a:p>
            <a:fld id="{CEF384D3-BD68-D045-BB96-14DF123A789F}" type="datetimeFigureOut">
              <a:rPr lang="en-US" smtClean="0"/>
              <a:t>4/15/2025</a:t>
            </a:fld>
            <a:endParaRPr lang="en-US"/>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75000"/>
                  </a:schemeClr>
                </a:solidFill>
              </a:defRPr>
            </a:lvl1pPr>
          </a:lstStyle>
          <a:p>
            <a:fld id="{F6206C09-6F33-3B4A-ACD9-EC8B621BEFB0}" type="slidenum">
              <a:rPr lang="en-US" smtClean="0"/>
              <a:t>‹#›</a:t>
            </a:fld>
            <a:endParaRPr lang="en-US"/>
          </a:p>
        </p:txBody>
      </p:sp>
    </p:spTree>
    <p:extLst>
      <p:ext uri="{BB962C8B-B14F-4D97-AF65-F5344CB8AC3E}">
        <p14:creationId xmlns:p14="http://schemas.microsoft.com/office/powerpoint/2010/main" val="15209944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567" y="5701609"/>
            <a:ext cx="28797858"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681746" y="6393338"/>
            <a:ext cx="25580355" cy="2123658"/>
          </a:xfrm>
          <a:prstGeom prst="rect">
            <a:avLst/>
          </a:prstGeom>
          <a:noFill/>
        </p:spPr>
        <p:txBody>
          <a:bodyPr wrap="square" rtlCol="0">
            <a:spAutoFit/>
          </a:bodyPr>
          <a:lstStyle/>
          <a:p>
            <a:pPr algn="ctr"/>
            <a:r>
              <a:rPr lang="en-US" sz="6600" b="1" dirty="0">
                <a:latin typeface="Arial" charset="0"/>
                <a:ea typeface="Arial" charset="0"/>
                <a:cs typeface="Arial" charset="0"/>
              </a:rPr>
              <a:t>EXPERIMENTAL RESEARCH OF A</a:t>
            </a:r>
            <a:endParaRPr lang="ro-RO" sz="6600" b="1" dirty="0">
              <a:latin typeface="Arial" charset="0"/>
              <a:ea typeface="Arial" charset="0"/>
              <a:cs typeface="Arial" charset="0"/>
            </a:endParaRPr>
          </a:p>
          <a:p>
            <a:pPr algn="ctr"/>
            <a:r>
              <a:rPr lang="en-US" sz="6600" b="1" dirty="0">
                <a:latin typeface="Arial" charset="0"/>
                <a:ea typeface="Arial" charset="0"/>
                <a:cs typeface="Arial" charset="0"/>
              </a:rPr>
              <a:t>MULTI-FUNCTIONAL QUICK-FREEZING EQUIPMENT</a:t>
            </a:r>
          </a:p>
        </p:txBody>
      </p:sp>
      <p:sp>
        <p:nvSpPr>
          <p:cNvPr id="19" name="TextBox 18"/>
          <p:cNvSpPr txBox="1"/>
          <p:nvPr/>
        </p:nvSpPr>
        <p:spPr>
          <a:xfrm>
            <a:off x="1628102" y="8783229"/>
            <a:ext cx="25209101" cy="1077218"/>
          </a:xfrm>
          <a:prstGeom prst="rect">
            <a:avLst/>
          </a:prstGeom>
          <a:noFill/>
        </p:spPr>
        <p:txBody>
          <a:bodyPr wrap="square" rtlCol="0">
            <a:spAutoFit/>
          </a:bodyPr>
          <a:lstStyle/>
          <a:p>
            <a:pPr algn="r"/>
            <a:r>
              <a:rPr lang="en-US" sz="3200" b="1" dirty="0">
                <a:latin typeface="Arial" charset="0"/>
                <a:ea typeface="Arial" charset="0"/>
                <a:cs typeface="Arial" charset="0"/>
              </a:rPr>
              <a:t>SORICĂ Cristian Marian, VLĂDUȚ Nicolae-Valentin, SORICĂ Elena, VLĂDUȚOIU Laurențiu Constantin, GRIGORE Andreea Iulia</a:t>
            </a:r>
          </a:p>
          <a:p>
            <a:pPr algn="r"/>
            <a:r>
              <a:rPr lang="en-US" sz="3200" b="1" dirty="0">
                <a:latin typeface="Arial" charset="0"/>
                <a:ea typeface="Arial" charset="0"/>
                <a:cs typeface="Arial" charset="0"/>
              </a:rPr>
              <a:t>INMA Bucharest, No. 6 Ion Ionescu de la Brad Blvd., 013813, Bucharest, Romania </a:t>
            </a:r>
          </a:p>
        </p:txBody>
      </p:sp>
      <p:sp>
        <p:nvSpPr>
          <p:cNvPr id="20" name="TextBox 19"/>
          <p:cNvSpPr txBox="1"/>
          <p:nvPr/>
        </p:nvSpPr>
        <p:spPr>
          <a:xfrm>
            <a:off x="1536349" y="10170122"/>
            <a:ext cx="25580355" cy="2308324"/>
          </a:xfrm>
          <a:prstGeom prst="rect">
            <a:avLst/>
          </a:prstGeom>
          <a:noFill/>
        </p:spPr>
        <p:txBody>
          <a:bodyPr wrap="square" rtlCol="0">
            <a:spAutoFit/>
          </a:bodyPr>
          <a:lstStyle/>
          <a:p>
            <a:r>
              <a:rPr lang="ro-RO" sz="4800" b="1" dirty="0">
                <a:latin typeface="Arial" charset="0"/>
                <a:ea typeface="Arial" charset="0"/>
                <a:cs typeface="Arial" charset="0"/>
              </a:rPr>
              <a:t>INTRODUCTION</a:t>
            </a:r>
          </a:p>
          <a:p>
            <a:pPr algn="just"/>
            <a:r>
              <a:rPr lang="en-US" sz="3200" dirty="0">
                <a:latin typeface="Arial" charset="0"/>
                <a:ea typeface="Arial" charset="0"/>
                <a:cs typeface="Arial" charset="0"/>
              </a:rPr>
              <a:t>The use of liquid nitrogen for the quick-freezing of food is one of the most common applications of gases in the food industry, being carried out with the aim of maintaining the qualities of the product for as long as possible, both from an organoleptic and nutritional point of view, through the quick decreasing of the temperature to values lower than -18°C inside the product, so as to inhibit the activity of microorganisms.</a:t>
            </a:r>
            <a:endParaRPr lang="ro-RO" sz="3200" dirty="0">
              <a:latin typeface="Arial" charset="0"/>
              <a:ea typeface="Arial" charset="0"/>
              <a:cs typeface="Arial" charset="0"/>
            </a:endParaRPr>
          </a:p>
        </p:txBody>
      </p:sp>
      <p:sp>
        <p:nvSpPr>
          <p:cNvPr id="21" name="TextBox 20"/>
          <p:cNvSpPr txBox="1"/>
          <p:nvPr/>
        </p:nvSpPr>
        <p:spPr>
          <a:xfrm>
            <a:off x="1548931" y="12901835"/>
            <a:ext cx="25580355" cy="8094524"/>
          </a:xfrm>
          <a:prstGeom prst="rect">
            <a:avLst/>
          </a:prstGeom>
          <a:noFill/>
        </p:spPr>
        <p:txBody>
          <a:bodyPr wrap="square" rtlCol="0">
            <a:spAutoFit/>
          </a:bodyPr>
          <a:lstStyle/>
          <a:p>
            <a:r>
              <a:rPr lang="ro-RO" sz="4000" b="1" dirty="0">
                <a:latin typeface="Arial" charset="0"/>
                <a:ea typeface="Arial" charset="0"/>
                <a:cs typeface="Arial" charset="0"/>
              </a:rPr>
              <a:t>MATERIAL AND METHODS</a:t>
            </a:r>
          </a:p>
          <a:p>
            <a:pPr algn="just"/>
            <a:r>
              <a:rPr lang="en-US" sz="3200" dirty="0">
                <a:latin typeface="Arial" charset="0"/>
                <a:ea typeface="Arial" charset="0"/>
                <a:cs typeface="Arial" charset="0"/>
              </a:rPr>
              <a:t>The present paper aims to determine the working qualitative indices and the energy indices of a multifunctional quick-freezing equipment with liquid nitrogen, cabinet type, having a discontinuous operation and an automatic working regime, developed by INMA within a national research program.</a:t>
            </a:r>
            <a:r>
              <a:rPr lang="ro-RO" sz="3200" dirty="0">
                <a:latin typeface="Arial" charset="0"/>
                <a:ea typeface="Arial" charset="0"/>
                <a:cs typeface="Arial" charset="0"/>
              </a:rPr>
              <a:t> </a:t>
            </a:r>
            <a:r>
              <a:rPr lang="en-US" sz="3200" dirty="0">
                <a:latin typeface="Arial" charset="0"/>
                <a:ea typeface="Arial" charset="0"/>
                <a:cs typeface="Arial" charset="0"/>
              </a:rPr>
              <a:t>At present, the equipment is subject to a national patent application (CBI A-00054/07.02.2023) and a European patent application (EPC EP23020352.3/25.07.2023).</a:t>
            </a:r>
            <a:endParaRPr lang="ro-RO" sz="3200" dirty="0">
              <a:latin typeface="Arial" charset="0"/>
              <a:ea typeface="Arial" charset="0"/>
              <a:cs typeface="Arial" charset="0"/>
            </a:endParaRPr>
          </a:p>
          <a:p>
            <a:pPr algn="just"/>
            <a:r>
              <a:rPr lang="en-US" sz="3200" dirty="0">
                <a:latin typeface="Arial" charset="0"/>
                <a:ea typeface="Arial" charset="0"/>
                <a:cs typeface="Arial" charset="0"/>
              </a:rPr>
              <a:t>The experimental research was carried out using three species of berries, respectively blueberries, strawberries and raspberries.</a:t>
            </a:r>
            <a:r>
              <a:rPr lang="ro-RO" sz="3200" dirty="0">
                <a:latin typeface="Arial" charset="0"/>
                <a:ea typeface="Arial" charset="0"/>
                <a:cs typeface="Arial" charset="0"/>
              </a:rPr>
              <a:t> </a:t>
            </a:r>
            <a:r>
              <a:rPr lang="en-US" sz="3200" dirty="0">
                <a:latin typeface="Arial" charset="0"/>
                <a:ea typeface="Arial" charset="0"/>
                <a:cs typeface="Arial" charset="0"/>
              </a:rPr>
              <a:t>Each sample had a mass of 5000 g, 500 g on each of the 10 trays</a:t>
            </a:r>
            <a:r>
              <a:rPr lang="ro-RO" sz="3200" dirty="0">
                <a:latin typeface="Arial" charset="0"/>
                <a:ea typeface="Arial" charset="0"/>
                <a:cs typeface="Arial" charset="0"/>
              </a:rPr>
              <a:t>. </a:t>
            </a:r>
            <a:r>
              <a:rPr lang="en-US" sz="3200" dirty="0">
                <a:latin typeface="Arial" charset="0"/>
                <a:ea typeface="Arial" charset="0"/>
                <a:cs typeface="Arial" charset="0"/>
              </a:rPr>
              <a:t>The average mass of a berry was determined, for each sample, as the mean of five aleatory weighings from the mass of the product. The average height and maximum equatorial diameter of the berries corresponding to each sample of the three species were also measured. This was achieved as a mean of five random measurements from the product mass.</a:t>
            </a:r>
            <a:endParaRPr lang="ro-RO" sz="3200" dirty="0">
              <a:latin typeface="Arial" charset="0"/>
              <a:ea typeface="Arial" charset="0"/>
              <a:cs typeface="Arial" charset="0"/>
            </a:endParaRPr>
          </a:p>
          <a:p>
            <a:pPr algn="just"/>
            <a:r>
              <a:rPr lang="en-US" sz="3200" dirty="0">
                <a:latin typeface="Arial" charset="0"/>
                <a:ea typeface="Arial" charset="0"/>
                <a:cs typeface="Arial" charset="0"/>
              </a:rPr>
              <a:t>The freezing process is considered complete only when the temperature in the product thermal centre reaches -15 °C.</a:t>
            </a:r>
            <a:r>
              <a:rPr lang="ro-RO" sz="3200" dirty="0">
                <a:latin typeface="Arial" charset="0"/>
                <a:ea typeface="Arial" charset="0"/>
                <a:cs typeface="Arial" charset="0"/>
              </a:rPr>
              <a:t> </a:t>
            </a:r>
            <a:r>
              <a:rPr lang="en-US" sz="3200" dirty="0">
                <a:latin typeface="Arial" charset="0"/>
                <a:ea typeface="Arial" charset="0"/>
                <a:cs typeface="Arial" charset="0"/>
              </a:rPr>
              <a:t>During the quick-freezing process there were followed the main parameters, such as:</a:t>
            </a:r>
            <a:r>
              <a:rPr lang="ro-RO" sz="3200" dirty="0">
                <a:latin typeface="Arial" charset="0"/>
                <a:ea typeface="Arial" charset="0"/>
                <a:cs typeface="Arial" charset="0"/>
              </a:rPr>
              <a:t> f</a:t>
            </a:r>
            <a:r>
              <a:rPr lang="en-US" sz="3200" dirty="0">
                <a:latin typeface="Arial" charset="0"/>
                <a:ea typeface="Arial" charset="0"/>
                <a:cs typeface="Arial" charset="0"/>
              </a:rPr>
              <a:t>reezing time from 0 °C to -15 °C;</a:t>
            </a:r>
            <a:r>
              <a:rPr lang="ro-RO" sz="3200" dirty="0">
                <a:latin typeface="Arial" charset="0"/>
                <a:ea typeface="Arial" charset="0"/>
                <a:cs typeface="Arial" charset="0"/>
              </a:rPr>
              <a:t> t</a:t>
            </a:r>
            <a:r>
              <a:rPr lang="en-US" sz="3200" dirty="0">
                <a:latin typeface="Arial" charset="0"/>
                <a:ea typeface="Arial" charset="0"/>
                <a:cs typeface="Arial" charset="0"/>
              </a:rPr>
              <a:t>emperature within the quick-freezing room at the end of the freezing process;</a:t>
            </a:r>
            <a:r>
              <a:rPr lang="ro-RO" sz="3200" dirty="0">
                <a:latin typeface="Arial" charset="0"/>
                <a:ea typeface="Arial" charset="0"/>
                <a:cs typeface="Arial" charset="0"/>
              </a:rPr>
              <a:t> t</a:t>
            </a:r>
            <a:r>
              <a:rPr lang="en-US" sz="3200" dirty="0">
                <a:latin typeface="Arial" charset="0"/>
                <a:ea typeface="Arial" charset="0"/>
                <a:cs typeface="Arial" charset="0"/>
              </a:rPr>
              <a:t>emperature on the surface of the product at the end of the freezing process;</a:t>
            </a:r>
            <a:r>
              <a:rPr lang="ro-RO" sz="3200" dirty="0">
                <a:latin typeface="Arial" charset="0"/>
                <a:ea typeface="Arial" charset="0"/>
                <a:cs typeface="Arial" charset="0"/>
              </a:rPr>
              <a:t> t</a:t>
            </a:r>
            <a:r>
              <a:rPr lang="en-US" sz="3200" dirty="0">
                <a:latin typeface="Arial" charset="0"/>
                <a:ea typeface="Arial" charset="0"/>
                <a:cs typeface="Arial" charset="0"/>
              </a:rPr>
              <a:t>emperature in the thermal center of the product at the end of the freezing process;</a:t>
            </a:r>
            <a:r>
              <a:rPr lang="ro-RO" sz="3200" dirty="0">
                <a:latin typeface="Arial" charset="0"/>
                <a:ea typeface="Arial" charset="0"/>
                <a:cs typeface="Arial" charset="0"/>
              </a:rPr>
              <a:t> t</a:t>
            </a:r>
            <a:r>
              <a:rPr lang="en-US" sz="3200" dirty="0">
                <a:latin typeface="Arial" charset="0"/>
                <a:ea typeface="Arial" charset="0"/>
                <a:cs typeface="Arial" charset="0"/>
              </a:rPr>
              <a:t>otal freezing time;</a:t>
            </a:r>
            <a:r>
              <a:rPr lang="ro-RO" sz="3200" dirty="0">
                <a:latin typeface="Arial" charset="0"/>
                <a:ea typeface="Arial" charset="0"/>
                <a:cs typeface="Arial" charset="0"/>
              </a:rPr>
              <a:t> m</a:t>
            </a:r>
            <a:r>
              <a:rPr lang="en-US" sz="3200" dirty="0">
                <a:latin typeface="Arial" charset="0"/>
                <a:ea typeface="Arial" charset="0"/>
                <a:cs typeface="Arial" charset="0"/>
              </a:rPr>
              <a:t>ass of the liquid nitrogen container used for freezing</a:t>
            </a:r>
            <a:r>
              <a:rPr lang="ro-RO" sz="3200" dirty="0">
                <a:latin typeface="Arial" charset="0"/>
                <a:ea typeface="Arial" charset="0"/>
                <a:cs typeface="Arial" charset="0"/>
              </a:rPr>
              <a:t>. </a:t>
            </a:r>
            <a:r>
              <a:rPr lang="en-US" sz="3200" dirty="0">
                <a:latin typeface="Arial" charset="0"/>
                <a:ea typeface="Arial" charset="0"/>
                <a:cs typeface="Arial" charset="0"/>
              </a:rPr>
              <a:t>After processing the experimental data, the following indexes were determined:</a:t>
            </a:r>
            <a:r>
              <a:rPr lang="ro-RO" sz="3200" dirty="0">
                <a:latin typeface="Arial" charset="0"/>
                <a:ea typeface="Arial" charset="0"/>
                <a:cs typeface="Arial" charset="0"/>
              </a:rPr>
              <a:t> a</a:t>
            </a:r>
            <a:r>
              <a:rPr lang="en-US" sz="3200" dirty="0">
                <a:latin typeface="Arial" charset="0"/>
                <a:ea typeface="Arial" charset="0"/>
                <a:cs typeface="Arial" charset="0"/>
              </a:rPr>
              <a:t>verage linear freezing rate;</a:t>
            </a:r>
            <a:r>
              <a:rPr lang="ro-RO" sz="3200" dirty="0">
                <a:latin typeface="Arial" charset="0"/>
                <a:ea typeface="Arial" charset="0"/>
                <a:cs typeface="Arial" charset="0"/>
              </a:rPr>
              <a:t> l</a:t>
            </a:r>
            <a:r>
              <a:rPr lang="en-US" sz="3200" dirty="0">
                <a:latin typeface="Arial" charset="0"/>
                <a:ea typeface="Arial" charset="0"/>
                <a:cs typeface="Arial" charset="0"/>
              </a:rPr>
              <a:t>iquid nitrogen consumption for a freezing cycle.</a:t>
            </a:r>
            <a:r>
              <a:rPr lang="ro-RO" sz="3200" dirty="0">
                <a:latin typeface="Arial" charset="0"/>
                <a:ea typeface="Arial" charset="0"/>
                <a:cs typeface="Arial" charset="0"/>
              </a:rPr>
              <a:t> Depending on the value of the average linear freezing rate, w</a:t>
            </a:r>
            <a:r>
              <a:rPr lang="ro-RO" sz="3200" baseline="-25000" dirty="0">
                <a:latin typeface="Arial" charset="0"/>
                <a:ea typeface="Arial" charset="0"/>
                <a:cs typeface="Arial" charset="0"/>
              </a:rPr>
              <a:t>m</a:t>
            </a:r>
            <a:r>
              <a:rPr lang="ro-RO" sz="3200" dirty="0">
                <a:latin typeface="Arial" charset="0"/>
                <a:ea typeface="Arial" charset="0"/>
                <a:cs typeface="Arial" charset="0"/>
              </a:rPr>
              <a:t>, there is the following classification of freezing methods: slow-freezing (w</a:t>
            </a:r>
            <a:r>
              <a:rPr lang="ro-RO" sz="3200" baseline="-25000" dirty="0">
                <a:latin typeface="Arial" charset="0"/>
                <a:ea typeface="Arial" charset="0"/>
                <a:cs typeface="Arial" charset="0"/>
              </a:rPr>
              <a:t>m</a:t>
            </a:r>
            <a:r>
              <a:rPr lang="ro-RO" sz="3200" dirty="0">
                <a:latin typeface="Arial" charset="0"/>
                <a:ea typeface="Arial" charset="0"/>
                <a:cs typeface="Arial" charset="0"/>
              </a:rPr>
              <a:t> = 0.5 cm/h); quick-freezing (w</a:t>
            </a:r>
            <a:r>
              <a:rPr lang="ro-RO" sz="3200" baseline="-25000" dirty="0">
                <a:latin typeface="Arial" charset="0"/>
                <a:ea typeface="Arial" charset="0"/>
                <a:cs typeface="Arial" charset="0"/>
              </a:rPr>
              <a:t>m</a:t>
            </a:r>
            <a:r>
              <a:rPr lang="ro-RO" sz="3200" dirty="0">
                <a:latin typeface="Arial" charset="0"/>
                <a:ea typeface="Arial" charset="0"/>
                <a:cs typeface="Arial" charset="0"/>
              </a:rPr>
              <a:t> = 0.5...3 cm/h); very quick-freezing (w</a:t>
            </a:r>
            <a:r>
              <a:rPr lang="ro-RO" sz="3200" baseline="-25000" dirty="0">
                <a:latin typeface="Arial" charset="0"/>
                <a:ea typeface="Arial" charset="0"/>
                <a:cs typeface="Arial" charset="0"/>
              </a:rPr>
              <a:t>m</a:t>
            </a:r>
            <a:r>
              <a:rPr lang="ro-RO" sz="3200" dirty="0">
                <a:latin typeface="Arial" charset="0"/>
                <a:ea typeface="Arial" charset="0"/>
                <a:cs typeface="Arial" charset="0"/>
              </a:rPr>
              <a:t> = 3...10 cm/h); ultra quick-freezing (w</a:t>
            </a:r>
            <a:r>
              <a:rPr lang="ro-RO" sz="3200" baseline="-25000" dirty="0">
                <a:latin typeface="Arial" charset="0"/>
                <a:ea typeface="Arial" charset="0"/>
                <a:cs typeface="Arial" charset="0"/>
              </a:rPr>
              <a:t>m</a:t>
            </a:r>
            <a:r>
              <a:rPr lang="ro-RO" sz="3200" dirty="0">
                <a:latin typeface="Arial" charset="0"/>
                <a:ea typeface="Arial" charset="0"/>
                <a:cs typeface="Arial" charset="0"/>
              </a:rPr>
              <a:t> = 10...100 cm/h).</a:t>
            </a:r>
          </a:p>
        </p:txBody>
      </p:sp>
      <p:sp>
        <p:nvSpPr>
          <p:cNvPr id="22" name="TextBox 21"/>
          <p:cNvSpPr txBox="1"/>
          <p:nvPr/>
        </p:nvSpPr>
        <p:spPr>
          <a:xfrm>
            <a:off x="1564244" y="21389225"/>
            <a:ext cx="26168127" cy="707886"/>
          </a:xfrm>
          <a:prstGeom prst="rect">
            <a:avLst/>
          </a:prstGeom>
          <a:noFill/>
        </p:spPr>
        <p:txBody>
          <a:bodyPr wrap="square" rtlCol="0">
            <a:spAutoFit/>
          </a:bodyPr>
          <a:lstStyle/>
          <a:p>
            <a:r>
              <a:rPr lang="ro-RO" sz="4000" b="1" dirty="0">
                <a:latin typeface="Arial" charset="0"/>
                <a:ea typeface="Arial" charset="0"/>
                <a:cs typeface="Arial" charset="0"/>
              </a:rPr>
              <a:t>RESULTS AND DISCUSSIONS</a:t>
            </a:r>
          </a:p>
        </p:txBody>
      </p:sp>
      <p:sp>
        <p:nvSpPr>
          <p:cNvPr id="23" name="TextBox 22"/>
          <p:cNvSpPr txBox="1"/>
          <p:nvPr/>
        </p:nvSpPr>
        <p:spPr>
          <a:xfrm>
            <a:off x="1536349" y="37362108"/>
            <a:ext cx="25725752" cy="5139869"/>
          </a:xfrm>
          <a:prstGeom prst="rect">
            <a:avLst/>
          </a:prstGeom>
          <a:noFill/>
        </p:spPr>
        <p:txBody>
          <a:bodyPr wrap="square" rtlCol="0">
            <a:spAutoFit/>
          </a:bodyPr>
          <a:lstStyle/>
          <a:p>
            <a:r>
              <a:rPr lang="ro-RO" sz="4000" b="1" dirty="0">
                <a:latin typeface="Arial" charset="0"/>
                <a:ea typeface="Arial" charset="0"/>
                <a:cs typeface="Arial" charset="0"/>
              </a:rPr>
              <a:t>CONCLUSIONS</a:t>
            </a:r>
          </a:p>
          <a:p>
            <a:pPr algn="just"/>
            <a:r>
              <a:rPr lang="ro-RO" sz="3200" dirty="0">
                <a:latin typeface="Arial" charset="0"/>
                <a:ea typeface="Arial" charset="0"/>
                <a:cs typeface="Arial" charset="0"/>
              </a:rPr>
              <a:t>- </a:t>
            </a:r>
            <a:r>
              <a:rPr lang="en-US" sz="3200" dirty="0">
                <a:latin typeface="Arial" charset="0"/>
                <a:ea typeface="Arial" charset="0"/>
                <a:cs typeface="Arial" charset="0"/>
              </a:rPr>
              <a:t>The best results in terms of keeping the attributes and quality of the horticultural products at a level as close as possible to that of the fresh product, are obtained when using artificial cold (refrigeration, freezing), despite all other methods.</a:t>
            </a:r>
          </a:p>
          <a:p>
            <a:pPr algn="just"/>
            <a:r>
              <a:rPr lang="ro-RO" sz="3200" dirty="0">
                <a:latin typeface="Arial" charset="0"/>
                <a:ea typeface="Arial" charset="0"/>
                <a:cs typeface="Arial" charset="0"/>
              </a:rPr>
              <a:t>- </a:t>
            </a:r>
            <a:r>
              <a:rPr lang="en-US" sz="3200" dirty="0">
                <a:latin typeface="Arial" charset="0"/>
                <a:ea typeface="Arial" charset="0"/>
                <a:cs typeface="Arial" charset="0"/>
              </a:rPr>
              <a:t>Among the existing freezing methods, freezing with cryogenic agents allows obtaining average linear freezing rates superior to the other methods.</a:t>
            </a:r>
          </a:p>
          <a:p>
            <a:pPr algn="just"/>
            <a:r>
              <a:rPr lang="ro-RO" sz="3200" dirty="0">
                <a:latin typeface="Arial" charset="0"/>
                <a:ea typeface="Arial" charset="0"/>
                <a:cs typeface="Arial" charset="0"/>
              </a:rPr>
              <a:t>- </a:t>
            </a:r>
            <a:r>
              <a:rPr lang="en-US" sz="3200" dirty="0">
                <a:latin typeface="Arial" charset="0"/>
                <a:ea typeface="Arial" charset="0"/>
                <a:cs typeface="Arial" charset="0"/>
              </a:rPr>
              <a:t>The fastest method for cooling food products is to use liquid nitrogen, which comes into direct contact with the food to be frozen.</a:t>
            </a:r>
          </a:p>
          <a:p>
            <a:pPr algn="just"/>
            <a:r>
              <a:rPr lang="ro-RO" sz="3200" dirty="0">
                <a:latin typeface="Arial" charset="0"/>
                <a:ea typeface="Arial" charset="0"/>
                <a:cs typeface="Arial" charset="0"/>
              </a:rPr>
              <a:t>- </a:t>
            </a:r>
            <a:r>
              <a:rPr lang="en-US" sz="3200" dirty="0">
                <a:latin typeface="Arial" charset="0"/>
                <a:ea typeface="Arial" charset="0"/>
                <a:cs typeface="Arial" charset="0"/>
              </a:rPr>
              <a:t>Although quick-freezing is regarded as the best technique to maintain the texture of frozen products, very high average linear freezing rates may lead to epidermis and pulp damage, as a consequence of thermal shock.</a:t>
            </a:r>
          </a:p>
          <a:p>
            <a:pPr algn="just"/>
            <a:r>
              <a:rPr lang="ro-RO" sz="3200" dirty="0">
                <a:latin typeface="Arial" charset="0"/>
                <a:ea typeface="Arial" charset="0"/>
                <a:cs typeface="Arial" charset="0"/>
              </a:rPr>
              <a:t>- </a:t>
            </a:r>
            <a:r>
              <a:rPr lang="en-US" sz="3200" dirty="0">
                <a:latin typeface="Arial" charset="0"/>
                <a:ea typeface="Arial" charset="0"/>
                <a:cs typeface="Arial" charset="0"/>
              </a:rPr>
              <a:t>Using the "exhausted" nitrogen gas supply obtained from the quick-freezing room, led to a reduction in hourly electricity consumption by 30.96 % of the classic refrigeration unit within the pre-cooling / temporary storage room in a frozen state.</a:t>
            </a:r>
          </a:p>
        </p:txBody>
      </p:sp>
      <p:cxnSp>
        <p:nvCxnSpPr>
          <p:cNvPr id="24" name="Straight Connector 23"/>
          <p:cNvCxnSpPr/>
          <p:nvPr/>
        </p:nvCxnSpPr>
        <p:spPr>
          <a:xfrm>
            <a:off x="2567" y="5773870"/>
            <a:ext cx="28797858"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67" y="5899462"/>
            <a:ext cx="28797858"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60932" y="1953608"/>
            <a:ext cx="16769964" cy="4352217"/>
          </a:xfrm>
          <a:prstGeom prst="rect">
            <a:avLst/>
          </a:prstGeom>
          <a:noFill/>
        </p:spPr>
        <p:txBody>
          <a:bodyPr wrap="square" rtlCol="0">
            <a:spAutoFit/>
          </a:bodyPr>
          <a:lstStyle/>
          <a:p>
            <a:pPr algn="ctr"/>
            <a:r>
              <a:rPr lang="en-US" sz="7111" b="1" dirty="0">
                <a:latin typeface="Arial Black" panose="020B0A04020102020204" pitchFamily="34" charset="0"/>
              </a:rPr>
              <a:t>NATIONAL CONFERENCE</a:t>
            </a:r>
            <a:endParaRPr lang="ro-RO" sz="7111" b="1" dirty="0">
              <a:latin typeface="Arial Black" panose="020B0A04020102020204" pitchFamily="34" charset="0"/>
            </a:endParaRPr>
          </a:p>
          <a:p>
            <a:pPr algn="ctr"/>
            <a:r>
              <a:rPr lang="en-US" sz="7111" b="1" dirty="0">
                <a:latin typeface="Arial Black" panose="020B0A04020102020204" pitchFamily="34" charset="0"/>
              </a:rPr>
              <a:t>“ICAR ANNIVERSARY”</a:t>
            </a:r>
            <a:endParaRPr lang="ro-RO" sz="7111" b="1" dirty="0">
              <a:latin typeface="Arial Black" panose="020B0A04020102020204" pitchFamily="34" charset="0"/>
            </a:endParaRPr>
          </a:p>
          <a:p>
            <a:pPr algn="ctr"/>
            <a:r>
              <a:rPr lang="en-US" sz="7111" b="1" dirty="0" err="1">
                <a:latin typeface="Arial Black" panose="020B0A04020102020204" pitchFamily="34" charset="0"/>
              </a:rPr>
              <a:t>IV</a:t>
            </a:r>
            <a:r>
              <a:rPr lang="en-US" sz="7111" b="1" baseline="30000" dirty="0" err="1">
                <a:latin typeface="Arial Black" panose="020B0A04020102020204" pitchFamily="34" charset="0"/>
              </a:rPr>
              <a:t>th</a:t>
            </a:r>
            <a:r>
              <a:rPr lang="en-US" sz="7111" b="1" dirty="0">
                <a:latin typeface="Arial Black" panose="020B0A04020102020204" pitchFamily="34" charset="0"/>
              </a:rPr>
              <a:t> Edition</a:t>
            </a:r>
            <a:r>
              <a:rPr lang="ro-RO" sz="7111" b="1" dirty="0">
                <a:latin typeface="Arial Black" panose="020B0A04020102020204" pitchFamily="34" charset="0"/>
              </a:rPr>
              <a:t> – 29 May 2025</a:t>
            </a:r>
          </a:p>
          <a:p>
            <a:endParaRPr lang="en-US" sz="6349" dirty="0"/>
          </a:p>
        </p:txBody>
      </p:sp>
      <p:pic>
        <p:nvPicPr>
          <p:cNvPr id="3" name="Picture 2">
            <a:extLst>
              <a:ext uri="{FF2B5EF4-FFF2-40B4-BE49-F238E27FC236}">
                <a16:creationId xmlns:a16="http://schemas.microsoft.com/office/drawing/2014/main" id="{3B50CE4F-64ED-09D8-EA9D-577275CCC0C5}"/>
              </a:ext>
            </a:extLst>
          </p:cNvPr>
          <p:cNvPicPr>
            <a:picLocks noChangeAspect="1"/>
          </p:cNvPicPr>
          <p:nvPr/>
        </p:nvPicPr>
        <p:blipFill>
          <a:blip r:embed="rId2"/>
          <a:stretch>
            <a:fillRect/>
          </a:stretch>
        </p:blipFill>
        <p:spPr>
          <a:xfrm>
            <a:off x="23605013" y="1826377"/>
            <a:ext cx="3860082" cy="3291965"/>
          </a:xfrm>
          <a:prstGeom prst="rect">
            <a:avLst/>
          </a:prstGeom>
        </p:spPr>
      </p:pic>
      <p:pic>
        <p:nvPicPr>
          <p:cNvPr id="46" name="Picture 45">
            <a:extLst>
              <a:ext uri="{FF2B5EF4-FFF2-40B4-BE49-F238E27FC236}">
                <a16:creationId xmlns:a16="http://schemas.microsoft.com/office/drawing/2014/main" id="{B7F31359-3FA9-E1BC-1A69-A219943A8E2F}"/>
              </a:ext>
            </a:extLst>
          </p:cNvPr>
          <p:cNvPicPr>
            <a:picLocks noChangeAspect="1"/>
          </p:cNvPicPr>
          <p:nvPr/>
        </p:nvPicPr>
        <p:blipFill>
          <a:blip r:embed="rId3"/>
          <a:srcRect l="16908" t="11459" r="19991" b="1654"/>
          <a:stretch/>
        </p:blipFill>
        <p:spPr>
          <a:xfrm>
            <a:off x="1632228" y="24283950"/>
            <a:ext cx="2393504" cy="2471780"/>
          </a:xfrm>
          <a:prstGeom prst="rect">
            <a:avLst/>
          </a:prstGeom>
        </p:spPr>
      </p:pic>
      <p:pic>
        <p:nvPicPr>
          <p:cNvPr id="48" name="Picture 47">
            <a:extLst>
              <a:ext uri="{FF2B5EF4-FFF2-40B4-BE49-F238E27FC236}">
                <a16:creationId xmlns:a16="http://schemas.microsoft.com/office/drawing/2014/main" id="{88B4E455-1E5B-C566-3C48-3BEE114A3183}"/>
              </a:ext>
            </a:extLst>
          </p:cNvPr>
          <p:cNvPicPr>
            <a:picLocks noChangeAspect="1"/>
          </p:cNvPicPr>
          <p:nvPr/>
        </p:nvPicPr>
        <p:blipFill>
          <a:blip r:embed="rId4"/>
          <a:srcRect l="15206" t="11564" r="23686" b="5824"/>
          <a:stretch/>
        </p:blipFill>
        <p:spPr>
          <a:xfrm>
            <a:off x="4161904" y="24290074"/>
            <a:ext cx="2462808" cy="2497105"/>
          </a:xfrm>
          <a:prstGeom prst="rect">
            <a:avLst/>
          </a:prstGeom>
        </p:spPr>
      </p:pic>
      <p:pic>
        <p:nvPicPr>
          <p:cNvPr id="50" name="Picture 49">
            <a:extLst>
              <a:ext uri="{FF2B5EF4-FFF2-40B4-BE49-F238E27FC236}">
                <a16:creationId xmlns:a16="http://schemas.microsoft.com/office/drawing/2014/main" id="{98F51F6C-9310-31C0-4487-9D6DBA7C70F3}"/>
              </a:ext>
            </a:extLst>
          </p:cNvPr>
          <p:cNvPicPr>
            <a:picLocks noChangeAspect="1"/>
          </p:cNvPicPr>
          <p:nvPr/>
        </p:nvPicPr>
        <p:blipFill>
          <a:blip r:embed="rId5"/>
          <a:srcRect l="10926" t="5271" r="23015" b="4338"/>
          <a:stretch/>
        </p:blipFill>
        <p:spPr>
          <a:xfrm>
            <a:off x="6767059" y="24290074"/>
            <a:ext cx="2433271" cy="2497105"/>
          </a:xfrm>
          <a:prstGeom prst="rect">
            <a:avLst/>
          </a:prstGeom>
        </p:spPr>
      </p:pic>
      <p:pic>
        <p:nvPicPr>
          <p:cNvPr id="62" name="Picture 61">
            <a:extLst>
              <a:ext uri="{FF2B5EF4-FFF2-40B4-BE49-F238E27FC236}">
                <a16:creationId xmlns:a16="http://schemas.microsoft.com/office/drawing/2014/main" id="{EA259788-43F2-3F34-EA79-20550F2F9EE8}"/>
              </a:ext>
            </a:extLst>
          </p:cNvPr>
          <p:cNvPicPr>
            <a:picLocks noChangeAspect="1"/>
          </p:cNvPicPr>
          <p:nvPr/>
        </p:nvPicPr>
        <p:blipFill>
          <a:blip r:embed="rId6"/>
          <a:stretch>
            <a:fillRect/>
          </a:stretch>
        </p:blipFill>
        <p:spPr>
          <a:xfrm>
            <a:off x="1632227" y="28539779"/>
            <a:ext cx="7513943" cy="5009295"/>
          </a:xfrm>
          <a:prstGeom prst="rect">
            <a:avLst/>
          </a:prstGeom>
        </p:spPr>
      </p:pic>
      <p:pic>
        <p:nvPicPr>
          <p:cNvPr id="78" name="Picture 77">
            <a:extLst>
              <a:ext uri="{FF2B5EF4-FFF2-40B4-BE49-F238E27FC236}">
                <a16:creationId xmlns:a16="http://schemas.microsoft.com/office/drawing/2014/main" id="{E95FBF0A-EEF1-3A14-1C92-4A04E88FDC29}"/>
              </a:ext>
            </a:extLst>
          </p:cNvPr>
          <p:cNvPicPr>
            <a:picLocks noChangeAspect="1"/>
          </p:cNvPicPr>
          <p:nvPr/>
        </p:nvPicPr>
        <p:blipFill>
          <a:blip r:embed="rId7"/>
          <a:srcRect l="13766" t="4914" r="7251" b="8454"/>
          <a:stretch/>
        </p:blipFill>
        <p:spPr>
          <a:xfrm rot="5400000">
            <a:off x="11053759" y="31332335"/>
            <a:ext cx="1857162" cy="1527751"/>
          </a:xfrm>
          <a:prstGeom prst="rect">
            <a:avLst/>
          </a:prstGeom>
        </p:spPr>
      </p:pic>
      <p:pic>
        <p:nvPicPr>
          <p:cNvPr id="80" name="Picture 79">
            <a:extLst>
              <a:ext uri="{FF2B5EF4-FFF2-40B4-BE49-F238E27FC236}">
                <a16:creationId xmlns:a16="http://schemas.microsoft.com/office/drawing/2014/main" id="{6D91CFE6-F9A7-3F95-933C-379348B90A6E}"/>
              </a:ext>
            </a:extLst>
          </p:cNvPr>
          <p:cNvPicPr>
            <a:picLocks noChangeAspect="1"/>
          </p:cNvPicPr>
          <p:nvPr/>
        </p:nvPicPr>
        <p:blipFill>
          <a:blip r:embed="rId8"/>
          <a:srcRect l="4746" t="42372" r="40711" b="424"/>
          <a:stretch/>
        </p:blipFill>
        <p:spPr>
          <a:xfrm>
            <a:off x="12052163" y="32000400"/>
            <a:ext cx="1808042" cy="1422170"/>
          </a:xfrm>
          <a:prstGeom prst="rect">
            <a:avLst/>
          </a:prstGeom>
        </p:spPr>
      </p:pic>
      <p:pic>
        <p:nvPicPr>
          <p:cNvPr id="27" name="Picture 26">
            <a:extLst>
              <a:ext uri="{FF2B5EF4-FFF2-40B4-BE49-F238E27FC236}">
                <a16:creationId xmlns:a16="http://schemas.microsoft.com/office/drawing/2014/main" id="{4AD9ADE0-2CD0-541A-9F3A-469BAD10EAA3}"/>
              </a:ext>
            </a:extLst>
          </p:cNvPr>
          <p:cNvPicPr>
            <a:picLocks noChangeAspect="1"/>
          </p:cNvPicPr>
          <p:nvPr/>
        </p:nvPicPr>
        <p:blipFill>
          <a:blip r:embed="rId9"/>
          <a:stretch>
            <a:fillRect/>
          </a:stretch>
        </p:blipFill>
        <p:spPr>
          <a:xfrm>
            <a:off x="17799352" y="23696974"/>
            <a:ext cx="9446999" cy="2323989"/>
          </a:xfrm>
          <a:prstGeom prst="rect">
            <a:avLst/>
          </a:prstGeom>
        </p:spPr>
      </p:pic>
      <p:sp>
        <p:nvSpPr>
          <p:cNvPr id="28" name="TextBox 27">
            <a:extLst>
              <a:ext uri="{FF2B5EF4-FFF2-40B4-BE49-F238E27FC236}">
                <a16:creationId xmlns:a16="http://schemas.microsoft.com/office/drawing/2014/main" id="{1BA33472-E21F-941F-29D9-0B17F78116A7}"/>
              </a:ext>
            </a:extLst>
          </p:cNvPr>
          <p:cNvSpPr txBox="1"/>
          <p:nvPr/>
        </p:nvSpPr>
        <p:spPr>
          <a:xfrm>
            <a:off x="1523975" y="22187387"/>
            <a:ext cx="25668160" cy="584775"/>
          </a:xfrm>
          <a:prstGeom prst="rect">
            <a:avLst/>
          </a:prstGeom>
          <a:noFill/>
        </p:spPr>
        <p:txBody>
          <a:bodyPr wrap="square" rtlCol="0">
            <a:spAutoFit/>
          </a:bodyPr>
          <a:lstStyle/>
          <a:p>
            <a:pPr algn="just"/>
            <a:r>
              <a:rPr lang="ro-RO" sz="3200" dirty="0">
                <a:latin typeface="Arial" charset="0"/>
                <a:ea typeface="Arial" charset="0"/>
                <a:cs typeface="Arial" charset="0"/>
              </a:rPr>
              <a:t>T</a:t>
            </a:r>
            <a:r>
              <a:rPr lang="en-US" sz="3200" dirty="0">
                <a:latin typeface="Arial" charset="0"/>
                <a:ea typeface="Arial" charset="0"/>
                <a:cs typeface="Arial" charset="0"/>
              </a:rPr>
              <a:t>he </a:t>
            </a:r>
            <a:r>
              <a:rPr lang="ro-RO" sz="3200" dirty="0">
                <a:latin typeface="Arial" charset="0"/>
                <a:ea typeface="Arial" charset="0"/>
                <a:cs typeface="Arial" charset="0"/>
              </a:rPr>
              <a:t>aspect of the </a:t>
            </a:r>
            <a:r>
              <a:rPr lang="en-US" sz="3200" dirty="0">
                <a:latin typeface="Arial" charset="0"/>
                <a:ea typeface="Arial" charset="0"/>
                <a:cs typeface="Arial" charset="0"/>
              </a:rPr>
              <a:t>three species of berries used</a:t>
            </a:r>
            <a:r>
              <a:rPr lang="ro-RO" sz="3200" dirty="0">
                <a:latin typeface="Arial" charset="0"/>
                <a:ea typeface="Arial" charset="0"/>
                <a:cs typeface="Arial" charset="0"/>
              </a:rPr>
              <a:t> for experimentation and its </a:t>
            </a:r>
            <a:r>
              <a:rPr lang="en-US" sz="3200" dirty="0">
                <a:latin typeface="Arial" charset="0"/>
                <a:ea typeface="Arial" charset="0"/>
                <a:cs typeface="Arial" charset="0"/>
              </a:rPr>
              <a:t>characteri</a:t>
            </a:r>
            <a:r>
              <a:rPr lang="ro-RO" sz="3200" dirty="0">
                <a:latin typeface="Arial" charset="0"/>
                <a:ea typeface="Arial" charset="0"/>
                <a:cs typeface="Arial" charset="0"/>
              </a:rPr>
              <a:t>stics</a:t>
            </a:r>
            <a:r>
              <a:rPr lang="en-US" sz="3200" dirty="0">
                <a:latin typeface="Arial" charset="0"/>
                <a:ea typeface="Arial" charset="0"/>
                <a:cs typeface="Arial" charset="0"/>
              </a:rPr>
              <a:t> </a:t>
            </a:r>
            <a:r>
              <a:rPr lang="ro-RO" sz="3200" dirty="0">
                <a:latin typeface="Arial" charset="0"/>
                <a:ea typeface="Arial" charset="0"/>
                <a:cs typeface="Arial" charset="0"/>
              </a:rPr>
              <a:t>are presented below</a:t>
            </a:r>
            <a:r>
              <a:rPr lang="en-US" sz="3200" dirty="0">
                <a:latin typeface="Arial" charset="0"/>
                <a:ea typeface="Arial" charset="0"/>
                <a:cs typeface="Arial" charset="0"/>
              </a:rPr>
              <a:t>:</a:t>
            </a:r>
            <a:endParaRPr lang="ro-RO" sz="3200" dirty="0">
              <a:latin typeface="Arial" charset="0"/>
              <a:ea typeface="Arial" charset="0"/>
              <a:cs typeface="Arial" charset="0"/>
            </a:endParaRPr>
          </a:p>
        </p:txBody>
      </p:sp>
      <p:pic>
        <p:nvPicPr>
          <p:cNvPr id="29" name="Picture 28">
            <a:extLst>
              <a:ext uri="{FF2B5EF4-FFF2-40B4-BE49-F238E27FC236}">
                <a16:creationId xmlns:a16="http://schemas.microsoft.com/office/drawing/2014/main" id="{CF88E561-86BA-4928-F0E3-65B16CDB1AA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660788" y="23711617"/>
            <a:ext cx="8094248" cy="1895409"/>
          </a:xfrm>
          <a:prstGeom prst="rect">
            <a:avLst/>
          </a:prstGeom>
          <a:noFill/>
          <a:ln>
            <a:noFill/>
          </a:ln>
        </p:spPr>
      </p:pic>
      <p:sp>
        <p:nvSpPr>
          <p:cNvPr id="30" name="TextBox 29">
            <a:extLst>
              <a:ext uri="{FF2B5EF4-FFF2-40B4-BE49-F238E27FC236}">
                <a16:creationId xmlns:a16="http://schemas.microsoft.com/office/drawing/2014/main" id="{59EE4072-8D59-19B2-8778-97E06203BB8D}"/>
              </a:ext>
            </a:extLst>
          </p:cNvPr>
          <p:cNvSpPr txBox="1"/>
          <p:nvPr/>
        </p:nvSpPr>
        <p:spPr>
          <a:xfrm>
            <a:off x="9336502" y="23196500"/>
            <a:ext cx="17845941" cy="420564"/>
          </a:xfrm>
          <a:prstGeom prst="rect">
            <a:avLst/>
          </a:prstGeom>
          <a:noFill/>
        </p:spPr>
        <p:txBody>
          <a:bodyPr wrap="square" rtlCol="0">
            <a:spAutoFit/>
          </a:bodyPr>
          <a:lstStyle/>
          <a:p>
            <a:pPr algn="ctr"/>
            <a:r>
              <a:rPr lang="en-US" sz="2133" b="1" dirty="0">
                <a:latin typeface="Arial" charset="0"/>
                <a:ea typeface="Arial" charset="0"/>
                <a:cs typeface="Arial" charset="0"/>
              </a:rPr>
              <a:t>Dimensional characteristics according to the geometric shape of the analyzed fruits </a:t>
            </a:r>
            <a:endParaRPr lang="ro-RO" sz="2133" b="1" dirty="0">
              <a:latin typeface="Arial" charset="0"/>
              <a:ea typeface="Arial" charset="0"/>
              <a:cs typeface="Arial" charset="0"/>
            </a:endParaRPr>
          </a:p>
        </p:txBody>
      </p:sp>
      <p:sp>
        <p:nvSpPr>
          <p:cNvPr id="14" name="TextBox 13">
            <a:extLst>
              <a:ext uri="{FF2B5EF4-FFF2-40B4-BE49-F238E27FC236}">
                <a16:creationId xmlns:a16="http://schemas.microsoft.com/office/drawing/2014/main" id="{690C88C5-9957-3FC4-3411-9F609DE678B2}"/>
              </a:ext>
            </a:extLst>
          </p:cNvPr>
          <p:cNvSpPr txBox="1"/>
          <p:nvPr/>
        </p:nvSpPr>
        <p:spPr>
          <a:xfrm>
            <a:off x="1254815" y="23216518"/>
            <a:ext cx="8268765" cy="748795"/>
          </a:xfrm>
          <a:prstGeom prst="rect">
            <a:avLst/>
          </a:prstGeom>
          <a:noFill/>
        </p:spPr>
        <p:txBody>
          <a:bodyPr wrap="square" rtlCol="0">
            <a:spAutoFit/>
          </a:bodyPr>
          <a:lstStyle/>
          <a:p>
            <a:pPr algn="ctr"/>
            <a:r>
              <a:rPr lang="ro-RO" sz="2133" b="1" dirty="0">
                <a:latin typeface="Arial" charset="0"/>
                <a:ea typeface="Arial" charset="0"/>
                <a:cs typeface="Arial" charset="0"/>
              </a:rPr>
              <a:t>Aspect of the fruits used for experimentation:</a:t>
            </a:r>
          </a:p>
          <a:p>
            <a:pPr algn="ctr"/>
            <a:r>
              <a:rPr lang="ro-RO" sz="2133" b="1" dirty="0">
                <a:latin typeface="Arial" charset="0"/>
                <a:ea typeface="Arial" charset="0"/>
                <a:cs typeface="Arial" charset="0"/>
              </a:rPr>
              <a:t>blueberries – left, strawberries – center and raspberries - right</a:t>
            </a:r>
          </a:p>
        </p:txBody>
      </p:sp>
      <p:sp>
        <p:nvSpPr>
          <p:cNvPr id="32" name="TextBox 31">
            <a:extLst>
              <a:ext uri="{FF2B5EF4-FFF2-40B4-BE49-F238E27FC236}">
                <a16:creationId xmlns:a16="http://schemas.microsoft.com/office/drawing/2014/main" id="{EA3E7724-2770-7DAB-D915-C6F39D768F7A}"/>
              </a:ext>
            </a:extLst>
          </p:cNvPr>
          <p:cNvSpPr txBox="1"/>
          <p:nvPr/>
        </p:nvSpPr>
        <p:spPr>
          <a:xfrm>
            <a:off x="1548931" y="27042033"/>
            <a:ext cx="25618248" cy="584775"/>
          </a:xfrm>
          <a:prstGeom prst="rect">
            <a:avLst/>
          </a:prstGeom>
          <a:noFill/>
        </p:spPr>
        <p:txBody>
          <a:bodyPr wrap="square" rtlCol="0">
            <a:spAutoFit/>
          </a:bodyPr>
          <a:lstStyle/>
          <a:p>
            <a:pPr algn="just"/>
            <a:r>
              <a:rPr lang="en-US" sz="3200" dirty="0">
                <a:latin typeface="Arial" charset="0"/>
                <a:ea typeface="Arial" charset="0"/>
                <a:cs typeface="Arial" charset="0"/>
              </a:rPr>
              <a:t>The parameters of the freezing process</a:t>
            </a:r>
            <a:r>
              <a:rPr lang="ro-RO" sz="3200" dirty="0">
                <a:latin typeface="Arial" charset="0"/>
                <a:ea typeface="Arial" charset="0"/>
                <a:cs typeface="Arial" charset="0"/>
              </a:rPr>
              <a:t>, as well as the aspect of</a:t>
            </a:r>
            <a:r>
              <a:rPr lang="en-US" sz="3200" dirty="0">
                <a:latin typeface="Arial" charset="0"/>
                <a:ea typeface="Arial" charset="0"/>
                <a:cs typeface="Arial" charset="0"/>
              </a:rPr>
              <a:t> </a:t>
            </a:r>
            <a:r>
              <a:rPr lang="ro-RO" sz="3200" dirty="0">
                <a:latin typeface="Arial" charset="0"/>
                <a:ea typeface="Arial" charset="0"/>
                <a:cs typeface="Arial" charset="0"/>
              </a:rPr>
              <a:t>the samples after the freezing, </a:t>
            </a:r>
            <a:r>
              <a:rPr lang="en-US" sz="3200" dirty="0">
                <a:latin typeface="Arial" charset="0"/>
                <a:ea typeface="Arial" charset="0"/>
                <a:cs typeface="Arial" charset="0"/>
              </a:rPr>
              <a:t>are </a:t>
            </a:r>
            <a:r>
              <a:rPr lang="ro-RO" sz="3200" dirty="0">
                <a:latin typeface="Arial" charset="0"/>
                <a:ea typeface="Arial" charset="0"/>
                <a:cs typeface="Arial" charset="0"/>
              </a:rPr>
              <a:t>shown below:</a:t>
            </a:r>
            <a:r>
              <a:rPr lang="en-US" sz="3200" dirty="0">
                <a:latin typeface="Arial" charset="0"/>
                <a:ea typeface="Arial" charset="0"/>
                <a:cs typeface="Arial" charset="0"/>
              </a:rPr>
              <a:t> </a:t>
            </a:r>
            <a:r>
              <a:rPr lang="ro-RO" sz="3200" dirty="0">
                <a:latin typeface="Arial" charset="0"/>
                <a:ea typeface="Arial" charset="0"/>
                <a:cs typeface="Arial" charset="0"/>
              </a:rPr>
              <a:t> </a:t>
            </a:r>
          </a:p>
        </p:txBody>
      </p:sp>
      <p:sp>
        <p:nvSpPr>
          <p:cNvPr id="33" name="TextBox 32">
            <a:extLst>
              <a:ext uri="{FF2B5EF4-FFF2-40B4-BE49-F238E27FC236}">
                <a16:creationId xmlns:a16="http://schemas.microsoft.com/office/drawing/2014/main" id="{9D8F22B0-1303-6CA5-829E-497D70FC0E54}"/>
              </a:ext>
            </a:extLst>
          </p:cNvPr>
          <p:cNvSpPr txBox="1"/>
          <p:nvPr/>
        </p:nvSpPr>
        <p:spPr>
          <a:xfrm>
            <a:off x="1632229" y="27912681"/>
            <a:ext cx="7453026" cy="420564"/>
          </a:xfrm>
          <a:prstGeom prst="rect">
            <a:avLst/>
          </a:prstGeom>
          <a:noFill/>
        </p:spPr>
        <p:txBody>
          <a:bodyPr wrap="square" rtlCol="0">
            <a:spAutoFit/>
          </a:bodyPr>
          <a:lstStyle/>
          <a:p>
            <a:pPr algn="ctr"/>
            <a:r>
              <a:rPr lang="ro-RO" sz="2133" b="1" dirty="0">
                <a:latin typeface="Arial" charset="0"/>
                <a:ea typeface="Arial" charset="0"/>
                <a:cs typeface="Arial" charset="0"/>
              </a:rPr>
              <a:t>M</a:t>
            </a:r>
            <a:r>
              <a:rPr lang="en-US" sz="2133" b="1" dirty="0">
                <a:latin typeface="Arial" charset="0"/>
                <a:ea typeface="Arial" charset="0"/>
                <a:cs typeface="Arial" charset="0"/>
              </a:rPr>
              <a:t>ultifunctional quick-freezing equipment </a:t>
            </a:r>
            <a:endParaRPr lang="ro-RO" sz="2133" b="1" dirty="0">
              <a:latin typeface="Arial" charset="0"/>
              <a:ea typeface="Arial" charset="0"/>
              <a:cs typeface="Arial" charset="0"/>
            </a:endParaRPr>
          </a:p>
        </p:txBody>
      </p:sp>
      <p:pic>
        <p:nvPicPr>
          <p:cNvPr id="47" name="Picture 46">
            <a:extLst>
              <a:ext uri="{FF2B5EF4-FFF2-40B4-BE49-F238E27FC236}">
                <a16:creationId xmlns:a16="http://schemas.microsoft.com/office/drawing/2014/main" id="{B90B494C-0F22-3EC9-E144-3410D76618C5}"/>
              </a:ext>
            </a:extLst>
          </p:cNvPr>
          <p:cNvPicPr>
            <a:picLocks noChangeAspect="1"/>
          </p:cNvPicPr>
          <p:nvPr/>
        </p:nvPicPr>
        <p:blipFill>
          <a:blip r:embed="rId11"/>
          <a:stretch>
            <a:fillRect/>
          </a:stretch>
        </p:blipFill>
        <p:spPr>
          <a:xfrm>
            <a:off x="17430750" y="27945445"/>
            <a:ext cx="9685954" cy="5603629"/>
          </a:xfrm>
          <a:prstGeom prst="rect">
            <a:avLst/>
          </a:prstGeom>
        </p:spPr>
      </p:pic>
      <p:sp>
        <p:nvSpPr>
          <p:cNvPr id="51" name="TextBox 50">
            <a:extLst>
              <a:ext uri="{FF2B5EF4-FFF2-40B4-BE49-F238E27FC236}">
                <a16:creationId xmlns:a16="http://schemas.microsoft.com/office/drawing/2014/main" id="{B349BDDA-27AC-D3B9-3537-4DAF074A76B9}"/>
              </a:ext>
            </a:extLst>
          </p:cNvPr>
          <p:cNvSpPr txBox="1"/>
          <p:nvPr/>
        </p:nvSpPr>
        <p:spPr>
          <a:xfrm>
            <a:off x="1548931" y="34051983"/>
            <a:ext cx="25871152" cy="3046988"/>
          </a:xfrm>
          <a:prstGeom prst="rect">
            <a:avLst/>
          </a:prstGeom>
          <a:noFill/>
        </p:spPr>
        <p:txBody>
          <a:bodyPr wrap="square" rtlCol="0">
            <a:spAutoFit/>
          </a:bodyPr>
          <a:lstStyle/>
          <a:p>
            <a:pPr algn="just"/>
            <a:r>
              <a:rPr lang="en-US" sz="3200" dirty="0">
                <a:latin typeface="Arial" charset="0"/>
                <a:ea typeface="Arial" charset="0"/>
                <a:cs typeface="Arial" charset="0"/>
              </a:rPr>
              <a:t>Following the analysis of the experimental data, there were found the following: the minimum total freezing time</a:t>
            </a:r>
            <a:r>
              <a:rPr lang="ro-RO" sz="3200" dirty="0">
                <a:latin typeface="Arial" charset="0"/>
                <a:ea typeface="Arial" charset="0"/>
                <a:cs typeface="Arial" charset="0"/>
              </a:rPr>
              <a:t> </a:t>
            </a:r>
            <a:r>
              <a:rPr lang="en-US" sz="3200" dirty="0">
                <a:latin typeface="Arial" charset="0"/>
                <a:ea typeface="Arial" charset="0"/>
                <a:cs typeface="Arial" charset="0"/>
              </a:rPr>
              <a:t>was recorded for blueberries and the maximum total freezing time</a:t>
            </a:r>
            <a:r>
              <a:rPr lang="ro-RO" sz="3200" dirty="0">
                <a:latin typeface="Arial" charset="0"/>
                <a:ea typeface="Arial" charset="0"/>
                <a:cs typeface="Arial" charset="0"/>
              </a:rPr>
              <a:t> </a:t>
            </a:r>
            <a:r>
              <a:rPr lang="en-US" sz="3200" dirty="0">
                <a:latin typeface="Arial" charset="0"/>
                <a:ea typeface="Arial" charset="0"/>
                <a:cs typeface="Arial" charset="0"/>
              </a:rPr>
              <a:t>was recorded for strawberries; for blueberries and strawberries the average linear freezing rates</a:t>
            </a:r>
            <a:r>
              <a:rPr lang="ro-RO" sz="3200" dirty="0">
                <a:latin typeface="Arial" charset="0"/>
                <a:ea typeface="Arial" charset="0"/>
                <a:cs typeface="Arial" charset="0"/>
              </a:rPr>
              <a:t> (w</a:t>
            </a:r>
            <a:r>
              <a:rPr lang="ro-RO" sz="3200" baseline="-25000" dirty="0">
                <a:latin typeface="Arial" charset="0"/>
                <a:ea typeface="Arial" charset="0"/>
                <a:cs typeface="Arial" charset="0"/>
              </a:rPr>
              <a:t>m</a:t>
            </a:r>
            <a:r>
              <a:rPr lang="ro-RO" sz="3200" dirty="0">
                <a:latin typeface="Arial" charset="0"/>
                <a:ea typeface="Arial" charset="0"/>
                <a:cs typeface="Arial" charset="0"/>
              </a:rPr>
              <a:t>) </a:t>
            </a:r>
            <a:r>
              <a:rPr lang="en-US" sz="3200" dirty="0">
                <a:latin typeface="Arial" charset="0"/>
                <a:ea typeface="Arial" charset="0"/>
                <a:cs typeface="Arial" charset="0"/>
              </a:rPr>
              <a:t>recorded values corresponding to a very fast freezing process and for raspberries the average linear freezing rate recorded a value corresponding to a fast</a:t>
            </a:r>
            <a:r>
              <a:rPr lang="ro-RO" sz="3200" dirty="0">
                <a:latin typeface="Arial" charset="0"/>
                <a:ea typeface="Arial" charset="0"/>
                <a:cs typeface="Arial" charset="0"/>
              </a:rPr>
              <a:t>-</a:t>
            </a:r>
            <a:r>
              <a:rPr lang="en-US" sz="3200" dirty="0">
                <a:latin typeface="Arial" charset="0"/>
                <a:ea typeface="Arial" charset="0"/>
                <a:cs typeface="Arial" charset="0"/>
              </a:rPr>
              <a:t>freezing process; liquid nitrogen consumption recorded a minimum value for blueberries and a maximum value for raspberries.</a:t>
            </a:r>
            <a:r>
              <a:rPr lang="ro-RO" sz="3200" dirty="0">
                <a:latin typeface="Arial" charset="0"/>
                <a:ea typeface="Arial" charset="0"/>
                <a:cs typeface="Arial" charset="0"/>
              </a:rPr>
              <a:t> Also</a:t>
            </a:r>
            <a:r>
              <a:rPr lang="en-US" sz="3200" dirty="0">
                <a:latin typeface="Arial" charset="0"/>
                <a:ea typeface="Arial" charset="0"/>
                <a:cs typeface="Arial" charset="0"/>
              </a:rPr>
              <a:t>, it </a:t>
            </a:r>
            <a:r>
              <a:rPr lang="ro-RO" sz="3200" dirty="0">
                <a:latin typeface="Arial" charset="0"/>
                <a:ea typeface="Arial" charset="0"/>
                <a:cs typeface="Arial" charset="0"/>
              </a:rPr>
              <a:t>was</a:t>
            </a:r>
            <a:r>
              <a:rPr lang="en-US" sz="3200" dirty="0">
                <a:latin typeface="Arial" charset="0"/>
                <a:ea typeface="Arial" charset="0"/>
                <a:cs typeface="Arial" charset="0"/>
              </a:rPr>
              <a:t> found that the solution of using the "exhausted" nitrogen gas supply obtained from the quick-freezing process, to reduce the thermal load of the refrigeration unit </a:t>
            </a:r>
            <a:r>
              <a:rPr lang="ro-RO" sz="3200" dirty="0">
                <a:latin typeface="Arial" charset="0"/>
                <a:ea typeface="Arial" charset="0"/>
                <a:cs typeface="Arial" charset="0"/>
              </a:rPr>
              <a:t>with</a:t>
            </a:r>
            <a:r>
              <a:rPr lang="en-US" sz="3200" dirty="0">
                <a:latin typeface="Arial" charset="0"/>
                <a:ea typeface="Arial" charset="0"/>
                <a:cs typeface="Arial" charset="0"/>
              </a:rPr>
              <a:t>in the classic freezing room, led to a reduction in hourly electricity consumption.</a:t>
            </a:r>
            <a:endParaRPr lang="ro-RO" sz="3200" dirty="0">
              <a:latin typeface="Arial" charset="0"/>
              <a:ea typeface="Arial" charset="0"/>
              <a:cs typeface="Arial" charset="0"/>
            </a:endParaRPr>
          </a:p>
        </p:txBody>
      </p:sp>
      <p:pic>
        <p:nvPicPr>
          <p:cNvPr id="74" name="Picture 73">
            <a:extLst>
              <a:ext uri="{FF2B5EF4-FFF2-40B4-BE49-F238E27FC236}">
                <a16:creationId xmlns:a16="http://schemas.microsoft.com/office/drawing/2014/main" id="{75341FE4-C370-38EB-8745-3DA7173F1CC1}"/>
              </a:ext>
            </a:extLst>
          </p:cNvPr>
          <p:cNvPicPr>
            <a:picLocks noChangeAspect="1"/>
          </p:cNvPicPr>
          <p:nvPr/>
        </p:nvPicPr>
        <p:blipFill>
          <a:blip r:embed="rId12"/>
          <a:srcRect l="12074" t="6881" r="8506" b="5455"/>
          <a:stretch/>
        </p:blipFill>
        <p:spPr>
          <a:xfrm rot="5400000">
            <a:off x="13113448" y="31394858"/>
            <a:ext cx="1679415" cy="1390304"/>
          </a:xfrm>
          <a:prstGeom prst="rect">
            <a:avLst/>
          </a:prstGeom>
        </p:spPr>
      </p:pic>
      <p:sp>
        <p:nvSpPr>
          <p:cNvPr id="53" name="TextBox 52">
            <a:extLst>
              <a:ext uri="{FF2B5EF4-FFF2-40B4-BE49-F238E27FC236}">
                <a16:creationId xmlns:a16="http://schemas.microsoft.com/office/drawing/2014/main" id="{F9B8E359-347D-1E55-3645-947E645F4809}"/>
              </a:ext>
            </a:extLst>
          </p:cNvPr>
          <p:cNvSpPr txBox="1"/>
          <p:nvPr/>
        </p:nvSpPr>
        <p:spPr>
          <a:xfrm>
            <a:off x="9886747" y="30707538"/>
            <a:ext cx="6138873" cy="420564"/>
          </a:xfrm>
          <a:prstGeom prst="rect">
            <a:avLst/>
          </a:prstGeom>
          <a:noFill/>
        </p:spPr>
        <p:txBody>
          <a:bodyPr wrap="square" rtlCol="0">
            <a:spAutoFit/>
          </a:bodyPr>
          <a:lstStyle/>
          <a:p>
            <a:pPr algn="ctr"/>
            <a:r>
              <a:rPr lang="ro-RO" sz="2133" b="1" dirty="0">
                <a:latin typeface="Arial" charset="0"/>
                <a:ea typeface="Arial" charset="0"/>
                <a:cs typeface="Arial" charset="0"/>
              </a:rPr>
              <a:t>Aspect of the samples after the freezing</a:t>
            </a:r>
          </a:p>
        </p:txBody>
      </p:sp>
      <p:pic>
        <p:nvPicPr>
          <p:cNvPr id="64" name="Picture 63">
            <a:extLst>
              <a:ext uri="{FF2B5EF4-FFF2-40B4-BE49-F238E27FC236}">
                <a16:creationId xmlns:a16="http://schemas.microsoft.com/office/drawing/2014/main" id="{10FA8A8B-7A49-4272-2D19-C011D0C93119}"/>
              </a:ext>
            </a:extLst>
          </p:cNvPr>
          <p:cNvPicPr>
            <a:picLocks noChangeAspect="1"/>
          </p:cNvPicPr>
          <p:nvPr/>
        </p:nvPicPr>
        <p:blipFill>
          <a:blip r:embed="rId13"/>
          <a:stretch>
            <a:fillRect/>
          </a:stretch>
        </p:blipFill>
        <p:spPr>
          <a:xfrm>
            <a:off x="9660788" y="25740250"/>
            <a:ext cx="1787762" cy="751921"/>
          </a:xfrm>
          <a:prstGeom prst="rect">
            <a:avLst/>
          </a:prstGeom>
        </p:spPr>
      </p:pic>
      <p:pic>
        <p:nvPicPr>
          <p:cNvPr id="66" name="Picture 65">
            <a:extLst>
              <a:ext uri="{FF2B5EF4-FFF2-40B4-BE49-F238E27FC236}">
                <a16:creationId xmlns:a16="http://schemas.microsoft.com/office/drawing/2014/main" id="{43E84744-C311-04D1-9395-27FE1217F067}"/>
              </a:ext>
            </a:extLst>
          </p:cNvPr>
          <p:cNvPicPr>
            <a:picLocks noChangeAspect="1"/>
          </p:cNvPicPr>
          <p:nvPr/>
        </p:nvPicPr>
        <p:blipFill>
          <a:blip r:embed="rId14"/>
          <a:stretch>
            <a:fillRect/>
          </a:stretch>
        </p:blipFill>
        <p:spPr>
          <a:xfrm>
            <a:off x="9292069" y="27944540"/>
            <a:ext cx="7931867" cy="2622654"/>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2807" y="1456456"/>
            <a:ext cx="3617620" cy="3756760"/>
          </a:xfrm>
          <a:prstGeom prst="rect">
            <a:avLst/>
          </a:prstGeom>
        </p:spPr>
      </p:pic>
    </p:spTree>
    <p:extLst>
      <p:ext uri="{BB962C8B-B14F-4D97-AF65-F5344CB8AC3E}">
        <p14:creationId xmlns:p14="http://schemas.microsoft.com/office/powerpoint/2010/main" val="14782318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1655</TotalTime>
  <Words>916</Words>
  <Application>Microsoft Office PowerPoint</Application>
  <PresentationFormat>Custom</PresentationFormat>
  <Paragraphs>28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Black</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oblio636@gmail.com</cp:lastModifiedBy>
  <cp:revision>167</cp:revision>
  <cp:lastPrinted>2025-04-15T12:18:53Z</cp:lastPrinted>
  <dcterms:created xsi:type="dcterms:W3CDTF">2015-08-26T05:25:30Z</dcterms:created>
  <dcterms:modified xsi:type="dcterms:W3CDTF">2025-04-15T12:19:41Z</dcterms:modified>
</cp:coreProperties>
</file>