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32399288" cy="39600188"/>
  <p:notesSz cx="6669088" cy="9928225"/>
  <p:defaultTextStyle>
    <a:defPPr>
      <a:defRPr lang="en-US"/>
    </a:defPPr>
    <a:lvl1pPr marL="0" algn="l" defTabSz="3628759" rtl="0" eaLnBrk="1" latinLnBrk="0" hangingPunct="1">
      <a:defRPr sz="7143" kern="1200">
        <a:solidFill>
          <a:schemeClr val="tx1"/>
        </a:solidFill>
        <a:latin typeface="+mn-lt"/>
        <a:ea typeface="+mn-ea"/>
        <a:cs typeface="+mn-cs"/>
      </a:defRPr>
    </a:lvl1pPr>
    <a:lvl2pPr marL="1814380" algn="l" defTabSz="3628759" rtl="0" eaLnBrk="1" latinLnBrk="0" hangingPunct="1">
      <a:defRPr sz="7143" kern="1200">
        <a:solidFill>
          <a:schemeClr val="tx1"/>
        </a:solidFill>
        <a:latin typeface="+mn-lt"/>
        <a:ea typeface="+mn-ea"/>
        <a:cs typeface="+mn-cs"/>
      </a:defRPr>
    </a:lvl2pPr>
    <a:lvl3pPr marL="3628759" algn="l" defTabSz="3628759" rtl="0" eaLnBrk="1" latinLnBrk="0" hangingPunct="1">
      <a:defRPr sz="7143" kern="1200">
        <a:solidFill>
          <a:schemeClr val="tx1"/>
        </a:solidFill>
        <a:latin typeface="+mn-lt"/>
        <a:ea typeface="+mn-ea"/>
        <a:cs typeface="+mn-cs"/>
      </a:defRPr>
    </a:lvl3pPr>
    <a:lvl4pPr marL="5443141" algn="l" defTabSz="3628759" rtl="0" eaLnBrk="1" latinLnBrk="0" hangingPunct="1">
      <a:defRPr sz="7143" kern="1200">
        <a:solidFill>
          <a:schemeClr val="tx1"/>
        </a:solidFill>
        <a:latin typeface="+mn-lt"/>
        <a:ea typeface="+mn-ea"/>
        <a:cs typeface="+mn-cs"/>
      </a:defRPr>
    </a:lvl4pPr>
    <a:lvl5pPr marL="7257521" algn="l" defTabSz="3628759" rtl="0" eaLnBrk="1" latinLnBrk="0" hangingPunct="1">
      <a:defRPr sz="7143" kern="1200">
        <a:solidFill>
          <a:schemeClr val="tx1"/>
        </a:solidFill>
        <a:latin typeface="+mn-lt"/>
        <a:ea typeface="+mn-ea"/>
        <a:cs typeface="+mn-cs"/>
      </a:defRPr>
    </a:lvl5pPr>
    <a:lvl6pPr marL="9071900" algn="l" defTabSz="3628759" rtl="0" eaLnBrk="1" latinLnBrk="0" hangingPunct="1">
      <a:defRPr sz="7143" kern="1200">
        <a:solidFill>
          <a:schemeClr val="tx1"/>
        </a:solidFill>
        <a:latin typeface="+mn-lt"/>
        <a:ea typeface="+mn-ea"/>
        <a:cs typeface="+mn-cs"/>
      </a:defRPr>
    </a:lvl6pPr>
    <a:lvl7pPr marL="10886280" algn="l" defTabSz="3628759" rtl="0" eaLnBrk="1" latinLnBrk="0" hangingPunct="1">
      <a:defRPr sz="7143" kern="1200">
        <a:solidFill>
          <a:schemeClr val="tx1"/>
        </a:solidFill>
        <a:latin typeface="+mn-lt"/>
        <a:ea typeface="+mn-ea"/>
        <a:cs typeface="+mn-cs"/>
      </a:defRPr>
    </a:lvl7pPr>
    <a:lvl8pPr marL="12700660" algn="l" defTabSz="3628759" rtl="0" eaLnBrk="1" latinLnBrk="0" hangingPunct="1">
      <a:defRPr sz="7143" kern="1200">
        <a:solidFill>
          <a:schemeClr val="tx1"/>
        </a:solidFill>
        <a:latin typeface="+mn-lt"/>
        <a:ea typeface="+mn-ea"/>
        <a:cs typeface="+mn-cs"/>
      </a:defRPr>
    </a:lvl8pPr>
    <a:lvl9pPr marL="14515040" algn="l" defTabSz="3628759" rtl="0" eaLnBrk="1" latinLnBrk="0" hangingPunct="1">
      <a:defRPr sz="714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72"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40"/>
    <p:restoredTop sz="95934"/>
  </p:normalViewPr>
  <p:slideViewPr>
    <p:cSldViewPr snapToGrid="0" snapToObjects="1">
      <p:cViewPr varScale="1">
        <p:scale>
          <a:sx n="13" d="100"/>
          <a:sy n="13" d="100"/>
        </p:scale>
        <p:origin x="2400" y="162"/>
      </p:cViewPr>
      <p:guideLst>
        <p:guide orient="horz" pos="12472"/>
        <p:guide pos="1020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51" y="6480867"/>
            <a:ext cx="27539395" cy="1378673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4" y="20799270"/>
            <a:ext cx="24299467" cy="9560876"/>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59653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909568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3" y="2108347"/>
            <a:ext cx="6986096" cy="335593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4" y="2108347"/>
            <a:ext cx="20553298" cy="335593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11614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F384D3-BD68-D045-BB96-14DF123A789F}"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686557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9872561"/>
            <a:ext cx="27944386" cy="16472575"/>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6500971"/>
            <a:ext cx="27944386" cy="8662538"/>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F384D3-BD68-D045-BB96-14DF123A789F}"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328590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5"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3" y="10541718"/>
            <a:ext cx="13769697" cy="251259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F384D3-BD68-D045-BB96-14DF123A789F}"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8010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108354"/>
            <a:ext cx="27944386" cy="765420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9707550"/>
            <a:ext cx="13706416"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4465070"/>
            <a:ext cx="13706416"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3" y="9707550"/>
            <a:ext cx="13773918" cy="4757520"/>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3" y="14465070"/>
            <a:ext cx="13773918" cy="212759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F384D3-BD68-D045-BB96-14DF123A789F}" type="datetimeFigureOut">
              <a:rPr lang="en-US" smtClean="0"/>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207928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F384D3-BD68-D045-BB96-14DF123A789F}" type="datetimeFigureOut">
              <a:rPr lang="en-US" smtClean="0"/>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528346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384D3-BD68-D045-BB96-14DF123A789F}" type="datetimeFigureOut">
              <a:rPr lang="en-US" smtClean="0"/>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77198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20" y="5701705"/>
            <a:ext cx="16402139" cy="28141800"/>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403083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640014"/>
            <a:ext cx="10449614" cy="9240044"/>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20" y="5701705"/>
            <a:ext cx="16402139" cy="28141800"/>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1671" y="11880056"/>
            <a:ext cx="10449614" cy="22009274"/>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CEF384D3-BD68-D045-BB96-14DF123A789F}"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206C09-6F33-3B4A-ACD9-EC8B621BEFB0}" type="slidenum">
              <a:rPr lang="en-US" smtClean="0"/>
              <a:t>‹#›</a:t>
            </a:fld>
            <a:endParaRPr lang="en-US"/>
          </a:p>
        </p:txBody>
      </p:sp>
    </p:spTree>
    <p:extLst>
      <p:ext uri="{BB962C8B-B14F-4D97-AF65-F5344CB8AC3E}">
        <p14:creationId xmlns:p14="http://schemas.microsoft.com/office/powerpoint/2010/main" val="146349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2" y="2108354"/>
            <a:ext cx="27944386" cy="765420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2" y="10541718"/>
            <a:ext cx="27944386" cy="251259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36703519"/>
            <a:ext cx="7289840" cy="2108343"/>
          </a:xfrm>
          <a:prstGeom prst="rect">
            <a:avLst/>
          </a:prstGeom>
        </p:spPr>
        <p:txBody>
          <a:bodyPr vert="horz" lIns="91440" tIns="45720" rIns="91440" bIns="45720" rtlCol="0" anchor="ctr"/>
          <a:lstStyle>
            <a:lvl1pPr algn="l">
              <a:defRPr sz="4252">
                <a:solidFill>
                  <a:schemeClr val="tx1">
                    <a:tint val="75000"/>
                  </a:schemeClr>
                </a:solidFill>
              </a:defRPr>
            </a:lvl1pPr>
          </a:lstStyle>
          <a:p>
            <a:fld id="{CEF384D3-BD68-D045-BB96-14DF123A789F}" type="datetimeFigureOut">
              <a:rPr lang="en-US" smtClean="0"/>
              <a:t>5/14/2025</a:t>
            </a:fld>
            <a:endParaRPr lang="en-US"/>
          </a:p>
        </p:txBody>
      </p:sp>
      <p:sp>
        <p:nvSpPr>
          <p:cNvPr id="5" name="Footer Placeholder 4"/>
          <p:cNvSpPr>
            <a:spLocks noGrp="1"/>
          </p:cNvSpPr>
          <p:nvPr>
            <p:ph type="ftr" sz="quarter" idx="3"/>
          </p:nvPr>
        </p:nvSpPr>
        <p:spPr>
          <a:xfrm>
            <a:off x="10732265" y="36703519"/>
            <a:ext cx="10934760" cy="2108343"/>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881997" y="36703519"/>
            <a:ext cx="7289840" cy="2108343"/>
          </a:xfrm>
          <a:prstGeom prst="rect">
            <a:avLst/>
          </a:prstGeom>
        </p:spPr>
        <p:txBody>
          <a:bodyPr vert="horz" lIns="91440" tIns="45720" rIns="91440" bIns="45720" rtlCol="0" anchor="ctr"/>
          <a:lstStyle>
            <a:lvl1pPr algn="r">
              <a:defRPr sz="4252">
                <a:solidFill>
                  <a:schemeClr val="tx1">
                    <a:tint val="75000"/>
                  </a:schemeClr>
                </a:solidFill>
              </a:defRPr>
            </a:lvl1pPr>
          </a:lstStyle>
          <a:p>
            <a:fld id="{F6206C09-6F33-3B4A-ACD9-EC8B621BEFB0}" type="slidenum">
              <a:rPr lang="en-US" smtClean="0"/>
              <a:t>‹#›</a:t>
            </a:fld>
            <a:endParaRPr lang="en-US"/>
          </a:p>
        </p:txBody>
      </p:sp>
    </p:spTree>
    <p:extLst>
      <p:ext uri="{BB962C8B-B14F-4D97-AF65-F5344CB8AC3E}">
        <p14:creationId xmlns:p14="http://schemas.microsoft.com/office/powerpoint/2010/main" val="8671555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3390/waste3010004" TargetMode="External"/><Relationship Id="rId7"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doi.org/10.1016/j.afres.2025.100794" TargetMode="External"/><Relationship Id="rId4" Type="http://schemas.openxmlformats.org/officeDocument/2006/relationships/hyperlink" Target="https://doi.org/https:/doi.org/10.35219/foodtechnology.2021.1.0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1859" y="1125147"/>
            <a:ext cx="4069673" cy="4226200"/>
          </a:xfrm>
          <a:prstGeom prst="rect">
            <a:avLst/>
          </a:prstGeom>
        </p:spPr>
      </p:pic>
      <p:cxnSp>
        <p:nvCxnSpPr>
          <p:cNvPr id="17" name="Straight Connector 16"/>
          <p:cNvCxnSpPr/>
          <p:nvPr/>
        </p:nvCxnSpPr>
        <p:spPr>
          <a:xfrm>
            <a:off x="2888" y="5900769"/>
            <a:ext cx="32396400" cy="0"/>
          </a:xfrm>
          <a:prstGeom prst="line">
            <a:avLst/>
          </a:prstGeom>
          <a:ln w="127000" cmpd="sng">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811224" y="6478839"/>
            <a:ext cx="28776842" cy="1938992"/>
          </a:xfrm>
          <a:prstGeom prst="rect">
            <a:avLst/>
          </a:prstGeom>
          <a:noFill/>
        </p:spPr>
        <p:txBody>
          <a:bodyPr wrap="square" rtlCol="0">
            <a:spAutoFit/>
          </a:bodyPr>
          <a:lstStyle/>
          <a:p>
            <a:pPr algn="ctr"/>
            <a:r>
              <a:rPr lang="en-US" sz="6000" b="1" kern="100" dirty="0">
                <a:effectLst/>
                <a:latin typeface="Arial" panose="020B0604020202020204" pitchFamily="34" charset="0"/>
                <a:ea typeface="Aptos" panose="020B0004020202020204" pitchFamily="34" charset="0"/>
                <a:cs typeface="Arial" panose="020B0604020202020204" pitchFamily="34" charset="0"/>
              </a:rPr>
              <a:t>BIOCOMPOSITES FROM RED GRAPE BY-PRODUCTS:                                                             A SOIL FERTILIZATION APPROACH</a:t>
            </a:r>
            <a:endParaRPr lang="en-US" sz="60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19" name="TextBox 18"/>
          <p:cNvSpPr txBox="1"/>
          <p:nvPr/>
        </p:nvSpPr>
        <p:spPr>
          <a:xfrm>
            <a:off x="1791337" y="8576913"/>
            <a:ext cx="28359197" cy="1234825"/>
          </a:xfrm>
          <a:prstGeom prst="rect">
            <a:avLst/>
          </a:prstGeom>
          <a:noFill/>
        </p:spPr>
        <p:txBody>
          <a:bodyPr wrap="square" rtlCol="0">
            <a:spAutoFit/>
          </a:bodyPr>
          <a:lstStyle/>
          <a:p>
            <a:pPr marL="0" marR="0" algn="r">
              <a:lnSpc>
                <a:spcPct val="107000"/>
              </a:lnSpc>
              <a:spcAft>
                <a:spcPts val="800"/>
              </a:spcAft>
            </a:pPr>
            <a:r>
              <a:rPr lang="ro-RO" sz="3600" kern="100" dirty="0">
                <a:effectLst/>
                <a:latin typeface="Arial" panose="020B0604020202020204" pitchFamily="34" charset="0"/>
                <a:ea typeface="Aptos" panose="020B0004020202020204" pitchFamily="34" charset="0"/>
                <a:cs typeface="Arial" panose="020B0604020202020204" pitchFamily="34" charset="0"/>
              </a:rPr>
              <a:t>Cotârleț Mihaela</a:t>
            </a:r>
            <a:r>
              <a:rPr lang="en-US" sz="3600" kern="100" dirty="0">
                <a:effectLst/>
                <a:latin typeface="Arial" panose="020B0604020202020204" pitchFamily="34" charset="0"/>
                <a:ea typeface="Aptos" panose="020B0004020202020204" pitchFamily="34" charset="0"/>
                <a:cs typeface="Arial" panose="020B0604020202020204" pitchFamily="34" charset="0"/>
              </a:rPr>
              <a:t>;</a:t>
            </a:r>
            <a:r>
              <a:rPr lang="ro-RO" sz="3600" kern="100" dirty="0">
                <a:effectLst/>
                <a:latin typeface="Arial" panose="020B0604020202020204" pitchFamily="34" charset="0"/>
                <a:ea typeface="Aptos" panose="020B0004020202020204" pitchFamily="34" charset="0"/>
                <a:cs typeface="Arial" panose="020B0604020202020204" pitchFamily="34" charset="0"/>
              </a:rPr>
              <a:t> Gisman Georgiana</a:t>
            </a:r>
            <a:r>
              <a:rPr lang="en-US" sz="3600" kern="100" dirty="0">
                <a:latin typeface="Arial" panose="020B0604020202020204" pitchFamily="34" charset="0"/>
                <a:ea typeface="Aptos" panose="020B0004020202020204" pitchFamily="34" charset="0"/>
                <a:cs typeface="Arial" panose="020B0604020202020204" pitchFamily="34" charset="0"/>
              </a:rPr>
              <a:t>;</a:t>
            </a:r>
            <a:r>
              <a:rPr lang="ro-RO" sz="3600" kern="100" dirty="0">
                <a:effectLst/>
                <a:latin typeface="Arial" panose="020B0604020202020204" pitchFamily="34" charset="0"/>
                <a:ea typeface="Aptos" panose="020B0004020202020204" pitchFamily="34" charset="0"/>
                <a:cs typeface="Arial" panose="020B0604020202020204" pitchFamily="34" charset="0"/>
              </a:rPr>
              <a:t> Constantin Oana-Emilia</a:t>
            </a:r>
            <a:r>
              <a:rPr lang="en-US" sz="3600" kern="100" dirty="0">
                <a:effectLst/>
                <a:latin typeface="Arial" panose="020B0604020202020204" pitchFamily="34" charset="0"/>
                <a:ea typeface="Aptos" panose="020B0004020202020204" pitchFamily="34" charset="0"/>
                <a:cs typeface="Arial" panose="020B0604020202020204" pitchFamily="34" charset="0"/>
              </a:rPr>
              <a:t>;</a:t>
            </a:r>
            <a:r>
              <a:rPr lang="ro-RO" sz="3600" kern="100" dirty="0">
                <a:effectLst/>
                <a:latin typeface="Arial" panose="020B0604020202020204" pitchFamily="34" charset="0"/>
                <a:ea typeface="Aptos" panose="020B0004020202020204" pitchFamily="34" charset="0"/>
                <a:cs typeface="Arial" panose="020B0604020202020204" pitchFamily="34" charset="0"/>
              </a:rPr>
              <a:t> Vasile Aida-Mihaela</a:t>
            </a:r>
            <a:r>
              <a:rPr lang="en-US" sz="3600" kern="100" dirty="0">
                <a:effectLst/>
                <a:latin typeface="Arial" panose="020B0604020202020204" pitchFamily="34" charset="0"/>
                <a:ea typeface="Aptos" panose="020B0004020202020204" pitchFamily="34" charset="0"/>
                <a:cs typeface="Arial" panose="020B0604020202020204" pitchFamily="34" charset="0"/>
              </a:rPr>
              <a:t>;</a:t>
            </a:r>
            <a:r>
              <a:rPr lang="ro-RO" sz="3600" kern="100" dirty="0">
                <a:effectLst/>
                <a:latin typeface="Arial" panose="020B0604020202020204" pitchFamily="34" charset="0"/>
                <a:ea typeface="Aptos" panose="020B0004020202020204" pitchFamily="34" charset="0"/>
                <a:cs typeface="Arial" panose="020B0604020202020204" pitchFamily="34" charset="0"/>
              </a:rPr>
              <a:t> Gisman Viorica</a:t>
            </a:r>
            <a:r>
              <a:rPr lang="en-US" sz="3600" kern="100" dirty="0">
                <a:effectLst/>
                <a:latin typeface="Arial" panose="020B0604020202020204" pitchFamily="34" charset="0"/>
                <a:ea typeface="Aptos" panose="020B0004020202020204" pitchFamily="34" charset="0"/>
                <a:cs typeface="Arial" panose="020B0604020202020204" pitchFamily="34" charset="0"/>
              </a:rPr>
              <a:t>;</a:t>
            </a:r>
            <a:r>
              <a:rPr lang="ro-RO" sz="3600" kern="100" dirty="0">
                <a:effectLst/>
                <a:latin typeface="Arial" panose="020B0604020202020204" pitchFamily="34" charset="0"/>
                <a:ea typeface="Aptos" panose="020B0004020202020204" pitchFamily="34" charset="0"/>
                <a:cs typeface="Arial" panose="020B0604020202020204" pitchFamily="34" charset="0"/>
              </a:rPr>
              <a:t> Stănciuc Nicoleta</a:t>
            </a:r>
            <a:r>
              <a:rPr lang="en-US" sz="3600" kern="100" dirty="0">
                <a:effectLst/>
                <a:latin typeface="Arial" panose="020B0604020202020204" pitchFamily="34" charset="0"/>
                <a:ea typeface="Aptos" panose="020B0004020202020204" pitchFamily="34" charset="0"/>
                <a:cs typeface="Arial" panose="020B0604020202020204" pitchFamily="34" charset="0"/>
              </a:rPr>
              <a:t>;                                 </a:t>
            </a:r>
            <a:r>
              <a:rPr lang="ro-RO" sz="3600" kern="100" dirty="0">
                <a:effectLst/>
                <a:latin typeface="Arial" panose="020B0604020202020204" pitchFamily="34" charset="0"/>
                <a:ea typeface="Aptos" panose="020B0004020202020204" pitchFamily="34" charset="0"/>
                <a:cs typeface="Arial" panose="020B0604020202020204" pitchFamily="34" charset="0"/>
              </a:rPr>
              <a:t>Râpeanu Gabriel</a:t>
            </a:r>
            <a:r>
              <a:rPr lang="en-US" sz="3600" kern="100" dirty="0">
                <a:latin typeface="Arial" panose="020B0604020202020204" pitchFamily="34" charset="0"/>
                <a:ea typeface="Aptos" panose="020B0004020202020204" pitchFamily="34" charset="0"/>
                <a:cs typeface="Arial" panose="020B0604020202020204" pitchFamily="34" charset="0"/>
              </a:rPr>
              <a:t>a;</a:t>
            </a:r>
            <a:r>
              <a:rPr lang="ro-RO" sz="3600" kern="100" dirty="0">
                <a:effectLst/>
                <a:latin typeface="Arial" panose="020B0604020202020204" pitchFamily="34" charset="0"/>
                <a:ea typeface="Aptos" panose="020B0004020202020204" pitchFamily="34" charset="0"/>
                <a:cs typeface="Arial" panose="020B0604020202020204" pitchFamily="34" charset="0"/>
              </a:rPr>
              <a:t> Buruiană Laura-Daniela</a:t>
            </a:r>
            <a:r>
              <a:rPr lang="en-US" sz="3600" kern="100" dirty="0">
                <a:effectLst/>
                <a:latin typeface="Arial" panose="020B0604020202020204" pitchFamily="34" charset="0"/>
                <a:ea typeface="Aptos" panose="020B0004020202020204" pitchFamily="34" charset="0"/>
                <a:cs typeface="Arial" panose="020B0604020202020204" pitchFamily="34" charset="0"/>
              </a:rPr>
              <a:t>;</a:t>
            </a:r>
            <a:r>
              <a:rPr lang="ro-RO" sz="3600" kern="100" dirty="0">
                <a:effectLst/>
                <a:latin typeface="Arial" panose="020B0604020202020204" pitchFamily="34" charset="0"/>
                <a:ea typeface="Aptos" panose="020B0004020202020204" pitchFamily="34" charset="0"/>
                <a:cs typeface="Arial" panose="020B0604020202020204" pitchFamily="34" charset="0"/>
              </a:rPr>
              <a:t> Bahrim Gabriela-Elen</a:t>
            </a:r>
            <a:r>
              <a:rPr lang="en-US" sz="3600" kern="100" dirty="0">
                <a:effectLst/>
                <a:latin typeface="Arial" panose="020B0604020202020204" pitchFamily="34" charset="0"/>
                <a:ea typeface="Aptos" panose="020B0004020202020204" pitchFamily="34" charset="0"/>
                <a:cs typeface="Arial" panose="020B0604020202020204" pitchFamily="34" charset="0"/>
              </a:rPr>
              <a:t>a</a:t>
            </a:r>
          </a:p>
        </p:txBody>
      </p:sp>
      <p:sp>
        <p:nvSpPr>
          <p:cNvPr id="20" name="TextBox 19"/>
          <p:cNvSpPr txBox="1"/>
          <p:nvPr/>
        </p:nvSpPr>
        <p:spPr>
          <a:xfrm>
            <a:off x="1582514" y="9525112"/>
            <a:ext cx="28776842" cy="2677656"/>
          </a:xfrm>
          <a:prstGeom prst="rect">
            <a:avLst/>
          </a:prstGeom>
          <a:noFill/>
        </p:spPr>
        <p:txBody>
          <a:bodyPr wrap="square" rtlCol="0">
            <a:spAutoFit/>
          </a:bodyPr>
          <a:lstStyle/>
          <a:p>
            <a:r>
              <a:rPr lang="ro-RO" sz="4000" b="1" dirty="0">
                <a:latin typeface="Arial" panose="020B0604020202020204" pitchFamily="34" charset="0"/>
                <a:ea typeface="Arial" charset="0"/>
                <a:cs typeface="Arial" panose="020B0604020202020204" pitchFamily="34" charset="0"/>
              </a:rPr>
              <a:t>INTRODUC</a:t>
            </a:r>
            <a:r>
              <a:rPr lang="en-US" sz="4000" b="1" dirty="0">
                <a:latin typeface="Arial" panose="020B0604020202020204" pitchFamily="34" charset="0"/>
                <a:ea typeface="Arial" charset="0"/>
                <a:cs typeface="Arial" panose="020B0604020202020204" pitchFamily="34" charset="0"/>
              </a:rPr>
              <a:t>TION</a:t>
            </a:r>
            <a:endParaRPr lang="ro-RO" sz="4000" b="1" dirty="0">
              <a:latin typeface="Arial" panose="020B0604020202020204" pitchFamily="34" charset="0"/>
              <a:ea typeface="Arial" charset="0"/>
              <a:cs typeface="Arial" panose="020B0604020202020204" pitchFamily="34" charset="0"/>
            </a:endParaRPr>
          </a:p>
          <a:p>
            <a:pPr algn="just"/>
            <a:r>
              <a:rPr lang="en-US" sz="3200" kern="100" dirty="0">
                <a:effectLst/>
                <a:latin typeface="Arial" panose="020B0604020202020204" pitchFamily="34" charset="0"/>
                <a:ea typeface="Aptos" panose="020B0004020202020204" pitchFamily="34" charset="0"/>
                <a:cs typeface="Arial" panose="020B0604020202020204" pitchFamily="34" charset="0"/>
              </a:rPr>
              <a:t>The </a:t>
            </a:r>
            <a:r>
              <a:rPr lang="ro-RO" sz="3200" kern="100" dirty="0">
                <a:effectLst/>
                <a:latin typeface="Arial" panose="020B0604020202020204" pitchFamily="34" charset="0"/>
                <a:ea typeface="Aptos" panose="020B0004020202020204" pitchFamily="34" charset="0"/>
                <a:cs typeface="Arial" panose="020B0604020202020204" pitchFamily="34" charset="0"/>
              </a:rPr>
              <a:t>organic (nutri</a:t>
            </a:r>
            <a:r>
              <a:rPr lang="en-US" sz="3200" kern="100" dirty="0">
                <a:effectLst/>
                <a:latin typeface="Arial" panose="020B0604020202020204" pitchFamily="34" charset="0"/>
                <a:ea typeface="Aptos" panose="020B0004020202020204" pitchFamily="34" charset="0"/>
                <a:cs typeface="Arial" panose="020B0604020202020204" pitchFamily="34" charset="0"/>
              </a:rPr>
              <a:t>ents</a:t>
            </a:r>
            <a:r>
              <a:rPr lang="ro-RO" sz="3200" kern="100" dirty="0">
                <a:effectLst/>
                <a:latin typeface="Arial" panose="020B0604020202020204" pitchFamily="34" charset="0"/>
                <a:ea typeface="Aptos" panose="020B0004020202020204" pitchFamily="34" charset="0"/>
                <a:cs typeface="Arial" panose="020B0604020202020204" pitchFamily="34" charset="0"/>
              </a:rPr>
              <a:t> and bioactives) and mineral composition of the red pomace (</a:t>
            </a:r>
            <a:r>
              <a:rPr lang="ro-RO" sz="3200" i="1" kern="100" dirty="0">
                <a:effectLst/>
                <a:latin typeface="Arial" panose="020B0604020202020204" pitchFamily="34" charset="0"/>
                <a:ea typeface="Aptos" panose="020B0004020202020204" pitchFamily="34" charset="0"/>
                <a:cs typeface="Arial" panose="020B0604020202020204" pitchFamily="34" charset="0"/>
              </a:rPr>
              <a:t>Băbească neagră </a:t>
            </a:r>
            <a:r>
              <a:rPr lang="ro-RO" sz="3200" kern="100" dirty="0">
                <a:effectLst/>
                <a:latin typeface="Arial" panose="020B0604020202020204" pitchFamily="34" charset="0"/>
                <a:ea typeface="Aptos" panose="020B0004020202020204" pitchFamily="34" charset="0"/>
                <a:cs typeface="Arial" panose="020B0604020202020204" pitchFamily="34" charset="0"/>
              </a:rPr>
              <a:t>grape variety) were characterized in the perspective of formulation of a </a:t>
            </a:r>
            <a:r>
              <a:rPr lang="en-US" sz="3200" kern="100" dirty="0">
                <a:latin typeface="Arial" panose="020B0604020202020204" pitchFamily="34" charset="0"/>
                <a:ea typeface="Aptos" panose="020B0004020202020204" pitchFamily="34" charset="0"/>
                <a:cs typeface="Arial" panose="020B0604020202020204" pitchFamily="34" charset="0"/>
              </a:rPr>
              <a:t>innovative </a:t>
            </a:r>
            <a:r>
              <a:rPr lang="ro-RO" sz="3200" kern="100" dirty="0">
                <a:effectLst/>
                <a:latin typeface="Arial" panose="020B0604020202020204" pitchFamily="34" charset="0"/>
                <a:ea typeface="Aptos" panose="020B0004020202020204" pitchFamily="34" charset="0"/>
                <a:cs typeface="Arial" panose="020B0604020202020204" pitchFamily="34" charset="0"/>
              </a:rPr>
              <a:t>biofertilizer. In addition, residual </a:t>
            </a:r>
            <a:r>
              <a:rPr lang="en-US" sz="3200" kern="100" dirty="0">
                <a:effectLst/>
                <a:latin typeface="Arial" panose="020B0604020202020204" pitchFamily="34" charset="0"/>
                <a:ea typeface="Aptos" panose="020B0004020202020204" pitchFamily="34" charset="0"/>
                <a:cs typeface="Arial" panose="020B0604020202020204" pitchFamily="34" charset="0"/>
              </a:rPr>
              <a:t>wine lees biomass</a:t>
            </a:r>
            <a:r>
              <a:rPr lang="ro-RO" sz="3200" kern="100" dirty="0">
                <a:effectLst/>
                <a:latin typeface="Arial" panose="020B0604020202020204" pitchFamily="34" charset="0"/>
                <a:ea typeface="Aptos" panose="020B0004020202020204" pitchFamily="34" charset="0"/>
                <a:cs typeface="Arial" panose="020B0604020202020204" pitchFamily="34" charset="0"/>
              </a:rPr>
              <a:t>, obtained from the vinication of the same grape variety, </a:t>
            </a:r>
            <a:r>
              <a:rPr lang="en-US" sz="3200" kern="100" dirty="0">
                <a:effectLst/>
                <a:latin typeface="Arial" panose="020B0604020202020204" pitchFamily="34" charset="0"/>
                <a:ea typeface="Aptos" panose="020B0004020202020204" pitchFamily="34" charset="0"/>
                <a:cs typeface="Arial" panose="020B0604020202020204" pitchFamily="34" charset="0"/>
              </a:rPr>
              <a:t>was processed through different physic-mechanical treatments,</a:t>
            </a:r>
            <a:r>
              <a:rPr lang="ro-RO" sz="3200" kern="100" dirty="0">
                <a:effectLst/>
                <a:latin typeface="Arial" panose="020B0604020202020204" pitchFamily="34" charset="0"/>
                <a:ea typeface="Aptos" panose="020B0004020202020204" pitchFamily="34" charset="0"/>
                <a:cs typeface="Arial" panose="020B0604020202020204" pitchFamily="34" charset="0"/>
              </a:rPr>
              <a:t> to release the </a:t>
            </a:r>
            <a:r>
              <a:rPr lang="en-US" sz="3200" kern="100" dirty="0">
                <a:effectLst/>
                <a:latin typeface="Arial" panose="020B0604020202020204" pitchFamily="34" charset="0"/>
                <a:ea typeface="Aptos" panose="020B0004020202020204" pitchFamily="34" charset="0"/>
                <a:cs typeface="Arial" panose="020B0604020202020204" pitchFamily="34" charset="0"/>
              </a:rPr>
              <a:t>valuable </a:t>
            </a:r>
            <a:r>
              <a:rPr lang="en-US" sz="3200" kern="100" dirty="0">
                <a:latin typeface="Arial" panose="020B0604020202020204" pitchFamily="34" charset="0"/>
                <a:ea typeface="Aptos" panose="020B0004020202020204" pitchFamily="34" charset="0"/>
                <a:cs typeface="Arial" panose="020B0604020202020204" pitchFamily="34" charset="0"/>
              </a:rPr>
              <a:t>postbiotics</a:t>
            </a:r>
            <a:r>
              <a:rPr lang="en-US" sz="3200" kern="100" dirty="0">
                <a:effectLst/>
                <a:latin typeface="Arial" panose="020B0604020202020204" pitchFamily="34" charset="0"/>
                <a:ea typeface="Aptos" panose="020B0004020202020204" pitchFamily="34" charset="0"/>
                <a:cs typeface="Arial" panose="020B0604020202020204" pitchFamily="34" charset="0"/>
              </a:rPr>
              <a:t> (proteins, polyphenols)</a:t>
            </a:r>
            <a:r>
              <a:rPr lang="ro-RO" sz="3200" kern="100" dirty="0">
                <a:effectLst/>
                <a:latin typeface="Arial" panose="020B0604020202020204" pitchFamily="34" charset="0"/>
                <a:ea typeface="Aptos" panose="020B0004020202020204" pitchFamily="34" charset="0"/>
                <a:cs typeface="Arial" panose="020B0604020202020204" pitchFamily="34" charset="0"/>
              </a:rPr>
              <a:t> and to obtain the parabiotics (dead cells), </a:t>
            </a:r>
            <a:r>
              <a:rPr lang="en-US" sz="3200" kern="100" dirty="0">
                <a:effectLst/>
                <a:latin typeface="Arial" panose="020B0604020202020204" pitchFamily="34" charset="0"/>
                <a:ea typeface="Aptos" panose="020B0004020202020204" pitchFamily="34" charset="0"/>
                <a:cs typeface="Arial" panose="020B0604020202020204" pitchFamily="34" charset="0"/>
              </a:rPr>
              <a:t>that will be used </a:t>
            </a:r>
            <a:r>
              <a:rPr lang="en-US" sz="3200" kern="100" dirty="0">
                <a:latin typeface="Arial" panose="020B0604020202020204" pitchFamily="34" charset="0"/>
                <a:ea typeface="Aptos" panose="020B0004020202020204" pitchFamily="34" charset="0"/>
                <a:cs typeface="Arial" panose="020B0604020202020204" pitchFamily="34" charset="0"/>
              </a:rPr>
              <a:t>the </a:t>
            </a:r>
            <a:r>
              <a:rPr lang="en-US" sz="3200" kern="100" dirty="0">
                <a:effectLst/>
                <a:latin typeface="Arial" panose="020B0604020202020204" pitchFamily="34" charset="0"/>
                <a:ea typeface="Aptos" panose="020B0004020202020204" pitchFamily="34" charset="0"/>
                <a:cs typeface="Arial" panose="020B0604020202020204" pitchFamily="34" charset="0"/>
              </a:rPr>
              <a:t>biofertilizer formulation</a:t>
            </a:r>
            <a:r>
              <a:rPr lang="ro-RO" sz="3200" kern="100" dirty="0">
                <a:effectLst/>
                <a:latin typeface="Arial" panose="020B0604020202020204" pitchFamily="34" charset="0"/>
                <a:ea typeface="Aptos" panose="020B0004020202020204" pitchFamily="34" charset="0"/>
                <a:cs typeface="Arial" panose="020B0604020202020204" pitchFamily="34" charset="0"/>
              </a:rPr>
              <a:t>,</a:t>
            </a:r>
            <a:r>
              <a:rPr lang="en-US" sz="3200" kern="100" dirty="0">
                <a:effectLst/>
                <a:latin typeface="Arial" panose="020B0604020202020204" pitchFamily="34" charset="0"/>
                <a:ea typeface="Aptos" panose="020B0004020202020204" pitchFamily="34" charset="0"/>
                <a:cs typeface="Arial" panose="020B0604020202020204" pitchFamily="34" charset="0"/>
              </a:rPr>
              <a:t> with a positive impact on the soil microbiome. </a:t>
            </a:r>
            <a:endParaRPr lang="en-US" sz="4000" b="1" dirty="0">
              <a:latin typeface="Arial" panose="020B0604020202020204" pitchFamily="34" charset="0"/>
              <a:ea typeface="Arial" charset="0"/>
              <a:cs typeface="Arial" panose="020B0604020202020204" pitchFamily="34" charset="0"/>
            </a:endParaRPr>
          </a:p>
        </p:txBody>
      </p:sp>
      <p:sp>
        <p:nvSpPr>
          <p:cNvPr id="21" name="TextBox 20"/>
          <p:cNvSpPr txBox="1"/>
          <p:nvPr/>
        </p:nvSpPr>
        <p:spPr>
          <a:xfrm>
            <a:off x="1582513" y="12331667"/>
            <a:ext cx="28661867" cy="9977540"/>
          </a:xfrm>
          <a:prstGeom prst="rect">
            <a:avLst/>
          </a:prstGeom>
          <a:noFill/>
        </p:spPr>
        <p:txBody>
          <a:bodyPr wrap="square" rtlCol="0">
            <a:spAutoFit/>
          </a:bodyPr>
          <a:lstStyle/>
          <a:p>
            <a:r>
              <a:rPr lang="ro-RO" sz="4000" b="1" dirty="0">
                <a:latin typeface="Arial" charset="0"/>
                <a:ea typeface="Arial" charset="0"/>
                <a:cs typeface="Arial" charset="0"/>
              </a:rPr>
              <a:t>MATERIAL</a:t>
            </a:r>
            <a:r>
              <a:rPr lang="en-US" sz="4000" b="1" dirty="0">
                <a:latin typeface="Arial" charset="0"/>
                <a:ea typeface="Arial" charset="0"/>
                <a:cs typeface="Arial" charset="0"/>
              </a:rPr>
              <a:t>S AND METHODS</a:t>
            </a:r>
          </a:p>
          <a:p>
            <a:pPr>
              <a:spcBef>
                <a:spcPts val="600"/>
              </a:spcBef>
            </a:pPr>
            <a:r>
              <a:rPr lang="en-US" sz="3200" b="1" i="1" dirty="0">
                <a:latin typeface="Arial" charset="0"/>
                <a:ea typeface="Arial" charset="0"/>
                <a:cs typeface="Arial" charset="0"/>
              </a:rPr>
              <a:t>Materials and reagents</a:t>
            </a:r>
          </a:p>
          <a:p>
            <a:pPr algn="just">
              <a:spcBef>
                <a:spcPts val="1200"/>
              </a:spcBef>
            </a:pPr>
            <a:r>
              <a:rPr lang="ro-RO" sz="3200" kern="100" dirty="0">
                <a:effectLst/>
                <a:latin typeface="Arial" panose="020B0604020202020204" pitchFamily="34" charset="0"/>
                <a:ea typeface="Aptos" panose="020B0004020202020204" pitchFamily="34" charset="0"/>
                <a:cs typeface="Arial" panose="020B0604020202020204" pitchFamily="34" charset="0"/>
              </a:rPr>
              <a:t>The </a:t>
            </a:r>
            <a:r>
              <a:rPr lang="en-US" sz="3200" kern="100" dirty="0">
                <a:latin typeface="Arial" panose="020B0604020202020204" pitchFamily="34" charset="0"/>
                <a:ea typeface="Aptos" panose="020B0004020202020204" pitchFamily="34" charset="0"/>
                <a:cs typeface="Arial" panose="020B0604020202020204" pitchFamily="34" charset="0"/>
              </a:rPr>
              <a:t>unfermented red grape pomace (</a:t>
            </a:r>
            <a:r>
              <a:rPr lang="en-US" sz="3200" i="1" kern="100" dirty="0">
                <a:latin typeface="Arial" panose="020B0604020202020204" pitchFamily="34" charset="0"/>
                <a:ea typeface="Aptos" panose="020B0004020202020204" pitchFamily="34" charset="0"/>
                <a:cs typeface="Arial" panose="020B0604020202020204" pitchFamily="34" charset="0"/>
              </a:rPr>
              <a:t>Vitis vinifera</a:t>
            </a:r>
            <a:r>
              <a:rPr lang="en-US" sz="3200" kern="100" dirty="0">
                <a:latin typeface="Arial" panose="020B0604020202020204" pitchFamily="34" charset="0"/>
                <a:ea typeface="Aptos" panose="020B0004020202020204" pitchFamily="34" charset="0"/>
                <a:cs typeface="Arial" panose="020B0604020202020204" pitchFamily="34" charset="0"/>
              </a:rPr>
              <a:t>) from the </a:t>
            </a:r>
            <a:r>
              <a:rPr lang="en-US" sz="3200" i="1" kern="100" dirty="0" err="1">
                <a:latin typeface="Arial" panose="020B0604020202020204" pitchFamily="34" charset="0"/>
                <a:ea typeface="Aptos" panose="020B0004020202020204" pitchFamily="34" charset="0"/>
                <a:cs typeface="Arial" panose="020B0604020202020204" pitchFamily="34" charset="0"/>
              </a:rPr>
              <a:t>Băbească</a:t>
            </a:r>
            <a:r>
              <a:rPr lang="en-US" sz="3200" i="1" kern="100" dirty="0">
                <a:latin typeface="Arial" panose="020B0604020202020204" pitchFamily="34" charset="0"/>
                <a:ea typeface="Aptos" panose="020B0004020202020204" pitchFamily="34" charset="0"/>
                <a:cs typeface="Arial" panose="020B0604020202020204" pitchFamily="34" charset="0"/>
              </a:rPr>
              <a:t> </a:t>
            </a:r>
            <a:r>
              <a:rPr lang="en-US" sz="3200" i="1" kern="100" dirty="0" err="1">
                <a:latin typeface="Arial" panose="020B0604020202020204" pitchFamily="34" charset="0"/>
                <a:ea typeface="Aptos" panose="020B0004020202020204" pitchFamily="34" charset="0"/>
                <a:cs typeface="Arial" panose="020B0604020202020204" pitchFamily="34" charset="0"/>
              </a:rPr>
              <a:t>neagră</a:t>
            </a:r>
            <a:r>
              <a:rPr lang="en-US" sz="3200" kern="100" dirty="0">
                <a:latin typeface="Arial" panose="020B0604020202020204" pitchFamily="34" charset="0"/>
                <a:ea typeface="Aptos" panose="020B0004020202020204" pitchFamily="34" charset="0"/>
                <a:cs typeface="Arial" panose="020B0604020202020204" pitchFamily="34" charset="0"/>
              </a:rPr>
              <a:t> variety</a:t>
            </a:r>
            <a:r>
              <a:rPr lang="ro-RO" sz="3200" kern="100" dirty="0">
                <a:latin typeface="Arial" panose="020B0604020202020204" pitchFamily="34" charset="0"/>
                <a:ea typeface="Aptos" panose="020B0004020202020204" pitchFamily="34" charset="0"/>
                <a:cs typeface="Arial" panose="020B0604020202020204" pitchFamily="34" charset="0"/>
              </a:rPr>
              <a:t> </a:t>
            </a:r>
            <a:r>
              <a:rPr lang="en-US" sz="3200" kern="100" dirty="0">
                <a:latin typeface="Arial" panose="020B0604020202020204" pitchFamily="34" charset="0"/>
                <a:ea typeface="Aptos" panose="020B0004020202020204" pitchFamily="34" charset="0"/>
                <a:cs typeface="Arial" panose="020B0604020202020204" pitchFamily="34" charset="0"/>
              </a:rPr>
              <a:t>and the residual wine lees </a:t>
            </a:r>
            <a:r>
              <a:rPr lang="ro-RO" sz="3200" kern="100" dirty="0">
                <a:latin typeface="Arial" panose="020B0604020202020204" pitchFamily="34" charset="0"/>
                <a:ea typeface="Aptos" panose="020B0004020202020204" pitchFamily="34" charset="0"/>
                <a:cs typeface="Arial" panose="020B0604020202020204" pitchFamily="34" charset="0"/>
              </a:rPr>
              <a:t>were collected to </a:t>
            </a:r>
            <a:r>
              <a:rPr lang="en-US" sz="3200" kern="100" dirty="0">
                <a:effectLst/>
                <a:latin typeface="Arial" panose="020B0604020202020204" pitchFamily="34" charset="0"/>
                <a:ea typeface="Aptos" panose="020B0004020202020204" pitchFamily="34" charset="0"/>
                <a:cs typeface="Arial" panose="020B0604020202020204" pitchFamily="34" charset="0"/>
              </a:rPr>
              <a:t>Bratu winery</a:t>
            </a:r>
            <a:r>
              <a:rPr lang="ro-RO" sz="3200" kern="100" dirty="0">
                <a:effectLst/>
                <a:latin typeface="Arial" panose="020B0604020202020204" pitchFamily="34" charset="0"/>
                <a:ea typeface="Aptos" panose="020B0004020202020204" pitchFamily="34" charset="0"/>
                <a:cs typeface="Arial" panose="020B0604020202020204" pitchFamily="34" charset="0"/>
              </a:rPr>
              <a:t>,</a:t>
            </a:r>
            <a:r>
              <a:rPr lang="en-US" sz="3200" kern="100" dirty="0">
                <a:effectLst/>
                <a:latin typeface="Arial" panose="020B0604020202020204" pitchFamily="34" charset="0"/>
                <a:ea typeface="Aptos" panose="020B0004020202020204" pitchFamily="34" charset="0"/>
                <a:cs typeface="Arial" panose="020B0604020202020204" pitchFamily="34" charset="0"/>
              </a:rPr>
              <a:t> located in Odaia Manolache village, </a:t>
            </a:r>
            <a:r>
              <a:rPr lang="en-US" sz="3200" kern="100" dirty="0" err="1">
                <a:effectLst/>
                <a:latin typeface="Arial" panose="020B0604020202020204" pitchFamily="34" charset="0"/>
                <a:ea typeface="Aptos" panose="020B0004020202020204" pitchFamily="34" charset="0"/>
                <a:cs typeface="Arial" panose="020B0604020202020204" pitchFamily="34" charset="0"/>
              </a:rPr>
              <a:t>Vânători</a:t>
            </a:r>
            <a:r>
              <a:rPr lang="en-US" sz="3200" kern="100" dirty="0">
                <a:effectLst/>
                <a:latin typeface="Arial" panose="020B0604020202020204" pitchFamily="34" charset="0"/>
                <a:ea typeface="Aptos" panose="020B0004020202020204" pitchFamily="34" charset="0"/>
                <a:cs typeface="Arial" panose="020B0604020202020204" pitchFamily="34" charset="0"/>
              </a:rPr>
              <a:t> commune, </a:t>
            </a:r>
            <a:r>
              <a:rPr lang="en-US" sz="3200" kern="100" dirty="0" err="1">
                <a:effectLst/>
                <a:latin typeface="Arial" panose="020B0604020202020204" pitchFamily="34" charset="0"/>
                <a:ea typeface="Aptos" panose="020B0004020202020204" pitchFamily="34" charset="0"/>
                <a:cs typeface="Arial" panose="020B0604020202020204" pitchFamily="34" charset="0"/>
              </a:rPr>
              <a:t>Galați</a:t>
            </a:r>
            <a:r>
              <a:rPr lang="en-US" sz="3200" kern="100" dirty="0">
                <a:effectLst/>
                <a:latin typeface="Arial" panose="020B0604020202020204" pitchFamily="34" charset="0"/>
                <a:ea typeface="Aptos" panose="020B0004020202020204" pitchFamily="34" charset="0"/>
                <a:cs typeface="Arial" panose="020B0604020202020204" pitchFamily="34" charset="0"/>
              </a:rPr>
              <a:t> County (45º33′27.5182″N, 28º0′21.7552″E)</a:t>
            </a:r>
            <a:r>
              <a:rPr lang="ro-RO" sz="3200" kern="100" dirty="0">
                <a:effectLst/>
                <a:latin typeface="Arial" panose="020B0604020202020204" pitchFamily="34" charset="0"/>
                <a:ea typeface="Aptos" panose="020B0004020202020204" pitchFamily="34" charset="0"/>
                <a:cs typeface="Arial" panose="020B0604020202020204" pitchFamily="34" charset="0"/>
              </a:rPr>
              <a:t>. </a:t>
            </a:r>
            <a:r>
              <a:rPr lang="en-US" sz="3200" kern="100" dirty="0">
                <a:effectLst/>
                <a:latin typeface="Arial" panose="020B0604020202020204" pitchFamily="34" charset="0"/>
                <a:ea typeface="Aptos" panose="020B0004020202020204" pitchFamily="34" charset="0"/>
                <a:cs typeface="Arial" panose="020B0604020202020204" pitchFamily="34" charset="0"/>
              </a:rPr>
              <a:t>The raw grape pomace was stored in refrigerated containers at -20°C until use, then dried at 35°C with hot air convection, until a moisture content of 8% was achieved and then was grounded and stored in vacuum-sealed bags under refrigeration (4°C). The residual wine lees produced during the fermentation of the same grape juice was collected, frozen, and lyophilized (-42°C, 0.11 mbar) to a constant mass. </a:t>
            </a:r>
            <a:r>
              <a:rPr lang="en-US" sz="3200" i="0" dirty="0">
                <a:effectLst/>
                <a:latin typeface="Arial" panose="020B0604020202020204" pitchFamily="34" charset="0"/>
              </a:rPr>
              <a:t>All chemicals used were of analytical grade </a:t>
            </a:r>
            <a:r>
              <a:rPr lang="en-US" sz="3200" b="0" i="0" dirty="0">
                <a:effectLst/>
                <a:latin typeface="Arial" panose="020B0604020202020204" pitchFamily="34" charset="0"/>
              </a:rPr>
              <a:t>were obtained from Sigma-Aldrich company </a:t>
            </a:r>
            <a:r>
              <a:rPr lang="en-US" sz="3200" dirty="0">
                <a:effectLst/>
                <a:latin typeface="Arial" panose="020B0604020202020204" pitchFamily="34" charset="0"/>
                <a:ea typeface="Calibri" panose="020F0502020204030204" pitchFamily="34" charset="0"/>
                <a:cs typeface="Arial" panose="020B0604020202020204" pitchFamily="34" charset="0"/>
              </a:rPr>
              <a:t>(</a:t>
            </a:r>
            <a:r>
              <a:rPr lang="en-US" sz="3200" dirty="0" err="1">
                <a:effectLst/>
                <a:latin typeface="Arial" panose="020B0604020202020204" pitchFamily="34" charset="0"/>
                <a:ea typeface="Calibri" panose="020F0502020204030204" pitchFamily="34" charset="0"/>
                <a:cs typeface="Arial" panose="020B0604020202020204" pitchFamily="34" charset="0"/>
              </a:rPr>
              <a:t>Steinhelm</a:t>
            </a:r>
            <a:r>
              <a:rPr lang="en-US" sz="3200" dirty="0">
                <a:effectLst/>
                <a:latin typeface="Arial" panose="020B0604020202020204" pitchFamily="34" charset="0"/>
                <a:ea typeface="Calibri" panose="020F0502020204030204" pitchFamily="34" charset="0"/>
                <a:cs typeface="Arial" panose="020B0604020202020204" pitchFamily="34" charset="0"/>
              </a:rPr>
              <a:t>, Germany).</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algn="just">
              <a:spcBef>
                <a:spcPts val="1200"/>
              </a:spcBef>
            </a:pPr>
            <a:r>
              <a:rPr lang="en-US" sz="3200" b="1" i="1" kern="100" dirty="0">
                <a:effectLst/>
                <a:latin typeface="Arial" panose="020B0604020202020204" pitchFamily="34" charset="0"/>
                <a:ea typeface="Aptos" panose="020B0004020202020204" pitchFamily="34" charset="0"/>
                <a:cs typeface="Arial" panose="020B0604020202020204" pitchFamily="34" charset="0"/>
              </a:rPr>
              <a:t>Methods</a:t>
            </a:r>
          </a:p>
          <a:p>
            <a:pPr marL="0" marR="0" algn="just">
              <a:lnSpc>
                <a:spcPct val="107000"/>
              </a:lnSpc>
              <a:spcAft>
                <a:spcPts val="800"/>
              </a:spcAft>
              <a:buNone/>
              <a:tabLst>
                <a:tab pos="228600" algn="l"/>
              </a:tabLst>
            </a:pPr>
            <a:r>
              <a:rPr lang="en-GB" sz="3200" kern="100" dirty="0">
                <a:effectLst/>
                <a:latin typeface="Arial" panose="020B0604020202020204" pitchFamily="34" charset="0"/>
                <a:ea typeface="Aptos" panose="020B0004020202020204" pitchFamily="34" charset="0"/>
                <a:cs typeface="Arial" panose="020B0604020202020204" pitchFamily="34" charset="0"/>
              </a:rPr>
              <a:t>The </a:t>
            </a:r>
            <a:r>
              <a:rPr lang="ro-RO" sz="3200" kern="100" dirty="0">
                <a:effectLst/>
                <a:latin typeface="Arial" panose="020B0604020202020204" pitchFamily="34" charset="0"/>
                <a:ea typeface="Aptos" panose="020B0004020202020204" pitchFamily="34" charset="0"/>
                <a:cs typeface="Arial" panose="020B0604020202020204" pitchFamily="34" charset="0"/>
              </a:rPr>
              <a:t>organic and mineral composition of </a:t>
            </a:r>
            <a:r>
              <a:rPr lang="en-GB" sz="3200" kern="100" dirty="0">
                <a:effectLst/>
                <a:latin typeface="Arial" panose="020B0604020202020204" pitchFamily="34" charset="0"/>
                <a:ea typeface="Aptos" panose="020B0004020202020204" pitchFamily="34" charset="0"/>
                <a:cs typeface="Arial" panose="020B0604020202020204" pitchFamily="34" charset="0"/>
              </a:rPr>
              <a:t>dried pomace were analysed by </a:t>
            </a:r>
            <a:r>
              <a:rPr lang="en-US" sz="3200" kern="100" dirty="0">
                <a:effectLst/>
                <a:latin typeface="Arial" panose="020B0604020202020204" pitchFamily="34" charset="0"/>
                <a:ea typeface="Aptos" panose="020B0004020202020204" pitchFamily="34" charset="0"/>
                <a:cs typeface="Arial" panose="020B0604020202020204" pitchFamily="34" charset="0"/>
              </a:rPr>
              <a:t>using Fourier-transform infrared spectroscopy (FTIR) with an </a:t>
            </a:r>
            <a:r>
              <a:rPr lang="en-GB" sz="3200" kern="100" dirty="0" err="1">
                <a:effectLst/>
                <a:latin typeface="Arial" panose="020B0604020202020204" pitchFamily="34" charset="0"/>
                <a:ea typeface="Aptos" panose="020B0004020202020204" pitchFamily="34" charset="0"/>
                <a:cs typeface="Arial" panose="020B0604020202020204" pitchFamily="34" charset="0"/>
              </a:rPr>
              <a:t>ISRpirit</a:t>
            </a:r>
            <a:r>
              <a:rPr lang="en-GB" sz="3200" kern="100" dirty="0">
                <a:effectLst/>
                <a:latin typeface="Arial" panose="020B0604020202020204" pitchFamily="34" charset="0"/>
                <a:ea typeface="Aptos" panose="020B0004020202020204" pitchFamily="34" charset="0"/>
                <a:cs typeface="Arial" panose="020B0604020202020204" pitchFamily="34" charset="0"/>
              </a:rPr>
              <a:t>-T FT-IR spectrometer equipped with a built-in QATR-S type ATR accessory, DLATGS detector, and KBr beam splitter in the range of 4000-400 cm</a:t>
            </a:r>
            <a:r>
              <a:rPr lang="en-GB" sz="3200" kern="100" baseline="30000" dirty="0">
                <a:effectLst/>
                <a:latin typeface="Arial" panose="020B0604020202020204" pitchFamily="34" charset="0"/>
                <a:ea typeface="Aptos" panose="020B0004020202020204" pitchFamily="34" charset="0"/>
                <a:cs typeface="Arial" panose="020B0604020202020204" pitchFamily="34" charset="0"/>
              </a:rPr>
              <a:t>-1</a:t>
            </a:r>
            <a:r>
              <a:rPr lang="en-GB" sz="3200" kern="100" dirty="0">
                <a:effectLst/>
                <a:latin typeface="Arial" panose="020B0604020202020204" pitchFamily="34" charset="0"/>
                <a:ea typeface="Aptos" panose="020B0004020202020204" pitchFamily="34" charset="0"/>
                <a:cs typeface="Arial" panose="020B0604020202020204" pitchFamily="34" charset="0"/>
              </a:rPr>
              <a:t> at room temperature, with a resolution of 2</a:t>
            </a:r>
            <a:r>
              <a:rPr lang="en-GB" sz="3200" kern="100" baseline="30000" dirty="0">
                <a:effectLst/>
                <a:latin typeface="Arial" panose="020B0604020202020204" pitchFamily="34" charset="0"/>
                <a:ea typeface="Aptos" panose="020B0004020202020204" pitchFamily="34" charset="0"/>
                <a:cs typeface="Arial" panose="020B0604020202020204" pitchFamily="34" charset="0"/>
              </a:rPr>
              <a:t> </a:t>
            </a:r>
            <a:r>
              <a:rPr lang="en-GB" sz="3200" kern="100" dirty="0">
                <a:effectLst/>
                <a:latin typeface="Arial" panose="020B0604020202020204" pitchFamily="34" charset="0"/>
                <a:ea typeface="Aptos" panose="020B0004020202020204" pitchFamily="34" charset="0"/>
                <a:cs typeface="Arial" panose="020B0604020202020204" pitchFamily="34" charset="0"/>
              </a:rPr>
              <a:t>cm</a:t>
            </a:r>
            <a:r>
              <a:rPr lang="en-GB" sz="3200" kern="100" baseline="30000" dirty="0">
                <a:effectLst/>
                <a:latin typeface="Arial" panose="020B0604020202020204" pitchFamily="34" charset="0"/>
                <a:ea typeface="Aptos" panose="020B0004020202020204" pitchFamily="34" charset="0"/>
                <a:cs typeface="Arial" panose="020B0604020202020204" pitchFamily="34" charset="0"/>
              </a:rPr>
              <a:t>-1</a:t>
            </a:r>
            <a:r>
              <a:rPr lang="en-GB" sz="3200" kern="100" dirty="0">
                <a:effectLst/>
                <a:latin typeface="Arial" panose="020B0604020202020204" pitchFamily="34" charset="0"/>
                <a:ea typeface="Aptos" panose="020B0004020202020204" pitchFamily="34" charset="0"/>
                <a:cs typeface="Arial" panose="020B0604020202020204" pitchFamily="34" charset="0"/>
              </a:rPr>
              <a:t>, and </a:t>
            </a:r>
            <a:r>
              <a:rPr lang="en-US" sz="3200" kern="100" dirty="0">
                <a:effectLst/>
                <a:latin typeface="Arial" panose="020B0604020202020204" pitchFamily="34" charset="0"/>
                <a:ea typeface="Aptos" panose="020B0004020202020204" pitchFamily="34" charset="0"/>
                <a:cs typeface="Arial" panose="020B0604020202020204" pitchFamily="34" charset="0"/>
              </a:rPr>
              <a:t>X-ray fluorescence spectroscopy (XRF OLYMPUS Vanta V ModelVCR-CCC-A3-E)</a:t>
            </a:r>
            <a:r>
              <a:rPr lang="ro-RO" sz="3200" kern="100" dirty="0">
                <a:effectLst/>
                <a:latin typeface="Arial" panose="020B0604020202020204" pitchFamily="34" charset="0"/>
                <a:ea typeface="Aptos" panose="020B0004020202020204" pitchFamily="34" charset="0"/>
                <a:cs typeface="Arial" panose="020B0604020202020204" pitchFamily="34" charset="0"/>
              </a:rPr>
              <a:t> </a:t>
            </a:r>
            <a:r>
              <a:rPr lang="en-GB" sz="3200" kern="100" dirty="0">
                <a:latin typeface="Arial" panose="020B0604020202020204" pitchFamily="34" charset="0"/>
                <a:ea typeface="Aptos" panose="020B0004020202020204" pitchFamily="34" charset="0"/>
                <a:cs typeface="Arial" panose="020B0604020202020204" pitchFamily="34" charset="0"/>
              </a:rPr>
              <a:t>[1]</a:t>
            </a:r>
            <a:r>
              <a:rPr lang="en-GB" sz="3200" kern="100" dirty="0">
                <a:effectLst/>
                <a:latin typeface="Arial" panose="020B0604020202020204" pitchFamily="34" charset="0"/>
                <a:ea typeface="Aptos" panose="020B0004020202020204" pitchFamily="34" charset="0"/>
                <a:cs typeface="Arial" panose="020B0604020202020204" pitchFamily="34" charset="0"/>
              </a:rPr>
              <a:t>. For bioactive compounds assay, a quantity of 0.5 g of dried red pomace was subjected to solid-liquid extraction, assisted by ultrasounds, using 4.5 mL of 70% ethanol and 0.5 mL of glacial acetic acid. Ultrasound-assisted extraction was performed in a water bath with sonication at 30°C for 30 minutes, followed by centrifugation at 6000 rpm for 10 minutes at 4°C. The extract was characterized by determining the total phenolic content</a:t>
            </a:r>
            <a:r>
              <a:rPr lang="ro-RO" sz="3200" kern="100" dirty="0">
                <a:latin typeface="Arial" panose="020B0604020202020204" pitchFamily="34" charset="0"/>
                <a:ea typeface="Aptos" panose="020B0004020202020204" pitchFamily="34" charset="0"/>
                <a:cs typeface="Arial" panose="020B0604020202020204" pitchFamily="34" charset="0"/>
              </a:rPr>
              <a:t>, </a:t>
            </a:r>
            <a:r>
              <a:rPr lang="en-GB" sz="3200" kern="100" dirty="0">
                <a:effectLst/>
                <a:latin typeface="Arial" panose="020B0604020202020204" pitchFamily="34" charset="0"/>
                <a:ea typeface="Aptos" panose="020B0004020202020204" pitchFamily="34" charset="0"/>
                <a:cs typeface="Arial" panose="020B0604020202020204" pitchFamily="34" charset="0"/>
              </a:rPr>
              <a:t>total flavonoid content</a:t>
            </a:r>
            <a:r>
              <a:rPr lang="ro-RO" sz="3200" kern="100" dirty="0">
                <a:effectLst/>
                <a:latin typeface="Arial" panose="020B0604020202020204" pitchFamily="34" charset="0"/>
                <a:ea typeface="Aptos" panose="020B0004020202020204" pitchFamily="34" charset="0"/>
                <a:cs typeface="Arial" panose="020B0604020202020204" pitchFamily="34" charset="0"/>
              </a:rPr>
              <a:t> and the </a:t>
            </a:r>
            <a:r>
              <a:rPr lang="en-US" sz="3200" kern="100" dirty="0">
                <a:effectLst/>
                <a:latin typeface="Arial" panose="020B0604020202020204" pitchFamily="34" charset="0"/>
                <a:ea typeface="Aptos" panose="020B0004020202020204" pitchFamily="34" charset="0"/>
                <a:cs typeface="Arial" panose="020B0604020202020204" pitchFamily="34" charset="0"/>
              </a:rPr>
              <a:t>total monomeric anthocyanin content</a:t>
            </a:r>
            <a:r>
              <a:rPr lang="en-GB" sz="3200" kern="100" dirty="0">
                <a:latin typeface="Arial" panose="020B0604020202020204" pitchFamily="34" charset="0"/>
                <a:ea typeface="Aptos" panose="020B0004020202020204" pitchFamily="34" charset="0"/>
                <a:cs typeface="Arial" panose="020B0604020202020204" pitchFamily="34" charset="0"/>
              </a:rPr>
              <a:t> [</a:t>
            </a:r>
            <a:r>
              <a:rPr lang="ro-RO" sz="3200" kern="100" dirty="0">
                <a:latin typeface="Arial" panose="020B0604020202020204" pitchFamily="34" charset="0"/>
                <a:ea typeface="Aptos" panose="020B0004020202020204" pitchFamily="34" charset="0"/>
                <a:cs typeface="Arial" panose="020B0604020202020204" pitchFamily="34" charset="0"/>
              </a:rPr>
              <a:t>2</a:t>
            </a:r>
            <a:r>
              <a:rPr lang="en-GB" sz="3200" kern="100" dirty="0">
                <a:latin typeface="Arial" panose="020B0604020202020204" pitchFamily="34" charset="0"/>
                <a:ea typeface="Aptos" panose="020B0004020202020204" pitchFamily="34" charset="0"/>
                <a:cs typeface="Arial" panose="020B0604020202020204" pitchFamily="34" charset="0"/>
              </a:rPr>
              <a:t>]</a:t>
            </a:r>
            <a:r>
              <a:rPr lang="en-GB" sz="3200" kern="100" dirty="0">
                <a:effectLst/>
                <a:latin typeface="Arial" panose="020B0604020202020204" pitchFamily="34" charset="0"/>
                <a:ea typeface="Aptos" panose="020B0004020202020204" pitchFamily="34" charset="0"/>
                <a:cs typeface="Arial" panose="020B0604020202020204" pitchFamily="34" charset="0"/>
              </a:rPr>
              <a:t>. </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Aft>
                <a:spcPts val="800"/>
              </a:spcAft>
              <a:tabLst>
                <a:tab pos="228600" algn="l"/>
              </a:tabLst>
            </a:pPr>
            <a:r>
              <a:rPr lang="en-US" sz="3200" kern="100" dirty="0">
                <a:effectLst/>
                <a:latin typeface="Arial" panose="020B0604020202020204" pitchFamily="34" charset="0"/>
                <a:ea typeface="Aptos" panose="020B0004020202020204" pitchFamily="34" charset="0"/>
                <a:cs typeface="Arial" panose="020B0604020202020204" pitchFamily="34" charset="0"/>
              </a:rPr>
              <a:t>The lyophilized lees was processed to extract the postbiotics </a:t>
            </a:r>
            <a:r>
              <a:rPr lang="ro-RO" sz="3200" kern="100" dirty="0">
                <a:effectLst/>
                <a:latin typeface="Arial" panose="020B0604020202020204" pitchFamily="34" charset="0"/>
                <a:ea typeface="Aptos" panose="020B0004020202020204" pitchFamily="34" charset="0"/>
                <a:cs typeface="Arial" panose="020B0604020202020204" pitchFamily="34" charset="0"/>
              </a:rPr>
              <a:t>and obtainement of the parabiotics</a:t>
            </a:r>
            <a:r>
              <a:rPr lang="en-US" sz="3200" kern="100" dirty="0">
                <a:effectLst/>
                <a:latin typeface="Arial" panose="020B0604020202020204" pitchFamily="34" charset="0"/>
                <a:ea typeface="Aptos" panose="020B0004020202020204" pitchFamily="34" charset="0"/>
                <a:cs typeface="Arial" panose="020B0604020202020204" pitchFamily="34" charset="0"/>
              </a:rPr>
              <a:t>. After treatments, the samples </a:t>
            </a:r>
            <a:r>
              <a:rPr lang="en-US" sz="3200" kern="100" dirty="0">
                <a:latin typeface="Arial" panose="020B0604020202020204" pitchFamily="34" charset="0"/>
                <a:ea typeface="Aptos" panose="020B0004020202020204" pitchFamily="34" charset="0"/>
                <a:cs typeface="Arial" panose="020B0604020202020204" pitchFamily="34" charset="0"/>
              </a:rPr>
              <a:t>were processed by</a:t>
            </a:r>
            <a:r>
              <a:rPr lang="en-US" sz="3200" kern="100" dirty="0">
                <a:effectLst/>
                <a:latin typeface="Arial" panose="020B0604020202020204" pitchFamily="34" charset="0"/>
                <a:ea typeface="Aptos" panose="020B0004020202020204" pitchFamily="34" charset="0"/>
                <a:cs typeface="Arial" panose="020B0604020202020204" pitchFamily="34" charset="0"/>
              </a:rPr>
              <a:t> centrifugation at 6000×g for 10 minutes</a:t>
            </a:r>
            <a:r>
              <a:rPr lang="en-US" sz="3200" kern="100" dirty="0">
                <a:latin typeface="Arial" panose="020B0604020202020204" pitchFamily="34" charset="0"/>
                <a:ea typeface="Aptos" panose="020B0004020202020204" pitchFamily="34" charset="0"/>
                <a:cs typeface="Arial" panose="020B0604020202020204" pitchFamily="34" charset="0"/>
              </a:rPr>
              <a:t>. The supernatants were</a:t>
            </a:r>
            <a:r>
              <a:rPr lang="en-US" sz="3200" kern="100" dirty="0">
                <a:effectLst/>
                <a:latin typeface="Arial" panose="020B0604020202020204" pitchFamily="34" charset="0"/>
                <a:ea typeface="Aptos" panose="020B0004020202020204" pitchFamily="34" charset="0"/>
                <a:cs typeface="Arial" panose="020B0604020202020204" pitchFamily="34" charset="0"/>
              </a:rPr>
              <a:t> collected, filtered through 0.22 µm pore size syringe filters, and stored under refrigerated conditions for subsequent analysis of bioactive compounds </a:t>
            </a:r>
            <a:r>
              <a:rPr lang="en-GB" sz="3200" kern="100" dirty="0">
                <a:effectLst/>
                <a:latin typeface="Arial" panose="020B0604020202020204" pitchFamily="34" charset="0"/>
                <a:ea typeface="Aptos" panose="020B0004020202020204" pitchFamily="34" charset="0"/>
                <a:cs typeface="Arial" panose="020B0604020202020204" pitchFamily="34" charset="0"/>
              </a:rPr>
              <a:t>such as proteins and </a:t>
            </a:r>
            <a:r>
              <a:rPr lang="en-GB" sz="3200" kern="100" dirty="0">
                <a:latin typeface="Arial" panose="020B0604020202020204" pitchFamily="34" charset="0"/>
                <a:ea typeface="Aptos" panose="020B0004020202020204" pitchFamily="34" charset="0"/>
                <a:cs typeface="Arial" panose="020B0604020202020204" pitchFamily="34" charset="0"/>
              </a:rPr>
              <a:t>polyphenols [</a:t>
            </a:r>
            <a:r>
              <a:rPr lang="ro-RO" sz="3200" kern="100" dirty="0">
                <a:latin typeface="Arial" panose="020B0604020202020204" pitchFamily="34" charset="0"/>
                <a:ea typeface="Aptos" panose="020B0004020202020204" pitchFamily="34" charset="0"/>
                <a:cs typeface="Arial" panose="020B0604020202020204" pitchFamily="34" charset="0"/>
              </a:rPr>
              <a:t>3</a:t>
            </a:r>
            <a:r>
              <a:rPr lang="en-GB" sz="3200" kern="100" dirty="0">
                <a:latin typeface="Arial" panose="020B0604020202020204" pitchFamily="34" charset="0"/>
                <a:ea typeface="Aptos" panose="020B0004020202020204" pitchFamily="34" charset="0"/>
                <a:cs typeface="Arial" panose="020B0604020202020204" pitchFamily="34" charset="0"/>
              </a:rPr>
              <a:t>]. </a:t>
            </a:r>
            <a:endParaRPr lang="ro-RO" sz="3200" kern="100" dirty="0">
              <a:latin typeface="Arial" panose="020B0604020202020204" pitchFamily="34" charset="0"/>
              <a:ea typeface="Aptos" panose="020B0004020202020204" pitchFamily="34" charset="0"/>
              <a:cs typeface="Arial" panose="020B0604020202020204" pitchFamily="34" charset="0"/>
            </a:endParaRPr>
          </a:p>
        </p:txBody>
      </p:sp>
      <p:sp>
        <p:nvSpPr>
          <p:cNvPr id="22" name="TextBox 21"/>
          <p:cNvSpPr txBox="1"/>
          <p:nvPr/>
        </p:nvSpPr>
        <p:spPr>
          <a:xfrm>
            <a:off x="1582514" y="22438637"/>
            <a:ext cx="29438061" cy="707886"/>
          </a:xfrm>
          <a:prstGeom prst="rect">
            <a:avLst/>
          </a:prstGeom>
          <a:noFill/>
        </p:spPr>
        <p:txBody>
          <a:bodyPr wrap="square" rtlCol="0">
            <a:spAutoFit/>
          </a:bodyPr>
          <a:lstStyle/>
          <a:p>
            <a:r>
              <a:rPr lang="ro-RO" sz="4000" b="1" dirty="0">
                <a:latin typeface="Arial" charset="0"/>
                <a:ea typeface="Arial" charset="0"/>
                <a:cs typeface="Arial" charset="0"/>
              </a:rPr>
              <a:t>RESULTS AND DISCUSSION</a:t>
            </a:r>
          </a:p>
        </p:txBody>
      </p:sp>
      <p:sp>
        <p:nvSpPr>
          <p:cNvPr id="23" name="TextBox 22"/>
          <p:cNvSpPr txBox="1"/>
          <p:nvPr/>
        </p:nvSpPr>
        <p:spPr>
          <a:xfrm>
            <a:off x="1582514" y="34780302"/>
            <a:ext cx="28762559" cy="2677656"/>
          </a:xfrm>
          <a:prstGeom prst="rect">
            <a:avLst/>
          </a:prstGeom>
          <a:noFill/>
        </p:spPr>
        <p:txBody>
          <a:bodyPr wrap="square" rtlCol="0">
            <a:spAutoFit/>
          </a:bodyPr>
          <a:lstStyle/>
          <a:p>
            <a:r>
              <a:rPr lang="ro-RO" sz="4000" b="1" dirty="0">
                <a:latin typeface="Arial" panose="020B0604020202020204" pitchFamily="34" charset="0"/>
                <a:ea typeface="Arial" charset="0"/>
                <a:cs typeface="Arial" panose="020B0604020202020204" pitchFamily="34" charset="0"/>
              </a:rPr>
              <a:t>CONCLUSIONS</a:t>
            </a:r>
          </a:p>
          <a:p>
            <a:pPr algn="just"/>
            <a:r>
              <a:rPr lang="en-US" sz="3200" kern="100" dirty="0">
                <a:effectLst/>
                <a:latin typeface="Arial" panose="020B0604020202020204" pitchFamily="34" charset="0"/>
                <a:ea typeface="Aptos" panose="020B0004020202020204" pitchFamily="34" charset="0"/>
                <a:cs typeface="Arial" panose="020B0604020202020204" pitchFamily="34" charset="0"/>
              </a:rPr>
              <a:t>This research </a:t>
            </a:r>
            <a:r>
              <a:rPr lang="ro-RO" sz="3200" kern="100" dirty="0">
                <a:latin typeface="Arial" panose="020B0604020202020204" pitchFamily="34" charset="0"/>
                <a:ea typeface="Aptos" panose="020B0004020202020204" pitchFamily="34" charset="0"/>
                <a:cs typeface="Arial" panose="020B0604020202020204" pitchFamily="34" charset="0"/>
              </a:rPr>
              <a:t>target</a:t>
            </a:r>
            <a:r>
              <a:rPr lang="en-US" sz="3200" kern="100" dirty="0">
                <a:latin typeface="Arial" panose="020B0604020202020204" pitchFamily="34" charset="0"/>
                <a:ea typeface="Aptos" panose="020B0004020202020204" pitchFamily="34" charset="0"/>
                <a:cs typeface="Arial" panose="020B0604020202020204" pitchFamily="34" charset="0"/>
              </a:rPr>
              <a:t>s</a:t>
            </a:r>
            <a:r>
              <a:rPr lang="ro-RO" sz="3200" kern="100" dirty="0">
                <a:latin typeface="Arial" panose="020B0604020202020204" pitchFamily="34" charset="0"/>
                <a:ea typeface="Aptos" panose="020B0004020202020204" pitchFamily="34" charset="0"/>
                <a:cs typeface="Arial" panose="020B0604020202020204" pitchFamily="34" charset="0"/>
              </a:rPr>
              <a:t> a </a:t>
            </a:r>
            <a:r>
              <a:rPr lang="en-US" sz="3200" kern="100" dirty="0">
                <a:latin typeface="Arial" panose="020B0604020202020204" pitchFamily="34" charset="0"/>
                <a:ea typeface="Aptos" panose="020B0004020202020204" pitchFamily="34" charset="0"/>
                <a:cs typeface="Arial" panose="020B0604020202020204" pitchFamily="34" charset="0"/>
              </a:rPr>
              <a:t>innovative f</a:t>
            </a:r>
            <a:r>
              <a:rPr lang="ro-RO" sz="3200" kern="100" dirty="0">
                <a:latin typeface="Arial" panose="020B0604020202020204" pitchFamily="34" charset="0"/>
                <a:ea typeface="Aptos" panose="020B0004020202020204" pitchFamily="34" charset="0"/>
                <a:cs typeface="Arial" panose="020B0604020202020204" pitchFamily="34" charset="0"/>
              </a:rPr>
              <a:t>ormulation </a:t>
            </a:r>
            <a:r>
              <a:rPr lang="en-US" sz="3200" kern="100" dirty="0">
                <a:latin typeface="Arial" panose="020B0604020202020204" pitchFamily="34" charset="0"/>
                <a:ea typeface="Aptos" panose="020B0004020202020204" pitchFamily="34" charset="0"/>
                <a:cs typeface="Arial" panose="020B0604020202020204" pitchFamily="34" charset="0"/>
              </a:rPr>
              <a:t>for</a:t>
            </a:r>
            <a:r>
              <a:rPr lang="ro-RO" sz="3200" kern="100" dirty="0">
                <a:latin typeface="Arial" panose="020B0604020202020204" pitchFamily="34" charset="0"/>
                <a:ea typeface="Aptos" panose="020B0004020202020204" pitchFamily="34" charset="0"/>
                <a:cs typeface="Arial" panose="020B0604020202020204" pitchFamily="34" charset="0"/>
              </a:rPr>
              <a:t> a composite biofertilizer based on post- and parabiotics</a:t>
            </a:r>
            <a:r>
              <a:rPr lang="en-US" sz="3200" kern="100" dirty="0">
                <a:latin typeface="Arial" panose="020B0604020202020204" pitchFamily="34" charset="0"/>
                <a:ea typeface="Aptos" panose="020B0004020202020204" pitchFamily="34" charset="0"/>
                <a:cs typeface="Arial" panose="020B0604020202020204" pitchFamily="34" charset="0"/>
              </a:rPr>
              <a:t> in combination with the organic and mineral compounds from red wine by-products and industrial wastes, according </a:t>
            </a:r>
            <a:r>
              <a:rPr lang="en-US" sz="3200" kern="100" dirty="0">
                <a:effectLst/>
                <a:latin typeface="Arial" panose="020B0604020202020204" pitchFamily="34" charset="0"/>
                <a:ea typeface="Aptos" panose="020B0004020202020204" pitchFamily="34" charset="0"/>
                <a:cs typeface="Arial" panose="020B0604020202020204" pitchFamily="34" charset="0"/>
              </a:rPr>
              <a:t>with the objectives of the project PNRR/2022/9/MCDI/I5, Financing contract 760005/30.12.2022, Project ID 2, " Establishment and operationalization of a Competence Center for Soil Health and Food Safety (</a:t>
            </a:r>
            <a:r>
              <a:rPr lang="en-US" sz="3200" kern="100" dirty="0" err="1">
                <a:effectLst/>
                <a:latin typeface="Arial" panose="020B0604020202020204" pitchFamily="34" charset="0"/>
                <a:ea typeface="Aptos" panose="020B0004020202020204" pitchFamily="34" charset="0"/>
                <a:cs typeface="Arial" panose="020B0604020202020204" pitchFamily="34" charset="0"/>
              </a:rPr>
              <a:t>CeSoH</a:t>
            </a:r>
            <a:r>
              <a:rPr lang="en-US" sz="3200" kern="100" dirty="0">
                <a:effectLst/>
                <a:latin typeface="Arial" panose="020B0604020202020204" pitchFamily="34" charset="0"/>
                <a:ea typeface="Aptos" panose="020B0004020202020204" pitchFamily="34" charset="0"/>
                <a:cs typeface="Arial" panose="020B0604020202020204" pitchFamily="34" charset="0"/>
              </a:rPr>
              <a:t>)", Component Project 4 "</a:t>
            </a: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kern="100" dirty="0">
                <a:effectLst/>
                <a:latin typeface="Arial" panose="020B0604020202020204" pitchFamily="34" charset="0"/>
                <a:ea typeface="Aptos" panose="020B0004020202020204" pitchFamily="34" charset="0"/>
                <a:cs typeface="Arial" panose="020B0604020202020204" pitchFamily="34" charset="0"/>
              </a:rPr>
              <a:t>Innovative and emerging solutions for smart valorization of residual resources impacting health and safety of soil-food axis (</a:t>
            </a:r>
            <a:r>
              <a:rPr lang="en-US" sz="3200" kern="100" dirty="0" err="1">
                <a:effectLst/>
                <a:latin typeface="Arial" panose="020B0604020202020204" pitchFamily="34" charset="0"/>
                <a:ea typeface="Aptos" panose="020B0004020202020204" pitchFamily="34" charset="0"/>
                <a:cs typeface="Arial" panose="020B0604020202020204" pitchFamily="34" charset="0"/>
              </a:rPr>
              <a:t>InnES</a:t>
            </a:r>
            <a:r>
              <a:rPr lang="ro-RO" sz="3200" kern="100" dirty="0">
                <a:effectLst/>
                <a:latin typeface="Arial" panose="020B0604020202020204" pitchFamily="34" charset="0"/>
                <a:ea typeface="Aptos" panose="020B0004020202020204" pitchFamily="34" charset="0"/>
                <a:cs typeface="Arial" panose="020B0604020202020204" pitchFamily="34" charset="0"/>
              </a:rPr>
              <a:t>)</a:t>
            </a:r>
            <a:r>
              <a:rPr lang="en-US" sz="3200" kern="100" dirty="0">
                <a:effectLst/>
                <a:latin typeface="Arial" panose="020B0604020202020204" pitchFamily="34" charset="0"/>
                <a:ea typeface="Aptos" panose="020B0004020202020204" pitchFamily="34" charset="0"/>
                <a:cs typeface="Arial" panose="020B0604020202020204" pitchFamily="34" charset="0"/>
              </a:rPr>
              <a:t>.</a:t>
            </a:r>
            <a:endParaRPr lang="ro-RO" sz="3200" b="1" dirty="0">
              <a:latin typeface="Arial" panose="020B0604020202020204" pitchFamily="34" charset="0"/>
              <a:ea typeface="Arial" charset="0"/>
              <a:cs typeface="Arial" panose="020B0604020202020204" pitchFamily="34" charset="0"/>
            </a:endParaRPr>
          </a:p>
        </p:txBody>
      </p:sp>
      <p:cxnSp>
        <p:nvCxnSpPr>
          <p:cNvPr id="24" name="Straight Connector 23"/>
          <p:cNvCxnSpPr/>
          <p:nvPr/>
        </p:nvCxnSpPr>
        <p:spPr>
          <a:xfrm>
            <a:off x="2888" y="5982059"/>
            <a:ext cx="32396400" cy="0"/>
          </a:xfrm>
          <a:prstGeom prst="line">
            <a:avLst/>
          </a:prstGeom>
          <a:ln w="1270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88" y="6123345"/>
            <a:ext cx="32396400" cy="0"/>
          </a:xfrm>
          <a:prstGeom prst="line">
            <a:avLst/>
          </a:prstGeom>
          <a:ln w="127000">
            <a:solidFill>
              <a:srgbClr val="0070C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582513" y="37399296"/>
            <a:ext cx="28984744" cy="2157001"/>
          </a:xfrm>
          <a:prstGeom prst="rect">
            <a:avLst/>
          </a:prstGeom>
          <a:noFill/>
        </p:spPr>
        <p:txBody>
          <a:bodyPr wrap="square" rtlCol="0">
            <a:spAutoFit/>
          </a:bodyPr>
          <a:lstStyle/>
          <a:p>
            <a:r>
              <a:rPr lang="ro-RO" sz="4000" b="1" noProof="1">
                <a:latin typeface="Arial" charset="0"/>
                <a:ea typeface="Arial" charset="0"/>
                <a:cs typeface="Arial" charset="0"/>
              </a:rPr>
              <a:t>REFERENCES</a:t>
            </a:r>
          </a:p>
          <a:p>
            <a:pPr marL="457200" marR="0" lvl="0" indent="-457200" algn="just">
              <a:lnSpc>
                <a:spcPct val="107000"/>
              </a:lnSpc>
              <a:buFont typeface="+mj-lt"/>
              <a:buAutoNum type="arabicPeriod"/>
              <a:tabLst>
                <a:tab pos="228600" algn="l"/>
              </a:tabLst>
            </a:pPr>
            <a:r>
              <a:rPr lang="en-GB" sz="2200" kern="100" dirty="0">
                <a:effectLst/>
                <a:latin typeface="Arial" panose="020B0604020202020204" pitchFamily="34" charset="0"/>
                <a:ea typeface="Aptos" panose="020B0004020202020204" pitchFamily="34" charset="0"/>
                <a:cs typeface="Arial" panose="020B0604020202020204" pitchFamily="34" charset="0"/>
              </a:rPr>
              <a:t>Castro, L.E.N.; Barroso, T.L.C.T.; Ferreira, V.C.; Forster Carneiro, T., 2025. </a:t>
            </a:r>
            <a:r>
              <a:rPr lang="en-GB" sz="2200" i="1" kern="100" dirty="0">
                <a:effectLst/>
                <a:latin typeface="Arial" panose="020B0604020202020204" pitchFamily="34" charset="0"/>
                <a:ea typeface="Aptos" panose="020B0004020202020204" pitchFamily="34" charset="0"/>
                <a:cs typeface="Arial" panose="020B0604020202020204" pitchFamily="34" charset="0"/>
              </a:rPr>
              <a:t>Waste</a:t>
            </a:r>
            <a:r>
              <a:rPr lang="en-GB" sz="2200" kern="100" dirty="0">
                <a:effectLst/>
                <a:latin typeface="Arial" panose="020B0604020202020204" pitchFamily="34" charset="0"/>
                <a:ea typeface="Aptos" panose="020B0004020202020204" pitchFamily="34" charset="0"/>
                <a:cs typeface="Arial" panose="020B0604020202020204" pitchFamily="34" charset="0"/>
              </a:rPr>
              <a:t>, 3(4). </a:t>
            </a:r>
            <a:r>
              <a:rPr lang="en-GB" sz="22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3"/>
              </a:rPr>
              <a:t>https://doi.org/10.3390/waste3010004</a:t>
            </a:r>
            <a:r>
              <a:rPr lang="en-GB" sz="2200" kern="100" dirty="0">
                <a:effectLst/>
                <a:latin typeface="Arial" panose="020B0604020202020204" pitchFamily="34" charset="0"/>
                <a:ea typeface="Aptos" panose="020B0004020202020204" pitchFamily="34" charset="0"/>
                <a:cs typeface="Arial" panose="020B0604020202020204" pitchFamily="34" charset="0"/>
              </a:rPr>
              <a:t>.</a:t>
            </a:r>
            <a:endParaRPr lang="en-US" sz="2200" kern="100" dirty="0">
              <a:effectLst/>
              <a:latin typeface="Arial" panose="020B0604020202020204" pitchFamily="34" charset="0"/>
              <a:ea typeface="Aptos" panose="020B0004020202020204" pitchFamily="34" charset="0"/>
              <a:cs typeface="Arial" panose="020B0604020202020204" pitchFamily="34" charset="0"/>
            </a:endParaRPr>
          </a:p>
          <a:p>
            <a:pPr marL="457200" indent="-457200" algn="just">
              <a:lnSpc>
                <a:spcPct val="107000"/>
              </a:lnSpc>
              <a:buFont typeface="+mj-lt"/>
              <a:buAutoNum type="arabicPeriod"/>
              <a:tabLst>
                <a:tab pos="228600" algn="l"/>
              </a:tabLst>
            </a:pPr>
            <a:r>
              <a:rPr lang="en-GB" sz="2200" kern="100" dirty="0" err="1">
                <a:solidFill>
                  <a:srgbClr val="000000"/>
                </a:solidFill>
                <a:latin typeface="Arial" panose="020B0604020202020204" pitchFamily="34" charset="0"/>
                <a:ea typeface="Aptos" panose="020B0004020202020204" pitchFamily="34" charset="0"/>
                <a:cs typeface="Arial" panose="020B0604020202020204" pitchFamily="34" charset="0"/>
              </a:rPr>
              <a:t>Serea</a:t>
            </a:r>
            <a:r>
              <a:rPr lang="en-GB" sz="2200" kern="100" dirty="0">
                <a:solidFill>
                  <a:srgbClr val="000000"/>
                </a:solidFill>
                <a:latin typeface="Arial" panose="020B0604020202020204" pitchFamily="34" charset="0"/>
                <a:ea typeface="Aptos" panose="020B0004020202020204" pitchFamily="34" charset="0"/>
                <a:cs typeface="Arial" panose="020B0604020202020204" pitchFamily="34" charset="0"/>
              </a:rPr>
              <a:t>, D.; </a:t>
            </a:r>
            <a:r>
              <a:rPr lang="en-GB" sz="2200" kern="100" dirty="0" err="1">
                <a:solidFill>
                  <a:srgbClr val="000000"/>
                </a:solidFill>
                <a:latin typeface="Arial" panose="020B0604020202020204" pitchFamily="34" charset="0"/>
                <a:ea typeface="Aptos" panose="020B0004020202020204" pitchFamily="34" charset="0"/>
                <a:cs typeface="Arial" panose="020B0604020202020204" pitchFamily="34" charset="0"/>
              </a:rPr>
              <a:t>Râpeanu</a:t>
            </a:r>
            <a:r>
              <a:rPr lang="en-GB" sz="2200" kern="100" dirty="0">
                <a:solidFill>
                  <a:srgbClr val="000000"/>
                </a:solidFill>
                <a:latin typeface="Arial" panose="020B0604020202020204" pitchFamily="34" charset="0"/>
                <a:ea typeface="Aptos" panose="020B0004020202020204" pitchFamily="34" charset="0"/>
                <a:cs typeface="Arial" panose="020B0604020202020204" pitchFamily="34" charset="0"/>
              </a:rPr>
              <a:t>, G.; Constantin, O.; </a:t>
            </a:r>
            <a:r>
              <a:rPr lang="en-GB" sz="2200" kern="100" dirty="0" err="1">
                <a:solidFill>
                  <a:srgbClr val="000000"/>
                </a:solidFill>
                <a:latin typeface="Arial" panose="020B0604020202020204" pitchFamily="34" charset="0"/>
                <a:ea typeface="Aptos" panose="020B0004020202020204" pitchFamily="34" charset="0"/>
                <a:cs typeface="Arial" panose="020B0604020202020204" pitchFamily="34" charset="0"/>
              </a:rPr>
              <a:t>Bahrim</a:t>
            </a:r>
            <a:r>
              <a:rPr lang="en-GB" sz="2200" kern="100" dirty="0">
                <a:solidFill>
                  <a:srgbClr val="000000"/>
                </a:solidFill>
                <a:latin typeface="Arial" panose="020B0604020202020204" pitchFamily="34" charset="0"/>
                <a:ea typeface="Aptos" panose="020B0004020202020204" pitchFamily="34" charset="0"/>
                <a:cs typeface="Arial" panose="020B0604020202020204" pitchFamily="34" charset="0"/>
              </a:rPr>
              <a:t>, G.; </a:t>
            </a:r>
            <a:r>
              <a:rPr lang="en-GB" sz="2200" kern="100" dirty="0" err="1">
                <a:solidFill>
                  <a:srgbClr val="000000"/>
                </a:solidFill>
                <a:latin typeface="Arial" panose="020B0604020202020204" pitchFamily="34" charset="0"/>
                <a:ea typeface="Aptos" panose="020B0004020202020204" pitchFamily="34" charset="0"/>
                <a:cs typeface="Arial" panose="020B0604020202020204" pitchFamily="34" charset="0"/>
              </a:rPr>
              <a:t>Stănciuc</a:t>
            </a:r>
            <a:r>
              <a:rPr lang="en-GB" sz="2200" kern="100" dirty="0">
                <a:solidFill>
                  <a:srgbClr val="000000"/>
                </a:solidFill>
                <a:latin typeface="Arial" panose="020B0604020202020204" pitchFamily="34" charset="0"/>
                <a:ea typeface="Aptos" panose="020B0004020202020204" pitchFamily="34" charset="0"/>
                <a:cs typeface="Arial" panose="020B0604020202020204" pitchFamily="34" charset="0"/>
              </a:rPr>
              <a:t>, N.; </a:t>
            </a:r>
            <a:r>
              <a:rPr lang="en-GB" sz="2200" kern="100" dirty="0" err="1">
                <a:solidFill>
                  <a:srgbClr val="000000"/>
                </a:solidFill>
                <a:latin typeface="Arial" panose="020B0604020202020204" pitchFamily="34" charset="0"/>
                <a:ea typeface="Aptos" panose="020B0004020202020204" pitchFamily="34" charset="0"/>
                <a:cs typeface="Arial" panose="020B0604020202020204" pitchFamily="34" charset="0"/>
              </a:rPr>
              <a:t>Croitoru</a:t>
            </a:r>
            <a:r>
              <a:rPr lang="en-GB" sz="2200" kern="100" dirty="0">
                <a:solidFill>
                  <a:srgbClr val="000000"/>
                </a:solidFill>
                <a:latin typeface="Arial" panose="020B0604020202020204" pitchFamily="34" charset="0"/>
                <a:ea typeface="Aptos" panose="020B0004020202020204" pitchFamily="34" charset="0"/>
                <a:cs typeface="Arial" panose="020B0604020202020204" pitchFamily="34" charset="0"/>
              </a:rPr>
              <a:t>, C., 2021. </a:t>
            </a:r>
            <a:r>
              <a:rPr lang="en-GB" sz="2200" i="1" kern="100" dirty="0">
                <a:solidFill>
                  <a:srgbClr val="000000"/>
                </a:solidFill>
                <a:latin typeface="Arial" panose="020B0604020202020204" pitchFamily="34" charset="0"/>
                <a:ea typeface="Aptos" panose="020B0004020202020204" pitchFamily="34" charset="0"/>
                <a:cs typeface="Arial" panose="020B0604020202020204" pitchFamily="34" charset="0"/>
              </a:rPr>
              <a:t>The Annals of the University </a:t>
            </a:r>
            <a:r>
              <a:rPr lang="en-GB" sz="2200" i="1" kern="100" dirty="0" err="1">
                <a:solidFill>
                  <a:srgbClr val="000000"/>
                </a:solidFill>
                <a:latin typeface="Arial" panose="020B0604020202020204" pitchFamily="34" charset="0"/>
                <a:ea typeface="Aptos" panose="020B0004020202020204" pitchFamily="34" charset="0"/>
                <a:cs typeface="Arial" panose="020B0604020202020204" pitchFamily="34" charset="0"/>
              </a:rPr>
              <a:t>Dunarea</a:t>
            </a:r>
            <a:r>
              <a:rPr lang="en-GB" sz="2200" i="1" kern="100" dirty="0">
                <a:solidFill>
                  <a:srgbClr val="000000"/>
                </a:solidFill>
                <a:latin typeface="Arial" panose="020B0604020202020204" pitchFamily="34" charset="0"/>
                <a:ea typeface="Aptos" panose="020B0004020202020204" pitchFamily="34" charset="0"/>
                <a:cs typeface="Arial" panose="020B0604020202020204" pitchFamily="34" charset="0"/>
              </a:rPr>
              <a:t> De Jos of Galati. Fascicle VI - Food Technology, </a:t>
            </a:r>
            <a:r>
              <a:rPr lang="en-GB" sz="2200" kern="100" dirty="0">
                <a:solidFill>
                  <a:srgbClr val="000000"/>
                </a:solidFill>
                <a:latin typeface="Arial" panose="020B0604020202020204" pitchFamily="34" charset="0"/>
                <a:ea typeface="Aptos" panose="020B0004020202020204" pitchFamily="34" charset="0"/>
                <a:cs typeface="Arial" panose="020B0604020202020204" pitchFamily="34" charset="0"/>
              </a:rPr>
              <a:t>45 (1), 9-25.  </a:t>
            </a:r>
            <a:r>
              <a:rPr lang="en-GB" sz="2200" u="sng" kern="100" dirty="0">
                <a:solidFill>
                  <a:srgbClr val="000000"/>
                </a:solidFill>
                <a:latin typeface="Arial" panose="020B0604020202020204" pitchFamily="34" charset="0"/>
                <a:ea typeface="Aptos" panose="020B0004020202020204" pitchFamily="34" charset="0"/>
                <a:cs typeface="Arial" panose="020B0604020202020204" pitchFamily="34" charset="0"/>
                <a:hlinkClick r:id="rId4"/>
              </a:rPr>
              <a:t>https://doi.org/https://doi.org/10.35219/foodtechnology.2021.1.01</a:t>
            </a:r>
            <a:r>
              <a:rPr lang="en-GB" sz="2200" kern="100" dirty="0">
                <a:solidFill>
                  <a:srgbClr val="000000"/>
                </a:solidFill>
                <a:latin typeface="Arial" panose="020B0604020202020204" pitchFamily="34" charset="0"/>
                <a:ea typeface="Aptos" panose="020B0004020202020204" pitchFamily="34" charset="0"/>
                <a:cs typeface="Arial" panose="020B0604020202020204" pitchFamily="34" charset="0"/>
              </a:rPr>
              <a:t>.</a:t>
            </a:r>
            <a:endParaRPr lang="en-US" sz="2200" kern="100" dirty="0">
              <a:latin typeface="Arial" panose="020B0604020202020204" pitchFamily="34" charset="0"/>
              <a:ea typeface="Aptos" panose="020B0004020202020204" pitchFamily="34" charset="0"/>
              <a:cs typeface="Arial" panose="020B0604020202020204" pitchFamily="34" charset="0"/>
            </a:endParaRPr>
          </a:p>
          <a:p>
            <a:pPr marL="457200" marR="0" lvl="0" indent="-457200" algn="just">
              <a:lnSpc>
                <a:spcPct val="107000"/>
              </a:lnSpc>
              <a:buFont typeface="+mj-lt"/>
              <a:buAutoNum type="arabicPeriod"/>
              <a:tabLst>
                <a:tab pos="228600" algn="l"/>
              </a:tabLst>
            </a:pPr>
            <a:r>
              <a:rPr lang="en-GB" sz="2200" kern="100" dirty="0" err="1">
                <a:effectLst/>
                <a:latin typeface="Arial" panose="020B0604020202020204" pitchFamily="34" charset="0"/>
                <a:ea typeface="Aptos" panose="020B0004020202020204" pitchFamily="34" charset="0"/>
                <a:cs typeface="Arial" panose="020B0604020202020204" pitchFamily="34" charset="0"/>
              </a:rPr>
              <a:t>Cotarleț</a:t>
            </a:r>
            <a:r>
              <a:rPr lang="en-GB" sz="2200" kern="100" dirty="0">
                <a:effectLst/>
                <a:latin typeface="Arial" panose="020B0604020202020204" pitchFamily="34" charset="0"/>
                <a:ea typeface="Aptos" panose="020B0004020202020204" pitchFamily="34" charset="0"/>
                <a:cs typeface="Arial" panose="020B0604020202020204" pitchFamily="34" charset="0"/>
              </a:rPr>
              <a:t>, M.; Vasile, A.M.; </a:t>
            </a:r>
            <a:r>
              <a:rPr lang="en-GB" sz="2200" kern="100" dirty="0" err="1">
                <a:effectLst/>
                <a:latin typeface="Arial" panose="020B0604020202020204" pitchFamily="34" charset="0"/>
                <a:ea typeface="Aptos" panose="020B0004020202020204" pitchFamily="34" charset="0"/>
                <a:cs typeface="Arial" panose="020B0604020202020204" pitchFamily="34" charset="0"/>
              </a:rPr>
              <a:t>Turturic</a:t>
            </a:r>
            <a:r>
              <a:rPr lang="ro-RO" sz="2200" kern="100" dirty="0">
                <a:effectLst/>
                <a:latin typeface="Arial" panose="020B0604020202020204" pitchFamily="34" charset="0"/>
                <a:ea typeface="Aptos" panose="020B0004020202020204" pitchFamily="34" charset="0"/>
                <a:cs typeface="Arial" panose="020B0604020202020204" pitchFamily="34" charset="0"/>
              </a:rPr>
              <a:t>ă, M.; </a:t>
            </a:r>
            <a:r>
              <a:rPr lang="en-GB" sz="2200" kern="100" dirty="0" err="1">
                <a:effectLst/>
                <a:latin typeface="Arial" panose="020B0604020202020204" pitchFamily="34" charset="0"/>
                <a:ea typeface="Aptos" panose="020B0004020202020204" pitchFamily="34" charset="0"/>
                <a:cs typeface="Arial" panose="020B0604020202020204" pitchFamily="34" charset="0"/>
              </a:rPr>
              <a:t>Rapeanu</a:t>
            </a:r>
            <a:r>
              <a:rPr lang="en-GB" sz="2200" kern="100" dirty="0">
                <a:effectLst/>
                <a:latin typeface="Arial" panose="020B0604020202020204" pitchFamily="34" charset="0"/>
                <a:ea typeface="Aptos" panose="020B0004020202020204" pitchFamily="34" charset="0"/>
                <a:cs typeface="Arial" panose="020B0604020202020204" pitchFamily="34" charset="0"/>
              </a:rPr>
              <a:t>, G.; </a:t>
            </a:r>
            <a:r>
              <a:rPr lang="en-GB" sz="2200" kern="100" dirty="0" err="1">
                <a:effectLst/>
                <a:latin typeface="Arial" panose="020B0604020202020204" pitchFamily="34" charset="0"/>
                <a:ea typeface="Aptos" panose="020B0004020202020204" pitchFamily="34" charset="0"/>
                <a:cs typeface="Arial" panose="020B0604020202020204" pitchFamily="34" charset="0"/>
              </a:rPr>
              <a:t>Cîrciumaru</a:t>
            </a:r>
            <a:r>
              <a:rPr lang="en-GB" sz="2200" kern="100" dirty="0">
                <a:effectLst/>
                <a:latin typeface="Arial" panose="020B0604020202020204" pitchFamily="34" charset="0"/>
                <a:ea typeface="Aptos" panose="020B0004020202020204" pitchFamily="34" charset="0"/>
                <a:cs typeface="Arial" panose="020B0604020202020204" pitchFamily="34" charset="0"/>
              </a:rPr>
              <a:t>, A.; </a:t>
            </a:r>
            <a:r>
              <a:rPr lang="en-GB" sz="2200" kern="100" dirty="0" err="1">
                <a:effectLst/>
                <a:latin typeface="Arial" panose="020B0604020202020204" pitchFamily="34" charset="0"/>
                <a:ea typeface="Aptos" panose="020B0004020202020204" pitchFamily="34" charset="0"/>
                <a:cs typeface="Arial" panose="020B0604020202020204" pitchFamily="34" charset="0"/>
              </a:rPr>
              <a:t>Stănciuc</a:t>
            </a:r>
            <a:r>
              <a:rPr lang="en-GB" sz="2200" kern="100" dirty="0">
                <a:effectLst/>
                <a:latin typeface="Arial" panose="020B0604020202020204" pitchFamily="34" charset="0"/>
                <a:ea typeface="Aptos" panose="020B0004020202020204" pitchFamily="34" charset="0"/>
                <a:cs typeface="Arial" panose="020B0604020202020204" pitchFamily="34" charset="0"/>
              </a:rPr>
              <a:t>, N.; Bahrim, G.E., 2025. </a:t>
            </a:r>
            <a:r>
              <a:rPr lang="en-US" sz="2200" i="1" kern="100" dirty="0">
                <a:effectLst/>
                <a:latin typeface="Arial" panose="020B0604020202020204" pitchFamily="34" charset="0"/>
                <a:ea typeface="Aptos" panose="020B0004020202020204" pitchFamily="34" charset="0"/>
                <a:cs typeface="Arial" panose="020B0604020202020204" pitchFamily="34" charset="0"/>
              </a:rPr>
              <a:t>Applied Food Research </a:t>
            </a:r>
            <a:r>
              <a:rPr lang="en-US" sz="2200" kern="100" dirty="0">
                <a:effectLst/>
                <a:latin typeface="Arial" panose="020B0604020202020204" pitchFamily="34" charset="0"/>
                <a:ea typeface="Aptos" panose="020B0004020202020204" pitchFamily="34" charset="0"/>
                <a:cs typeface="Arial" panose="020B0604020202020204" pitchFamily="34" charset="0"/>
              </a:rPr>
              <a:t>5(1), 100794. </a:t>
            </a:r>
            <a:r>
              <a:rPr lang="en-GB" sz="2200" u="sng" kern="100"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5" tooltip="Persistent link using digital object identifier"/>
              </a:rPr>
              <a:t>https://doi.org/10.1016/j.afres.2025.100794</a:t>
            </a:r>
            <a:endParaRPr lang="en-GB" sz="2200" kern="100" dirty="0">
              <a:solidFill>
                <a:srgbClr val="000000"/>
              </a:solidFill>
              <a:effectLst/>
              <a:latin typeface="Arial" panose="020B0604020202020204" pitchFamily="34" charset="0"/>
              <a:ea typeface="Aptos" panose="020B0004020202020204" pitchFamily="34" charset="0"/>
              <a:cs typeface="Arial" panose="020B0604020202020204" pitchFamily="34" charset="0"/>
            </a:endParaRPr>
          </a:p>
        </p:txBody>
      </p:sp>
      <p:sp>
        <p:nvSpPr>
          <p:cNvPr id="12" name="TextBox 11"/>
          <p:cNvSpPr txBox="1"/>
          <p:nvPr/>
        </p:nvSpPr>
        <p:spPr>
          <a:xfrm>
            <a:off x="6593306" y="1684421"/>
            <a:ext cx="18865516" cy="4884863"/>
          </a:xfrm>
          <a:prstGeom prst="rect">
            <a:avLst/>
          </a:prstGeom>
          <a:noFill/>
        </p:spPr>
        <p:txBody>
          <a:bodyPr wrap="square" rtlCol="0">
            <a:spAutoFit/>
          </a:bodyPr>
          <a:lstStyle/>
          <a:p>
            <a:pPr algn="ctr"/>
            <a:r>
              <a:rPr lang="ro-RO" sz="8000" b="1" dirty="0">
                <a:latin typeface="Arial Black" panose="020B0A04020102020204" pitchFamily="34" charset="0"/>
              </a:rPr>
              <a:t>CONFERINȚA NAȚIONALĂ </a:t>
            </a:r>
            <a:r>
              <a:rPr lang="en-US" sz="8000" b="1" dirty="0">
                <a:latin typeface="Arial Black" panose="020B0A04020102020204" pitchFamily="34" charset="0"/>
              </a:rPr>
              <a:t>“</a:t>
            </a:r>
            <a:r>
              <a:rPr lang="ro-RO" sz="8000" b="1" dirty="0">
                <a:latin typeface="Arial Black" panose="020B0A04020102020204" pitchFamily="34" charset="0"/>
              </a:rPr>
              <a:t>ANIVERSAREA</a:t>
            </a:r>
            <a:r>
              <a:rPr lang="en-US" sz="8000" b="1" dirty="0">
                <a:latin typeface="Arial Black" panose="020B0A04020102020204" pitchFamily="34" charset="0"/>
              </a:rPr>
              <a:t> ICAR”</a:t>
            </a:r>
          </a:p>
          <a:p>
            <a:pPr algn="ctr"/>
            <a:r>
              <a:rPr lang="en-US" sz="8000" b="1" dirty="0">
                <a:latin typeface="Arial Black" panose="020B0A04020102020204" pitchFamily="34" charset="0"/>
              </a:rPr>
              <a:t>Edi</a:t>
            </a:r>
            <a:r>
              <a:rPr lang="ro-RO" sz="8000" b="1" dirty="0" err="1">
                <a:latin typeface="Arial Black" panose="020B0A04020102020204" pitchFamily="34" charset="0"/>
              </a:rPr>
              <a:t>ția</a:t>
            </a:r>
            <a:r>
              <a:rPr lang="ro-RO" sz="8000" b="1" dirty="0">
                <a:latin typeface="Arial Black" panose="020B0A04020102020204" pitchFamily="34" charset="0"/>
              </a:rPr>
              <a:t> IV – 29 mai 2025</a:t>
            </a:r>
          </a:p>
          <a:p>
            <a:endParaRPr lang="en-US" dirty="0"/>
          </a:p>
        </p:txBody>
      </p:sp>
      <p:sp>
        <p:nvSpPr>
          <p:cNvPr id="16" name="TextBox 15"/>
          <p:cNvSpPr txBox="1"/>
          <p:nvPr/>
        </p:nvSpPr>
        <p:spPr>
          <a:xfrm>
            <a:off x="26640596" y="1125147"/>
            <a:ext cx="4028142" cy="3046988"/>
          </a:xfrm>
          <a:prstGeom prst="rect">
            <a:avLst/>
          </a:prstGeom>
          <a:noFill/>
        </p:spPr>
        <p:txBody>
          <a:bodyPr wrap="square" rtlCol="0">
            <a:spAutoFit/>
          </a:bodyPr>
          <a:lstStyle/>
          <a:p>
            <a:endParaRPr lang="ro-RO" sz="4800" dirty="0"/>
          </a:p>
          <a:p>
            <a:endParaRPr lang="ro-RO" sz="4800" dirty="0"/>
          </a:p>
          <a:p>
            <a:endParaRPr lang="ro-RO" sz="4800" dirty="0"/>
          </a:p>
          <a:p>
            <a:endParaRPr lang="en-US" sz="4800" dirty="0"/>
          </a:p>
        </p:txBody>
      </p:sp>
      <p:pic>
        <p:nvPicPr>
          <p:cNvPr id="6" name="Picture 2" descr="Facultatea de Știința și Ingineria Alimentelor">
            <a:extLst>
              <a:ext uri="{FF2B5EF4-FFF2-40B4-BE49-F238E27FC236}">
                <a16:creationId xmlns:a16="http://schemas.microsoft.com/office/drawing/2014/main" id="{E102D0C6-A9A8-5F51-AA83-2A52B7C6960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35147" y="768075"/>
            <a:ext cx="6244027" cy="36515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A6A2B905-C18D-E7B5-3772-14B6BB7C296F}"/>
              </a:ext>
            </a:extLst>
          </p:cNvPr>
          <p:cNvSpPr txBox="1"/>
          <p:nvPr/>
        </p:nvSpPr>
        <p:spPr>
          <a:xfrm>
            <a:off x="1477900" y="23146523"/>
            <a:ext cx="14375064" cy="12407307"/>
          </a:xfrm>
          <a:prstGeom prst="rect">
            <a:avLst/>
          </a:prstGeom>
          <a:noFill/>
        </p:spPr>
        <p:txBody>
          <a:bodyPr wrap="square" rtlCol="0">
            <a:spAutoFit/>
          </a:bodyPr>
          <a:lstStyle/>
          <a:p>
            <a:r>
              <a:rPr lang="ro-RO" sz="3200" b="1" i="1" dirty="0">
                <a:latin typeface="Arial" panose="020B0604020202020204" pitchFamily="34" charset="0"/>
                <a:ea typeface="Arial" charset="0"/>
                <a:cs typeface="Arial" panose="020B0604020202020204" pitchFamily="34" charset="0"/>
              </a:rPr>
              <a:t>Dried red pomace (Băbească neagră) characterisation</a:t>
            </a:r>
            <a:endParaRPr lang="en-US" sz="3200" b="1" i="1" dirty="0">
              <a:latin typeface="Arial" panose="020B0604020202020204" pitchFamily="34" charset="0"/>
              <a:ea typeface="Arial" charset="0"/>
              <a:cs typeface="Arial" panose="020B0604020202020204" pitchFamily="34" charset="0"/>
            </a:endParaRPr>
          </a:p>
          <a:p>
            <a:pPr marL="0" marR="0" algn="just">
              <a:lnSpc>
                <a:spcPct val="107000"/>
              </a:lnSpc>
              <a:spcBef>
                <a:spcPts val="400"/>
              </a:spcBef>
              <a:spcAft>
                <a:spcPts val="800"/>
              </a:spcAft>
              <a:buNone/>
            </a:pPr>
            <a:r>
              <a:rPr lang="en-GB" sz="3200" kern="100" dirty="0">
                <a:effectLst/>
                <a:latin typeface="Arial" panose="020B0604020202020204" pitchFamily="34" charset="0"/>
                <a:ea typeface="Aptos" panose="020B0004020202020204" pitchFamily="34" charset="0"/>
                <a:cs typeface="Arial" panose="020B0604020202020204" pitchFamily="34" charset="0"/>
              </a:rPr>
              <a:t>The FTIR analysis of dried grape pomace revealed a significant organic composition that provides essential nutrients for soil microorganisms that are active implied in organic mineralization processes.</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gn="just">
              <a:lnSpc>
                <a:spcPct val="107000"/>
              </a:lnSpc>
              <a:spcBef>
                <a:spcPts val="400"/>
              </a:spcBef>
              <a:spcAft>
                <a:spcPts val="800"/>
              </a:spcAft>
              <a:buNone/>
            </a:pPr>
            <a:r>
              <a:rPr lang="en-GB" sz="3200" kern="100" dirty="0">
                <a:effectLst/>
                <a:latin typeface="Arial" panose="020B0604020202020204" pitchFamily="34" charset="0"/>
                <a:ea typeface="Aptos" panose="020B0004020202020204" pitchFamily="34" charset="0"/>
                <a:cs typeface="Arial" panose="020B0604020202020204" pitchFamily="34" charset="0"/>
              </a:rPr>
              <a:t>The XRF analysis of the pomace identified the higher concentration of potassium (9.64 %) and silicon (8.47%), both minerals having an important contribution for plants growth, vitality and health. Thus, K is essential for plant growth, being crucial in the process of photosynthesis and water regulation and Si is beneficial for the vigour of plants and improving their resistance to exogenous abiotic stresses (e.g., salt stress, drought, heavy metals contamination etc.). Biogenic silica is also protective against herbivores.</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gn="just">
              <a:lnSpc>
                <a:spcPct val="107000"/>
              </a:lnSpc>
              <a:spcBef>
                <a:spcPts val="400"/>
              </a:spcBef>
              <a:spcAft>
                <a:spcPts val="800"/>
              </a:spcAft>
              <a:buNone/>
            </a:pPr>
            <a:r>
              <a:rPr lang="en-GB" sz="3200" kern="100" dirty="0">
                <a:effectLst/>
                <a:latin typeface="Arial" panose="020B0604020202020204" pitchFamily="34" charset="0"/>
                <a:ea typeface="Aptos" panose="020B0004020202020204" pitchFamily="34" charset="0"/>
                <a:cs typeface="Arial" panose="020B0604020202020204" pitchFamily="34" charset="0"/>
              </a:rPr>
              <a:t>In the extracts of red grape pomace, a total polyphenol content of 42.35 ± 0.13 mg gallic acid/g dry weight, total flavonoids of 29.80 ± 0.25 mg catechin equivalents/g dry weight, and a total monomeric anthocyanin content of 1.49 ± 0.08 mg cyanidin-3-</a:t>
            </a:r>
            <a:r>
              <a:rPr lang="en-GB" sz="3200" i="1" kern="100" dirty="0">
                <a:effectLst/>
                <a:latin typeface="Arial" panose="020B0604020202020204" pitchFamily="34" charset="0"/>
                <a:ea typeface="Aptos" panose="020B0004020202020204" pitchFamily="34" charset="0"/>
                <a:cs typeface="Arial" panose="020B0604020202020204" pitchFamily="34" charset="0"/>
              </a:rPr>
              <a:t>O</a:t>
            </a:r>
            <a:r>
              <a:rPr lang="en-GB" sz="3200" kern="100" dirty="0">
                <a:effectLst/>
                <a:latin typeface="Arial" panose="020B0604020202020204" pitchFamily="34" charset="0"/>
                <a:ea typeface="Aptos" panose="020B0004020202020204" pitchFamily="34" charset="0"/>
                <a:cs typeface="Arial" panose="020B0604020202020204" pitchFamily="34" charset="0"/>
              </a:rPr>
              <a:t>-glucoside equivalents/g dry weight were evidenced.</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algn="just">
              <a:lnSpc>
                <a:spcPct val="107000"/>
              </a:lnSpc>
              <a:spcBef>
                <a:spcPts val="400"/>
              </a:spcBef>
              <a:spcAft>
                <a:spcPts val="800"/>
              </a:spcAft>
            </a:pPr>
            <a:r>
              <a:rPr lang="en-GB" sz="3200" kern="100" dirty="0">
                <a:effectLst/>
                <a:latin typeface="Arial" panose="020B0604020202020204" pitchFamily="34" charset="0"/>
                <a:ea typeface="Aptos" panose="020B0004020202020204" pitchFamily="34" charset="0"/>
                <a:cs typeface="Arial" panose="020B0604020202020204" pitchFamily="34" charset="0"/>
              </a:rPr>
              <a:t>All</a:t>
            </a:r>
            <a:r>
              <a:rPr lang="en-GB" sz="3200" b="1" i="1" kern="100" dirty="0">
                <a:effectLst/>
                <a:latin typeface="Arial" panose="020B0604020202020204" pitchFamily="34" charset="0"/>
                <a:ea typeface="Aptos" panose="020B0004020202020204" pitchFamily="34" charset="0"/>
                <a:cs typeface="Arial" panose="020B0604020202020204" pitchFamily="34" charset="0"/>
              </a:rPr>
              <a:t> </a:t>
            </a:r>
            <a:r>
              <a:rPr lang="en-GB" sz="3200" kern="100" dirty="0">
                <a:effectLst/>
                <a:latin typeface="Arial" panose="020B0604020202020204" pitchFamily="34" charset="0"/>
                <a:ea typeface="Aptos" panose="020B0004020202020204" pitchFamily="34" charset="0"/>
                <a:cs typeface="Arial" panose="020B0604020202020204" pitchFamily="34" charset="0"/>
              </a:rPr>
              <a:t>these compositional characteristics of red pomace recommend it as a valuable ingredient for a composite formula with both roles </a:t>
            </a:r>
            <a:r>
              <a:rPr lang="en-GB" sz="3200" kern="100" dirty="0">
                <a:latin typeface="Arial" panose="020B0604020202020204" pitchFamily="34" charset="0"/>
                <a:ea typeface="Aptos" panose="020B0004020202020204" pitchFamily="34" charset="0"/>
                <a:cs typeface="Arial" panose="020B0604020202020204" pitchFamily="34" charset="0"/>
              </a:rPr>
              <a:t>at </a:t>
            </a:r>
            <a:r>
              <a:rPr lang="en-GB" sz="3200" kern="100" dirty="0">
                <a:effectLst/>
                <a:latin typeface="Arial" panose="020B0604020202020204" pitchFamily="34" charset="0"/>
                <a:ea typeface="Aptos" panose="020B0004020202020204" pitchFamily="34" charset="0"/>
                <a:cs typeface="Arial" panose="020B0604020202020204" pitchFamily="34" charset="0"/>
              </a:rPr>
              <a:t>biostimulant and biofertilizer, based on slag, dolomite, CKG, residual lees and grape pomace, to bring innovation thought reducing the reliance on chemical fertilizer, by </a:t>
            </a:r>
            <a:r>
              <a:rPr lang="en-GB" sz="3200" kern="100" dirty="0">
                <a:latin typeface="Arial" panose="020B0604020202020204" pitchFamily="34" charset="0"/>
                <a:ea typeface="Aptos" panose="020B0004020202020204" pitchFamily="34" charset="0"/>
                <a:cs typeface="Arial" panose="020B0604020202020204" pitchFamily="34" charset="0"/>
              </a:rPr>
              <a:t>using nutrients and </a:t>
            </a:r>
            <a:r>
              <a:rPr lang="en-GB" sz="3200" kern="100" dirty="0" err="1">
                <a:latin typeface="Arial" panose="020B0604020202020204" pitchFamily="34" charset="0"/>
                <a:ea typeface="Aptos" panose="020B0004020202020204" pitchFamily="34" charset="0"/>
                <a:cs typeface="Arial" panose="020B0604020202020204" pitchFamily="34" charset="0"/>
              </a:rPr>
              <a:t>bioactives</a:t>
            </a:r>
            <a:r>
              <a:rPr lang="en-GB" sz="3200" kern="100" dirty="0">
                <a:latin typeface="Arial" panose="020B0604020202020204" pitchFamily="34" charset="0"/>
                <a:ea typeface="Aptos" panose="020B0004020202020204" pitchFamily="34" charset="0"/>
                <a:cs typeface="Arial" panose="020B0604020202020204" pitchFamily="34" charset="0"/>
              </a:rPr>
              <a:t> with the positive impact on soil microbiome and plant metabolism, health and safety assurance.</a:t>
            </a:r>
            <a:endParaRPr lang="en-US" sz="3200" kern="100" dirty="0">
              <a:latin typeface="Arial" panose="020B0604020202020204" pitchFamily="34" charset="0"/>
              <a:ea typeface="Aptos" panose="020B0004020202020204" pitchFamily="34" charset="0"/>
              <a:cs typeface="Arial" panose="020B0604020202020204" pitchFamily="34" charset="0"/>
            </a:endParaRPr>
          </a:p>
          <a:p>
            <a:pPr algn="just">
              <a:lnSpc>
                <a:spcPct val="107000"/>
              </a:lnSpc>
              <a:spcBef>
                <a:spcPts val="600"/>
              </a:spcBef>
              <a:spcAft>
                <a:spcPts val="800"/>
              </a:spcAft>
            </a:pPr>
            <a:endParaRPr lang="ro-RO" sz="3200" b="1" i="1" dirty="0">
              <a:latin typeface="Arial" panose="020B0604020202020204" pitchFamily="34" charset="0"/>
              <a:ea typeface="Arial" charset="0"/>
              <a:cs typeface="Arial" panose="020B0604020202020204" pitchFamily="34" charset="0"/>
            </a:endParaRPr>
          </a:p>
        </p:txBody>
      </p:sp>
      <p:sp>
        <p:nvSpPr>
          <p:cNvPr id="4" name="TextBox 3">
            <a:extLst>
              <a:ext uri="{FF2B5EF4-FFF2-40B4-BE49-F238E27FC236}">
                <a16:creationId xmlns:a16="http://schemas.microsoft.com/office/drawing/2014/main" id="{05AB39A3-01A5-7DCB-9478-9F7ED36EF3EE}"/>
              </a:ext>
            </a:extLst>
          </p:cNvPr>
          <p:cNvSpPr txBox="1"/>
          <p:nvPr/>
        </p:nvSpPr>
        <p:spPr>
          <a:xfrm>
            <a:off x="16199644" y="23009736"/>
            <a:ext cx="14005156" cy="1673150"/>
          </a:xfrm>
          <a:prstGeom prst="rect">
            <a:avLst/>
          </a:prstGeom>
          <a:noFill/>
        </p:spPr>
        <p:txBody>
          <a:bodyPr wrap="square" rtlCol="0">
            <a:spAutoFit/>
          </a:bodyPr>
          <a:lstStyle/>
          <a:p>
            <a:pPr marR="0" algn="just">
              <a:lnSpc>
                <a:spcPct val="107000"/>
              </a:lnSpc>
              <a:tabLst>
                <a:tab pos="228600" algn="l"/>
              </a:tabLst>
            </a:pPr>
            <a:r>
              <a:rPr lang="ro-RO" sz="3200" b="1" i="1" kern="100" dirty="0">
                <a:latin typeface="Arial" panose="020B0604020202020204" pitchFamily="34" charset="0"/>
                <a:ea typeface="Aptos" panose="020B0004020202020204" pitchFamily="34" charset="0"/>
                <a:cs typeface="Arial" panose="020B0604020202020204" pitchFamily="34" charset="0"/>
              </a:rPr>
              <a:t>R</a:t>
            </a:r>
            <a:r>
              <a:rPr lang="ro-RO" sz="3200" b="1" i="1" kern="100" dirty="0">
                <a:effectLst/>
                <a:latin typeface="Arial" panose="020B0604020202020204" pitchFamily="34" charset="0"/>
                <a:ea typeface="Aptos" panose="020B0004020202020204" pitchFamily="34" charset="0"/>
                <a:cs typeface="Arial" panose="020B0604020202020204" pitchFamily="34" charset="0"/>
              </a:rPr>
              <a:t>esidual </a:t>
            </a:r>
            <a:r>
              <a:rPr lang="en-US" sz="3200" b="1" i="1" kern="100" dirty="0">
                <a:effectLst/>
                <a:latin typeface="Arial" panose="020B0604020202020204" pitchFamily="34" charset="0"/>
                <a:ea typeface="Aptos" panose="020B0004020202020204" pitchFamily="34" charset="0"/>
                <a:cs typeface="Arial" panose="020B0604020202020204" pitchFamily="34" charset="0"/>
              </a:rPr>
              <a:t>wine lees biomass</a:t>
            </a:r>
            <a:r>
              <a:rPr lang="ro-RO" sz="3200" b="1" i="1" kern="100" dirty="0">
                <a:effectLst/>
                <a:latin typeface="Arial" panose="020B0604020202020204" pitchFamily="34" charset="0"/>
                <a:ea typeface="Aptos" panose="020B0004020202020204" pitchFamily="34" charset="0"/>
                <a:cs typeface="Arial" panose="020B0604020202020204" pitchFamily="34" charset="0"/>
              </a:rPr>
              <a:t> biotication</a:t>
            </a:r>
          </a:p>
          <a:p>
            <a:pPr marR="0" algn="just">
              <a:lnSpc>
                <a:spcPct val="107000"/>
              </a:lnSpc>
              <a:spcAft>
                <a:spcPts val="800"/>
              </a:spcAft>
              <a:tabLst>
                <a:tab pos="228600" algn="l"/>
              </a:tabLst>
            </a:pPr>
            <a:r>
              <a:rPr lang="ro-RO" sz="3200" kern="100" dirty="0">
                <a:latin typeface="Arial" panose="020B0604020202020204" pitchFamily="34" charset="0"/>
                <a:ea typeface="Aptos" panose="020B0004020202020204" pitchFamily="34" charset="0"/>
                <a:cs typeface="Arial" panose="020B0604020202020204" pitchFamily="34" charset="0"/>
              </a:rPr>
              <a:t>To release </a:t>
            </a:r>
            <a:r>
              <a:rPr lang="en-US" sz="3200" kern="100" dirty="0">
                <a:latin typeface="Arial" panose="020B0604020202020204" pitchFamily="34" charset="0"/>
                <a:ea typeface="Aptos" panose="020B0004020202020204" pitchFamily="34" charset="0"/>
                <a:cs typeface="Arial" panose="020B0604020202020204" pitchFamily="34" charset="0"/>
              </a:rPr>
              <a:t>of </a:t>
            </a:r>
            <a:r>
              <a:rPr lang="ro-RO" sz="3200" kern="100" dirty="0">
                <a:latin typeface="Arial" panose="020B0604020202020204" pitchFamily="34" charset="0"/>
                <a:ea typeface="Aptos" panose="020B0004020202020204" pitchFamily="34" charset="0"/>
                <a:cs typeface="Arial" panose="020B0604020202020204" pitchFamily="34" charset="0"/>
              </a:rPr>
              <a:t>the </a:t>
            </a:r>
            <a:r>
              <a:rPr lang="en-US" sz="3200" kern="100" dirty="0">
                <a:latin typeface="Arial" panose="020B0604020202020204" pitchFamily="34" charset="0"/>
                <a:ea typeface="Aptos" panose="020B0004020202020204" pitchFamily="34" charset="0"/>
                <a:cs typeface="Arial" panose="020B0604020202020204" pitchFamily="34" charset="0"/>
              </a:rPr>
              <a:t>post</a:t>
            </a:r>
            <a:r>
              <a:rPr lang="ro-RO" sz="3200" kern="100" dirty="0">
                <a:latin typeface="Arial" panose="020B0604020202020204" pitchFamily="34" charset="0"/>
                <a:ea typeface="Aptos" panose="020B0004020202020204" pitchFamily="34" charset="0"/>
                <a:cs typeface="Arial" panose="020B0604020202020204" pitchFamily="34" charset="0"/>
              </a:rPr>
              <a:t>biotics and obtain the parabiotics </a:t>
            </a:r>
            <a:r>
              <a:rPr lang="en-GB" sz="3200" dirty="0">
                <a:effectLst/>
                <a:latin typeface="Arial" panose="020B0604020202020204" pitchFamily="34" charset="0"/>
                <a:ea typeface="Aptos" panose="020B0004020202020204" pitchFamily="34" charset="0"/>
                <a:cs typeface="Arial" panose="020B0604020202020204" pitchFamily="34" charset="0"/>
              </a:rPr>
              <a:t>the lyophilised </a:t>
            </a:r>
            <a:r>
              <a:rPr lang="ro-RO" sz="3200" kern="100" dirty="0">
                <a:latin typeface="Arial" panose="020B0604020202020204" pitchFamily="34" charset="0"/>
                <a:ea typeface="Aptos" panose="020B0004020202020204" pitchFamily="34" charset="0"/>
                <a:cs typeface="Arial" panose="020B0604020202020204" pitchFamily="34" charset="0"/>
              </a:rPr>
              <a:t>wine lees was proccesed according to </a:t>
            </a:r>
            <a:r>
              <a:rPr lang="en-US" sz="3200" kern="100" dirty="0">
                <a:latin typeface="Arial" panose="020B0604020202020204" pitchFamily="34" charset="0"/>
                <a:ea typeface="Aptos" panose="020B0004020202020204" pitchFamily="34" charset="0"/>
                <a:cs typeface="Arial" panose="020B0604020202020204" pitchFamily="34" charset="0"/>
              </a:rPr>
              <a:t>steps presented below </a:t>
            </a:r>
            <a:r>
              <a:rPr lang="en-GB" sz="3200" kern="100" dirty="0">
                <a:latin typeface="Arial" panose="020B0604020202020204" pitchFamily="34" charset="0"/>
                <a:ea typeface="Aptos" panose="020B0004020202020204" pitchFamily="34" charset="0"/>
                <a:cs typeface="Arial" panose="020B0604020202020204" pitchFamily="34" charset="0"/>
              </a:rPr>
              <a:t>[2]</a:t>
            </a:r>
            <a:r>
              <a:rPr lang="en-US" sz="3200" kern="100" dirty="0">
                <a:latin typeface="Arial" panose="020B0604020202020204" pitchFamily="34" charset="0"/>
                <a:ea typeface="Aptos" panose="020B0004020202020204" pitchFamily="34" charset="0"/>
                <a:cs typeface="Arial" panose="020B0604020202020204" pitchFamily="34" charset="0"/>
              </a:rPr>
              <a:t> :</a:t>
            </a:r>
            <a:endParaRPr lang="ro-RO" sz="3200" kern="100" dirty="0">
              <a:latin typeface="Arial" panose="020B0604020202020204" pitchFamily="34" charset="0"/>
              <a:ea typeface="Aptos" panose="020B00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8C121362-C2DD-08CE-91EE-695098AECE4B}"/>
              </a:ext>
            </a:extLst>
          </p:cNvPr>
          <p:cNvSpPr txBox="1"/>
          <p:nvPr/>
        </p:nvSpPr>
        <p:spPr>
          <a:xfrm>
            <a:off x="16199645" y="32091574"/>
            <a:ext cx="13950890" cy="3215689"/>
          </a:xfrm>
          <a:prstGeom prst="rect">
            <a:avLst/>
          </a:prstGeom>
          <a:noFill/>
        </p:spPr>
        <p:txBody>
          <a:bodyPr wrap="square" rtlCol="0">
            <a:spAutoFit/>
          </a:bodyPr>
          <a:lstStyle/>
          <a:p>
            <a:pPr algn="just">
              <a:lnSpc>
                <a:spcPct val="107000"/>
              </a:lnSpc>
              <a:tabLst>
                <a:tab pos="228600" algn="l"/>
              </a:tabLst>
            </a:pPr>
            <a:r>
              <a:rPr lang="en-US" sz="3200" dirty="0">
                <a:latin typeface="Arial" panose="020B0604020202020204" pitchFamily="34" charset="0"/>
                <a:ea typeface="Aptos" panose="020B0004020202020204" pitchFamily="34" charset="0"/>
              </a:rPr>
              <a:t>The </a:t>
            </a:r>
            <a:r>
              <a:rPr lang="en-GB" sz="3200" dirty="0">
                <a:latin typeface="Arial" panose="020B0604020202020204" pitchFamily="34" charset="0"/>
                <a:ea typeface="Aptos" panose="020B0004020202020204" pitchFamily="34" charset="0"/>
              </a:rPr>
              <a:t>different treatments (mechanical and physical) caused the lysis of the cell walls from the perspective of obtaining formulas enriched in cellular bioactive compounds (proteins and polyphenols) and </a:t>
            </a:r>
            <a:r>
              <a:rPr lang="en-GB" sz="3200" dirty="0" err="1">
                <a:latin typeface="Arial" panose="020B0604020202020204" pitchFamily="34" charset="0"/>
                <a:ea typeface="Aptos" panose="020B0004020202020204" pitchFamily="34" charset="0"/>
              </a:rPr>
              <a:t>parabiotics</a:t>
            </a:r>
            <a:r>
              <a:rPr lang="en-GB" sz="3200" dirty="0">
                <a:latin typeface="Arial" panose="020B0604020202020204" pitchFamily="34" charset="0"/>
                <a:ea typeface="Aptos" panose="020B0004020202020204" pitchFamily="34" charset="0"/>
              </a:rPr>
              <a:t> (dead cells)</a:t>
            </a:r>
            <a:r>
              <a:rPr lang="ro-RO" sz="3200" dirty="0">
                <a:latin typeface="Arial" panose="020B0604020202020204" pitchFamily="34" charset="0"/>
                <a:ea typeface="Aptos" panose="020B0004020202020204" pitchFamily="34" charset="0"/>
              </a:rPr>
              <a:t>.</a:t>
            </a:r>
            <a:r>
              <a:rPr lang="en-US" sz="3200" dirty="0">
                <a:latin typeface="Arial" panose="020B0604020202020204" pitchFamily="34" charset="0"/>
                <a:ea typeface="Aptos" panose="020B0004020202020204" pitchFamily="34" charset="0"/>
              </a:rPr>
              <a:t> </a:t>
            </a:r>
            <a:r>
              <a:rPr lang="en-GB" sz="3200" kern="100" dirty="0">
                <a:effectLst/>
                <a:latin typeface="Arial" panose="020B0604020202020204" pitchFamily="34" charset="0"/>
                <a:ea typeface="Aptos" panose="020B0004020202020204" pitchFamily="34" charset="0"/>
                <a:cs typeface="Times New Roman" panose="02020603050405020304" pitchFamily="18" charset="0"/>
              </a:rPr>
              <a:t>The ultrasounds treatment combined with the thermal treatment at 80◦C for 30 minutes,</a:t>
            </a:r>
            <a:r>
              <a:rPr lang="ro-RO" sz="3200" kern="100" dirty="0">
                <a:effectLst/>
                <a:latin typeface="Arial" panose="020B0604020202020204" pitchFamily="34" charset="0"/>
                <a:ea typeface="Aptos" panose="020B0004020202020204" pitchFamily="34" charset="0"/>
                <a:cs typeface="Times New Roman" panose="02020603050405020304" pitchFamily="18" charset="0"/>
              </a:rPr>
              <a:t> </a:t>
            </a:r>
            <a:r>
              <a:rPr lang="en-GB" sz="3200" kern="100" dirty="0">
                <a:effectLst/>
                <a:latin typeface="Arial" panose="020B0604020202020204" pitchFamily="34" charset="0"/>
                <a:ea typeface="Aptos" panose="020B0004020202020204" pitchFamily="34" charset="0"/>
                <a:cs typeface="Times New Roman" panose="02020603050405020304" pitchFamily="18" charset="0"/>
              </a:rPr>
              <a:t>assure the highest level of total polyphenolics and proteins content released and a total</a:t>
            </a:r>
            <a:r>
              <a:rPr lang="ro-RO" sz="3200" kern="100" dirty="0">
                <a:effectLst/>
                <a:latin typeface="Arial" panose="020B0604020202020204" pitchFamily="34" charset="0"/>
                <a:ea typeface="Aptos" panose="020B0004020202020204" pitchFamily="34" charset="0"/>
                <a:cs typeface="Times New Roman" panose="02020603050405020304" pitchFamily="18" charset="0"/>
              </a:rPr>
              <a:t>y</a:t>
            </a:r>
            <a:r>
              <a:rPr lang="en-GB" sz="3200" kern="100" dirty="0">
                <a:effectLst/>
                <a:latin typeface="Arial" panose="020B0604020202020204" pitchFamily="34" charset="0"/>
                <a:ea typeface="Aptos" panose="020B0004020202020204" pitchFamily="34" charset="0"/>
                <a:cs typeface="Times New Roman" panose="02020603050405020304" pitchFamily="18" charset="0"/>
              </a:rPr>
              <a:t> inactivation of cells. </a:t>
            </a:r>
            <a:endParaRPr lang="ro-RO" sz="3200" kern="100" dirty="0">
              <a:effectLst/>
              <a:latin typeface="Arial" panose="020B0604020202020204" pitchFamily="34" charset="0"/>
              <a:ea typeface="Aptos" panose="020B0004020202020204" pitchFamily="34" charset="0"/>
              <a:cs typeface="Arial" panose="020B0604020202020204" pitchFamily="34" charset="0"/>
            </a:endParaRPr>
          </a:p>
        </p:txBody>
      </p:sp>
      <p:pic>
        <p:nvPicPr>
          <p:cNvPr id="2" name="Picture 1"/>
          <p:cNvPicPr>
            <a:picLocks noChangeAspect="1"/>
          </p:cNvPicPr>
          <p:nvPr/>
        </p:nvPicPr>
        <p:blipFill>
          <a:blip r:embed="rId7"/>
          <a:stretch>
            <a:fillRect/>
          </a:stretch>
        </p:blipFill>
        <p:spPr>
          <a:xfrm>
            <a:off x="17678400" y="24682886"/>
            <a:ext cx="10902462" cy="7408687"/>
          </a:xfrm>
          <a:prstGeom prst="rect">
            <a:avLst/>
          </a:prstGeom>
        </p:spPr>
      </p:pic>
    </p:spTree>
    <p:extLst>
      <p:ext uri="{BB962C8B-B14F-4D97-AF65-F5344CB8AC3E}">
        <p14:creationId xmlns:p14="http://schemas.microsoft.com/office/powerpoint/2010/main" val="14782318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1286</TotalTime>
  <Words>844</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Arial Black</vt:lpstr>
      <vt:lpstr>Calibri</vt:lpstr>
      <vt:lpstr>Calibri Light</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aurel.badiu</cp:lastModifiedBy>
  <cp:revision>178</cp:revision>
  <cp:lastPrinted>2020-03-30T08:43:16Z</cp:lastPrinted>
  <dcterms:created xsi:type="dcterms:W3CDTF">2015-08-26T05:25:30Z</dcterms:created>
  <dcterms:modified xsi:type="dcterms:W3CDTF">2025-05-14T10:25:57Z</dcterms:modified>
</cp:coreProperties>
</file>