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28800425" cy="43200638"/>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1" userDrawn="1">
          <p15:clr>
            <a:srgbClr val="A4A3A4"/>
          </p15:clr>
        </p15:guide>
        <p15:guide id="2" pos="10228" userDrawn="1">
          <p15:clr>
            <a:srgbClr val="A4A3A4"/>
          </p15:clr>
        </p15:guide>
        <p15:guide id="3" orient="horz" pos="13606" userDrawn="1">
          <p15:clr>
            <a:srgbClr val="A4A3A4"/>
          </p15:clr>
        </p15:guide>
        <p15:guide id="4" pos="9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0"/>
    <p:restoredTop sz="95149" autoAdjust="0"/>
  </p:normalViewPr>
  <p:slideViewPr>
    <p:cSldViewPr snapToGrid="0" snapToObjects="1">
      <p:cViewPr varScale="1">
        <p:scale>
          <a:sx n="11" d="100"/>
          <a:sy n="11" d="100"/>
        </p:scale>
        <p:origin x="2532" y="144"/>
      </p:cViewPr>
      <p:guideLst>
        <p:guide orient="horz" pos="12471"/>
        <p:guide pos="10228"/>
        <p:guide orient="horz" pos="13606"/>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ro-RO"/>
              <a:t>Faceți clic pentru a edita stilul de titlu coordonator</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151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2042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51097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3569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CEF384D3-BD68-D045-BB96-14DF123A789F}"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71038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21023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ro-RO"/>
              <a:t>Faceţi clic pentru a edita Master stiluri text</a:t>
            </a:r>
          </a:p>
        </p:txBody>
      </p:sp>
      <p:sp>
        <p:nvSpPr>
          <p:cNvPr id="4" name="Content Placeholder 3"/>
          <p:cNvSpPr>
            <a:spLocks noGrp="1"/>
          </p:cNvSpPr>
          <p:nvPr>
            <p:ph sz="half" idx="2"/>
          </p:nvPr>
        </p:nvSpPr>
        <p:spPr>
          <a:xfrm>
            <a:off x="1983784" y="15780233"/>
            <a:ext cx="12183928" cy="23210346"/>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ro-RO"/>
              <a:t>Faceţi clic pentru a edita Master stiluri text</a:t>
            </a:r>
          </a:p>
        </p:txBody>
      </p:sp>
      <p:sp>
        <p:nvSpPr>
          <p:cNvPr id="6" name="Content Placeholder 5"/>
          <p:cNvSpPr>
            <a:spLocks noGrp="1"/>
          </p:cNvSpPr>
          <p:nvPr>
            <p:ph sz="quarter" idx="4"/>
          </p:nvPr>
        </p:nvSpPr>
        <p:spPr>
          <a:xfrm>
            <a:off x="14580217" y="15780233"/>
            <a:ext cx="12243932" cy="23210346"/>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3569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2772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3745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ro-RO"/>
              <a:t>Faceți clic pentru a edita stilul de titlu coordonator</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EF384D3-BD68-D045-BB96-14DF123A789F}"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2788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EF384D3-BD68-D045-BB96-14DF123A789F}"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2452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CEF384D3-BD68-D045-BB96-14DF123A789F}" type="datetimeFigureOut">
              <a:rPr lang="en-US" smtClean="0"/>
              <a:t>5/19/2025</a:t>
            </a:fld>
            <a:endParaRPr lang="en-US"/>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5438192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567" y="6437268"/>
            <a:ext cx="28797858"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10035" y="7145912"/>
            <a:ext cx="25580355" cy="1938778"/>
          </a:xfrm>
          <a:prstGeom prst="rect">
            <a:avLst/>
          </a:prstGeom>
          <a:noFill/>
        </p:spPr>
        <p:txBody>
          <a:bodyPr wrap="square" rtlCol="0">
            <a:spAutoFit/>
          </a:bodyPr>
          <a:lstStyle/>
          <a:p>
            <a:pPr algn="ctr"/>
            <a:r>
              <a:rPr lang="en-US" sz="5999" b="1" noProof="0" dirty="0">
                <a:latin typeface="Arial" charset="0"/>
                <a:ea typeface="Arial" charset="0"/>
                <a:cs typeface="Arial" charset="0"/>
              </a:rPr>
              <a:t>THE ROLE OF SPENT MUSHROOM SUBSTRATE IN SUSTENABLE ORCHARD MANAGEMENT</a:t>
            </a:r>
            <a:endParaRPr lang="en-GB" sz="5999" b="1" noProof="0" dirty="0">
              <a:latin typeface="Arial" charset="0"/>
              <a:ea typeface="Arial" charset="0"/>
              <a:cs typeface="Arial" charset="0"/>
            </a:endParaRPr>
          </a:p>
        </p:txBody>
      </p:sp>
      <p:sp>
        <p:nvSpPr>
          <p:cNvPr id="19" name="TextBox 18"/>
          <p:cNvSpPr txBox="1"/>
          <p:nvPr/>
        </p:nvSpPr>
        <p:spPr>
          <a:xfrm>
            <a:off x="1795662" y="9448036"/>
            <a:ext cx="25209101" cy="646331"/>
          </a:xfrm>
          <a:prstGeom prst="rect">
            <a:avLst/>
          </a:prstGeom>
          <a:noFill/>
        </p:spPr>
        <p:txBody>
          <a:bodyPr wrap="square" rtlCol="0">
            <a:spAutoFit/>
          </a:bodyPr>
          <a:lstStyle/>
          <a:p>
            <a:pPr algn="r"/>
            <a:r>
              <a:rPr lang="en-GB" sz="3600" b="1" noProof="0" dirty="0">
                <a:latin typeface="Arial" charset="0"/>
                <a:ea typeface="Arial" charset="0"/>
                <a:cs typeface="Arial" charset="0"/>
              </a:rPr>
              <a:t>DOGARU Mihaela Cecilia*, MOLOȘAG Ailin, SANDU Nicoleta, OLTENACU Cătălin Viorel</a:t>
            </a:r>
            <a:endParaRPr lang="en-GB" sz="3600" b="1" i="1" noProof="0" dirty="0">
              <a:latin typeface="Arial" charset="0"/>
              <a:ea typeface="Arial" charset="0"/>
              <a:cs typeface="Arial" charset="0"/>
            </a:endParaRPr>
          </a:p>
        </p:txBody>
      </p:sp>
      <p:sp>
        <p:nvSpPr>
          <p:cNvPr id="20" name="TextBox 19"/>
          <p:cNvSpPr txBox="1"/>
          <p:nvPr/>
        </p:nvSpPr>
        <p:spPr>
          <a:xfrm>
            <a:off x="1681746" y="12143599"/>
            <a:ext cx="12249254" cy="5632311"/>
          </a:xfrm>
          <a:prstGeom prst="rect">
            <a:avLst/>
          </a:prstGeom>
          <a:noFill/>
        </p:spPr>
        <p:txBody>
          <a:bodyPr wrap="square" rtlCol="0">
            <a:spAutoFit/>
          </a:bodyPr>
          <a:lstStyle/>
          <a:p>
            <a:r>
              <a:rPr lang="en-GB" sz="4000" b="1" noProof="0" dirty="0">
                <a:latin typeface="Arial" panose="020B0604020202020204" pitchFamily="34" charset="0"/>
                <a:ea typeface="Arial" charset="0"/>
                <a:cs typeface="Arial" panose="020B0604020202020204" pitchFamily="34" charset="0"/>
              </a:rPr>
              <a:t>INTRODUCTION</a:t>
            </a:r>
          </a:p>
          <a:p>
            <a:pPr algn="just"/>
            <a:r>
              <a:rPr lang="en-GB" sz="3200" noProof="0" dirty="0">
                <a:latin typeface="Arial" panose="020B0604020202020204" pitchFamily="34" charset="0"/>
                <a:ea typeface="Arial" charset="0"/>
                <a:cs typeface="Arial" panose="020B0604020202020204" pitchFamily="34" charset="0"/>
              </a:rPr>
              <a:t>          </a:t>
            </a:r>
            <a:r>
              <a:rPr lang="en-US" sz="3200" dirty="0">
                <a:effectLst/>
                <a:latin typeface="Arial" panose="020B0604020202020204" pitchFamily="34" charset="0"/>
                <a:ea typeface="Times New Roman" panose="02020603050405020304" pitchFamily="18" charset="0"/>
                <a:cs typeface="Arial" panose="020B0604020202020204" pitchFamily="34" charset="0"/>
              </a:rPr>
              <a:t>Organic matter plays an essential role in maintaining and improving soil fertility, which is fundamental to the productive capacity of plants. In the current context, with the challenges of climate change and the intensive use of agricultural resources, we believe that a correct management of organic matter can contribute to the protection and regeneration of soils.</a:t>
            </a:r>
            <a:endParaRPr lang="ro-RO" sz="3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ro-RO"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a:effectLst/>
                <a:latin typeface="Arial" panose="020B0604020202020204" pitchFamily="34" charset="0"/>
                <a:ea typeface="Calibri" panose="020F0502020204030204" pitchFamily="34" charset="0"/>
                <a:cs typeface="Arial" panose="020B0604020202020204" pitchFamily="34" charset="0"/>
              </a:rPr>
              <a:t>This paper is a review article that synthesizes national and international research findings regarding the use of spent mushroom substrate, with a particular focus on its applications in the sustainable management of fruit tree plantations.</a:t>
            </a:r>
            <a:endParaRPr lang="en-GB" sz="3200" noProof="0" dirty="0">
              <a:latin typeface="Arial" panose="020B0604020202020204" pitchFamily="34" charset="0"/>
              <a:ea typeface="Arial" charset="0"/>
              <a:cs typeface="Arial" panose="020B0604020202020204" pitchFamily="34" charset="0"/>
            </a:endParaRPr>
          </a:p>
        </p:txBody>
      </p:sp>
      <p:sp>
        <p:nvSpPr>
          <p:cNvPr id="21" name="TextBox 20"/>
          <p:cNvSpPr txBox="1"/>
          <p:nvPr/>
        </p:nvSpPr>
        <p:spPr>
          <a:xfrm>
            <a:off x="1350396" y="23761336"/>
            <a:ext cx="12863864" cy="14373165"/>
          </a:xfrm>
          <a:prstGeom prst="rect">
            <a:avLst/>
          </a:prstGeom>
          <a:noFill/>
        </p:spPr>
        <p:txBody>
          <a:bodyPr wrap="square" rtlCol="0">
            <a:spAutoFit/>
          </a:bodyPr>
          <a:lstStyle/>
          <a:p>
            <a:r>
              <a:rPr lang="en-GB" sz="4000" b="1" noProof="0" dirty="0">
                <a:latin typeface="Arial" panose="020B0604020202020204" pitchFamily="34" charset="0"/>
                <a:ea typeface="Arial" charset="0"/>
                <a:cs typeface="Arial" panose="020B0604020202020204" pitchFamily="34" charset="0"/>
              </a:rPr>
              <a:t>MATERIAL AND METHODS</a:t>
            </a:r>
          </a:p>
          <a:p>
            <a:pPr indent="457200" algn="just">
              <a:buNone/>
            </a:pPr>
            <a:r>
              <a:rPr lang="en-US" sz="3200" dirty="0">
                <a:effectLst/>
                <a:latin typeface="Arial" panose="020B0604020202020204" pitchFamily="34" charset="0"/>
                <a:ea typeface="Times New Roman" panose="02020603050405020304" pitchFamily="18" charset="0"/>
                <a:cs typeface="Arial" panose="020B0604020202020204" pitchFamily="34" charset="0"/>
              </a:rPr>
              <a:t>This review draws on experimental findings from various studies that assessed SMS application across different cropping systems. For example, application of unknown SMS at 20 mg/ha combined with poultry manure at 10 mg/ha in sandy soils over 20 years increased organic matter content by 102–201% and water holding capacity by up to 251% (Lipiec et al., 2021). Annual applications of SMS (8–25 mg/ha) in vineyard soils improved inorganic nitrogen, organic carbon, total nitrogen, and labile organic fractions (Peregrina et al., 2012).</a:t>
            </a:r>
            <a:endParaRPr lang="ro-RO" sz="32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buNone/>
            </a:pPr>
            <a:r>
              <a:rPr lang="en-US" sz="3200" dirty="0">
                <a:effectLst/>
                <a:latin typeface="Arial" panose="020B0604020202020204" pitchFamily="34" charset="0"/>
                <a:ea typeface="Times New Roman" panose="02020603050405020304" pitchFamily="18" charset="0"/>
                <a:cs typeface="Arial" panose="020B0604020202020204" pitchFamily="34" charset="0"/>
              </a:rPr>
              <a:t>Incorporation of A. bisporus SMS (100 kg/ha) increased oxidable carbon, organic nitrogen, and available phosphorus more than a 1:1 v/v mixture with P. ostreatus SMS (Medina et al., 2012). Microbial and enzymatic activity, such as phosphatase activity, also improved with no negative effects on soil salinity or </a:t>
            </a:r>
            <a:r>
              <a:rPr lang="en-US" sz="3200" dirty="0" err="1">
                <a:effectLst/>
                <a:latin typeface="Arial" panose="020B0604020202020204" pitchFamily="34" charset="0"/>
                <a:ea typeface="Times New Roman" panose="02020603050405020304" pitchFamily="18" charset="0"/>
                <a:cs typeface="Arial" panose="020B0604020202020204" pitchFamily="34" charset="0"/>
              </a:rPr>
              <a:t>pH.</a:t>
            </a:r>
            <a:endParaRPr lang="ro-RO" sz="32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buNone/>
            </a:pPr>
            <a:r>
              <a:rPr lang="en-US" sz="3200" dirty="0">
                <a:effectLst/>
                <a:latin typeface="Arial" panose="020B0604020202020204" pitchFamily="34" charset="0"/>
                <a:ea typeface="Times New Roman" panose="02020603050405020304" pitchFamily="18" charset="0"/>
                <a:cs typeface="Arial" panose="020B0604020202020204" pitchFamily="34" charset="0"/>
              </a:rPr>
              <a:t>SMS combined with Bacillus </a:t>
            </a:r>
            <a:r>
              <a:rPr lang="en-US" sz="3200" dirty="0" err="1">
                <a:effectLst/>
                <a:latin typeface="Arial" panose="020B0604020202020204" pitchFamily="34" charset="0"/>
                <a:ea typeface="Times New Roman" panose="02020603050405020304" pitchFamily="18" charset="0"/>
                <a:cs typeface="Arial" panose="020B0604020202020204" pitchFamily="34" charset="0"/>
              </a:rPr>
              <a:t>amyloliquefaciens</a:t>
            </a:r>
            <a:r>
              <a:rPr lang="en-US" sz="3200" dirty="0">
                <a:effectLst/>
                <a:latin typeface="Arial" panose="020B0604020202020204" pitchFamily="34" charset="0"/>
                <a:ea typeface="Times New Roman" panose="02020603050405020304" pitchFamily="18" charset="0"/>
                <a:cs typeface="Arial" panose="020B0604020202020204" pitchFamily="34" charset="0"/>
              </a:rPr>
              <a:t> improved soil performance in Hibiscus sabdariffa more effectively than NPK fertilizers (Ngan et al., 2021). Fresh or sterilized SMS from F. </a:t>
            </a:r>
            <a:r>
              <a:rPr lang="en-US" sz="3200" dirty="0" err="1">
                <a:effectLst/>
                <a:latin typeface="Arial" panose="020B0604020202020204" pitchFamily="34" charset="0"/>
                <a:ea typeface="Times New Roman" panose="02020603050405020304" pitchFamily="18" charset="0"/>
                <a:cs typeface="Arial" panose="020B0604020202020204" pitchFamily="34" charset="0"/>
              </a:rPr>
              <a:t>velutipes</a:t>
            </a:r>
            <a:r>
              <a:rPr lang="en-US" sz="3200" dirty="0">
                <a:effectLst/>
                <a:latin typeface="Arial" panose="020B0604020202020204" pitchFamily="34" charset="0"/>
                <a:ea typeface="Times New Roman" panose="02020603050405020304" pitchFamily="18" charset="0"/>
                <a:cs typeface="Arial" panose="020B0604020202020204" pitchFamily="34" charset="0"/>
              </a:rPr>
              <a:t> applied in cucumber crops enhanced microbial biomass and dissolved organic carbon compared to NPK (Wang et al., 2021).</a:t>
            </a:r>
            <a:endParaRPr lang="ro-RO" sz="32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buNone/>
            </a:pPr>
            <a:r>
              <a:rPr lang="en-US" sz="3200" dirty="0">
                <a:effectLst/>
                <a:latin typeface="Arial" panose="020B0604020202020204" pitchFamily="34" charset="0"/>
                <a:ea typeface="Times New Roman" panose="02020603050405020304" pitchFamily="18" charset="0"/>
                <a:cs typeface="Arial" panose="020B0604020202020204" pitchFamily="34" charset="0"/>
              </a:rPr>
              <a:t>In lettuce, A. </a:t>
            </a:r>
            <a:r>
              <a:rPr lang="en-US" sz="3200" dirty="0" err="1">
                <a:effectLst/>
                <a:latin typeface="Arial" panose="020B0604020202020204" pitchFamily="34" charset="0"/>
                <a:ea typeface="Times New Roman" panose="02020603050405020304" pitchFamily="18" charset="0"/>
                <a:cs typeface="Arial" panose="020B0604020202020204" pitchFamily="34" charset="0"/>
              </a:rPr>
              <a:t>subrufescens</a:t>
            </a:r>
            <a:r>
              <a:rPr lang="en-US" sz="3200" dirty="0">
                <a:effectLst/>
                <a:latin typeface="Arial" panose="020B0604020202020204" pitchFamily="34" charset="0"/>
                <a:ea typeface="Times New Roman" panose="02020603050405020304" pitchFamily="18" charset="0"/>
                <a:cs typeface="Arial" panose="020B0604020202020204" pitchFamily="34" charset="0"/>
              </a:rPr>
              <a:t> and L. edodes SMS produced higher dry matter yields than NPK fertilizers (Paredes et al., 2016). SMS use has also shown higher yields than mineral fertilizers across various crops (Gobbi et al., 2015; Wuest et al., 2012).</a:t>
            </a:r>
            <a:endParaRPr lang="ro-RO" sz="3200" dirty="0">
              <a:effectLst/>
              <a:latin typeface="Arial" panose="020B0604020202020204" pitchFamily="34" charset="0"/>
              <a:ea typeface="Times New Roman" panose="02020603050405020304" pitchFamily="18" charset="0"/>
              <a:cs typeface="Arial" panose="020B0604020202020204" pitchFamily="34" charset="0"/>
            </a:endParaRPr>
          </a:p>
          <a:p>
            <a:pPr>
              <a:buNone/>
            </a:pPr>
            <a:r>
              <a:rPr lang="ro-RO"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a:effectLst/>
                <a:latin typeface="Arial" panose="020B0604020202020204" pitchFamily="34" charset="0"/>
                <a:ea typeface="Calibri" panose="020F0502020204030204" pitchFamily="34" charset="0"/>
                <a:cs typeface="Arial" panose="020B0604020202020204" pitchFamily="34" charset="0"/>
              </a:rPr>
              <a:t>Was to investigate the potential of using mushroom compost in fruit growing, particularly in the culture of fruit shrubs. In this sense, observations and determinations were made in the experimental field and confirmed by the chemical analyzes carried out in the agrochemical laboratory of RSFG </a:t>
            </a:r>
            <a:r>
              <a:rPr lang="en-US" sz="3200" dirty="0" err="1">
                <a:effectLst/>
                <a:latin typeface="Arial" panose="020B0604020202020204" pitchFamily="34" charset="0"/>
                <a:ea typeface="Calibri" panose="020F0502020204030204" pitchFamily="34" charset="0"/>
                <a:cs typeface="Arial" panose="020B0604020202020204" pitchFamily="34" charset="0"/>
              </a:rPr>
              <a:t>Baneasa</a:t>
            </a:r>
            <a:r>
              <a:rPr lang="en-US" sz="3200" dirty="0">
                <a:effectLst/>
                <a:latin typeface="Arial" panose="020B0604020202020204" pitchFamily="34" charset="0"/>
                <a:ea typeface="Calibri" panose="020F0502020204030204" pitchFamily="34" charset="0"/>
                <a:cs typeface="Arial" panose="020B0604020202020204" pitchFamily="34" charset="0"/>
              </a:rPr>
              <a:t> Bucharest (Dogaru et al., 2024)</a:t>
            </a:r>
            <a:endParaRPr lang="en-GB" sz="3200" noProof="0" dirty="0">
              <a:latin typeface="Arial" panose="020B0604020202020204" pitchFamily="34" charset="0"/>
              <a:ea typeface="Arial" charset="0"/>
              <a:cs typeface="Arial" panose="020B0604020202020204" pitchFamily="34" charset="0"/>
            </a:endParaRPr>
          </a:p>
        </p:txBody>
      </p:sp>
      <p:sp>
        <p:nvSpPr>
          <p:cNvPr id="22" name="TextBox 21"/>
          <p:cNvSpPr txBox="1"/>
          <p:nvPr/>
        </p:nvSpPr>
        <p:spPr>
          <a:xfrm>
            <a:off x="13515180" y="12034829"/>
            <a:ext cx="14631918" cy="1200197"/>
          </a:xfrm>
          <a:prstGeom prst="rect">
            <a:avLst/>
          </a:prstGeom>
          <a:noFill/>
        </p:spPr>
        <p:txBody>
          <a:bodyPr wrap="square" rtlCol="0">
            <a:spAutoFit/>
          </a:bodyPr>
          <a:lstStyle/>
          <a:p>
            <a:pPr algn="ctr"/>
            <a:r>
              <a:rPr lang="en-GB" sz="4000" b="1" noProof="0" dirty="0">
                <a:latin typeface="Arial" charset="0"/>
                <a:ea typeface="Arial" charset="0"/>
                <a:cs typeface="Arial" charset="0"/>
              </a:rPr>
              <a:t>RESULTS AND DISCUSSION</a:t>
            </a:r>
          </a:p>
          <a:p>
            <a:endParaRPr lang="en-GB" sz="3200" noProof="0" dirty="0">
              <a:latin typeface="Arial" charset="0"/>
              <a:ea typeface="Arial" charset="0"/>
              <a:cs typeface="Arial" charset="0"/>
            </a:endParaRPr>
          </a:p>
        </p:txBody>
      </p:sp>
      <p:cxnSp>
        <p:nvCxnSpPr>
          <p:cNvPr id="24" name="Straight Connector 23"/>
          <p:cNvCxnSpPr/>
          <p:nvPr/>
        </p:nvCxnSpPr>
        <p:spPr>
          <a:xfrm>
            <a:off x="2567" y="6525948"/>
            <a:ext cx="28797858"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67" y="6680080"/>
            <a:ext cx="28797858"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5231" y="1837570"/>
            <a:ext cx="16769963" cy="4884325"/>
          </a:xfrm>
          <a:prstGeom prst="rect">
            <a:avLst/>
          </a:prstGeom>
          <a:noFill/>
        </p:spPr>
        <p:txBody>
          <a:bodyPr wrap="square" rtlCol="0">
            <a:spAutoFit/>
          </a:bodyPr>
          <a:lstStyle/>
          <a:p>
            <a:pPr algn="ctr"/>
            <a:r>
              <a:rPr lang="en-GB" sz="7999" b="1" noProof="0" dirty="0">
                <a:latin typeface="Arial Black" panose="020B0A04020102020204" pitchFamily="34" charset="0"/>
              </a:rPr>
              <a:t>CONFERINȚA NAȚIONALĂ “ANIVERSAREA ICAR”</a:t>
            </a:r>
          </a:p>
          <a:p>
            <a:pPr algn="ctr"/>
            <a:r>
              <a:rPr lang="en-GB" sz="7999" b="1" noProof="0" dirty="0" err="1">
                <a:latin typeface="Arial Black" panose="020B0A04020102020204" pitchFamily="34" charset="0"/>
              </a:rPr>
              <a:t>Ediția</a:t>
            </a:r>
            <a:r>
              <a:rPr lang="en-GB" sz="7999" b="1" noProof="0" dirty="0">
                <a:latin typeface="Arial Black" panose="020B0A04020102020204" pitchFamily="34" charset="0"/>
              </a:rPr>
              <a:t> IV – 29 </a:t>
            </a:r>
            <a:r>
              <a:rPr lang="en-GB" sz="7999" b="1" noProof="0" dirty="0" err="1">
                <a:latin typeface="Arial Black" panose="020B0A04020102020204" pitchFamily="34" charset="0"/>
              </a:rPr>
              <a:t>mai</a:t>
            </a:r>
            <a:r>
              <a:rPr lang="en-GB" sz="7999" b="1" noProof="0" dirty="0">
                <a:latin typeface="Arial Black" panose="020B0A04020102020204" pitchFamily="34" charset="0"/>
              </a:rPr>
              <a:t> 2025</a:t>
            </a:r>
          </a:p>
          <a:p>
            <a:endParaRPr lang="en-GB" sz="7141" noProof="0" dirty="0"/>
          </a:p>
        </p:txBody>
      </p:sp>
      <p:pic>
        <p:nvPicPr>
          <p:cNvPr id="27" name="Picture 2" descr="H:\Contul meu Drive\Strategie 10 ani\Rebranding SCDP Baneasa\Logo SCDP Baneasa - nou 2024-05-29 at 15.5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2042" y="1125023"/>
            <a:ext cx="4240059" cy="42257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711" y="1125023"/>
            <a:ext cx="4069224" cy="4225734"/>
          </a:xfrm>
          <a:prstGeom prst="rect">
            <a:avLst/>
          </a:prstGeom>
        </p:spPr>
      </p:pic>
      <p:sp>
        <p:nvSpPr>
          <p:cNvPr id="9" name="CasetăText 8">
            <a:extLst>
              <a:ext uri="{FF2B5EF4-FFF2-40B4-BE49-F238E27FC236}">
                <a16:creationId xmlns:a16="http://schemas.microsoft.com/office/drawing/2014/main" id="{9C60DBBD-44EA-F0FB-BDAB-4DB1B0641E98}"/>
              </a:ext>
            </a:extLst>
          </p:cNvPr>
          <p:cNvSpPr txBox="1"/>
          <p:nvPr/>
        </p:nvSpPr>
        <p:spPr>
          <a:xfrm>
            <a:off x="1795662" y="10727424"/>
            <a:ext cx="25209101" cy="954107"/>
          </a:xfrm>
          <a:prstGeom prst="rect">
            <a:avLst/>
          </a:prstGeom>
          <a:noFill/>
        </p:spPr>
        <p:txBody>
          <a:bodyPr wrap="square">
            <a:spAutoFit/>
          </a:bodyPr>
          <a:lstStyle/>
          <a:p>
            <a:pPr algn="r"/>
            <a:r>
              <a:rPr lang="en-GB" sz="1800" b="1" i="1" noProof="0" dirty="0">
                <a:effectLst/>
                <a:latin typeface="Arial" panose="020B0604020202020204" pitchFamily="34" charset="0"/>
                <a:ea typeface="Calibri" panose="020F0502020204030204" pitchFamily="34" charset="0"/>
                <a:cs typeface="Arial" panose="020B0604020202020204" pitchFamily="34" charset="0"/>
              </a:rPr>
              <a:t>Correspondence address*:</a:t>
            </a:r>
            <a:r>
              <a:rPr lang="en-GB" sz="1800" noProof="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dogaru.mihaela</a:t>
            </a:r>
            <a:r>
              <a:rPr lang="en-US" sz="1800" dirty="0">
                <a:effectLst/>
                <a:latin typeface="Calibri" panose="020F0502020204030204" pitchFamily="34" charset="0"/>
                <a:ea typeface="Calibri" panose="020F0502020204030204" pitchFamily="34" charset="0"/>
                <a:cs typeface="Arial" panose="020B0604020202020204" pitchFamily="34" charset="0"/>
              </a:rPr>
              <a:t> @ scdpbaneasa.ro</a:t>
            </a:r>
            <a:endParaRPr lang="en-GB" noProof="0" dirty="0">
              <a:latin typeface="Arial" panose="020B0604020202020204" pitchFamily="34" charset="0"/>
              <a:cs typeface="Arial" panose="020B0604020202020204" pitchFamily="34" charset="0"/>
            </a:endParaRPr>
          </a:p>
          <a:p>
            <a:pPr algn="r">
              <a:buNone/>
            </a:pPr>
            <a:endParaRPr lang="en-GB" sz="1800" noProof="0" dirty="0">
              <a:effectLst/>
              <a:latin typeface="Arial" panose="020B0604020202020204" pitchFamily="34" charset="0"/>
              <a:ea typeface="SimSun" panose="02010600030101010101" pitchFamily="2" charset="-122"/>
              <a:cs typeface="Arial" panose="020B0604020202020204" pitchFamily="34" charset="0"/>
            </a:endParaRPr>
          </a:p>
          <a:p>
            <a:pPr algn="r">
              <a:buNone/>
            </a:pPr>
            <a:r>
              <a:rPr lang="en-GB" sz="1800" noProof="0" dirty="0">
                <a:effectLst/>
                <a:latin typeface="Arial" panose="020B0604020202020204" pitchFamily="34" charset="0"/>
                <a:ea typeface="SimSun" panose="02010600030101010101" pitchFamily="2" charset="-122"/>
                <a:cs typeface="Arial" panose="020B0604020202020204" pitchFamily="34" charset="0"/>
              </a:rPr>
              <a:t>Research and Development Station for Fruit Tree Growing Băneasa, 4 Ion Ionescu de la Brad Boulevard, Sector 1, Bucharest, Romania, Phone +40 212 330 613, Fax +40 212 330 614; E-mail secretariat@scdpbaneasa.ro</a:t>
            </a:r>
            <a:endParaRPr lang="en-GB" sz="20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22">
            <a:extLst>
              <a:ext uri="{FF2B5EF4-FFF2-40B4-BE49-F238E27FC236}">
                <a16:creationId xmlns:a16="http://schemas.microsoft.com/office/drawing/2014/main" id="{CFC19362-46C1-C519-C1F9-A6D01A90C39A}"/>
              </a:ext>
            </a:extLst>
          </p:cNvPr>
          <p:cNvSpPr txBox="1"/>
          <p:nvPr/>
        </p:nvSpPr>
        <p:spPr>
          <a:xfrm>
            <a:off x="14586167" y="34763769"/>
            <a:ext cx="13823126" cy="7602081"/>
          </a:xfrm>
          <a:prstGeom prst="rect">
            <a:avLst/>
          </a:prstGeom>
          <a:noFill/>
        </p:spPr>
        <p:txBody>
          <a:bodyPr wrap="square" rtlCol="0">
            <a:spAutoFit/>
          </a:bodyPr>
          <a:lstStyle/>
          <a:p>
            <a:r>
              <a:rPr lang="en-GB" sz="4000" b="1" noProof="0" dirty="0">
                <a:latin typeface="Arial" charset="0"/>
                <a:ea typeface="Arial" charset="0"/>
                <a:cs typeface="Arial" charset="0"/>
              </a:rPr>
              <a:t>CONCLUSIONS </a:t>
            </a:r>
            <a:endParaRPr lang="ro-RO" sz="4000" b="1" noProof="0" dirty="0">
              <a:latin typeface="Arial" charset="0"/>
              <a:ea typeface="Arial" charset="0"/>
              <a:cs typeface="Arial" charset="0"/>
            </a:endParaRPr>
          </a:p>
          <a:p>
            <a:pPr fontAlgn="auto">
              <a:buNone/>
            </a:pPr>
            <a:r>
              <a:rPr lang="en-US" sz="3200" dirty="0">
                <a:effectLst/>
                <a:latin typeface="Arial" panose="020B0604020202020204" pitchFamily="34" charset="0"/>
                <a:ea typeface="Calibri" panose="020F0502020204030204" pitchFamily="34" charset="0"/>
                <a:cs typeface="Arial" panose="020B0604020202020204" pitchFamily="34" charset="0"/>
              </a:rPr>
              <a:t>Spent mushroom substrate has considerable potential in sustainable orchard and horticultural systems:</a:t>
            </a:r>
            <a:endParaRPr lang="ro-RO" sz="3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auto">
              <a:buSzPts val="1000"/>
              <a:buFont typeface="Symbol" panose="05050102010706020507" pitchFamily="18" charset="2"/>
              <a:buChar char=""/>
              <a:tabLst>
                <a:tab pos="457200" algn="l"/>
              </a:tabLst>
            </a:pPr>
            <a:r>
              <a:rPr lang="en-US" sz="3200" dirty="0">
                <a:effectLst/>
                <a:latin typeface="Arial" panose="020B0604020202020204" pitchFamily="34" charset="0"/>
                <a:ea typeface="Calibri" panose="020F0502020204030204" pitchFamily="34" charset="0"/>
                <a:cs typeface="Arial" panose="020B0604020202020204" pitchFamily="34" charset="0"/>
              </a:rPr>
              <a:t>SMS is a valuable by-product of an expanding agricultural sector.</a:t>
            </a:r>
            <a:endParaRPr lang="ro-RO" sz="3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auto">
              <a:buSzPts val="1000"/>
              <a:buFont typeface="Symbol" panose="05050102010706020507" pitchFamily="18" charset="2"/>
              <a:buChar char=""/>
              <a:tabLst>
                <a:tab pos="457200" algn="l"/>
              </a:tabLst>
            </a:pPr>
            <a:r>
              <a:rPr lang="en-US" sz="3200" dirty="0">
                <a:effectLst/>
                <a:latin typeface="Arial" panose="020B0604020202020204" pitchFamily="34" charset="0"/>
                <a:ea typeface="Calibri" panose="020F0502020204030204" pitchFamily="34" charset="0"/>
                <a:cs typeface="Arial" panose="020B0604020202020204" pitchFamily="34" charset="0"/>
              </a:rPr>
              <a:t>Its application improves soil fertility, structure, and biological activity.</a:t>
            </a:r>
            <a:endParaRPr lang="ro-RO" sz="3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auto">
              <a:buSzPts val="1000"/>
              <a:buFont typeface="Symbol" panose="05050102010706020507" pitchFamily="18" charset="2"/>
              <a:buChar char=""/>
              <a:tabLst>
                <a:tab pos="457200" algn="l"/>
              </a:tabLst>
            </a:pPr>
            <a:r>
              <a:rPr lang="en-US" sz="3200" dirty="0">
                <a:effectLst/>
                <a:latin typeface="Arial" panose="020B0604020202020204" pitchFamily="34" charset="0"/>
                <a:ea typeface="Calibri" panose="020F0502020204030204" pitchFamily="34" charset="0"/>
                <a:cs typeface="Arial" panose="020B0604020202020204" pitchFamily="34" charset="0"/>
              </a:rPr>
              <a:t>It aligns with circular economy principles and can be used in composting, biofertilizers, construction materials, energy, and as a growth medium.</a:t>
            </a:r>
            <a:endParaRPr lang="ro-RO" sz="3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auto">
              <a:buSzPts val="1000"/>
              <a:buFont typeface="Symbol" panose="05050102010706020507" pitchFamily="18" charset="2"/>
              <a:buChar char=""/>
              <a:tabLst>
                <a:tab pos="457200" algn="l"/>
              </a:tabLst>
            </a:pPr>
            <a:r>
              <a:rPr lang="en-US" sz="3200" dirty="0">
                <a:effectLst/>
                <a:latin typeface="Arial" panose="020B0604020202020204" pitchFamily="34" charset="0"/>
                <a:ea typeface="Calibri" panose="020F0502020204030204" pitchFamily="34" charset="0"/>
                <a:cs typeface="Arial" panose="020B0604020202020204" pitchFamily="34" charset="0"/>
              </a:rPr>
              <a:t>In controlled orchard systems, SMS enables the use of CO₂ emissions and heat, supporting EU renewable energy goals.</a:t>
            </a:r>
            <a:endParaRPr lang="ro-RO" sz="3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auto">
              <a:buSzPts val="1000"/>
              <a:buFont typeface="Symbol" panose="05050102010706020507" pitchFamily="18" charset="2"/>
              <a:buChar char=""/>
              <a:tabLst>
                <a:tab pos="457200" algn="l"/>
              </a:tabLst>
            </a:pPr>
            <a:r>
              <a:rPr lang="en-US" sz="3200" dirty="0">
                <a:effectLst/>
                <a:latin typeface="Arial" panose="020B0604020202020204" pitchFamily="34" charset="0"/>
                <a:ea typeface="Calibri" panose="020F0502020204030204" pitchFamily="34" charset="0"/>
                <a:cs typeface="Arial" panose="020B0604020202020204" pitchFamily="34" charset="0"/>
              </a:rPr>
              <a:t>SMS use reduces greenhouse gas emissions and promotes soil carbon sequestration.</a:t>
            </a:r>
            <a:endParaRPr lang="ro-RO" sz="3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auto">
              <a:buSzPts val="1000"/>
              <a:buFont typeface="Symbol" panose="05050102010706020507" pitchFamily="18" charset="2"/>
              <a:buChar char=""/>
              <a:tabLst>
                <a:tab pos="457200" algn="l"/>
              </a:tabLst>
            </a:pPr>
            <a:r>
              <a:rPr lang="en-US" sz="3200" dirty="0">
                <a:effectLst/>
                <a:latin typeface="Arial" panose="020B0604020202020204" pitchFamily="34" charset="0"/>
                <a:ea typeface="Calibri" panose="020F0502020204030204" pitchFamily="34" charset="0"/>
                <a:cs typeface="Arial" panose="020B0604020202020204" pitchFamily="34" charset="0"/>
              </a:rPr>
              <a:t>Standardization, improved logistics, and environmental risk mitigation are essential for broader adoption.</a:t>
            </a:r>
            <a:endParaRPr lang="ro-RO" sz="3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auto">
              <a:buSzPts val="1000"/>
              <a:buFont typeface="Symbol" panose="05050102010706020507" pitchFamily="18" charset="2"/>
              <a:buChar char=""/>
              <a:tabLst>
                <a:tab pos="457200" algn="l"/>
              </a:tabLst>
            </a:pPr>
            <a:r>
              <a:rPr lang="en-US" sz="3200" dirty="0">
                <a:effectLst/>
                <a:latin typeface="Arial" panose="020B0604020202020204" pitchFamily="34" charset="0"/>
                <a:ea typeface="Calibri" panose="020F0502020204030204" pitchFamily="34" charset="0"/>
                <a:cs typeface="Arial" panose="020B0604020202020204" pitchFamily="34" charset="0"/>
              </a:rPr>
              <a:t>SMS offers a sustainable alternative to conventional fertilizers, with added benefits for soil and crop quality.</a:t>
            </a:r>
            <a:endParaRPr lang="ro-RO"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22">
            <a:extLst>
              <a:ext uri="{FF2B5EF4-FFF2-40B4-BE49-F238E27FC236}">
                <a16:creationId xmlns:a16="http://schemas.microsoft.com/office/drawing/2014/main" id="{04E8EF75-E16D-0BE6-1A69-4F2A5A8D6097}"/>
              </a:ext>
            </a:extLst>
          </p:cNvPr>
          <p:cNvSpPr txBox="1"/>
          <p:nvPr/>
        </p:nvSpPr>
        <p:spPr>
          <a:xfrm>
            <a:off x="1350396" y="38481067"/>
            <a:ext cx="12782672" cy="3662541"/>
          </a:xfrm>
          <a:prstGeom prst="rect">
            <a:avLst/>
          </a:prstGeom>
          <a:noFill/>
        </p:spPr>
        <p:txBody>
          <a:bodyPr wrap="square" rtlCol="0">
            <a:spAutoFit/>
          </a:bodyPr>
          <a:lstStyle/>
          <a:p>
            <a:pPr algn="just"/>
            <a:r>
              <a:rPr lang="en-GB" sz="4000" b="1" noProof="0" dirty="0">
                <a:latin typeface="Arial" charset="0"/>
                <a:ea typeface="Arial" charset="0"/>
                <a:cs typeface="Arial" charset="0"/>
              </a:rPr>
              <a:t>ACKNOWLEDGEMENTS </a:t>
            </a:r>
            <a:endParaRPr lang="ro-RO" sz="4000" b="1" noProof="0" dirty="0">
              <a:latin typeface="Arial" charset="0"/>
              <a:ea typeface="Arial" charset="0"/>
              <a:cs typeface="Arial" charset="0"/>
            </a:endParaRPr>
          </a:p>
          <a:p>
            <a:pPr algn="just"/>
            <a:r>
              <a:rPr lang="en-US" sz="3200" dirty="0">
                <a:latin typeface="Arial" panose="020B0604020202020204" pitchFamily="34" charset="0"/>
                <a:cs typeface="Arial" panose="020B0604020202020204" pitchFamily="34" charset="0"/>
              </a:rPr>
              <a:t>The authors thank RSFG Băneasa and ASAS for their contributions to </a:t>
            </a:r>
            <a:r>
              <a:rPr lang="en-US" sz="3200" dirty="0" err="1">
                <a:latin typeface="Arial" panose="020B0604020202020204" pitchFamily="34" charset="0"/>
                <a:cs typeface="Arial" panose="020B0604020202020204" pitchFamily="34" charset="0"/>
              </a:rPr>
              <a:t>to</a:t>
            </a:r>
            <a:r>
              <a:rPr lang="en-US" sz="3200" dirty="0">
                <a:latin typeface="Arial" panose="020B0604020202020204" pitchFamily="34" charset="0"/>
                <a:cs typeface="Arial" panose="020B0604020202020204" pitchFamily="34" charset="0"/>
              </a:rPr>
              <a:t> the development and application of technological sequences for land preparation, orchard establishment, fruit tree cropping systems, and soil maintenance operations using mechanized </a:t>
            </a:r>
            <a:r>
              <a:rPr lang="en-US" sz="3200" dirty="0" err="1">
                <a:latin typeface="Arial" panose="020B0604020202020204" pitchFamily="34" charset="0"/>
                <a:cs typeface="Arial" panose="020B0604020202020204" pitchFamily="34" charset="0"/>
              </a:rPr>
              <a:t>methods.This</a:t>
            </a:r>
            <a:r>
              <a:rPr lang="en-US" sz="3200" dirty="0">
                <a:latin typeface="Arial" panose="020B0604020202020204" pitchFamily="34" charset="0"/>
                <a:cs typeface="Arial" panose="020B0604020202020204" pitchFamily="34" charset="0"/>
              </a:rPr>
              <a:t> work was supported by SCDP Băneasa, ICDP Pitești-</a:t>
            </a:r>
            <a:r>
              <a:rPr lang="en-US" sz="3200" dirty="0" err="1">
                <a:latin typeface="Arial" panose="020B0604020202020204" pitchFamily="34" charset="0"/>
                <a:cs typeface="Arial" panose="020B0604020202020204" pitchFamily="34" charset="0"/>
              </a:rPr>
              <a:t>Mărăcineni</a:t>
            </a:r>
            <a:r>
              <a:rPr lang="en-US" sz="3200" dirty="0">
                <a:latin typeface="Arial" panose="020B0604020202020204" pitchFamily="34" charset="0"/>
                <a:cs typeface="Arial" panose="020B0604020202020204" pitchFamily="34" charset="0"/>
              </a:rPr>
              <a:t>, and the ASAS Thematic Plan 2021–2027</a:t>
            </a:r>
            <a:r>
              <a:rPr lang="ro-RO"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6" name="Imagine 5">
            <a:extLst>
              <a:ext uri="{FF2B5EF4-FFF2-40B4-BE49-F238E27FC236}">
                <a16:creationId xmlns:a16="http://schemas.microsoft.com/office/drawing/2014/main" id="{0BC7BAB5-B183-C35F-4127-3790327F8B51}"/>
              </a:ext>
            </a:extLst>
          </p:cNvPr>
          <p:cNvPicPr>
            <a:picLocks noChangeAspect="1"/>
          </p:cNvPicPr>
          <p:nvPr/>
        </p:nvPicPr>
        <p:blipFill>
          <a:blip r:embed="rId4"/>
          <a:stretch>
            <a:fillRect/>
          </a:stretch>
        </p:blipFill>
        <p:spPr>
          <a:xfrm>
            <a:off x="566003" y="17522714"/>
            <a:ext cx="9103601" cy="5814728"/>
          </a:xfrm>
          <a:prstGeom prst="rect">
            <a:avLst/>
          </a:prstGeom>
        </p:spPr>
      </p:pic>
      <p:sp>
        <p:nvSpPr>
          <p:cNvPr id="14" name="CasetăText 13">
            <a:extLst>
              <a:ext uri="{FF2B5EF4-FFF2-40B4-BE49-F238E27FC236}">
                <a16:creationId xmlns:a16="http://schemas.microsoft.com/office/drawing/2014/main" id="{155E6D70-BA3C-DB12-2BC7-A4AF4B6762C7}"/>
              </a:ext>
            </a:extLst>
          </p:cNvPr>
          <p:cNvSpPr txBox="1"/>
          <p:nvPr/>
        </p:nvSpPr>
        <p:spPr>
          <a:xfrm>
            <a:off x="1439233" y="22946884"/>
            <a:ext cx="14451494" cy="707886"/>
          </a:xfrm>
          <a:prstGeom prst="rect">
            <a:avLst/>
          </a:prstGeom>
          <a:noFill/>
        </p:spPr>
        <p:txBody>
          <a:bodyPr wrap="square">
            <a:spAutoFit/>
          </a:bodyPr>
          <a:lstStyle/>
          <a:p>
            <a:r>
              <a:rPr lang="ro-RO" sz="2000" dirty="0">
                <a:latin typeface="Arial" panose="020B0604020202020204" pitchFamily="34" charset="0"/>
                <a:cs typeface="Arial" panose="020B0604020202020204" pitchFamily="34" charset="0"/>
              </a:rPr>
              <a:t>Fig.1. </a:t>
            </a:r>
            <a:r>
              <a:rPr lang="en-US" sz="2000" dirty="0">
                <a:latin typeface="Arial" panose="020B0604020202020204" pitchFamily="34" charset="0"/>
                <a:cs typeface="Arial" panose="020B0604020202020204" pitchFamily="34" charset="0"/>
              </a:rPr>
              <a:t>Mushroom</a:t>
            </a:r>
            <a:r>
              <a:rPr lang="en-US" sz="2000" dirty="0"/>
              <a:t> species</a:t>
            </a:r>
          </a:p>
          <a:p>
            <a:r>
              <a:rPr lang="en-US" sz="2000" dirty="0"/>
              <a:t>(Sursa: Market. us Media)</a:t>
            </a:r>
          </a:p>
        </p:txBody>
      </p:sp>
      <p:pic>
        <p:nvPicPr>
          <p:cNvPr id="15" name="Imagine 14">
            <a:extLst>
              <a:ext uri="{FF2B5EF4-FFF2-40B4-BE49-F238E27FC236}">
                <a16:creationId xmlns:a16="http://schemas.microsoft.com/office/drawing/2014/main" id="{3EBBCF9F-2C9B-23A5-1A14-0757C2D4BAA6}"/>
              </a:ext>
            </a:extLst>
          </p:cNvPr>
          <p:cNvPicPr>
            <a:picLocks noChangeAspect="1"/>
          </p:cNvPicPr>
          <p:nvPr/>
        </p:nvPicPr>
        <p:blipFill>
          <a:blip r:embed="rId5"/>
          <a:stretch>
            <a:fillRect/>
          </a:stretch>
        </p:blipFill>
        <p:spPr>
          <a:xfrm>
            <a:off x="9669604" y="18388598"/>
            <a:ext cx="4544656" cy="4290247"/>
          </a:xfrm>
          <a:prstGeom prst="rect">
            <a:avLst/>
          </a:prstGeom>
        </p:spPr>
      </p:pic>
      <p:sp>
        <p:nvSpPr>
          <p:cNvPr id="29" name="CasetăText 28">
            <a:extLst>
              <a:ext uri="{FF2B5EF4-FFF2-40B4-BE49-F238E27FC236}">
                <a16:creationId xmlns:a16="http://schemas.microsoft.com/office/drawing/2014/main" id="{40A10B58-E724-9D96-692E-8D82A55529E5}"/>
              </a:ext>
            </a:extLst>
          </p:cNvPr>
          <p:cNvSpPr txBox="1"/>
          <p:nvPr/>
        </p:nvSpPr>
        <p:spPr>
          <a:xfrm>
            <a:off x="8733952" y="23143031"/>
            <a:ext cx="7174464" cy="707886"/>
          </a:xfrm>
          <a:prstGeom prst="rect">
            <a:avLst/>
          </a:prstGeom>
          <a:noFill/>
        </p:spPr>
        <p:txBody>
          <a:bodyPr wrap="square">
            <a:spAutoFit/>
          </a:bodyPr>
          <a:lstStyle/>
          <a:p>
            <a:r>
              <a:rPr lang="ro-RO" sz="2000" dirty="0"/>
              <a:t>Fig.2.</a:t>
            </a:r>
            <a:r>
              <a:rPr lang="en-US" sz="2000" dirty="0"/>
              <a:t>Use of SMS in a circular economy</a:t>
            </a:r>
          </a:p>
          <a:p>
            <a:r>
              <a:rPr lang="en-US" sz="2000" dirty="0"/>
              <a:t>(Sursa/Source: </a:t>
            </a:r>
            <a:r>
              <a:rPr lang="en-US" sz="2000" dirty="0">
                <a:latin typeface="Arial" panose="020B0604020202020204" pitchFamily="34" charset="0"/>
                <a:cs typeface="Arial" panose="020B0604020202020204" pitchFamily="34" charset="0"/>
              </a:rPr>
              <a:t>Daniel</a:t>
            </a:r>
            <a:r>
              <a:rPr lang="en-US" sz="2000" dirty="0"/>
              <a:t> Grimm &amp; Han AB </a:t>
            </a:r>
            <a:r>
              <a:rPr lang="en-US" sz="2000" dirty="0" err="1"/>
              <a:t>Wösten</a:t>
            </a:r>
            <a:r>
              <a:rPr lang="en-US" sz="2000" dirty="0"/>
              <a:t>, 2018.)</a:t>
            </a:r>
          </a:p>
        </p:txBody>
      </p:sp>
      <p:sp>
        <p:nvSpPr>
          <p:cNvPr id="30" name="Săgeată: dreapta 29">
            <a:extLst>
              <a:ext uri="{FF2B5EF4-FFF2-40B4-BE49-F238E27FC236}">
                <a16:creationId xmlns:a16="http://schemas.microsoft.com/office/drawing/2014/main" id="{013AF9BD-495D-6794-2C92-FED361EB51B2}"/>
              </a:ext>
            </a:extLst>
          </p:cNvPr>
          <p:cNvSpPr/>
          <p:nvPr/>
        </p:nvSpPr>
        <p:spPr>
          <a:xfrm>
            <a:off x="8110329" y="20102977"/>
            <a:ext cx="1769751" cy="3785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1" name="Imagine 30">
            <a:extLst>
              <a:ext uri="{FF2B5EF4-FFF2-40B4-BE49-F238E27FC236}">
                <a16:creationId xmlns:a16="http://schemas.microsoft.com/office/drawing/2014/main" id="{DA252007-1252-9776-C390-3505270C1B5E}"/>
              </a:ext>
            </a:extLst>
          </p:cNvPr>
          <p:cNvPicPr>
            <a:picLocks noChangeAspect="1"/>
          </p:cNvPicPr>
          <p:nvPr/>
        </p:nvPicPr>
        <p:blipFill>
          <a:blip r:embed="rId6"/>
          <a:stretch>
            <a:fillRect/>
          </a:stretch>
        </p:blipFill>
        <p:spPr>
          <a:xfrm>
            <a:off x="14667358" y="13554556"/>
            <a:ext cx="13741934" cy="14255775"/>
          </a:xfrm>
          <a:prstGeom prst="rect">
            <a:avLst/>
          </a:prstGeom>
        </p:spPr>
      </p:pic>
      <p:sp>
        <p:nvSpPr>
          <p:cNvPr id="33" name="CasetăText 32">
            <a:extLst>
              <a:ext uri="{FF2B5EF4-FFF2-40B4-BE49-F238E27FC236}">
                <a16:creationId xmlns:a16="http://schemas.microsoft.com/office/drawing/2014/main" id="{CD00FBC5-0263-DF88-BD04-BEA7AC4A5EB6}"/>
              </a:ext>
            </a:extLst>
          </p:cNvPr>
          <p:cNvSpPr txBox="1"/>
          <p:nvPr/>
        </p:nvSpPr>
        <p:spPr>
          <a:xfrm>
            <a:off x="14494676" y="12558850"/>
            <a:ext cx="17711530" cy="416204"/>
          </a:xfrm>
          <a:prstGeom prst="rect">
            <a:avLst/>
          </a:prstGeom>
          <a:noFill/>
        </p:spPr>
        <p:txBody>
          <a:bodyPr wrap="square">
            <a:spAutoFit/>
          </a:bodyPr>
          <a:lstStyle/>
          <a:p>
            <a:pPr algn="just" fontAlgn="auto">
              <a:lnSpc>
                <a:spcPct val="115000"/>
              </a:lnSpc>
              <a:spcAft>
                <a:spcPts val="1000"/>
              </a:spcAft>
            </a:pPr>
            <a:r>
              <a:rPr lang="ro-RO"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Tabel 1.</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Reuse of spent mushroom substrate (SMS) as soil amendment based on outcome reported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inpertinent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publications</a:t>
            </a:r>
            <a:endParaRPr lang="ro-RO"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CasetăText 34">
            <a:extLst>
              <a:ext uri="{FF2B5EF4-FFF2-40B4-BE49-F238E27FC236}">
                <a16:creationId xmlns:a16="http://schemas.microsoft.com/office/drawing/2014/main" id="{C561C7FE-A9B0-42F7-9CA9-F0A2F2F06D7F}"/>
              </a:ext>
            </a:extLst>
          </p:cNvPr>
          <p:cNvSpPr txBox="1"/>
          <p:nvPr/>
        </p:nvSpPr>
        <p:spPr>
          <a:xfrm>
            <a:off x="14462954" y="27779692"/>
            <a:ext cx="14150741" cy="634533"/>
          </a:xfrm>
          <a:prstGeom prst="rect">
            <a:avLst/>
          </a:prstGeom>
          <a:noFill/>
        </p:spPr>
        <p:txBody>
          <a:bodyPr wrap="square">
            <a:spAutoFit/>
          </a:bodyPr>
          <a:lstStyle/>
          <a:p>
            <a:pPr algn="just" fontAlgn="auto">
              <a:lnSpc>
                <a:spcPct val="115000"/>
              </a:lnSpc>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Abbreviations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used:NPK-nitogen</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phosphorus, potassium; NR - not reported; OC - organic carbon; OM - organic matter; PGPB - plant growth promoting bacteria; TN - total nitrogen</a:t>
            </a:r>
            <a:endParaRPr lang="ro-RO"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6" name="Imagine 35">
            <a:extLst>
              <a:ext uri="{FF2B5EF4-FFF2-40B4-BE49-F238E27FC236}">
                <a16:creationId xmlns:a16="http://schemas.microsoft.com/office/drawing/2014/main" id="{D118BD42-D879-EBCD-8943-CE07F6343C79}"/>
              </a:ext>
            </a:extLst>
          </p:cNvPr>
          <p:cNvPicPr>
            <a:picLocks noChangeAspect="1"/>
          </p:cNvPicPr>
          <p:nvPr/>
        </p:nvPicPr>
        <p:blipFill>
          <a:blip r:embed="rId7"/>
          <a:stretch>
            <a:fillRect/>
          </a:stretch>
        </p:blipFill>
        <p:spPr>
          <a:xfrm>
            <a:off x="16337030" y="28458182"/>
            <a:ext cx="4654413" cy="5639652"/>
          </a:xfrm>
          <a:prstGeom prst="ellipse">
            <a:avLst/>
          </a:prstGeom>
          <a:ln>
            <a:noFill/>
          </a:ln>
          <a:effectLst>
            <a:softEdge rad="112500"/>
          </a:effectLst>
        </p:spPr>
      </p:pic>
      <p:pic>
        <p:nvPicPr>
          <p:cNvPr id="39" name="Imagine 38">
            <a:extLst>
              <a:ext uri="{FF2B5EF4-FFF2-40B4-BE49-F238E27FC236}">
                <a16:creationId xmlns:a16="http://schemas.microsoft.com/office/drawing/2014/main" id="{85006EA9-1B9D-F411-E71C-0D307A3AA47F}"/>
              </a:ext>
            </a:extLst>
          </p:cNvPr>
          <p:cNvPicPr>
            <a:picLocks noChangeAspect="1"/>
          </p:cNvPicPr>
          <p:nvPr/>
        </p:nvPicPr>
        <p:blipFill>
          <a:blip r:embed="rId8"/>
          <a:stretch>
            <a:fillRect/>
          </a:stretch>
        </p:blipFill>
        <p:spPr>
          <a:xfrm>
            <a:off x="20560937" y="28043987"/>
            <a:ext cx="3531515" cy="6278249"/>
          </a:xfrm>
          <a:prstGeom prst="ellipse">
            <a:avLst/>
          </a:prstGeom>
          <a:ln>
            <a:noFill/>
          </a:ln>
          <a:effectLst>
            <a:softEdge rad="112500"/>
          </a:effectLst>
        </p:spPr>
      </p:pic>
      <p:pic>
        <p:nvPicPr>
          <p:cNvPr id="38" name="Imagine 37">
            <a:extLst>
              <a:ext uri="{FF2B5EF4-FFF2-40B4-BE49-F238E27FC236}">
                <a16:creationId xmlns:a16="http://schemas.microsoft.com/office/drawing/2014/main" id="{113F6AA9-DAF1-AA02-3B73-553E570442A8}"/>
              </a:ext>
            </a:extLst>
          </p:cNvPr>
          <p:cNvPicPr>
            <a:picLocks noChangeAspect="1"/>
          </p:cNvPicPr>
          <p:nvPr/>
        </p:nvPicPr>
        <p:blipFill>
          <a:blip r:embed="rId9"/>
          <a:stretch>
            <a:fillRect/>
          </a:stretch>
        </p:blipFill>
        <p:spPr>
          <a:xfrm>
            <a:off x="19466062" y="28581774"/>
            <a:ext cx="3099331" cy="1889836"/>
          </a:xfrm>
          <a:prstGeom prst="rect">
            <a:avLst/>
          </a:prstGeom>
        </p:spPr>
      </p:pic>
      <p:pic>
        <p:nvPicPr>
          <p:cNvPr id="37" name="Imagine 36">
            <a:extLst>
              <a:ext uri="{FF2B5EF4-FFF2-40B4-BE49-F238E27FC236}">
                <a16:creationId xmlns:a16="http://schemas.microsoft.com/office/drawing/2014/main" id="{0B0EDDA0-D950-C238-FC4A-EE65EB4B039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975735" y="31819164"/>
            <a:ext cx="1710808" cy="1282377"/>
          </a:xfrm>
          <a:prstGeom prst="ellipse">
            <a:avLst/>
          </a:prstGeom>
          <a:ln>
            <a:noFill/>
          </a:ln>
          <a:effectLst>
            <a:softEdge rad="112500"/>
          </a:effectLst>
        </p:spPr>
      </p:pic>
      <p:sp>
        <p:nvSpPr>
          <p:cNvPr id="41" name="CasetăText 40">
            <a:extLst>
              <a:ext uri="{FF2B5EF4-FFF2-40B4-BE49-F238E27FC236}">
                <a16:creationId xmlns:a16="http://schemas.microsoft.com/office/drawing/2014/main" id="{DC726E84-6054-4D1F-F9A8-F19482D6A75C}"/>
              </a:ext>
            </a:extLst>
          </p:cNvPr>
          <p:cNvSpPr txBox="1"/>
          <p:nvPr/>
        </p:nvSpPr>
        <p:spPr>
          <a:xfrm>
            <a:off x="14530647" y="34115614"/>
            <a:ext cx="13075524" cy="416204"/>
          </a:xfrm>
          <a:prstGeom prst="rect">
            <a:avLst/>
          </a:prstGeom>
          <a:noFill/>
        </p:spPr>
        <p:txBody>
          <a:bodyPr wrap="square">
            <a:spAutoFit/>
          </a:bodyPr>
          <a:lstStyle/>
          <a:p>
            <a:pPr>
              <a:lnSpc>
                <a:spcPct val="115000"/>
              </a:lnSpc>
              <a:spcAft>
                <a:spcPts val="1000"/>
              </a:spcAft>
            </a:pPr>
            <a:r>
              <a:rPr lang="ro-RO" sz="2000" dirty="0">
                <a:effectLst/>
                <a:latin typeface="Arial" panose="020B0604020202020204" pitchFamily="34" charset="0"/>
                <a:ea typeface="Calibri" panose="020F0502020204030204" pitchFamily="34" charset="0"/>
                <a:cs typeface="Arial" panose="020B0604020202020204" pitchFamily="34" charset="0"/>
              </a:rPr>
              <a:t>Fig.3.Location of </a:t>
            </a:r>
            <a:r>
              <a:rPr lang="ro-RO" sz="2000" dirty="0" err="1">
                <a:effectLst/>
                <a:latin typeface="Arial" panose="020B0604020202020204" pitchFamily="34" charset="0"/>
                <a:ea typeface="Calibri" panose="020F0502020204030204" pitchFamily="34" charset="0"/>
                <a:cs typeface="Arial" panose="020B0604020202020204" pitchFamily="34" charset="0"/>
              </a:rPr>
              <a:t>the</a:t>
            </a:r>
            <a:r>
              <a:rPr lang="ro-RO" sz="2000" dirty="0">
                <a:effectLst/>
                <a:latin typeface="Arial" panose="020B0604020202020204" pitchFamily="34" charset="0"/>
                <a:ea typeface="Calibri" panose="020F0502020204030204" pitchFamily="34" charset="0"/>
                <a:cs typeface="Arial" panose="020B0604020202020204" pitchFamily="34" charset="0"/>
              </a:rPr>
              <a:t> experiment in </a:t>
            </a:r>
            <a:r>
              <a:rPr lang="ro-RO" sz="2000" dirty="0" err="1">
                <a:effectLst/>
                <a:latin typeface="Arial" panose="020B0604020202020204" pitchFamily="34" charset="0"/>
                <a:ea typeface="Calibri" panose="020F0502020204030204" pitchFamily="34" charset="0"/>
                <a:cs typeface="Arial" panose="020B0604020202020204" pitchFamily="34" charset="0"/>
              </a:rPr>
              <a:t>the</a:t>
            </a:r>
            <a:r>
              <a:rPr lang="ro-RO" sz="2000" dirty="0">
                <a:effectLst/>
                <a:latin typeface="Arial" panose="020B0604020202020204" pitchFamily="34" charset="0"/>
                <a:ea typeface="Calibri" panose="020F0502020204030204" pitchFamily="34" charset="0"/>
                <a:cs typeface="Arial" panose="020B0604020202020204" pitchFamily="34" charset="0"/>
              </a:rPr>
              <a:t> Moara Domnească experimental </a:t>
            </a:r>
            <a:r>
              <a:rPr lang="ro-RO" sz="2000" dirty="0" err="1">
                <a:effectLst/>
                <a:latin typeface="Arial" panose="020B0604020202020204" pitchFamily="34" charset="0"/>
                <a:ea typeface="Calibri" panose="020F0502020204030204" pitchFamily="34" charset="0"/>
                <a:cs typeface="Arial" panose="020B0604020202020204" pitchFamily="34" charset="0"/>
              </a:rPr>
              <a:t>field</a:t>
            </a:r>
            <a:r>
              <a:rPr lang="ro-RO" sz="2000" dirty="0">
                <a:effectLst/>
                <a:latin typeface="Arial" panose="020B0604020202020204" pitchFamily="34" charset="0"/>
                <a:ea typeface="Calibri" panose="020F0502020204030204" pitchFamily="34" charset="0"/>
                <a:cs typeface="Arial" panose="020B0604020202020204" pitchFamily="34" charset="0"/>
              </a:rPr>
              <a:t>, 2024-2025 (Sursa/</a:t>
            </a:r>
            <a:r>
              <a:rPr lang="ro-RO" sz="2000" dirty="0" err="1">
                <a:effectLst/>
                <a:latin typeface="Arial" panose="020B0604020202020204" pitchFamily="34" charset="0"/>
                <a:ea typeface="Calibri" panose="020F0502020204030204" pitchFamily="34" charset="0"/>
                <a:cs typeface="Arial" panose="020B0604020202020204" pitchFamily="34" charset="0"/>
              </a:rPr>
              <a:t>Source</a:t>
            </a:r>
            <a:r>
              <a:rPr lang="ro-RO" sz="2000" dirty="0">
                <a:effectLst/>
                <a:latin typeface="Arial" panose="020B0604020202020204" pitchFamily="34" charset="0"/>
                <a:ea typeface="Calibri" panose="020F0502020204030204" pitchFamily="34" charset="0"/>
                <a:cs typeface="Arial" panose="020B0604020202020204" pitchFamily="34" charset="0"/>
              </a:rPr>
              <a:t>: original)</a:t>
            </a:r>
          </a:p>
        </p:txBody>
      </p:sp>
    </p:spTree>
    <p:extLst>
      <p:ext uri="{BB962C8B-B14F-4D97-AF65-F5344CB8AC3E}">
        <p14:creationId xmlns:p14="http://schemas.microsoft.com/office/powerpoint/2010/main" val="1478231825"/>
      </p:ext>
    </p:extLst>
  </p:cSld>
  <p:clrMapOvr>
    <a:masterClrMapping/>
  </p:clrMapOvr>
</p:sld>
</file>

<file path=ppt/theme/theme1.xml><?xml version="1.0" encoding="utf-8"?>
<a:theme xmlns:a="http://schemas.openxmlformats.org/drawingml/2006/main" name="Temă Office">
  <a:themeElements>
    <a:clrScheme name="Temă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ă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ă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TotalTime>
  <Words>698</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SimSun</vt:lpstr>
      <vt:lpstr>Arial</vt:lpstr>
      <vt:lpstr>Arial Black</vt:lpstr>
      <vt:lpstr>Calibri</vt:lpstr>
      <vt:lpstr>Calibri Light</vt:lpstr>
      <vt:lpstr>Symbol</vt:lpstr>
      <vt:lpstr>Times New Roman</vt:lpstr>
      <vt:lpstr>Temă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190</cp:revision>
  <cp:lastPrinted>2020-03-30T08:43:16Z</cp:lastPrinted>
  <dcterms:created xsi:type="dcterms:W3CDTF">2015-08-26T05:25:30Z</dcterms:created>
  <dcterms:modified xsi:type="dcterms:W3CDTF">2025-05-19T05:10:28Z</dcterms:modified>
</cp:coreProperties>
</file>