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sldIdLst>
    <p:sldId id="256" r:id="rId2"/>
  </p:sldIdLst>
  <p:sldSz cx="28800425" cy="43200638"/>
  <p:notesSz cx="6669088"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471" userDrawn="1">
          <p15:clr>
            <a:srgbClr val="A4A3A4"/>
          </p15:clr>
        </p15:guide>
        <p15:guide id="2" pos="10228" userDrawn="1">
          <p15:clr>
            <a:srgbClr val="A4A3A4"/>
          </p15:clr>
        </p15:guide>
        <p15:guide id="3" orient="horz" pos="13606" userDrawn="1">
          <p15:clr>
            <a:srgbClr val="A4A3A4"/>
          </p15:clr>
        </p15:guide>
        <p15:guide id="4" pos="907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40"/>
    <p:restoredTop sz="95149" autoAdjust="0"/>
  </p:normalViewPr>
  <p:slideViewPr>
    <p:cSldViewPr snapToGrid="0" snapToObjects="1">
      <p:cViewPr>
        <p:scale>
          <a:sx n="30" d="100"/>
          <a:sy n="30" d="100"/>
        </p:scale>
        <p:origin x="828" y="24"/>
      </p:cViewPr>
      <p:guideLst>
        <p:guide orient="horz" pos="12471"/>
        <p:guide pos="10228"/>
        <p:guide orient="horz" pos="13606"/>
        <p:guide pos="907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ro-RO"/>
              <a:t>Faceți clic pentru a edita stilul de titlu coordonator</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ro-RO"/>
              <a:t>Faceți clic pentru a edita stilul de subtitlu coordonator</a:t>
            </a:r>
            <a:endParaRPr lang="en-US" dirty="0"/>
          </a:p>
        </p:txBody>
      </p:sp>
      <p:sp>
        <p:nvSpPr>
          <p:cNvPr id="4" name="Date Placeholder 3"/>
          <p:cNvSpPr>
            <a:spLocks noGrp="1"/>
          </p:cNvSpPr>
          <p:nvPr>
            <p:ph type="dt" sz="half" idx="10"/>
          </p:nvPr>
        </p:nvSpPr>
        <p:spPr/>
        <p:txBody>
          <a:bodyPr/>
          <a:lstStyle/>
          <a:p>
            <a:fld id="{CEF384D3-BD68-D045-BB96-14DF123A789F}"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1901517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3" name="Vertical Text Placeholder 2"/>
          <p:cNvSpPr>
            <a:spLocks noGrp="1"/>
          </p:cNvSpPr>
          <p:nvPr>
            <p:ph type="body" orient="vert" idx="1"/>
          </p:nvPr>
        </p:nvSpPr>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CEF384D3-BD68-D045-BB96-14DF123A789F}"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820423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610306" y="2300034"/>
            <a:ext cx="6210092" cy="36610544"/>
          </a:xfrm>
        </p:spPr>
        <p:txBody>
          <a:bodyPr vert="eaVert"/>
          <a:lstStyle/>
          <a:p>
            <a:r>
              <a:rPr lang="ro-RO"/>
              <a:t>Faceți clic pentru a edita stilul de titlu coordonator</a:t>
            </a:r>
            <a:endParaRPr lang="en-US" dirty="0"/>
          </a:p>
        </p:txBody>
      </p:sp>
      <p:sp>
        <p:nvSpPr>
          <p:cNvPr id="3" name="Vertical Text Placeholder 2"/>
          <p:cNvSpPr>
            <a:spLocks noGrp="1"/>
          </p:cNvSpPr>
          <p:nvPr>
            <p:ph type="body" orient="vert" idx="1"/>
          </p:nvPr>
        </p:nvSpPr>
        <p:spPr>
          <a:xfrm>
            <a:off x="1980031" y="2300034"/>
            <a:ext cx="18270270" cy="36610544"/>
          </a:xfrm>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CEF384D3-BD68-D045-BB96-14DF123A789F}"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351097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3" name="Content Placeholder 2"/>
          <p:cNvSpPr>
            <a:spLocks noGrp="1"/>
          </p:cNvSpPr>
          <p:nvPr>
            <p:ph idx="1"/>
          </p:nvPr>
        </p:nvSpPr>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CEF384D3-BD68-D045-BB96-14DF123A789F}"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835692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e 1"/>
          <p:cNvSpPr>
            <a:spLocks noGrp="1"/>
          </p:cNvSpPr>
          <p:nvPr>
            <p:ph type="title"/>
          </p:nvPr>
        </p:nvSpPr>
        <p:spPr>
          <a:xfrm>
            <a:off x="1965030" y="10770172"/>
            <a:ext cx="24840367" cy="17970262"/>
          </a:xfrm>
        </p:spPr>
        <p:txBody>
          <a:bodyPr anchor="b"/>
          <a:lstStyle>
            <a:lvl1pPr>
              <a:defRPr sz="18898"/>
            </a:lvl1pPr>
          </a:lstStyle>
          <a:p>
            <a:r>
              <a:rPr lang="ro-RO"/>
              <a:t>Faceți clic pentru a edita stilul de titlu coordonator</a:t>
            </a:r>
            <a:endParaRPr lang="en-US" dirty="0"/>
          </a:p>
        </p:txBody>
      </p:sp>
      <p:sp>
        <p:nvSpPr>
          <p:cNvPr id="3" name="Text Placeholder 2"/>
          <p:cNvSpPr>
            <a:spLocks noGrp="1"/>
          </p:cNvSpPr>
          <p:nvPr>
            <p:ph type="body" idx="1"/>
          </p:nvPr>
        </p:nvSpPr>
        <p:spPr>
          <a:xfrm>
            <a:off x="1965030" y="28910440"/>
            <a:ext cx="24840367" cy="9450136"/>
          </a:xfrm>
        </p:spPr>
        <p:txBody>
          <a:bodyPr/>
          <a:lstStyle>
            <a:lvl1pPr marL="0" indent="0">
              <a:buNone/>
              <a:defRPr sz="7559">
                <a:solidFill>
                  <a:schemeClr val="tx1"/>
                </a:solidFill>
              </a:defRPr>
            </a:lvl1pPr>
            <a:lvl2pPr marL="1440043" indent="0">
              <a:buNone/>
              <a:defRPr sz="6299">
                <a:solidFill>
                  <a:schemeClr val="tx1">
                    <a:tint val="75000"/>
                  </a:schemeClr>
                </a:solidFill>
              </a:defRPr>
            </a:lvl2pPr>
            <a:lvl3pPr marL="2880086" indent="0">
              <a:buNone/>
              <a:defRPr sz="5669">
                <a:solidFill>
                  <a:schemeClr val="tx1">
                    <a:tint val="75000"/>
                  </a:schemeClr>
                </a:solidFill>
              </a:defRPr>
            </a:lvl3pPr>
            <a:lvl4pPr marL="4320129" indent="0">
              <a:buNone/>
              <a:defRPr sz="5040">
                <a:solidFill>
                  <a:schemeClr val="tx1">
                    <a:tint val="75000"/>
                  </a:schemeClr>
                </a:solidFill>
              </a:defRPr>
            </a:lvl4pPr>
            <a:lvl5pPr marL="5760171" indent="0">
              <a:buNone/>
              <a:defRPr sz="5040">
                <a:solidFill>
                  <a:schemeClr val="tx1">
                    <a:tint val="75000"/>
                  </a:schemeClr>
                </a:solidFill>
              </a:defRPr>
            </a:lvl5pPr>
            <a:lvl6pPr marL="7200214" indent="0">
              <a:buNone/>
              <a:defRPr sz="5040">
                <a:solidFill>
                  <a:schemeClr val="tx1">
                    <a:tint val="75000"/>
                  </a:schemeClr>
                </a:solidFill>
              </a:defRPr>
            </a:lvl6pPr>
            <a:lvl7pPr marL="8640257" indent="0">
              <a:buNone/>
              <a:defRPr sz="5040">
                <a:solidFill>
                  <a:schemeClr val="tx1">
                    <a:tint val="75000"/>
                  </a:schemeClr>
                </a:solidFill>
              </a:defRPr>
            </a:lvl7pPr>
            <a:lvl8pPr marL="10080300" indent="0">
              <a:buNone/>
              <a:defRPr sz="5040">
                <a:solidFill>
                  <a:schemeClr val="tx1">
                    <a:tint val="75000"/>
                  </a:schemeClr>
                </a:solidFill>
              </a:defRPr>
            </a:lvl8pPr>
            <a:lvl9pPr marL="11520343" indent="0">
              <a:buNone/>
              <a:defRPr sz="5040">
                <a:solidFill>
                  <a:schemeClr val="tx1">
                    <a:tint val="75000"/>
                  </a:schemeClr>
                </a:solidFill>
              </a:defRPr>
            </a:lvl9pPr>
          </a:lstStyle>
          <a:p>
            <a:pPr lvl="0"/>
            <a:r>
              <a:rPr lang="ro-RO"/>
              <a:t>Faceţi clic pentru a edita Master stiluri text</a:t>
            </a:r>
          </a:p>
        </p:txBody>
      </p:sp>
      <p:sp>
        <p:nvSpPr>
          <p:cNvPr id="4" name="Date Placeholder 3"/>
          <p:cNvSpPr>
            <a:spLocks noGrp="1"/>
          </p:cNvSpPr>
          <p:nvPr>
            <p:ph type="dt" sz="half" idx="10"/>
          </p:nvPr>
        </p:nvSpPr>
        <p:spPr/>
        <p:txBody>
          <a:bodyPr/>
          <a:lstStyle/>
          <a:p>
            <a:fld id="{CEF384D3-BD68-D045-BB96-14DF123A789F}"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1710380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3" name="Content Placeholder 2"/>
          <p:cNvSpPr>
            <a:spLocks noGrp="1"/>
          </p:cNvSpPr>
          <p:nvPr>
            <p:ph sz="half" idx="1"/>
          </p:nvPr>
        </p:nvSpPr>
        <p:spPr>
          <a:xfrm>
            <a:off x="1980029" y="11500170"/>
            <a:ext cx="12240181" cy="2741040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Content Placeholder 3"/>
          <p:cNvSpPr>
            <a:spLocks noGrp="1"/>
          </p:cNvSpPr>
          <p:nvPr>
            <p:ph sz="half" idx="2"/>
          </p:nvPr>
        </p:nvSpPr>
        <p:spPr>
          <a:xfrm>
            <a:off x="14580215" y="11500170"/>
            <a:ext cx="12240181" cy="2741040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Date Placeholder 4"/>
          <p:cNvSpPr>
            <a:spLocks noGrp="1"/>
          </p:cNvSpPr>
          <p:nvPr>
            <p:ph type="dt" sz="half" idx="10"/>
          </p:nvPr>
        </p:nvSpPr>
        <p:spPr/>
        <p:txBody>
          <a:bodyPr/>
          <a:lstStyle/>
          <a:p>
            <a:fld id="{CEF384D3-BD68-D045-BB96-14DF123A789F}" type="datetimeFigureOut">
              <a:rPr lang="en-US" smtClean="0"/>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3210235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e 1"/>
          <p:cNvSpPr>
            <a:spLocks noGrp="1"/>
          </p:cNvSpPr>
          <p:nvPr>
            <p:ph type="title"/>
          </p:nvPr>
        </p:nvSpPr>
        <p:spPr>
          <a:xfrm>
            <a:off x="1983780" y="2300044"/>
            <a:ext cx="24840367" cy="8350126"/>
          </a:xfrm>
        </p:spPr>
        <p:txBody>
          <a:bodyPr/>
          <a:lstStyle/>
          <a:p>
            <a:r>
              <a:rPr lang="ro-RO"/>
              <a:t>Faceți clic pentru a edita stilul de titlu coordonator</a:t>
            </a:r>
            <a:endParaRPr lang="en-US" dirty="0"/>
          </a:p>
        </p:txBody>
      </p:sp>
      <p:sp>
        <p:nvSpPr>
          <p:cNvPr id="3" name="Text Placeholder 2"/>
          <p:cNvSpPr>
            <a:spLocks noGrp="1"/>
          </p:cNvSpPr>
          <p:nvPr>
            <p:ph type="body" idx="1"/>
          </p:nvPr>
        </p:nvSpPr>
        <p:spPr>
          <a:xfrm>
            <a:off x="1983784" y="10590160"/>
            <a:ext cx="12183928" cy="5190073"/>
          </a:xfrm>
        </p:spPr>
        <p:txBody>
          <a:bodyPr anchor="b"/>
          <a:lstStyle>
            <a:lvl1pPr marL="0" indent="0">
              <a:buNone/>
              <a:defRPr sz="7559" b="1"/>
            </a:lvl1pPr>
            <a:lvl2pPr marL="1440043" indent="0">
              <a:buNone/>
              <a:defRPr sz="6299" b="1"/>
            </a:lvl2pPr>
            <a:lvl3pPr marL="2880086" indent="0">
              <a:buNone/>
              <a:defRPr sz="5669" b="1"/>
            </a:lvl3pPr>
            <a:lvl4pPr marL="4320129" indent="0">
              <a:buNone/>
              <a:defRPr sz="5040" b="1"/>
            </a:lvl4pPr>
            <a:lvl5pPr marL="5760171" indent="0">
              <a:buNone/>
              <a:defRPr sz="5040" b="1"/>
            </a:lvl5pPr>
            <a:lvl6pPr marL="7200214" indent="0">
              <a:buNone/>
              <a:defRPr sz="5040" b="1"/>
            </a:lvl6pPr>
            <a:lvl7pPr marL="8640257" indent="0">
              <a:buNone/>
              <a:defRPr sz="5040" b="1"/>
            </a:lvl7pPr>
            <a:lvl8pPr marL="10080300" indent="0">
              <a:buNone/>
              <a:defRPr sz="5040" b="1"/>
            </a:lvl8pPr>
            <a:lvl9pPr marL="11520343" indent="0">
              <a:buNone/>
              <a:defRPr sz="5040" b="1"/>
            </a:lvl9pPr>
          </a:lstStyle>
          <a:p>
            <a:pPr lvl="0"/>
            <a:r>
              <a:rPr lang="ro-RO"/>
              <a:t>Faceţi clic pentru a edita Master stiluri text</a:t>
            </a:r>
          </a:p>
        </p:txBody>
      </p:sp>
      <p:sp>
        <p:nvSpPr>
          <p:cNvPr id="4" name="Content Placeholder 3"/>
          <p:cNvSpPr>
            <a:spLocks noGrp="1"/>
          </p:cNvSpPr>
          <p:nvPr>
            <p:ph sz="half" idx="2"/>
          </p:nvPr>
        </p:nvSpPr>
        <p:spPr>
          <a:xfrm>
            <a:off x="1983784" y="15780233"/>
            <a:ext cx="12183928" cy="23210346"/>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Text Placeholder 4"/>
          <p:cNvSpPr>
            <a:spLocks noGrp="1"/>
          </p:cNvSpPr>
          <p:nvPr>
            <p:ph type="body" sz="quarter" idx="3"/>
          </p:nvPr>
        </p:nvSpPr>
        <p:spPr>
          <a:xfrm>
            <a:off x="14580217" y="10590160"/>
            <a:ext cx="12243932" cy="5190073"/>
          </a:xfrm>
        </p:spPr>
        <p:txBody>
          <a:bodyPr anchor="b"/>
          <a:lstStyle>
            <a:lvl1pPr marL="0" indent="0">
              <a:buNone/>
              <a:defRPr sz="7559" b="1"/>
            </a:lvl1pPr>
            <a:lvl2pPr marL="1440043" indent="0">
              <a:buNone/>
              <a:defRPr sz="6299" b="1"/>
            </a:lvl2pPr>
            <a:lvl3pPr marL="2880086" indent="0">
              <a:buNone/>
              <a:defRPr sz="5669" b="1"/>
            </a:lvl3pPr>
            <a:lvl4pPr marL="4320129" indent="0">
              <a:buNone/>
              <a:defRPr sz="5040" b="1"/>
            </a:lvl4pPr>
            <a:lvl5pPr marL="5760171" indent="0">
              <a:buNone/>
              <a:defRPr sz="5040" b="1"/>
            </a:lvl5pPr>
            <a:lvl6pPr marL="7200214" indent="0">
              <a:buNone/>
              <a:defRPr sz="5040" b="1"/>
            </a:lvl6pPr>
            <a:lvl7pPr marL="8640257" indent="0">
              <a:buNone/>
              <a:defRPr sz="5040" b="1"/>
            </a:lvl7pPr>
            <a:lvl8pPr marL="10080300" indent="0">
              <a:buNone/>
              <a:defRPr sz="5040" b="1"/>
            </a:lvl8pPr>
            <a:lvl9pPr marL="11520343" indent="0">
              <a:buNone/>
              <a:defRPr sz="5040" b="1"/>
            </a:lvl9pPr>
          </a:lstStyle>
          <a:p>
            <a:pPr lvl="0"/>
            <a:r>
              <a:rPr lang="ro-RO"/>
              <a:t>Faceţi clic pentru a edita Master stiluri text</a:t>
            </a:r>
          </a:p>
        </p:txBody>
      </p:sp>
      <p:sp>
        <p:nvSpPr>
          <p:cNvPr id="6" name="Content Placeholder 5"/>
          <p:cNvSpPr>
            <a:spLocks noGrp="1"/>
          </p:cNvSpPr>
          <p:nvPr>
            <p:ph sz="quarter" idx="4"/>
          </p:nvPr>
        </p:nvSpPr>
        <p:spPr>
          <a:xfrm>
            <a:off x="14580217" y="15780233"/>
            <a:ext cx="12243932" cy="23210346"/>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7" name="Date Placeholder 6"/>
          <p:cNvSpPr>
            <a:spLocks noGrp="1"/>
          </p:cNvSpPr>
          <p:nvPr>
            <p:ph type="dt" sz="half" idx="10"/>
          </p:nvPr>
        </p:nvSpPr>
        <p:spPr/>
        <p:txBody>
          <a:bodyPr/>
          <a:lstStyle/>
          <a:p>
            <a:fld id="{CEF384D3-BD68-D045-BB96-14DF123A789F}" type="datetimeFigureOut">
              <a:rPr lang="en-US" smtClean="0"/>
              <a:t>5/12/2025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235699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3" name="Date Placeholder 2"/>
          <p:cNvSpPr>
            <a:spLocks noGrp="1"/>
          </p:cNvSpPr>
          <p:nvPr>
            <p:ph type="dt" sz="half" idx="10"/>
          </p:nvPr>
        </p:nvSpPr>
        <p:spPr/>
        <p:txBody>
          <a:bodyPr/>
          <a:lstStyle/>
          <a:p>
            <a:fld id="{CEF384D3-BD68-D045-BB96-14DF123A789F}" type="datetimeFigureOut">
              <a:rPr lang="en-US" smtClean="0"/>
              <a:t>5/12/2025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427726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F384D3-BD68-D045-BB96-14DF123A789F}" type="datetimeFigureOut">
              <a:rPr lang="en-US" smtClean="0"/>
              <a:t>5/12/2025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1937457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1983780" y="2880042"/>
            <a:ext cx="9288887" cy="10080149"/>
          </a:xfrm>
        </p:spPr>
        <p:txBody>
          <a:bodyPr anchor="b"/>
          <a:lstStyle>
            <a:lvl1pPr>
              <a:defRPr sz="10079"/>
            </a:lvl1pPr>
          </a:lstStyle>
          <a:p>
            <a:r>
              <a:rPr lang="ro-RO"/>
              <a:t>Faceți clic pentru a edita stilul de titlu coordonator</a:t>
            </a:r>
            <a:endParaRPr lang="en-US" dirty="0"/>
          </a:p>
        </p:txBody>
      </p:sp>
      <p:sp>
        <p:nvSpPr>
          <p:cNvPr id="3" name="Content Placeholder 2"/>
          <p:cNvSpPr>
            <a:spLocks noGrp="1"/>
          </p:cNvSpPr>
          <p:nvPr>
            <p:ph idx="1"/>
          </p:nvPr>
        </p:nvSpPr>
        <p:spPr>
          <a:xfrm>
            <a:off x="12243932" y="6220102"/>
            <a:ext cx="14580215" cy="30700453"/>
          </a:xfrm>
        </p:spPr>
        <p:txBody>
          <a:bodyPr/>
          <a:lstStyle>
            <a:lvl1pPr>
              <a:defRPr sz="10079"/>
            </a:lvl1pPr>
            <a:lvl2pPr>
              <a:defRPr sz="8819"/>
            </a:lvl2pPr>
            <a:lvl3pPr>
              <a:defRPr sz="7559"/>
            </a:lvl3pPr>
            <a:lvl4pPr>
              <a:defRPr sz="6299"/>
            </a:lvl4pPr>
            <a:lvl5pPr>
              <a:defRPr sz="6299"/>
            </a:lvl5pPr>
            <a:lvl6pPr>
              <a:defRPr sz="6299"/>
            </a:lvl6pPr>
            <a:lvl7pPr>
              <a:defRPr sz="6299"/>
            </a:lvl7pPr>
            <a:lvl8pPr>
              <a:defRPr sz="6299"/>
            </a:lvl8pPr>
            <a:lvl9pPr>
              <a:defRPr sz="6299"/>
            </a:lvl9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Text Placeholder 3"/>
          <p:cNvSpPr>
            <a:spLocks noGrp="1"/>
          </p:cNvSpPr>
          <p:nvPr>
            <p:ph type="body" sz="half" idx="2"/>
          </p:nvPr>
        </p:nvSpPr>
        <p:spPr>
          <a:xfrm>
            <a:off x="1983780" y="12960191"/>
            <a:ext cx="9288887" cy="24010358"/>
          </a:xfrm>
        </p:spPr>
        <p:txBody>
          <a:bodyPr/>
          <a:lstStyle>
            <a:lvl1pPr marL="0" indent="0">
              <a:buNone/>
              <a:defRPr sz="5040"/>
            </a:lvl1pPr>
            <a:lvl2pPr marL="1440043" indent="0">
              <a:buNone/>
              <a:defRPr sz="4410"/>
            </a:lvl2pPr>
            <a:lvl3pPr marL="2880086" indent="0">
              <a:buNone/>
              <a:defRPr sz="3780"/>
            </a:lvl3pPr>
            <a:lvl4pPr marL="4320129" indent="0">
              <a:buNone/>
              <a:defRPr sz="3150"/>
            </a:lvl4pPr>
            <a:lvl5pPr marL="5760171" indent="0">
              <a:buNone/>
              <a:defRPr sz="3150"/>
            </a:lvl5pPr>
            <a:lvl6pPr marL="7200214" indent="0">
              <a:buNone/>
              <a:defRPr sz="3150"/>
            </a:lvl6pPr>
            <a:lvl7pPr marL="8640257" indent="0">
              <a:buNone/>
              <a:defRPr sz="3150"/>
            </a:lvl7pPr>
            <a:lvl8pPr marL="10080300" indent="0">
              <a:buNone/>
              <a:defRPr sz="3150"/>
            </a:lvl8pPr>
            <a:lvl9pPr marL="11520343" indent="0">
              <a:buNone/>
              <a:defRPr sz="3150"/>
            </a:lvl9pPr>
          </a:lstStyle>
          <a:p>
            <a:pPr lvl="0"/>
            <a:r>
              <a:rPr lang="ro-RO"/>
              <a:t>Faceţi clic pentru a edita Master stiluri text</a:t>
            </a:r>
          </a:p>
        </p:txBody>
      </p:sp>
      <p:sp>
        <p:nvSpPr>
          <p:cNvPr id="5" name="Date Placeholder 4"/>
          <p:cNvSpPr>
            <a:spLocks noGrp="1"/>
          </p:cNvSpPr>
          <p:nvPr>
            <p:ph type="dt" sz="half" idx="10"/>
          </p:nvPr>
        </p:nvSpPr>
        <p:spPr/>
        <p:txBody>
          <a:bodyPr/>
          <a:lstStyle/>
          <a:p>
            <a:fld id="{CEF384D3-BD68-D045-BB96-14DF123A789F}" type="datetimeFigureOut">
              <a:rPr lang="en-US" smtClean="0"/>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827885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1983780" y="2880042"/>
            <a:ext cx="9288887" cy="10080149"/>
          </a:xfrm>
        </p:spPr>
        <p:txBody>
          <a:bodyPr anchor="b"/>
          <a:lstStyle>
            <a:lvl1pPr>
              <a:defRPr sz="10079"/>
            </a:lvl1pPr>
          </a:lstStyle>
          <a:p>
            <a:r>
              <a:rPr lang="ro-RO"/>
              <a:t>Faceți clic pentru a edita stilul de titlu coordonator</a:t>
            </a:r>
            <a:endParaRPr lang="en-US" dirty="0"/>
          </a:p>
        </p:txBody>
      </p:sp>
      <p:sp>
        <p:nvSpPr>
          <p:cNvPr id="3" name="Picture Placeholder 2"/>
          <p:cNvSpPr>
            <a:spLocks noGrp="1" noChangeAspect="1"/>
          </p:cNvSpPr>
          <p:nvPr>
            <p:ph type="pic" idx="1"/>
          </p:nvPr>
        </p:nvSpPr>
        <p:spPr>
          <a:xfrm>
            <a:off x="12243932" y="6220102"/>
            <a:ext cx="14580215" cy="30700453"/>
          </a:xfrm>
        </p:spPr>
        <p:txBody>
          <a:bodyPr anchor="t"/>
          <a:lstStyle>
            <a:lvl1pPr marL="0" indent="0">
              <a:buNone/>
              <a:defRPr sz="10079"/>
            </a:lvl1pPr>
            <a:lvl2pPr marL="1440043" indent="0">
              <a:buNone/>
              <a:defRPr sz="8819"/>
            </a:lvl2pPr>
            <a:lvl3pPr marL="2880086" indent="0">
              <a:buNone/>
              <a:defRPr sz="7559"/>
            </a:lvl3pPr>
            <a:lvl4pPr marL="4320129" indent="0">
              <a:buNone/>
              <a:defRPr sz="6299"/>
            </a:lvl4pPr>
            <a:lvl5pPr marL="5760171" indent="0">
              <a:buNone/>
              <a:defRPr sz="6299"/>
            </a:lvl5pPr>
            <a:lvl6pPr marL="7200214" indent="0">
              <a:buNone/>
              <a:defRPr sz="6299"/>
            </a:lvl6pPr>
            <a:lvl7pPr marL="8640257" indent="0">
              <a:buNone/>
              <a:defRPr sz="6299"/>
            </a:lvl7pPr>
            <a:lvl8pPr marL="10080300" indent="0">
              <a:buNone/>
              <a:defRPr sz="6299"/>
            </a:lvl8pPr>
            <a:lvl9pPr marL="11520343" indent="0">
              <a:buNone/>
              <a:defRPr sz="6299"/>
            </a:lvl9pPr>
          </a:lstStyle>
          <a:p>
            <a:r>
              <a:rPr lang="ro-RO"/>
              <a:t>Faceți clic pe pictogramă pentru a adăuga o imagine</a:t>
            </a:r>
            <a:endParaRPr lang="en-US" dirty="0"/>
          </a:p>
        </p:txBody>
      </p:sp>
      <p:sp>
        <p:nvSpPr>
          <p:cNvPr id="4" name="Text Placeholder 3"/>
          <p:cNvSpPr>
            <a:spLocks noGrp="1"/>
          </p:cNvSpPr>
          <p:nvPr>
            <p:ph type="body" sz="half" idx="2"/>
          </p:nvPr>
        </p:nvSpPr>
        <p:spPr>
          <a:xfrm>
            <a:off x="1983780" y="12960191"/>
            <a:ext cx="9288887" cy="24010358"/>
          </a:xfrm>
        </p:spPr>
        <p:txBody>
          <a:bodyPr/>
          <a:lstStyle>
            <a:lvl1pPr marL="0" indent="0">
              <a:buNone/>
              <a:defRPr sz="5040"/>
            </a:lvl1pPr>
            <a:lvl2pPr marL="1440043" indent="0">
              <a:buNone/>
              <a:defRPr sz="4410"/>
            </a:lvl2pPr>
            <a:lvl3pPr marL="2880086" indent="0">
              <a:buNone/>
              <a:defRPr sz="3780"/>
            </a:lvl3pPr>
            <a:lvl4pPr marL="4320129" indent="0">
              <a:buNone/>
              <a:defRPr sz="3150"/>
            </a:lvl4pPr>
            <a:lvl5pPr marL="5760171" indent="0">
              <a:buNone/>
              <a:defRPr sz="3150"/>
            </a:lvl5pPr>
            <a:lvl6pPr marL="7200214" indent="0">
              <a:buNone/>
              <a:defRPr sz="3150"/>
            </a:lvl6pPr>
            <a:lvl7pPr marL="8640257" indent="0">
              <a:buNone/>
              <a:defRPr sz="3150"/>
            </a:lvl7pPr>
            <a:lvl8pPr marL="10080300" indent="0">
              <a:buNone/>
              <a:defRPr sz="3150"/>
            </a:lvl8pPr>
            <a:lvl9pPr marL="11520343" indent="0">
              <a:buNone/>
              <a:defRPr sz="3150"/>
            </a:lvl9pPr>
          </a:lstStyle>
          <a:p>
            <a:pPr lvl="0"/>
            <a:r>
              <a:rPr lang="ro-RO"/>
              <a:t>Faceţi clic pentru a edita Master stiluri text</a:t>
            </a:r>
          </a:p>
        </p:txBody>
      </p:sp>
      <p:sp>
        <p:nvSpPr>
          <p:cNvPr id="5" name="Date Placeholder 4"/>
          <p:cNvSpPr>
            <a:spLocks noGrp="1"/>
          </p:cNvSpPr>
          <p:nvPr>
            <p:ph type="dt" sz="half" idx="10"/>
          </p:nvPr>
        </p:nvSpPr>
        <p:spPr/>
        <p:txBody>
          <a:bodyPr/>
          <a:lstStyle/>
          <a:p>
            <a:fld id="{CEF384D3-BD68-D045-BB96-14DF123A789F}" type="datetimeFigureOut">
              <a:rPr lang="en-US" smtClean="0"/>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1902452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ro-RO"/>
              <a:t>Faceți clic pentru a edita stilul de titlu coordonator</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75000"/>
                  </a:schemeClr>
                </a:solidFill>
              </a:defRPr>
            </a:lvl1pPr>
          </a:lstStyle>
          <a:p>
            <a:fld id="{CEF384D3-BD68-D045-BB96-14DF123A789F}" type="datetimeFigureOut">
              <a:rPr lang="en-US" smtClean="0"/>
              <a:t>5/12/2025</a:t>
            </a:fld>
            <a:endParaRPr lang="en-US"/>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75000"/>
                  </a:schemeClr>
                </a:solidFill>
              </a:defRPr>
            </a:lvl1pPr>
          </a:lstStyle>
          <a:p>
            <a:fld id="{F6206C09-6F33-3B4A-ACD9-EC8B621BEFB0}" type="slidenum">
              <a:rPr lang="en-US" smtClean="0"/>
              <a:t>‹#›</a:t>
            </a:fld>
            <a:endParaRPr lang="en-US"/>
          </a:p>
        </p:txBody>
      </p:sp>
    </p:spTree>
    <p:extLst>
      <p:ext uri="{BB962C8B-B14F-4D97-AF65-F5344CB8AC3E}">
        <p14:creationId xmlns:p14="http://schemas.microsoft.com/office/powerpoint/2010/main" val="5438192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g"/><Relationship Id="rId5" Type="http://schemas.openxmlformats.org/officeDocument/2006/relationships/image" Target="../media/image4.jpeg"/><Relationship Id="rId10" Type="http://schemas.openxmlformats.org/officeDocument/2006/relationships/image" Target="../media/image9.jp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29201353"/>
              </p:ext>
            </p:extLst>
          </p:nvPr>
        </p:nvGraphicFramePr>
        <p:xfrm>
          <a:off x="553584" y="24002884"/>
          <a:ext cx="27693258" cy="14817497"/>
        </p:xfrm>
        <a:graphic>
          <a:graphicData uri="http://schemas.openxmlformats.org/drawingml/2006/table">
            <a:tbl>
              <a:tblPr firstRow="1" bandRow="1">
                <a:tableStyleId>{0E3FDE45-AF77-4B5C-9715-49D594BDF05E}</a:tableStyleId>
              </a:tblPr>
              <a:tblGrid>
                <a:gridCol w="13846629">
                  <a:extLst>
                    <a:ext uri="{9D8B030D-6E8A-4147-A177-3AD203B41FA5}">
                      <a16:colId xmlns:a16="http://schemas.microsoft.com/office/drawing/2014/main" val="20000"/>
                    </a:ext>
                  </a:extLst>
                </a:gridCol>
                <a:gridCol w="13846629">
                  <a:extLst>
                    <a:ext uri="{9D8B030D-6E8A-4147-A177-3AD203B41FA5}">
                      <a16:colId xmlns:a16="http://schemas.microsoft.com/office/drawing/2014/main" val="20001"/>
                    </a:ext>
                  </a:extLst>
                </a:gridCol>
              </a:tblGrid>
              <a:tr h="1012487">
                <a:tc>
                  <a:txBody>
                    <a:bodyPr/>
                    <a:lstStyle/>
                    <a:p>
                      <a:pPr marL="0" marR="0" indent="0" algn="ctr" defTabSz="3239902" rtl="0" eaLnBrk="1" fontAlgn="auto" latinLnBrk="0" hangingPunct="1">
                        <a:lnSpc>
                          <a:spcPct val="100000"/>
                        </a:lnSpc>
                        <a:spcBef>
                          <a:spcPts val="0"/>
                        </a:spcBef>
                        <a:spcAft>
                          <a:spcPts val="0"/>
                        </a:spcAft>
                        <a:buClrTx/>
                        <a:buSzTx/>
                        <a:buFontTx/>
                        <a:buNone/>
                        <a:tabLst/>
                        <a:defRPr/>
                      </a:pPr>
                      <a:r>
                        <a:rPr lang="en-GB" sz="2800" noProof="0" dirty="0">
                          <a:latin typeface="Arial" pitchFamily="34" charset="0"/>
                          <a:cs typeface="Arial" pitchFamily="34" charset="0"/>
                        </a:rPr>
                        <a:t>PEACH </a:t>
                      </a:r>
                    </a:p>
                    <a:p>
                      <a:pPr marL="0" marR="0" indent="0" algn="ctr" defTabSz="3239902" rtl="0" eaLnBrk="1" fontAlgn="auto" latinLnBrk="0" hangingPunct="1">
                        <a:lnSpc>
                          <a:spcPct val="100000"/>
                        </a:lnSpc>
                        <a:spcBef>
                          <a:spcPts val="0"/>
                        </a:spcBef>
                        <a:spcAft>
                          <a:spcPts val="0"/>
                        </a:spcAft>
                        <a:buClrTx/>
                        <a:buSzTx/>
                        <a:buFontTx/>
                        <a:buNone/>
                        <a:tabLst/>
                        <a:defRPr/>
                      </a:pPr>
                      <a:r>
                        <a:rPr lang="en-GB" sz="2800" i="1" noProof="0" dirty="0">
                          <a:latin typeface="Arial" pitchFamily="34" charset="0"/>
                          <a:cs typeface="Arial" pitchFamily="34" charset="0"/>
                        </a:rPr>
                        <a:t>Prunus persica </a:t>
                      </a:r>
                      <a:r>
                        <a:rPr lang="en-GB" sz="2800" noProof="0" dirty="0">
                          <a:latin typeface="Arial" pitchFamily="34" charset="0"/>
                          <a:cs typeface="Arial" pitchFamily="34" charset="0"/>
                        </a:rPr>
                        <a:t>(L.) Batsch</a:t>
                      </a:r>
                    </a:p>
                  </a:txBody>
                  <a:tcPr marL="91430" marR="91430" marT="45715" marB="45715"/>
                </a:tc>
                <a:tc>
                  <a:txBody>
                    <a:bodyPr/>
                    <a:lstStyle/>
                    <a:p>
                      <a:pPr algn="ctr"/>
                      <a:r>
                        <a:rPr lang="en-GB" sz="2800" noProof="0" dirty="0">
                          <a:latin typeface="Arial" pitchFamily="34" charset="0"/>
                          <a:cs typeface="Arial" pitchFamily="34" charset="0"/>
                        </a:rPr>
                        <a:t>APRICOT </a:t>
                      </a:r>
                    </a:p>
                    <a:p>
                      <a:pPr algn="ctr"/>
                      <a:r>
                        <a:rPr lang="en-GB" sz="2800" i="1" noProof="0" dirty="0">
                          <a:latin typeface="Arial" pitchFamily="34" charset="0"/>
                          <a:cs typeface="Arial" pitchFamily="34" charset="0"/>
                        </a:rPr>
                        <a:t>Prunus </a:t>
                      </a:r>
                      <a:r>
                        <a:rPr lang="en-GB" sz="2800" i="1" noProof="0" dirty="0" err="1">
                          <a:latin typeface="Arial" pitchFamily="34" charset="0"/>
                          <a:cs typeface="Arial" pitchFamily="34" charset="0"/>
                        </a:rPr>
                        <a:t>armeniaca</a:t>
                      </a:r>
                      <a:r>
                        <a:rPr lang="en-GB" sz="2800" i="1" noProof="0" dirty="0">
                          <a:latin typeface="Arial" pitchFamily="34" charset="0"/>
                          <a:cs typeface="Arial" pitchFamily="34" charset="0"/>
                        </a:rPr>
                        <a:t> </a:t>
                      </a:r>
                      <a:r>
                        <a:rPr lang="en-GB" sz="2800" noProof="0" dirty="0">
                          <a:latin typeface="Arial" pitchFamily="34" charset="0"/>
                          <a:cs typeface="Arial" pitchFamily="34" charset="0"/>
                        </a:rPr>
                        <a:t>(L.)</a:t>
                      </a:r>
                    </a:p>
                  </a:txBody>
                  <a:tcPr marL="91430" marR="91430" marT="45715" marB="45715"/>
                </a:tc>
                <a:extLst>
                  <a:ext uri="{0D108BD9-81ED-4DB2-BD59-A6C34878D82A}">
                    <a16:rowId xmlns:a16="http://schemas.microsoft.com/office/drawing/2014/main" val="10000"/>
                  </a:ext>
                </a:extLst>
              </a:tr>
              <a:tr h="609600">
                <a:tc>
                  <a:txBody>
                    <a:bodyPr/>
                    <a:lstStyle/>
                    <a:p>
                      <a:pPr marL="0" indent="0" algn="ctr"/>
                      <a:r>
                        <a:rPr lang="en-GB" sz="2800" b="1" noProof="0" dirty="0"/>
                        <a:t>Alexia</a:t>
                      </a:r>
                      <a:endParaRPr lang="en-GB" sz="2800" noProof="0" dirty="0"/>
                    </a:p>
                  </a:txBody>
                  <a:tcPr marL="91430" marR="91430" marT="45715" marB="45715"/>
                </a:tc>
                <a:tc>
                  <a:txBody>
                    <a:bodyPr/>
                    <a:lstStyle/>
                    <a:p>
                      <a:pPr marL="0" indent="0" algn="ctr"/>
                      <a:r>
                        <a:rPr lang="en-GB" sz="2800" b="1" noProof="0" dirty="0"/>
                        <a:t>Carmela</a:t>
                      </a:r>
                      <a:endParaRPr lang="en-GB" sz="2800" noProof="0" dirty="0"/>
                    </a:p>
                  </a:txBody>
                  <a:tcPr marL="91430" marR="91430" marT="45715" marB="45715"/>
                </a:tc>
                <a:extLst>
                  <a:ext uri="{0D108BD9-81ED-4DB2-BD59-A6C34878D82A}">
                    <a16:rowId xmlns:a16="http://schemas.microsoft.com/office/drawing/2014/main" val="10001"/>
                  </a:ext>
                </a:extLst>
              </a:tr>
              <a:tr h="2041935">
                <a:tc>
                  <a:txBody>
                    <a:bodyPr/>
                    <a:lstStyle/>
                    <a:p>
                      <a:pPr marL="0" indent="3762375"/>
                      <a:r>
                        <a:rPr lang="en-GB" sz="2400" b="0" i="1" noProof="0" dirty="0"/>
                        <a:t>Key traits </a:t>
                      </a:r>
                    </a:p>
                    <a:p>
                      <a:pPr marL="3944938" indent="365125" algn="just">
                        <a:buFont typeface="Arial" panose="020B0604020202020204" pitchFamily="34" charset="0"/>
                        <a:buChar char="•"/>
                      </a:pPr>
                      <a:r>
                        <a:rPr lang="en-GB" sz="2400" noProof="0" dirty="0"/>
                        <a:t>Growth habit: </a:t>
                      </a:r>
                      <a:r>
                        <a:rPr lang="ro-RO" sz="2400" noProof="0" dirty="0"/>
                        <a:t>m</a:t>
                      </a:r>
                      <a:r>
                        <a:rPr lang="en-GB" sz="2400" noProof="0" dirty="0" err="1"/>
                        <a:t>edium</a:t>
                      </a:r>
                      <a:r>
                        <a:rPr lang="en-GB" sz="2400" noProof="0" dirty="0"/>
                        <a:t> </a:t>
                      </a:r>
                      <a:r>
                        <a:rPr lang="en-GB" sz="2400" noProof="0" dirty="0" err="1"/>
                        <a:t>vigor</a:t>
                      </a:r>
                      <a:r>
                        <a:rPr lang="en-GB" sz="2400" noProof="0" dirty="0"/>
                        <a:t>, semi-erect growth, globular crown; forms mixed branches.</a:t>
                      </a:r>
                    </a:p>
                    <a:p>
                      <a:pPr marL="3944938" indent="365125" algn="just">
                        <a:buFont typeface="Arial" panose="020B0604020202020204" pitchFamily="34" charset="0"/>
                        <a:buChar char="•"/>
                      </a:pPr>
                      <a:r>
                        <a:rPr lang="en-GB" sz="2400" noProof="0" dirty="0"/>
                        <a:t>Fruit: </a:t>
                      </a:r>
                      <a:r>
                        <a:rPr lang="ro-RO" sz="2400" noProof="0" dirty="0"/>
                        <a:t>l</a:t>
                      </a:r>
                      <a:r>
                        <a:rPr lang="en-GB" sz="2400" noProof="0" dirty="0" err="1"/>
                        <a:t>arge</a:t>
                      </a:r>
                      <a:r>
                        <a:rPr lang="en-GB" sz="2400" noProof="0" dirty="0"/>
                        <a:t> (150–170 g), round, slightly flattened, asymmetric; white skin with 60–70% intense red blush.</a:t>
                      </a:r>
                    </a:p>
                    <a:p>
                      <a:pPr marL="3944938" indent="365125" algn="just">
                        <a:buFont typeface="Arial" panose="020B0604020202020204" pitchFamily="34" charset="0"/>
                        <a:buChar char="•"/>
                      </a:pPr>
                      <a:r>
                        <a:rPr lang="en-GB" sz="2400" noProof="0" dirty="0"/>
                        <a:t>Flesh: </a:t>
                      </a:r>
                      <a:r>
                        <a:rPr lang="ro-RO" sz="2400" noProof="0" dirty="0"/>
                        <a:t>w</a:t>
                      </a:r>
                      <a:r>
                        <a:rPr lang="en-GB" sz="2400" noProof="0" dirty="0" err="1"/>
                        <a:t>hite</a:t>
                      </a:r>
                      <a:r>
                        <a:rPr lang="en-GB" sz="2400" noProof="0" dirty="0"/>
                        <a:t>-cream, firm, juicy, sweet-acid, aromatic; semi-clingstone.</a:t>
                      </a:r>
                    </a:p>
                    <a:p>
                      <a:pPr marL="3944938" indent="365125" algn="just">
                        <a:buFont typeface="Arial" panose="020B0604020202020204" pitchFamily="34" charset="0"/>
                        <a:buChar char="•"/>
                      </a:pPr>
                      <a:r>
                        <a:rPr lang="en-GB" sz="2400" noProof="0" dirty="0"/>
                        <a:t>Traits: </a:t>
                      </a:r>
                      <a:r>
                        <a:rPr lang="ro-RO" sz="2400" noProof="0" dirty="0"/>
                        <a:t>r</a:t>
                      </a:r>
                      <a:r>
                        <a:rPr lang="en-US" sz="2400" noProof="0" dirty="0" err="1"/>
                        <a:t>ipens</a:t>
                      </a:r>
                      <a:r>
                        <a:rPr lang="en-US" sz="2400" noProof="0" dirty="0"/>
                        <a:t> in late June (</a:t>
                      </a:r>
                      <a:r>
                        <a:rPr lang="ro-RO" sz="2400" noProof="0" dirty="0"/>
                        <a:t>3</a:t>
                      </a:r>
                      <a:r>
                        <a:rPr lang="ro-RO" sz="2400" baseline="30000" noProof="0" dirty="0"/>
                        <a:t>rd</a:t>
                      </a:r>
                      <a:r>
                        <a:rPr lang="en-US" sz="2400" noProof="0" dirty="0"/>
                        <a:t> decade), enters bearing in year II, long productive life (&gt;15 years), high yield (35–40 kg/tree)</a:t>
                      </a:r>
                      <a:r>
                        <a:rPr lang="en-GB" sz="2400" noProof="0" dirty="0"/>
                        <a:t>.</a:t>
                      </a:r>
                    </a:p>
                    <a:p>
                      <a:pPr marL="3944938" indent="365125" algn="just">
                        <a:buFont typeface="Arial" panose="020B0604020202020204" pitchFamily="34" charset="0"/>
                        <a:buChar char="•"/>
                      </a:pPr>
                      <a:r>
                        <a:rPr lang="en-GB" sz="2400" noProof="0" dirty="0"/>
                        <a:t>Resistance: </a:t>
                      </a:r>
                      <a:r>
                        <a:rPr lang="ro-RO" sz="2400" noProof="0" dirty="0"/>
                        <a:t>g</a:t>
                      </a:r>
                      <a:r>
                        <a:rPr lang="en-GB" sz="2400" noProof="0" dirty="0" err="1"/>
                        <a:t>ood</a:t>
                      </a:r>
                      <a:r>
                        <a:rPr lang="en-GB" sz="2400" noProof="0" dirty="0"/>
                        <a:t> tolerance to </a:t>
                      </a:r>
                      <a:r>
                        <a:rPr lang="en-GB" sz="2400" i="1" noProof="0" dirty="0"/>
                        <a:t>Taphrina deformans </a:t>
                      </a:r>
                      <a:r>
                        <a:rPr lang="en-GB" sz="2400" noProof="0" dirty="0"/>
                        <a:t>and </a:t>
                      </a:r>
                      <a:r>
                        <a:rPr lang="en-GB" sz="2400" i="1" noProof="0" dirty="0" err="1"/>
                        <a:t>Cytospora</a:t>
                      </a:r>
                      <a:r>
                        <a:rPr lang="en-GB" sz="2400" i="1" noProof="0" dirty="0"/>
                        <a:t> </a:t>
                      </a:r>
                      <a:r>
                        <a:rPr lang="en-GB" sz="2400" i="1" noProof="0" dirty="0" err="1"/>
                        <a:t>cincta</a:t>
                      </a:r>
                      <a:r>
                        <a:rPr lang="en-GB" sz="2400" noProof="0" dirty="0"/>
                        <a:t>; resistant to frost and drought.</a:t>
                      </a:r>
                    </a:p>
                  </a:txBody>
                  <a:tcPr marL="91430" marR="91430" marT="45715" marB="45715"/>
                </a:tc>
                <a:tc>
                  <a:txBody>
                    <a:bodyPr/>
                    <a:lstStyle/>
                    <a:p>
                      <a:pPr marL="0" indent="3762375"/>
                      <a:r>
                        <a:rPr lang="en-GB" sz="2400" b="0" i="1" noProof="0" dirty="0"/>
                        <a:t>Key traits </a:t>
                      </a:r>
                      <a:endParaRPr lang="en-GB" sz="2400" noProof="0" dirty="0"/>
                    </a:p>
                    <a:p>
                      <a:pPr marL="3944938" indent="365125" algn="just">
                        <a:buFont typeface="Arial" panose="020B0604020202020204" pitchFamily="34" charset="0"/>
                        <a:buChar char="•"/>
                      </a:pPr>
                      <a:r>
                        <a:rPr lang="en-GB" sz="2400" noProof="0" dirty="0"/>
                        <a:t>Growth habit: </a:t>
                      </a:r>
                      <a:r>
                        <a:rPr lang="ro-RO" sz="2400" noProof="0" dirty="0"/>
                        <a:t>m</a:t>
                      </a:r>
                      <a:r>
                        <a:rPr lang="en-GB" sz="2400" noProof="0" dirty="0" err="1"/>
                        <a:t>edium</a:t>
                      </a:r>
                      <a:r>
                        <a:rPr lang="en-GB" sz="2400" noProof="0" dirty="0"/>
                        <a:t> </a:t>
                      </a:r>
                      <a:r>
                        <a:rPr lang="en-GB" sz="2400" noProof="0" dirty="0" err="1"/>
                        <a:t>vigor</a:t>
                      </a:r>
                      <a:r>
                        <a:rPr lang="en-GB" sz="2400" noProof="0" dirty="0"/>
                        <a:t>, pyramidal crown with strong main branches</a:t>
                      </a:r>
                      <a:r>
                        <a:rPr lang="ro-RO" sz="2400" noProof="0" dirty="0"/>
                        <a:t>.</a:t>
                      </a:r>
                      <a:endParaRPr lang="en-GB" sz="2400" noProof="0" dirty="0"/>
                    </a:p>
                    <a:p>
                      <a:pPr marL="3944938" indent="365125" algn="just">
                        <a:buFont typeface="Arial" panose="020B0604020202020204" pitchFamily="34" charset="0"/>
                        <a:buChar char="•"/>
                      </a:pPr>
                      <a:r>
                        <a:rPr lang="en-GB" sz="2400" noProof="0" dirty="0"/>
                        <a:t>Fruit: </a:t>
                      </a:r>
                      <a:r>
                        <a:rPr lang="ro-RO" sz="2400" noProof="0" dirty="0"/>
                        <a:t>v</a:t>
                      </a:r>
                      <a:r>
                        <a:rPr lang="en-GB" sz="2400" noProof="0" dirty="0" err="1"/>
                        <a:t>ery</a:t>
                      </a:r>
                      <a:r>
                        <a:rPr lang="en-GB" sz="2400" noProof="0" dirty="0"/>
                        <a:t> large (95–100 g), elongated-spherical, bright yellow-orange with ~45% red blush</a:t>
                      </a:r>
                      <a:r>
                        <a:rPr lang="ro-RO" sz="2400" noProof="0" dirty="0"/>
                        <a:t>.</a:t>
                      </a:r>
                      <a:endParaRPr lang="en-GB" sz="2400" noProof="0" dirty="0"/>
                    </a:p>
                    <a:p>
                      <a:pPr marL="3944938" indent="365125" algn="just">
                        <a:buFont typeface="Arial" panose="020B0604020202020204" pitchFamily="34" charset="0"/>
                        <a:buChar char="•"/>
                      </a:pPr>
                      <a:r>
                        <a:rPr lang="en-GB" sz="2400" noProof="0" dirty="0"/>
                        <a:t>Flesh: </a:t>
                      </a:r>
                      <a:r>
                        <a:rPr lang="ro-RO" sz="2400" noProof="0" dirty="0"/>
                        <a:t>o</a:t>
                      </a:r>
                      <a:r>
                        <a:rPr lang="en-GB" sz="2400" noProof="0" dirty="0"/>
                        <a:t>range, firm, juicy, balanced sweet-acid </a:t>
                      </a:r>
                      <a:r>
                        <a:rPr lang="en-GB" sz="2400" noProof="0" dirty="0" err="1"/>
                        <a:t>flavor</a:t>
                      </a:r>
                      <a:r>
                        <a:rPr lang="en-GB" sz="2400" noProof="0" dirty="0"/>
                        <a:t>, strong aroma, stone non-adherent (4.5%)</a:t>
                      </a:r>
                      <a:r>
                        <a:rPr lang="ro-RO" sz="2400" noProof="0" dirty="0"/>
                        <a:t>.</a:t>
                      </a:r>
                      <a:endParaRPr lang="en-GB" sz="2400" noProof="0" dirty="0"/>
                    </a:p>
                    <a:p>
                      <a:pPr marL="3944938" indent="365125" algn="just">
                        <a:buFont typeface="Arial" panose="020B0604020202020204" pitchFamily="34" charset="0"/>
                        <a:buChar char="•"/>
                      </a:pPr>
                      <a:r>
                        <a:rPr lang="en-GB" sz="2400" noProof="0" dirty="0"/>
                        <a:t>Traits: </a:t>
                      </a:r>
                      <a:r>
                        <a:rPr lang="ro-RO" sz="2400" noProof="0" dirty="0"/>
                        <a:t>e</a:t>
                      </a:r>
                      <a:r>
                        <a:rPr lang="en-GB" sz="2400" noProof="0" dirty="0" err="1"/>
                        <a:t>arly</a:t>
                      </a:r>
                      <a:r>
                        <a:rPr lang="en-GB" sz="2400" noProof="0" dirty="0"/>
                        <a:t> ripening (2</a:t>
                      </a:r>
                      <a:r>
                        <a:rPr lang="en-GB" sz="2400" baseline="30000" noProof="0" dirty="0"/>
                        <a:t>nd</a:t>
                      </a:r>
                      <a:r>
                        <a:rPr lang="en-GB" sz="2400" noProof="0" dirty="0"/>
                        <a:t> decade of June), begins bearing in year III, highly productive (38–40 kg/tree)</a:t>
                      </a:r>
                      <a:r>
                        <a:rPr lang="ro-RO" sz="2400" noProof="0" dirty="0"/>
                        <a:t>.</a:t>
                      </a:r>
                      <a:endParaRPr lang="en-GB" sz="2400" noProof="0" dirty="0"/>
                    </a:p>
                    <a:p>
                      <a:pPr marL="3944938" indent="365125" algn="just">
                        <a:buFont typeface="Arial" panose="020B0604020202020204" pitchFamily="34" charset="0"/>
                        <a:buChar char="•"/>
                      </a:pPr>
                      <a:r>
                        <a:rPr lang="en-GB" sz="2400" noProof="0" dirty="0"/>
                        <a:t>Resistance:</a:t>
                      </a:r>
                      <a:r>
                        <a:rPr lang="ro-RO" sz="2400" noProof="0" dirty="0"/>
                        <a:t> </a:t>
                      </a:r>
                      <a:r>
                        <a:rPr lang="en-GB" sz="2400" i="1" noProof="0" dirty="0" err="1"/>
                        <a:t>Monilinia</a:t>
                      </a:r>
                      <a:r>
                        <a:rPr lang="en-GB" sz="2400" i="1" noProof="0" dirty="0"/>
                        <a:t> </a:t>
                      </a:r>
                      <a:r>
                        <a:rPr lang="en-GB" sz="2400" i="1" noProof="0" dirty="0" err="1"/>
                        <a:t>laxa</a:t>
                      </a:r>
                      <a:r>
                        <a:rPr lang="en-GB" sz="2400" noProof="0" dirty="0"/>
                        <a:t>, </a:t>
                      </a:r>
                      <a:r>
                        <a:rPr lang="en-GB" sz="2400" i="1" noProof="0" dirty="0" err="1"/>
                        <a:t>Stigmina</a:t>
                      </a:r>
                      <a:r>
                        <a:rPr lang="en-GB" sz="2400" i="1" noProof="0" dirty="0"/>
                        <a:t> </a:t>
                      </a:r>
                      <a:r>
                        <a:rPr lang="en-GB" sz="2400" i="1" noProof="0" dirty="0" err="1"/>
                        <a:t>carpophila</a:t>
                      </a:r>
                      <a:r>
                        <a:rPr lang="en-GB" sz="2400" noProof="0" dirty="0"/>
                        <a:t>, </a:t>
                      </a:r>
                      <a:r>
                        <a:rPr lang="en-GB" sz="2400" i="1" noProof="0" dirty="0" err="1"/>
                        <a:t>Cytospora</a:t>
                      </a:r>
                      <a:r>
                        <a:rPr lang="en-GB" sz="2400" i="1" noProof="0" dirty="0"/>
                        <a:t> </a:t>
                      </a:r>
                      <a:r>
                        <a:rPr lang="en-GB" sz="2400" i="1" noProof="0" dirty="0" err="1"/>
                        <a:t>cincta</a:t>
                      </a:r>
                      <a:r>
                        <a:rPr lang="en-GB" sz="2400" noProof="0" dirty="0"/>
                        <a:t>; good tolerance to frost and drought</a:t>
                      </a:r>
                      <a:r>
                        <a:rPr lang="ro-RO" sz="2400" noProof="0" dirty="0"/>
                        <a:t>.</a:t>
                      </a:r>
                      <a:endParaRPr lang="en-GB" sz="2400" noProof="0" dirty="0"/>
                    </a:p>
                  </a:txBody>
                  <a:tcPr marL="91430" marR="91430" marT="45715" marB="45715"/>
                </a:tc>
                <a:extLst>
                  <a:ext uri="{0D108BD9-81ED-4DB2-BD59-A6C34878D82A}">
                    <a16:rowId xmlns:a16="http://schemas.microsoft.com/office/drawing/2014/main" val="10002"/>
                  </a:ext>
                </a:extLst>
              </a:tr>
              <a:tr h="608400">
                <a:tc>
                  <a:txBody>
                    <a:bodyPr/>
                    <a:lstStyle/>
                    <a:p>
                      <a:pPr algn="ctr"/>
                      <a:r>
                        <a:rPr lang="en-GB" sz="2800" b="1" noProof="0" dirty="0"/>
                        <a:t>Amalia</a:t>
                      </a:r>
                      <a:endParaRPr lang="en-GB" sz="2800" noProof="0" dirty="0"/>
                    </a:p>
                  </a:txBody>
                  <a:tcPr marL="91430" marR="91430" marT="45715" marB="45715"/>
                </a:tc>
                <a:tc>
                  <a:txBody>
                    <a:bodyPr/>
                    <a:lstStyle/>
                    <a:p>
                      <a:pPr algn="ctr"/>
                      <a:r>
                        <a:rPr lang="en-GB" sz="2800" b="1" noProof="0" dirty="0"/>
                        <a:t>Rareș</a:t>
                      </a:r>
                      <a:endParaRPr lang="en-GB" sz="2800" noProof="0" dirty="0"/>
                    </a:p>
                  </a:txBody>
                  <a:tcPr marL="91430" marR="91430" marT="45715" marB="45715"/>
                </a:tc>
                <a:extLst>
                  <a:ext uri="{0D108BD9-81ED-4DB2-BD59-A6C34878D82A}">
                    <a16:rowId xmlns:a16="http://schemas.microsoft.com/office/drawing/2014/main" val="10003"/>
                  </a:ext>
                </a:extLst>
              </a:tr>
              <a:tr h="771712">
                <a:tc>
                  <a:txBody>
                    <a:bodyPr/>
                    <a:lstStyle/>
                    <a:p>
                      <a:pPr marL="0" indent="3762375" algn="just"/>
                      <a:r>
                        <a:rPr lang="en-GB" sz="2400" b="0" i="1" noProof="0" dirty="0"/>
                        <a:t>Key traits</a:t>
                      </a:r>
                    </a:p>
                    <a:p>
                      <a:pPr marL="3944938" indent="365125" algn="just">
                        <a:buFont typeface="Arial" panose="020B0604020202020204" pitchFamily="34" charset="0"/>
                        <a:buChar char="•"/>
                      </a:pPr>
                      <a:r>
                        <a:rPr lang="en-GB" sz="2400" noProof="0" dirty="0"/>
                        <a:t>Growth habit: </a:t>
                      </a:r>
                      <a:r>
                        <a:rPr lang="ro-RO" sz="2400" noProof="0" dirty="0"/>
                        <a:t>m</a:t>
                      </a:r>
                      <a:r>
                        <a:rPr lang="en-GB" sz="2400" noProof="0" dirty="0" err="1"/>
                        <a:t>edium</a:t>
                      </a:r>
                      <a:r>
                        <a:rPr lang="en-GB" sz="2400" noProof="0" dirty="0"/>
                        <a:t> </a:t>
                      </a:r>
                      <a:r>
                        <a:rPr lang="en-GB" sz="2400" noProof="0" dirty="0" err="1"/>
                        <a:t>vigor</a:t>
                      </a:r>
                      <a:r>
                        <a:rPr lang="en-GB" sz="2400" noProof="0" dirty="0"/>
                        <a:t>, semi-vigorous tree, dense globular crown, suitable for intensive systems (700–1200 trees/ha).</a:t>
                      </a:r>
                    </a:p>
                    <a:p>
                      <a:pPr marL="3944938" indent="365125" algn="just">
                        <a:buFont typeface="Arial" panose="020B0604020202020204" pitchFamily="34" charset="0"/>
                        <a:buChar char="•"/>
                      </a:pPr>
                      <a:r>
                        <a:rPr lang="en-GB" sz="2400" noProof="0" dirty="0"/>
                        <a:t>Fruit: </a:t>
                      </a:r>
                      <a:r>
                        <a:rPr lang="ro-RO" sz="2400" noProof="0" dirty="0"/>
                        <a:t>m</a:t>
                      </a:r>
                      <a:r>
                        <a:rPr lang="en-GB" sz="2400" noProof="0" dirty="0" err="1"/>
                        <a:t>edium</a:t>
                      </a:r>
                      <a:r>
                        <a:rPr lang="en-GB" sz="2400" noProof="0" dirty="0"/>
                        <a:t>-large (115–121 g), round-oval, creamy-white with red blush over 2/3 of surface.</a:t>
                      </a:r>
                    </a:p>
                    <a:p>
                      <a:pPr marL="3944938" indent="365125" algn="just">
                        <a:buFont typeface="Arial" panose="020B0604020202020204" pitchFamily="34" charset="0"/>
                        <a:buChar char="•"/>
                      </a:pPr>
                      <a:r>
                        <a:rPr lang="en-GB" sz="2400" noProof="0" dirty="0"/>
                        <a:t>Flesh: </a:t>
                      </a:r>
                      <a:r>
                        <a:rPr lang="ro-RO" sz="2400" noProof="0" dirty="0"/>
                        <a:t>w</a:t>
                      </a:r>
                      <a:r>
                        <a:rPr lang="en-GB" sz="2400" noProof="0" dirty="0" err="1"/>
                        <a:t>hite</a:t>
                      </a:r>
                      <a:r>
                        <a:rPr lang="en-GB" sz="2400" noProof="0" dirty="0"/>
                        <a:t>-cream, fine texture, juicy, sweet-acid, very pleasant taste; non-adherent to stone.</a:t>
                      </a:r>
                    </a:p>
                    <a:p>
                      <a:pPr marL="3944938" indent="365125" algn="just">
                        <a:buFont typeface="Arial" panose="020B0604020202020204" pitchFamily="34" charset="0"/>
                        <a:buChar char="•"/>
                      </a:pPr>
                      <a:r>
                        <a:rPr lang="en-GB" sz="2400" noProof="0" dirty="0"/>
                        <a:t>Traits: </a:t>
                      </a:r>
                      <a:r>
                        <a:rPr lang="ro-RO" sz="2400" noProof="0" dirty="0"/>
                        <a:t>m</a:t>
                      </a:r>
                      <a:r>
                        <a:rPr lang="en-GB" sz="2400" noProof="0" dirty="0"/>
                        <a:t>id-late ripening (3</a:t>
                      </a:r>
                      <a:r>
                        <a:rPr lang="en-GB" sz="2400" baseline="30000" noProof="0" dirty="0"/>
                        <a:t>rd</a:t>
                      </a:r>
                      <a:r>
                        <a:rPr lang="en-GB" sz="2400" noProof="0" dirty="0"/>
                        <a:t> decade of July), early bearing (year III), good yield (38 kg/tree), fresh and processing use.</a:t>
                      </a:r>
                    </a:p>
                    <a:p>
                      <a:pPr marL="3944938" indent="365125" algn="just">
                        <a:buFont typeface="Arial" panose="020B0604020202020204" pitchFamily="34" charset="0"/>
                        <a:buChar char="•"/>
                      </a:pPr>
                      <a:r>
                        <a:rPr lang="en-GB" sz="2400" noProof="0" dirty="0"/>
                        <a:t>Resistance: </a:t>
                      </a:r>
                      <a:r>
                        <a:rPr lang="ro-RO" sz="2400" noProof="0" dirty="0"/>
                        <a:t>g</a:t>
                      </a:r>
                      <a:r>
                        <a:rPr lang="en-GB" sz="2400" noProof="0" dirty="0" err="1"/>
                        <a:t>enetically</a:t>
                      </a:r>
                      <a:r>
                        <a:rPr lang="en-GB" sz="2400" noProof="0" dirty="0"/>
                        <a:t> resistant to </a:t>
                      </a:r>
                      <a:r>
                        <a:rPr lang="en-GB" sz="2400" i="1" noProof="0" dirty="0"/>
                        <a:t>Taphrina deformans</a:t>
                      </a:r>
                      <a:r>
                        <a:rPr lang="en-GB" sz="2400" noProof="0" dirty="0"/>
                        <a:t>, </a:t>
                      </a:r>
                      <a:r>
                        <a:rPr lang="en-GB" sz="2400" i="1" noProof="0" dirty="0" err="1"/>
                        <a:t>Sphaerotheca</a:t>
                      </a:r>
                      <a:r>
                        <a:rPr lang="en-GB" sz="2400" i="1" noProof="0" dirty="0"/>
                        <a:t> </a:t>
                      </a:r>
                      <a:r>
                        <a:rPr lang="en-GB" sz="2400" i="1" noProof="0" dirty="0" err="1"/>
                        <a:t>pannosa</a:t>
                      </a:r>
                      <a:r>
                        <a:rPr lang="en-GB" sz="2400" noProof="0" dirty="0"/>
                        <a:t>; resistant to drought and frost.</a:t>
                      </a:r>
                    </a:p>
                  </a:txBody>
                  <a:tcPr marL="91430" marR="91430" marT="45715" marB="45715"/>
                </a:tc>
                <a:tc>
                  <a:txBody>
                    <a:bodyPr/>
                    <a:lstStyle/>
                    <a:p>
                      <a:pPr marL="0" indent="3762375"/>
                      <a:r>
                        <a:rPr lang="en-GB" sz="2400" b="0" i="1" noProof="0" dirty="0"/>
                        <a:t>Key traits</a:t>
                      </a:r>
                    </a:p>
                    <a:p>
                      <a:pPr marL="3944938" indent="365125" algn="just">
                        <a:buFont typeface="Arial" panose="020B0604020202020204" pitchFamily="34" charset="0"/>
                        <a:buChar char="•"/>
                      </a:pPr>
                      <a:r>
                        <a:rPr lang="en-GB" sz="2400" noProof="0" dirty="0"/>
                        <a:t>Growth habit: </a:t>
                      </a:r>
                      <a:r>
                        <a:rPr lang="ro-RO" sz="2400" noProof="0" dirty="0"/>
                        <a:t>l</a:t>
                      </a:r>
                      <a:r>
                        <a:rPr lang="en-GB" sz="2400" noProof="0" dirty="0"/>
                        <a:t>ow </a:t>
                      </a:r>
                      <a:r>
                        <a:rPr lang="en-GB" sz="2400" noProof="0" dirty="0" err="1"/>
                        <a:t>vigor</a:t>
                      </a:r>
                      <a:r>
                        <a:rPr lang="en-GB" sz="2400" noProof="0" dirty="0"/>
                        <a:t>, globular-flattened crown, early flowering</a:t>
                      </a:r>
                      <a:r>
                        <a:rPr lang="ro-RO" sz="2400" noProof="0" dirty="0"/>
                        <a:t>.</a:t>
                      </a:r>
                      <a:endParaRPr lang="en-GB" sz="2400" noProof="0" dirty="0"/>
                    </a:p>
                    <a:p>
                      <a:pPr marL="3944938" indent="365125" algn="just">
                        <a:buFont typeface="Arial" panose="020B0604020202020204" pitchFamily="34" charset="0"/>
                        <a:buChar char="•"/>
                      </a:pPr>
                      <a:r>
                        <a:rPr lang="en-GB" sz="2400" noProof="0" dirty="0"/>
                        <a:t>Fruit: </a:t>
                      </a:r>
                      <a:r>
                        <a:rPr lang="ro-RO" sz="2400" noProof="0" dirty="0"/>
                        <a:t>m</a:t>
                      </a:r>
                      <a:r>
                        <a:rPr lang="en-GB" sz="2400" noProof="0" dirty="0" err="1"/>
                        <a:t>edium</a:t>
                      </a:r>
                      <a:r>
                        <a:rPr lang="en-GB" sz="2400" noProof="0" dirty="0"/>
                        <a:t> size (60–65 g), spherical-elongated, light orange with red spots</a:t>
                      </a:r>
                      <a:r>
                        <a:rPr lang="ro-RO" sz="2400" noProof="0" dirty="0"/>
                        <a:t>.</a:t>
                      </a:r>
                      <a:endParaRPr lang="en-GB" sz="2400" noProof="0" dirty="0"/>
                    </a:p>
                    <a:p>
                      <a:pPr marL="3944938" indent="365125" algn="just">
                        <a:buFont typeface="Arial" panose="020B0604020202020204" pitchFamily="34" charset="0"/>
                        <a:buChar char="•"/>
                      </a:pPr>
                      <a:r>
                        <a:rPr lang="en-GB" sz="2400" noProof="0" dirty="0"/>
                        <a:t>Flesh: </a:t>
                      </a:r>
                      <a:r>
                        <a:rPr lang="ro-RO" sz="2400" noProof="0" dirty="0"/>
                        <a:t>f</a:t>
                      </a:r>
                      <a:r>
                        <a:rPr lang="en-GB" sz="2400" noProof="0" dirty="0" err="1"/>
                        <a:t>irm</a:t>
                      </a:r>
                      <a:r>
                        <a:rPr lang="en-GB" sz="2400" noProof="0" dirty="0"/>
                        <a:t>, very juicy, sweet, good aroma, balanced acidity, non-adherent medium stone (4 g)</a:t>
                      </a:r>
                      <a:r>
                        <a:rPr lang="ro-RO" sz="2400" noProof="0" dirty="0"/>
                        <a:t>.</a:t>
                      </a:r>
                      <a:endParaRPr lang="en-GB" sz="2400" noProof="0" dirty="0"/>
                    </a:p>
                    <a:p>
                      <a:pPr marL="3944938" indent="365125" algn="just">
                        <a:buFont typeface="Arial" panose="020B0604020202020204" pitchFamily="34" charset="0"/>
                        <a:buChar char="•"/>
                      </a:pPr>
                      <a:r>
                        <a:rPr lang="en-GB" sz="2400" noProof="0" dirty="0"/>
                        <a:t>Traits: </a:t>
                      </a:r>
                      <a:r>
                        <a:rPr lang="ro-RO" sz="2400" noProof="0" dirty="0"/>
                        <a:t>e</a:t>
                      </a:r>
                      <a:r>
                        <a:rPr lang="en-GB" sz="2400" noProof="0" dirty="0" err="1"/>
                        <a:t>xtra</a:t>
                      </a:r>
                      <a:r>
                        <a:rPr lang="en-GB" sz="2400" noProof="0" dirty="0"/>
                        <a:t>-early ripening (early June), productive (30–35 kg/tree), begins bearing in year III</a:t>
                      </a:r>
                      <a:r>
                        <a:rPr lang="ro-RO" sz="2400" noProof="0" dirty="0"/>
                        <a:t>.</a:t>
                      </a:r>
                      <a:endParaRPr lang="en-GB" sz="2400" noProof="0" dirty="0"/>
                    </a:p>
                    <a:p>
                      <a:pPr marL="3944938" indent="365125" algn="just">
                        <a:buFont typeface="Arial" panose="020B0604020202020204" pitchFamily="34" charset="0"/>
                        <a:buChar char="•"/>
                      </a:pPr>
                      <a:r>
                        <a:rPr lang="en-GB" sz="2400" noProof="0" dirty="0"/>
                        <a:t>Resistance:</a:t>
                      </a:r>
                      <a:r>
                        <a:rPr lang="ro-RO" sz="2400" noProof="0" dirty="0"/>
                        <a:t> </a:t>
                      </a:r>
                      <a:r>
                        <a:rPr lang="en-GB" sz="2400" i="1" noProof="0" dirty="0" err="1"/>
                        <a:t>Monilinia</a:t>
                      </a:r>
                      <a:r>
                        <a:rPr lang="en-GB" sz="2400" i="1" noProof="0" dirty="0"/>
                        <a:t> </a:t>
                      </a:r>
                      <a:r>
                        <a:rPr lang="en-GB" sz="2400" i="1" noProof="0" dirty="0" err="1"/>
                        <a:t>laxa</a:t>
                      </a:r>
                      <a:r>
                        <a:rPr lang="en-GB" sz="2400" noProof="0" dirty="0"/>
                        <a:t>, </a:t>
                      </a:r>
                      <a:r>
                        <a:rPr lang="en-GB" sz="2400" i="1" noProof="0" dirty="0" err="1"/>
                        <a:t>Stigmina</a:t>
                      </a:r>
                      <a:r>
                        <a:rPr lang="en-GB" sz="2400" i="1" noProof="0" dirty="0"/>
                        <a:t> </a:t>
                      </a:r>
                      <a:r>
                        <a:rPr lang="en-GB" sz="2400" i="1" noProof="0" dirty="0" err="1"/>
                        <a:t>carpophila</a:t>
                      </a:r>
                      <a:r>
                        <a:rPr lang="en-GB" sz="2400" noProof="0" dirty="0"/>
                        <a:t>, </a:t>
                      </a:r>
                      <a:r>
                        <a:rPr lang="en-GB" sz="2400" i="1" noProof="0" dirty="0" err="1"/>
                        <a:t>Cytospora</a:t>
                      </a:r>
                      <a:r>
                        <a:rPr lang="en-GB" sz="2400" i="1" noProof="0" dirty="0"/>
                        <a:t> </a:t>
                      </a:r>
                      <a:r>
                        <a:rPr lang="en-GB" sz="2400" i="1" noProof="0" dirty="0" err="1"/>
                        <a:t>cincta</a:t>
                      </a:r>
                      <a:r>
                        <a:rPr lang="en-GB" sz="2400" noProof="0" dirty="0"/>
                        <a:t>; strong resistance to frost</a:t>
                      </a:r>
                      <a:r>
                        <a:rPr lang="ro-RO" sz="2400" noProof="0" dirty="0"/>
                        <a:t>.</a:t>
                      </a:r>
                      <a:endParaRPr lang="en-GB" sz="2400" noProof="0" dirty="0"/>
                    </a:p>
                  </a:txBody>
                  <a:tcPr marL="91430" marR="91430" marT="45715" marB="45715"/>
                </a:tc>
                <a:extLst>
                  <a:ext uri="{0D108BD9-81ED-4DB2-BD59-A6C34878D82A}">
                    <a16:rowId xmlns:a16="http://schemas.microsoft.com/office/drawing/2014/main" val="10004"/>
                  </a:ext>
                </a:extLst>
              </a:tr>
              <a:tr h="608400">
                <a:tc>
                  <a:txBody>
                    <a:bodyPr/>
                    <a:lstStyle/>
                    <a:p>
                      <a:pPr algn="ctr"/>
                      <a:r>
                        <a:rPr lang="en-GB" sz="2800" b="1" noProof="0" dirty="0"/>
                        <a:t>Antonia</a:t>
                      </a:r>
                      <a:endParaRPr lang="en-GB" sz="2800" noProof="0" dirty="0"/>
                    </a:p>
                  </a:txBody>
                  <a:tcPr marL="91430" marR="91430" marT="45715" marB="45715"/>
                </a:tc>
                <a:tc>
                  <a:txBody>
                    <a:bodyPr/>
                    <a:lstStyle/>
                    <a:p>
                      <a:pPr algn="ctr"/>
                      <a:r>
                        <a:rPr lang="en-GB" sz="2800" b="1" noProof="0" dirty="0"/>
                        <a:t>Viorica</a:t>
                      </a:r>
                      <a:endParaRPr lang="en-GB" sz="2800" noProof="0" dirty="0"/>
                    </a:p>
                  </a:txBody>
                  <a:tcPr marL="91430" marR="91430" marT="45715" marB="45715"/>
                </a:tc>
                <a:extLst>
                  <a:ext uri="{0D108BD9-81ED-4DB2-BD59-A6C34878D82A}">
                    <a16:rowId xmlns:a16="http://schemas.microsoft.com/office/drawing/2014/main" val="10005"/>
                  </a:ext>
                </a:extLst>
              </a:tr>
              <a:tr h="771712">
                <a:tc>
                  <a:txBody>
                    <a:bodyPr/>
                    <a:lstStyle/>
                    <a:p>
                      <a:pPr marL="0" indent="3762375" algn="just"/>
                      <a:r>
                        <a:rPr lang="en-GB" sz="2400" b="0" i="1" noProof="0" dirty="0"/>
                        <a:t>Key traits</a:t>
                      </a:r>
                    </a:p>
                    <a:p>
                      <a:pPr marL="3944938" indent="365125" algn="just">
                        <a:buFont typeface="Arial" panose="020B0604020202020204" pitchFamily="34" charset="0"/>
                        <a:buChar char="•"/>
                      </a:pPr>
                      <a:r>
                        <a:rPr lang="en-GB" sz="2400" noProof="0" dirty="0"/>
                        <a:t>Growth habit: </a:t>
                      </a:r>
                      <a:r>
                        <a:rPr lang="ro-RO" sz="2400" noProof="0" dirty="0"/>
                        <a:t>m</a:t>
                      </a:r>
                      <a:r>
                        <a:rPr lang="en-GB" sz="2400" noProof="0" dirty="0" err="1"/>
                        <a:t>edium</a:t>
                      </a:r>
                      <a:r>
                        <a:rPr lang="en-GB" sz="2400" noProof="0" dirty="0"/>
                        <a:t> </a:t>
                      </a:r>
                      <a:r>
                        <a:rPr lang="en-GB" sz="2400" noProof="0" dirty="0" err="1"/>
                        <a:t>vigor</a:t>
                      </a:r>
                      <a:r>
                        <a:rPr lang="en-GB" sz="2400" noProof="0" dirty="0"/>
                        <a:t>, semi-erect crown, produces on mixed branches</a:t>
                      </a:r>
                      <a:r>
                        <a:rPr lang="ro-RO" sz="2400" noProof="0" dirty="0"/>
                        <a:t>.</a:t>
                      </a:r>
                      <a:endParaRPr lang="en-GB" sz="2400" noProof="0" dirty="0"/>
                    </a:p>
                    <a:p>
                      <a:pPr marL="3944938" indent="365125" algn="just">
                        <a:buFont typeface="Arial" panose="020B0604020202020204" pitchFamily="34" charset="0"/>
                        <a:buChar char="•"/>
                      </a:pPr>
                      <a:r>
                        <a:rPr lang="en-GB" sz="2400" noProof="0" dirty="0"/>
                        <a:t>Fruit: </a:t>
                      </a:r>
                      <a:r>
                        <a:rPr lang="ro-RO" sz="2400" noProof="0" dirty="0"/>
                        <a:t>l</a:t>
                      </a:r>
                      <a:r>
                        <a:rPr lang="en-GB" sz="2400" noProof="0" dirty="0" err="1"/>
                        <a:t>arge</a:t>
                      </a:r>
                      <a:r>
                        <a:rPr lang="en-GB" sz="2400" noProof="0" dirty="0"/>
                        <a:t> (160–180 g), round, symmetrical; white skin with 50–60% red blush</a:t>
                      </a:r>
                      <a:r>
                        <a:rPr lang="ro-RO" sz="2400" noProof="0" dirty="0"/>
                        <a:t>.</a:t>
                      </a:r>
                      <a:endParaRPr lang="en-GB" sz="2400" noProof="0" dirty="0"/>
                    </a:p>
                    <a:p>
                      <a:pPr marL="3944938" indent="365125" algn="just">
                        <a:buFont typeface="Arial" panose="020B0604020202020204" pitchFamily="34" charset="0"/>
                        <a:buChar char="•"/>
                      </a:pPr>
                      <a:r>
                        <a:rPr lang="en-GB" sz="2400" noProof="0" dirty="0"/>
                        <a:t>Flesh: </a:t>
                      </a:r>
                      <a:r>
                        <a:rPr lang="ro-RO" sz="2400" noProof="0" dirty="0"/>
                        <a:t>w</a:t>
                      </a:r>
                      <a:r>
                        <a:rPr lang="en-GB" sz="2400" noProof="0" dirty="0" err="1"/>
                        <a:t>hite</a:t>
                      </a:r>
                      <a:r>
                        <a:rPr lang="en-GB" sz="2400" noProof="0" dirty="0"/>
                        <a:t>-cream, juicy, firm, sweet, pleasant aroma; contains 12.5–13.5% soluble solids; semi-clingstone</a:t>
                      </a:r>
                      <a:r>
                        <a:rPr lang="ro-RO" sz="2400" noProof="0" dirty="0"/>
                        <a:t>.</a:t>
                      </a:r>
                      <a:endParaRPr lang="en-GB" sz="2400" noProof="0" dirty="0"/>
                    </a:p>
                    <a:p>
                      <a:pPr marL="3944938" indent="365125" algn="just">
                        <a:buFont typeface="Arial" panose="020B0604020202020204" pitchFamily="34" charset="0"/>
                        <a:buChar char="•"/>
                      </a:pPr>
                      <a:r>
                        <a:rPr lang="en-GB" sz="2400" noProof="0" dirty="0"/>
                        <a:t>Traits: </a:t>
                      </a:r>
                      <a:r>
                        <a:rPr lang="ro-RO" sz="2400" noProof="0" dirty="0"/>
                        <a:t>m</a:t>
                      </a:r>
                      <a:r>
                        <a:rPr lang="en-GB" sz="2400" noProof="0" dirty="0"/>
                        <a:t>id-season ripening (2</a:t>
                      </a:r>
                      <a:r>
                        <a:rPr lang="en-GB" sz="2400" baseline="30000" noProof="0" dirty="0"/>
                        <a:t>nd</a:t>
                      </a:r>
                      <a:r>
                        <a:rPr lang="en-GB" sz="2400" noProof="0" dirty="0"/>
                        <a:t>–3</a:t>
                      </a:r>
                      <a:r>
                        <a:rPr lang="en-GB" sz="2400" baseline="30000" noProof="0" dirty="0"/>
                        <a:t>rd</a:t>
                      </a:r>
                      <a:r>
                        <a:rPr lang="en-GB" sz="2400" noProof="0" dirty="0"/>
                        <a:t> decade of July), enters bearing in year II, high productivity (~30 t/ha)</a:t>
                      </a:r>
                      <a:r>
                        <a:rPr lang="ro-RO" sz="2400" noProof="0" dirty="0"/>
                        <a:t>.</a:t>
                      </a:r>
                      <a:endParaRPr lang="en-GB" sz="2400" noProof="0" dirty="0"/>
                    </a:p>
                    <a:p>
                      <a:pPr marL="3944938" indent="365125" algn="just">
                        <a:buFont typeface="Arial" panose="020B0604020202020204" pitchFamily="34" charset="0"/>
                        <a:buChar char="•"/>
                      </a:pPr>
                      <a:r>
                        <a:rPr lang="en-GB" sz="2400" noProof="0" dirty="0"/>
                        <a:t>Resistance: </a:t>
                      </a:r>
                      <a:r>
                        <a:rPr lang="ro-RO" sz="2400" noProof="0" dirty="0"/>
                        <a:t>s</a:t>
                      </a:r>
                      <a:r>
                        <a:rPr lang="en-GB" sz="2400" noProof="0" dirty="0" err="1"/>
                        <a:t>trong</a:t>
                      </a:r>
                      <a:r>
                        <a:rPr lang="en-GB" sz="2400" noProof="0" dirty="0"/>
                        <a:t> tolerance to peach-specific pathogens (</a:t>
                      </a:r>
                      <a:r>
                        <a:rPr lang="en-GB" sz="2400" i="1" noProof="0" dirty="0"/>
                        <a:t>Taphrina deformans</a:t>
                      </a:r>
                      <a:r>
                        <a:rPr lang="en-GB" sz="2400" noProof="0" dirty="0"/>
                        <a:t>, </a:t>
                      </a:r>
                      <a:r>
                        <a:rPr lang="en-GB" sz="2400" i="1" noProof="0" dirty="0" err="1"/>
                        <a:t>Sphaerotheca</a:t>
                      </a:r>
                      <a:r>
                        <a:rPr lang="en-GB" sz="2400" i="1" noProof="0" dirty="0"/>
                        <a:t> </a:t>
                      </a:r>
                      <a:r>
                        <a:rPr lang="en-GB" sz="2400" i="1" noProof="0" dirty="0" err="1"/>
                        <a:t>pannosa</a:t>
                      </a:r>
                      <a:r>
                        <a:rPr lang="en-GB" sz="2400" noProof="0" dirty="0"/>
                        <a:t>); frost-hardy even in adverse years</a:t>
                      </a:r>
                      <a:r>
                        <a:rPr lang="ro-RO" sz="2400" noProof="0" dirty="0"/>
                        <a:t>.</a:t>
                      </a:r>
                      <a:endParaRPr lang="en-GB" sz="2400" noProof="0" dirty="0"/>
                    </a:p>
                  </a:txBody>
                  <a:tcPr marL="91430" marR="91430" marT="45715" marB="45715"/>
                </a:tc>
                <a:tc>
                  <a:txBody>
                    <a:bodyPr/>
                    <a:lstStyle/>
                    <a:p>
                      <a:pPr marL="0" indent="3762375"/>
                      <a:r>
                        <a:rPr lang="en-GB" sz="2400" b="0" i="1" noProof="0" dirty="0"/>
                        <a:t>Key traits</a:t>
                      </a:r>
                    </a:p>
                    <a:p>
                      <a:pPr marL="3944938" indent="365125">
                        <a:buFont typeface="Arial" panose="020B0604020202020204" pitchFamily="34" charset="0"/>
                        <a:buChar char="•"/>
                      </a:pPr>
                      <a:r>
                        <a:rPr lang="en-GB" sz="2400" noProof="0" dirty="0"/>
                        <a:t>Growth habit: </a:t>
                      </a:r>
                      <a:r>
                        <a:rPr lang="ro-RO" sz="2400" noProof="0" dirty="0"/>
                        <a:t>m</a:t>
                      </a:r>
                      <a:r>
                        <a:rPr lang="en-GB" sz="2400" noProof="0" dirty="0" err="1"/>
                        <a:t>edium</a:t>
                      </a:r>
                      <a:r>
                        <a:rPr lang="en-GB" sz="2400" noProof="0" dirty="0"/>
                        <a:t> </a:t>
                      </a:r>
                      <a:r>
                        <a:rPr lang="en-GB" sz="2400" noProof="0" dirty="0" err="1"/>
                        <a:t>vigor</a:t>
                      </a:r>
                      <a:r>
                        <a:rPr lang="en-GB" sz="2400" noProof="0" dirty="0"/>
                        <a:t>, globular crown, strong branching</a:t>
                      </a:r>
                      <a:r>
                        <a:rPr lang="ro-RO" sz="2400" noProof="0" dirty="0"/>
                        <a:t>.</a:t>
                      </a:r>
                    </a:p>
                    <a:p>
                      <a:pPr marL="3944938" indent="365125">
                        <a:buFont typeface="Arial" panose="020B0604020202020204" pitchFamily="34" charset="0"/>
                        <a:buChar char="•"/>
                      </a:pPr>
                      <a:r>
                        <a:rPr lang="en-GB" sz="2400" noProof="0" dirty="0"/>
                        <a:t>Fruit: </a:t>
                      </a:r>
                      <a:r>
                        <a:rPr lang="ro-RO" sz="2400" noProof="0" dirty="0"/>
                        <a:t>v</a:t>
                      </a:r>
                      <a:r>
                        <a:rPr lang="en-GB" sz="2400" noProof="0" dirty="0" err="1"/>
                        <a:t>ery</a:t>
                      </a:r>
                      <a:r>
                        <a:rPr lang="en-GB" sz="2400" noProof="0" dirty="0"/>
                        <a:t> large (118–127 g), spherical, slightly flattened, intense orange with no green spots</a:t>
                      </a:r>
                      <a:r>
                        <a:rPr lang="ro-RO" sz="2400" noProof="0" dirty="0"/>
                        <a:t>.</a:t>
                      </a:r>
                    </a:p>
                    <a:p>
                      <a:pPr marL="3944938" indent="365125">
                        <a:buFont typeface="Arial" panose="020B0604020202020204" pitchFamily="34" charset="0"/>
                        <a:buChar char="•"/>
                      </a:pPr>
                      <a:r>
                        <a:rPr lang="en-GB" sz="2400" noProof="0" dirty="0"/>
                        <a:t>Flesh: </a:t>
                      </a:r>
                      <a:r>
                        <a:rPr lang="ro-RO" sz="2400" noProof="0" dirty="0"/>
                        <a:t>j</a:t>
                      </a:r>
                      <a:r>
                        <a:rPr lang="en-GB" sz="2400" noProof="0" dirty="0" err="1"/>
                        <a:t>uicy</a:t>
                      </a:r>
                      <a:r>
                        <a:rPr lang="en-GB" sz="2400" noProof="0" dirty="0"/>
                        <a:t>, firm, sweet with pronounced almond aroma; stone non-adherent</a:t>
                      </a:r>
                      <a:r>
                        <a:rPr lang="ro-RO" sz="2400" noProof="0" dirty="0"/>
                        <a:t>.</a:t>
                      </a:r>
                    </a:p>
                    <a:p>
                      <a:pPr marL="3944938" indent="365125">
                        <a:buFont typeface="Arial" panose="020B0604020202020204" pitchFamily="34" charset="0"/>
                        <a:buChar char="•"/>
                      </a:pPr>
                      <a:r>
                        <a:rPr lang="en-GB" sz="2400" noProof="0" dirty="0"/>
                        <a:t>Traits: </a:t>
                      </a:r>
                      <a:r>
                        <a:rPr lang="ro-RO" sz="2400" noProof="0" dirty="0"/>
                        <a:t>e</a:t>
                      </a:r>
                      <a:r>
                        <a:rPr lang="en-GB" sz="2400" noProof="0" dirty="0" err="1"/>
                        <a:t>arly</a:t>
                      </a:r>
                      <a:r>
                        <a:rPr lang="en-GB" sz="2400" noProof="0" dirty="0"/>
                        <a:t> ripening (late June), productive (35–40 kg/tree in year IV), good processing qualities</a:t>
                      </a:r>
                      <a:r>
                        <a:rPr lang="ro-RO" sz="2400" noProof="0" dirty="0"/>
                        <a:t>.</a:t>
                      </a:r>
                    </a:p>
                    <a:p>
                      <a:pPr marL="3944938" indent="365125">
                        <a:buFont typeface="Arial" panose="020B0604020202020204" pitchFamily="34" charset="0"/>
                        <a:buChar char="•"/>
                      </a:pPr>
                      <a:r>
                        <a:rPr lang="en-GB" sz="2400" noProof="0" dirty="0"/>
                        <a:t>Resistance: </a:t>
                      </a:r>
                      <a:r>
                        <a:rPr lang="en-GB" sz="2400" i="1" noProof="0" dirty="0" err="1"/>
                        <a:t>Monilinia</a:t>
                      </a:r>
                      <a:r>
                        <a:rPr lang="en-GB" sz="2400" i="1" noProof="0" dirty="0"/>
                        <a:t> </a:t>
                      </a:r>
                      <a:r>
                        <a:rPr lang="en-GB" sz="2400" i="1" noProof="0" dirty="0" err="1"/>
                        <a:t>laxa</a:t>
                      </a:r>
                      <a:r>
                        <a:rPr lang="en-GB" sz="2400" noProof="0" dirty="0"/>
                        <a:t>, </a:t>
                      </a:r>
                      <a:r>
                        <a:rPr lang="en-GB" sz="2400" i="1" noProof="0" dirty="0" err="1"/>
                        <a:t>Stigmina</a:t>
                      </a:r>
                      <a:r>
                        <a:rPr lang="en-GB" sz="2400" i="1" noProof="0" dirty="0"/>
                        <a:t> </a:t>
                      </a:r>
                      <a:r>
                        <a:rPr lang="en-GB" sz="2400" i="1" noProof="0" dirty="0" err="1"/>
                        <a:t>carpophila</a:t>
                      </a:r>
                      <a:r>
                        <a:rPr lang="en-GB" sz="2400" noProof="0" dirty="0"/>
                        <a:t>, </a:t>
                      </a:r>
                      <a:r>
                        <a:rPr lang="en-GB" sz="2400" i="1" noProof="0" dirty="0" err="1"/>
                        <a:t>Cytospora</a:t>
                      </a:r>
                      <a:r>
                        <a:rPr lang="en-GB" sz="2400" i="1" noProof="0" dirty="0"/>
                        <a:t> </a:t>
                      </a:r>
                      <a:r>
                        <a:rPr lang="en-GB" sz="2400" i="1" noProof="0" dirty="0" err="1"/>
                        <a:t>cincta</a:t>
                      </a:r>
                      <a:r>
                        <a:rPr lang="en-GB" sz="2400" noProof="0" dirty="0"/>
                        <a:t>; good frost tolerance</a:t>
                      </a:r>
                      <a:r>
                        <a:rPr lang="ro-RO" sz="2400" noProof="0" dirty="0"/>
                        <a:t>.</a:t>
                      </a:r>
                      <a:endParaRPr lang="en-GB" sz="2400" noProof="0" dirty="0"/>
                    </a:p>
                  </a:txBody>
                  <a:tcPr marL="91430" marR="91430" marT="45715" marB="45715"/>
                </a:tc>
                <a:extLst>
                  <a:ext uri="{0D108BD9-81ED-4DB2-BD59-A6C34878D82A}">
                    <a16:rowId xmlns:a16="http://schemas.microsoft.com/office/drawing/2014/main" val="10006"/>
                  </a:ext>
                </a:extLst>
              </a:tr>
            </a:tbl>
          </a:graphicData>
        </a:graphic>
      </p:graphicFrame>
      <p:cxnSp>
        <p:nvCxnSpPr>
          <p:cNvPr id="17" name="Straight Connector 16"/>
          <p:cNvCxnSpPr/>
          <p:nvPr/>
        </p:nvCxnSpPr>
        <p:spPr>
          <a:xfrm>
            <a:off x="2567" y="6437268"/>
            <a:ext cx="28797858" cy="0"/>
          </a:xfrm>
          <a:prstGeom prst="line">
            <a:avLst/>
          </a:prstGeom>
          <a:ln w="1270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610035" y="7145912"/>
            <a:ext cx="25580355" cy="1938778"/>
          </a:xfrm>
          <a:prstGeom prst="rect">
            <a:avLst/>
          </a:prstGeom>
          <a:noFill/>
        </p:spPr>
        <p:txBody>
          <a:bodyPr wrap="square" rtlCol="0">
            <a:spAutoFit/>
          </a:bodyPr>
          <a:lstStyle/>
          <a:p>
            <a:pPr algn="ctr"/>
            <a:r>
              <a:rPr lang="en-GB" sz="5999" b="1" noProof="0" dirty="0">
                <a:latin typeface="Arial" charset="0"/>
                <a:ea typeface="Arial" charset="0"/>
                <a:cs typeface="Arial" charset="0"/>
              </a:rPr>
              <a:t>THE GENETIC HERITAGE OF RSFG BĂNEASA: PAST AND FUTURE PERSPECTIVES</a:t>
            </a:r>
          </a:p>
        </p:txBody>
      </p:sp>
      <p:sp>
        <p:nvSpPr>
          <p:cNvPr id="19" name="TextBox 18"/>
          <p:cNvSpPr txBox="1"/>
          <p:nvPr/>
        </p:nvSpPr>
        <p:spPr>
          <a:xfrm>
            <a:off x="1795662" y="9448036"/>
            <a:ext cx="25209101" cy="1200197"/>
          </a:xfrm>
          <a:prstGeom prst="rect">
            <a:avLst/>
          </a:prstGeom>
          <a:noFill/>
        </p:spPr>
        <p:txBody>
          <a:bodyPr wrap="square" rtlCol="0">
            <a:spAutoFit/>
          </a:bodyPr>
          <a:lstStyle/>
          <a:p>
            <a:pPr algn="r"/>
            <a:r>
              <a:rPr lang="en-GB" sz="3600" b="1" noProof="0" dirty="0">
                <a:latin typeface="Arial" charset="0"/>
                <a:ea typeface="Arial" charset="0"/>
                <a:cs typeface="Arial" charset="0"/>
              </a:rPr>
              <a:t>MOLOȘAG Ailin, OLTENACU Cătălin Viorel*, OLTENACU Nicoleta, OLARU Mihaela, UDREA BRASLĂ Andreea, DRAGOMIR Damian, DOGARU Mihaela, HOLT </a:t>
            </a:r>
            <a:r>
              <a:rPr lang="en-GB" sz="3600" b="1" noProof="0" dirty="0" err="1">
                <a:latin typeface="Arial" charset="0"/>
                <a:ea typeface="Arial" charset="0"/>
                <a:cs typeface="Arial" charset="0"/>
              </a:rPr>
              <a:t>Vlăduț</a:t>
            </a:r>
            <a:r>
              <a:rPr lang="en-GB" sz="3600" b="1" noProof="0" dirty="0">
                <a:latin typeface="Arial" charset="0"/>
                <a:ea typeface="Arial" charset="0"/>
                <a:cs typeface="Arial" charset="0"/>
              </a:rPr>
              <a:t> </a:t>
            </a:r>
            <a:endParaRPr lang="en-GB" sz="3600" b="1" i="1" noProof="0" dirty="0">
              <a:latin typeface="Arial" charset="0"/>
              <a:ea typeface="Arial" charset="0"/>
              <a:cs typeface="Arial" charset="0"/>
            </a:endParaRPr>
          </a:p>
        </p:txBody>
      </p:sp>
      <p:sp>
        <p:nvSpPr>
          <p:cNvPr id="20" name="TextBox 19"/>
          <p:cNvSpPr txBox="1"/>
          <p:nvPr/>
        </p:nvSpPr>
        <p:spPr>
          <a:xfrm>
            <a:off x="1681746" y="12143599"/>
            <a:ext cx="12249254" cy="3662137"/>
          </a:xfrm>
          <a:prstGeom prst="rect">
            <a:avLst/>
          </a:prstGeom>
          <a:noFill/>
        </p:spPr>
        <p:txBody>
          <a:bodyPr wrap="square" rtlCol="0">
            <a:spAutoFit/>
          </a:bodyPr>
          <a:lstStyle/>
          <a:p>
            <a:r>
              <a:rPr lang="en-GB" sz="4000" b="1" noProof="0" dirty="0">
                <a:latin typeface="Arial" charset="0"/>
                <a:ea typeface="Arial" charset="0"/>
                <a:cs typeface="Arial" charset="0"/>
              </a:rPr>
              <a:t>INTRODUCTION</a:t>
            </a:r>
          </a:p>
          <a:p>
            <a:pPr algn="just"/>
            <a:r>
              <a:rPr lang="en-GB" sz="3200" noProof="0" dirty="0">
                <a:latin typeface="Arial" charset="0"/>
                <a:ea typeface="Arial" charset="0"/>
                <a:cs typeface="Arial" charset="0"/>
              </a:rPr>
              <a:t>          Fruit breeding at RSFG Băneasa began with Romania’s first structured peach improvement program. Through the work of breeders like Viorica Bălan (apricot) and Antonia Ivașcu (peach), the station became a national leader. Key achievements include improved fruit quality, disease resistance, and climate adaptability, reflected in numerous cultivars now grown across Romania.</a:t>
            </a:r>
          </a:p>
        </p:txBody>
      </p:sp>
      <p:sp>
        <p:nvSpPr>
          <p:cNvPr id="21" name="TextBox 20"/>
          <p:cNvSpPr txBox="1"/>
          <p:nvPr/>
        </p:nvSpPr>
        <p:spPr>
          <a:xfrm>
            <a:off x="14879302" y="12143599"/>
            <a:ext cx="12863864" cy="10555572"/>
          </a:xfrm>
          <a:prstGeom prst="rect">
            <a:avLst/>
          </a:prstGeom>
          <a:noFill/>
        </p:spPr>
        <p:txBody>
          <a:bodyPr wrap="square" rtlCol="0">
            <a:spAutoFit/>
          </a:bodyPr>
          <a:lstStyle/>
          <a:p>
            <a:r>
              <a:rPr lang="en-GB" sz="4000" b="1" noProof="0" dirty="0">
                <a:latin typeface="Arial" charset="0"/>
                <a:ea typeface="Arial" charset="0"/>
                <a:cs typeface="Arial" charset="0"/>
              </a:rPr>
              <a:t>MATERIAL AND METHODS</a:t>
            </a:r>
          </a:p>
          <a:p>
            <a:pPr algn="just"/>
            <a:r>
              <a:rPr lang="en-GB" sz="3200" noProof="0" dirty="0">
                <a:latin typeface="Arial" charset="0"/>
                <a:ea typeface="Arial" charset="0"/>
                <a:cs typeface="Arial" charset="0"/>
              </a:rPr>
              <a:t>          The breeding programs at RSFG Băneasa used a comprehensive germplasm base: over 650 apricot genotypes and 670 peach and nectarine accessions, including Romanian landraces and introductions from China, the U.S., and Western Europe.</a:t>
            </a:r>
          </a:p>
          <a:p>
            <a:pPr algn="just"/>
            <a:r>
              <a:rPr lang="en-GB" sz="3200" noProof="0" dirty="0">
                <a:latin typeface="Arial" charset="0"/>
                <a:ea typeface="Arial" charset="0"/>
                <a:cs typeface="Arial" charset="0"/>
              </a:rPr>
              <a:t>          Conventional methods were applied, including controlled hybridization, backcrossing, and self-pollination, generating diverse F₁, F₂, and backcross populations. In apricot, a diallel crossing scheme was used among selected parents to improve fruit quality and disease resistance.</a:t>
            </a:r>
          </a:p>
          <a:p>
            <a:pPr algn="just"/>
            <a:r>
              <a:rPr lang="en-GB" sz="3200" noProof="0" dirty="0">
                <a:latin typeface="Arial" charset="0"/>
                <a:ea typeface="Arial" charset="0"/>
                <a:cs typeface="Arial" charset="0"/>
              </a:rPr>
              <a:t>          Open pollination in germplasm orchards served as an additional source of genetic variability. Physical mutagenesis was also employed: apricot buds were irradiated with cobalt-60 (⁶⁰Co) at 0.3 KR to induce compact growth and biochemical changes.</a:t>
            </a:r>
          </a:p>
          <a:p>
            <a:pPr algn="just"/>
            <a:r>
              <a:rPr lang="en-GB" sz="3200" noProof="0" dirty="0">
                <a:latin typeface="Arial" charset="0"/>
                <a:ea typeface="Arial" charset="0"/>
                <a:cs typeface="Arial" charset="0"/>
              </a:rPr>
              <a:t>          Selection criteria included fruit quality (soluble solids, firmness, aroma), resistance to diseases (</a:t>
            </a:r>
            <a:r>
              <a:rPr lang="en-GB" sz="3200" i="1" noProof="0" dirty="0">
                <a:latin typeface="Arial" charset="0"/>
                <a:ea typeface="Arial" charset="0"/>
                <a:cs typeface="Arial" charset="0"/>
              </a:rPr>
              <a:t>e.g.</a:t>
            </a:r>
            <a:r>
              <a:rPr lang="en-GB" sz="3200" noProof="0" dirty="0">
                <a:latin typeface="Arial" charset="0"/>
                <a:ea typeface="Arial" charset="0"/>
                <a:cs typeface="Arial" charset="0"/>
              </a:rPr>
              <a:t>, </a:t>
            </a:r>
            <a:r>
              <a:rPr lang="en-GB" sz="3200" i="1" noProof="0" dirty="0" err="1">
                <a:latin typeface="Arial" charset="0"/>
                <a:ea typeface="Arial" charset="0"/>
                <a:cs typeface="Arial" charset="0"/>
              </a:rPr>
              <a:t>Monilinia</a:t>
            </a:r>
            <a:r>
              <a:rPr lang="en-GB" sz="3200" noProof="0" dirty="0">
                <a:latin typeface="Arial" charset="0"/>
                <a:ea typeface="Arial" charset="0"/>
                <a:cs typeface="Arial" charset="0"/>
              </a:rPr>
              <a:t>, </a:t>
            </a:r>
            <a:r>
              <a:rPr lang="en-GB" sz="3200" i="1" noProof="0" dirty="0" err="1">
                <a:latin typeface="Arial" charset="0"/>
                <a:ea typeface="Arial" charset="0"/>
                <a:cs typeface="Arial" charset="0"/>
              </a:rPr>
              <a:t>Stigmina</a:t>
            </a:r>
            <a:r>
              <a:rPr lang="en-GB" sz="3200" noProof="0" dirty="0">
                <a:latin typeface="Arial" charset="0"/>
                <a:ea typeface="Arial" charset="0"/>
                <a:cs typeface="Arial" charset="0"/>
              </a:rPr>
              <a:t>, </a:t>
            </a:r>
            <a:r>
              <a:rPr lang="en-GB" sz="3200" i="1" noProof="0" dirty="0">
                <a:latin typeface="Arial" charset="0"/>
                <a:ea typeface="Arial" charset="0"/>
                <a:cs typeface="Arial" charset="0"/>
              </a:rPr>
              <a:t>PPV</a:t>
            </a:r>
            <a:r>
              <a:rPr lang="en-GB" sz="3200" noProof="0" dirty="0">
                <a:latin typeface="Arial" charset="0"/>
                <a:ea typeface="Arial" charset="0"/>
                <a:cs typeface="Arial" charset="0"/>
              </a:rPr>
              <a:t>), phenological traits (bloom time, ripening period), and tree architecture (</a:t>
            </a:r>
            <a:r>
              <a:rPr lang="en-GB" sz="3200" noProof="0" dirty="0" err="1">
                <a:latin typeface="Arial" charset="0"/>
                <a:ea typeface="Arial" charset="0"/>
                <a:cs typeface="Arial" charset="0"/>
              </a:rPr>
              <a:t>vigor</a:t>
            </a:r>
            <a:r>
              <a:rPr lang="en-GB" sz="3200" noProof="0" dirty="0">
                <a:latin typeface="Arial" charset="0"/>
                <a:ea typeface="Arial" charset="0"/>
                <a:cs typeface="Arial" charset="0"/>
              </a:rPr>
              <a:t>, spur formation).</a:t>
            </a:r>
          </a:p>
          <a:p>
            <a:pPr algn="just"/>
            <a:r>
              <a:rPr lang="en-GB" sz="3200" noProof="0" dirty="0">
                <a:latin typeface="Arial" charset="0"/>
                <a:ea typeface="Arial" charset="0"/>
                <a:cs typeface="Arial" charset="0"/>
              </a:rPr>
              <a:t>          Field evaluation was conducted under temperate-continental conditions at Băneasa and other trial sites. Promising hybrids were monitored across seasons for yield, adaptability, and stability.</a:t>
            </a:r>
          </a:p>
        </p:txBody>
      </p:sp>
      <p:sp>
        <p:nvSpPr>
          <p:cNvPr id="22" name="TextBox 21"/>
          <p:cNvSpPr txBox="1"/>
          <p:nvPr/>
        </p:nvSpPr>
        <p:spPr>
          <a:xfrm>
            <a:off x="1681748" y="23238415"/>
            <a:ext cx="26168126" cy="1200197"/>
          </a:xfrm>
          <a:prstGeom prst="rect">
            <a:avLst/>
          </a:prstGeom>
          <a:noFill/>
        </p:spPr>
        <p:txBody>
          <a:bodyPr wrap="square" rtlCol="0">
            <a:spAutoFit/>
          </a:bodyPr>
          <a:lstStyle/>
          <a:p>
            <a:pPr algn="ctr"/>
            <a:r>
              <a:rPr lang="en-GB" sz="4000" b="1" noProof="0" dirty="0">
                <a:latin typeface="Arial" charset="0"/>
                <a:ea typeface="Arial" charset="0"/>
                <a:cs typeface="Arial" charset="0"/>
              </a:rPr>
              <a:t>RESULTS AND DISCUSSION</a:t>
            </a:r>
          </a:p>
          <a:p>
            <a:endParaRPr lang="en-GB" sz="3200" noProof="0" dirty="0">
              <a:latin typeface="Arial" charset="0"/>
              <a:ea typeface="Arial" charset="0"/>
              <a:cs typeface="Arial" charset="0"/>
            </a:endParaRPr>
          </a:p>
        </p:txBody>
      </p:sp>
      <p:cxnSp>
        <p:nvCxnSpPr>
          <p:cNvPr id="24" name="Straight Connector 23"/>
          <p:cNvCxnSpPr/>
          <p:nvPr/>
        </p:nvCxnSpPr>
        <p:spPr>
          <a:xfrm>
            <a:off x="2567" y="6525948"/>
            <a:ext cx="28797858"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567" y="6680080"/>
            <a:ext cx="28797858" cy="0"/>
          </a:xfrm>
          <a:prstGeom prst="line">
            <a:avLst/>
          </a:prstGeom>
          <a:ln w="127000">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015231" y="1837570"/>
            <a:ext cx="16769963" cy="4884325"/>
          </a:xfrm>
          <a:prstGeom prst="rect">
            <a:avLst/>
          </a:prstGeom>
          <a:noFill/>
        </p:spPr>
        <p:txBody>
          <a:bodyPr wrap="square" rtlCol="0">
            <a:spAutoFit/>
          </a:bodyPr>
          <a:lstStyle/>
          <a:p>
            <a:pPr algn="ctr"/>
            <a:r>
              <a:rPr lang="en-GB" sz="7999" b="1" noProof="0" dirty="0">
                <a:latin typeface="Arial Black" panose="020B0A04020102020204" pitchFamily="34" charset="0"/>
              </a:rPr>
              <a:t>CONFERINȚA NAȚIONALĂ “ANIVERSAREA ICAR”</a:t>
            </a:r>
          </a:p>
          <a:p>
            <a:pPr algn="ctr"/>
            <a:r>
              <a:rPr lang="en-GB" sz="7999" b="1" noProof="0" dirty="0" err="1">
                <a:latin typeface="Arial Black" panose="020B0A04020102020204" pitchFamily="34" charset="0"/>
              </a:rPr>
              <a:t>Ediția</a:t>
            </a:r>
            <a:r>
              <a:rPr lang="en-GB" sz="7999" b="1" noProof="0" dirty="0">
                <a:latin typeface="Arial Black" panose="020B0A04020102020204" pitchFamily="34" charset="0"/>
              </a:rPr>
              <a:t> IV – 29 </a:t>
            </a:r>
            <a:r>
              <a:rPr lang="en-GB" sz="7999" b="1" noProof="0" dirty="0" err="1">
                <a:latin typeface="Arial Black" panose="020B0A04020102020204" pitchFamily="34" charset="0"/>
              </a:rPr>
              <a:t>mai</a:t>
            </a:r>
            <a:r>
              <a:rPr lang="en-GB" sz="7999" b="1" noProof="0" dirty="0">
                <a:latin typeface="Arial Black" panose="020B0A04020102020204" pitchFamily="34" charset="0"/>
              </a:rPr>
              <a:t> 2025</a:t>
            </a:r>
          </a:p>
          <a:p>
            <a:endParaRPr lang="en-GB" sz="7141" noProof="0" dirty="0"/>
          </a:p>
        </p:txBody>
      </p:sp>
      <p:pic>
        <p:nvPicPr>
          <p:cNvPr id="1028" name="Picture 4" descr="https://i0.wp.com/scdpbaneasa.ro/wp-content/uploads/2021/06/Cladire-statiune-2021.jpg?fit=1020%2C680&amp;ss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1748" y="16229521"/>
            <a:ext cx="4845333" cy="342791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Contul meu Drive\poze BANEASA\20200408_1219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1749" y="19657436"/>
            <a:ext cx="6259369" cy="30417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Contul meu Drive\CERCETARE - SCDP Baneasa\Lucrări și ARTICOLE SCDP Băneasa\2024\InfoAMSEM_Cercetarea 11.06.24 (bun)\Poze evenim. pt. articol\140A05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8571302" y="17339472"/>
            <a:ext cx="6469650" cy="424974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18">
            <a:extLst>
              <a:ext uri="{FF2B5EF4-FFF2-40B4-BE49-F238E27FC236}">
                <a16:creationId xmlns:a16="http://schemas.microsoft.com/office/drawing/2014/main" id="{29C6335A-9559-4460-D3E0-F56BE53E1DE9}"/>
              </a:ext>
            </a:extLst>
          </p:cNvPr>
          <p:cNvPicPr>
            <a:picLocks noGrp="1" noChangeAspect="1"/>
          </p:cNvPicPr>
          <p:nvPr isPhoto="1"/>
        </p:nvPicPr>
        <p:blipFill>
          <a:blip r:embed="rId5">
            <a:lum/>
            <a:extLst>
              <a:ext uri="{28A0092B-C50C-407E-A947-70E740481C1C}">
                <a14:useLocalDpi xmlns:a14="http://schemas.microsoft.com/office/drawing/2010/main" val="0"/>
              </a:ext>
            </a:extLst>
          </a:blip>
          <a:stretch>
            <a:fillRect/>
          </a:stretch>
        </p:blipFill>
        <p:spPr>
          <a:xfrm>
            <a:off x="6247712" y="16229521"/>
            <a:ext cx="5115614" cy="3427914"/>
          </a:xfrm>
          <a:prstGeom prst="rect">
            <a:avLst/>
          </a:prstGeom>
        </p:spPr>
      </p:pic>
      <p:pic>
        <p:nvPicPr>
          <p:cNvPr id="1031" name="Picture 7" descr="H:\Contul meu Drive\CERCETARE - SCDP Baneasa\Lucrări și ARTICOLE SCDP Băneasa\2024\InfoAMSEM_Cercetarea 11.06.24 (bun)\Poze evenim. pt. articol\IMG_217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7426157" y="20037649"/>
            <a:ext cx="3041739" cy="228130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Contul meu Drive\Strategie 10 ani\Rebranding SCDP Baneasa\Logo SCDP Baneasa - nou 2024-05-29 at 15.50.2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22042" y="1125023"/>
            <a:ext cx="4240059" cy="42257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1711" y="1125023"/>
            <a:ext cx="4069224" cy="4225734"/>
          </a:xfrm>
          <a:prstGeom prst="rect">
            <a:avLst/>
          </a:prstGeom>
        </p:spPr>
      </p:pic>
      <p:pic>
        <p:nvPicPr>
          <p:cNvPr id="3" name="Picture 11">
            <a:extLst>
              <a:ext uri="{FF2B5EF4-FFF2-40B4-BE49-F238E27FC236}">
                <a16:creationId xmlns:a16="http://schemas.microsoft.com/office/drawing/2014/main" id="{8E3B0D3E-3F45-AE9E-4D13-1D36752060C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73913" y="30020170"/>
            <a:ext cx="3751427" cy="3317311"/>
          </a:xfrm>
          <a:prstGeom prst="rect">
            <a:avLst/>
          </a:prstGeom>
          <a:ln>
            <a:noFill/>
          </a:ln>
          <a:effectLst>
            <a:outerShdw blurRad="292100" dist="139700" dir="2700000" algn="tl" rotWithShape="0">
              <a:srgbClr val="333333">
                <a:alpha val="65000"/>
              </a:srgbClr>
            </a:outerShdw>
          </a:effectLst>
        </p:spPr>
      </p:pic>
      <p:pic>
        <p:nvPicPr>
          <p:cNvPr id="5" name="Imagine 4">
            <a:extLst>
              <a:ext uri="{FF2B5EF4-FFF2-40B4-BE49-F238E27FC236}">
                <a16:creationId xmlns:a16="http://schemas.microsoft.com/office/drawing/2014/main" id="{A170CC42-791E-E510-2D73-B8D9CB3B24F7}"/>
              </a:ext>
            </a:extLst>
          </p:cNvPr>
          <p:cNvPicPr>
            <a:picLocks noChangeAspect="1"/>
          </p:cNvPicPr>
          <p:nvPr/>
        </p:nvPicPr>
        <p:blipFill>
          <a:blip r:embed="rId10"/>
          <a:srcRect r="10015"/>
          <a:stretch/>
        </p:blipFill>
        <p:spPr>
          <a:xfrm>
            <a:off x="573914" y="25674721"/>
            <a:ext cx="3751426" cy="2112261"/>
          </a:xfrm>
          <a:prstGeom prst="rect">
            <a:avLst/>
          </a:prstGeom>
          <a:ln>
            <a:noFill/>
          </a:ln>
          <a:effectLst>
            <a:outerShdw blurRad="292100" dist="139700" dir="2700000" algn="tl" rotWithShape="0">
              <a:srgbClr val="333333">
                <a:alpha val="65000"/>
              </a:srgbClr>
            </a:outerShdw>
          </a:effectLst>
        </p:spPr>
      </p:pic>
      <p:pic>
        <p:nvPicPr>
          <p:cNvPr id="7" name="Imagine 6">
            <a:extLst>
              <a:ext uri="{FF2B5EF4-FFF2-40B4-BE49-F238E27FC236}">
                <a16:creationId xmlns:a16="http://schemas.microsoft.com/office/drawing/2014/main" id="{00199680-9BD4-47EF-8524-4A2F014015EF}"/>
              </a:ext>
            </a:extLst>
          </p:cNvPr>
          <p:cNvPicPr>
            <a:picLocks noChangeAspect="1"/>
          </p:cNvPicPr>
          <p:nvPr/>
        </p:nvPicPr>
        <p:blipFill>
          <a:blip r:embed="rId11"/>
          <a:stretch>
            <a:fillRect/>
          </a:stretch>
        </p:blipFill>
        <p:spPr>
          <a:xfrm>
            <a:off x="573913" y="34750020"/>
            <a:ext cx="3751426" cy="3263741"/>
          </a:xfrm>
          <a:prstGeom prst="rect">
            <a:avLst/>
          </a:prstGeom>
          <a:ln>
            <a:noFill/>
          </a:ln>
          <a:effectLst>
            <a:outerShdw blurRad="292100" dist="139700" dir="2700000" algn="tl" rotWithShape="0">
              <a:srgbClr val="333333">
                <a:alpha val="65000"/>
              </a:srgbClr>
            </a:outerShdw>
          </a:effectLst>
        </p:spPr>
      </p:pic>
      <p:sp>
        <p:nvSpPr>
          <p:cNvPr id="9" name="CasetăText 8">
            <a:extLst>
              <a:ext uri="{FF2B5EF4-FFF2-40B4-BE49-F238E27FC236}">
                <a16:creationId xmlns:a16="http://schemas.microsoft.com/office/drawing/2014/main" id="{9C60DBBD-44EA-F0FB-BDAB-4DB1B0641E98}"/>
              </a:ext>
            </a:extLst>
          </p:cNvPr>
          <p:cNvSpPr txBox="1"/>
          <p:nvPr/>
        </p:nvSpPr>
        <p:spPr>
          <a:xfrm>
            <a:off x="1795662" y="10727424"/>
            <a:ext cx="25209101" cy="954107"/>
          </a:xfrm>
          <a:prstGeom prst="rect">
            <a:avLst/>
          </a:prstGeom>
          <a:noFill/>
        </p:spPr>
        <p:txBody>
          <a:bodyPr wrap="square">
            <a:spAutoFit/>
          </a:bodyPr>
          <a:lstStyle/>
          <a:p>
            <a:pPr algn="r"/>
            <a:r>
              <a:rPr lang="en-GB" sz="1800" b="1" i="1" noProof="0" dirty="0">
                <a:effectLst/>
                <a:latin typeface="Arial" panose="020B0604020202020204" pitchFamily="34" charset="0"/>
                <a:ea typeface="Calibri" panose="020F0502020204030204" pitchFamily="34" charset="0"/>
                <a:cs typeface="Arial" panose="020B0604020202020204" pitchFamily="34" charset="0"/>
              </a:rPr>
              <a:t>Correspondence address*:</a:t>
            </a:r>
            <a:r>
              <a:rPr lang="en-GB" sz="1800" noProof="0" dirty="0">
                <a:effectLst/>
                <a:latin typeface="Arial" panose="020B0604020202020204" pitchFamily="34" charset="0"/>
                <a:ea typeface="Calibri" panose="020F0502020204030204" pitchFamily="34" charset="0"/>
                <a:cs typeface="Arial" panose="020B0604020202020204" pitchFamily="34" charset="0"/>
              </a:rPr>
              <a:t> oltenacu_viorel@yahoo.com</a:t>
            </a:r>
            <a:endParaRPr lang="en-GB" noProof="0" dirty="0">
              <a:latin typeface="Arial" panose="020B0604020202020204" pitchFamily="34" charset="0"/>
              <a:cs typeface="Arial" panose="020B0604020202020204" pitchFamily="34" charset="0"/>
            </a:endParaRPr>
          </a:p>
          <a:p>
            <a:pPr algn="r">
              <a:buNone/>
            </a:pPr>
            <a:endParaRPr lang="en-GB" sz="1800" noProof="0" dirty="0">
              <a:effectLst/>
              <a:latin typeface="Arial" panose="020B0604020202020204" pitchFamily="34" charset="0"/>
              <a:ea typeface="SimSun" panose="02010600030101010101" pitchFamily="2" charset="-122"/>
              <a:cs typeface="Arial" panose="020B0604020202020204" pitchFamily="34" charset="0"/>
            </a:endParaRPr>
          </a:p>
          <a:p>
            <a:pPr algn="r">
              <a:buNone/>
            </a:pPr>
            <a:r>
              <a:rPr lang="en-GB" sz="1800" noProof="0" dirty="0">
                <a:effectLst/>
                <a:latin typeface="Arial" panose="020B0604020202020204" pitchFamily="34" charset="0"/>
                <a:ea typeface="SimSun" panose="02010600030101010101" pitchFamily="2" charset="-122"/>
                <a:cs typeface="Arial" panose="020B0604020202020204" pitchFamily="34" charset="0"/>
              </a:rPr>
              <a:t>Research and Development Station for Fruit Tree Growing Băneasa, 4 Ion Ionescu de la Brad Boulevard, Sector 1, Bucharest, Romania, Phone +40 212 330 613, Fax +40 212 330 614; E-mail secretariat@scdpbaneasa.ro</a:t>
            </a:r>
            <a:endParaRPr lang="en-GB" sz="20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5" descr="big_caise_carmela">
            <a:extLst>
              <a:ext uri="{FF2B5EF4-FFF2-40B4-BE49-F238E27FC236}">
                <a16:creationId xmlns:a16="http://schemas.microsoft.com/office/drawing/2014/main" id="{68F31905-E793-0D3A-944E-26B37F19644B}"/>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5157363" y="25674721"/>
            <a:ext cx="3028741" cy="3317311"/>
          </a:xfrm>
          <a:prstGeom prst="rect">
            <a:avLst/>
          </a:prstGeom>
          <a:ln>
            <a:noFill/>
          </a:ln>
          <a:effectLst>
            <a:outerShdw blurRad="292100" dist="139700" dir="2700000" algn="tl" rotWithShape="0">
              <a:srgbClr val="333333">
                <a:alpha val="65000"/>
              </a:srgbClr>
            </a:outerShdw>
          </a:effectLst>
        </p:spPr>
      </p:pic>
      <p:pic>
        <p:nvPicPr>
          <p:cNvPr id="11" name="Picture 4" descr="big_caise_rares">
            <a:extLst>
              <a:ext uri="{FF2B5EF4-FFF2-40B4-BE49-F238E27FC236}">
                <a16:creationId xmlns:a16="http://schemas.microsoft.com/office/drawing/2014/main" id="{46F3A1E1-E51A-9B94-704D-7D312E2EC944}"/>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4868105" y="30020170"/>
            <a:ext cx="3317311" cy="3317311"/>
          </a:xfrm>
          <a:prstGeom prst="rect">
            <a:avLst/>
          </a:prstGeom>
          <a:ln>
            <a:noFill/>
          </a:ln>
          <a:effectLst>
            <a:outerShdw blurRad="292100" dist="139700" dir="2700000" algn="tl" rotWithShape="0">
              <a:srgbClr val="333333">
                <a:alpha val="65000"/>
              </a:srgbClr>
            </a:outerShdw>
          </a:effectLst>
        </p:spPr>
      </p:pic>
      <p:pic>
        <p:nvPicPr>
          <p:cNvPr id="13" name="Picture 14">
            <a:extLst>
              <a:ext uri="{FF2B5EF4-FFF2-40B4-BE49-F238E27FC236}">
                <a16:creationId xmlns:a16="http://schemas.microsoft.com/office/drawing/2014/main" id="{6258433F-9BFD-8F44-59EE-2C2765DB2AE8}"/>
              </a:ext>
            </a:extLst>
          </p:cNvPr>
          <p:cNvPicPr>
            <a:picLocks noChangeAspect="1"/>
          </p:cNvPicPr>
          <p:nvPr/>
        </p:nvPicPr>
        <p:blipFill>
          <a:blip r:embed="rId14">
            <a:extLst>
              <a:ext uri="{28A0092B-C50C-407E-A947-70E740481C1C}">
                <a14:useLocalDpi xmlns:a14="http://schemas.microsoft.com/office/drawing/2010/main" val="0"/>
              </a:ext>
            </a:extLst>
          </a:blip>
          <a:srcRect l="14725" t="11646" r="18339" b="3542"/>
          <a:stretch/>
        </p:blipFill>
        <p:spPr bwMode="auto">
          <a:xfrm>
            <a:off x="15762578" y="34750020"/>
            <a:ext cx="2422838" cy="3317311"/>
          </a:xfrm>
          <a:prstGeom prst="rect">
            <a:avLst/>
          </a:prstGeom>
          <a:ln>
            <a:noFill/>
          </a:ln>
          <a:effectLst>
            <a:outerShdw blurRad="292100" dist="139700" dir="2700000" algn="tl" rotWithShape="0">
              <a:srgbClr val="333333">
                <a:alpha val="65000"/>
              </a:srgbClr>
            </a:outerShdw>
          </a:effectLst>
        </p:spPr>
      </p:pic>
      <p:sp>
        <p:nvSpPr>
          <p:cNvPr id="16" name="TextBox 22">
            <a:extLst>
              <a:ext uri="{FF2B5EF4-FFF2-40B4-BE49-F238E27FC236}">
                <a16:creationId xmlns:a16="http://schemas.microsoft.com/office/drawing/2014/main" id="{CFC19362-46C1-C519-C1F9-A6D01A90C39A}"/>
              </a:ext>
            </a:extLst>
          </p:cNvPr>
          <p:cNvSpPr txBox="1"/>
          <p:nvPr/>
        </p:nvSpPr>
        <p:spPr>
          <a:xfrm>
            <a:off x="281914" y="39022302"/>
            <a:ext cx="20029123" cy="3662541"/>
          </a:xfrm>
          <a:prstGeom prst="rect">
            <a:avLst/>
          </a:prstGeom>
          <a:noFill/>
        </p:spPr>
        <p:txBody>
          <a:bodyPr wrap="square" rtlCol="0">
            <a:spAutoFit/>
          </a:bodyPr>
          <a:lstStyle/>
          <a:p>
            <a:r>
              <a:rPr lang="en-GB" sz="4000" b="1" noProof="0" dirty="0">
                <a:latin typeface="Arial" charset="0"/>
                <a:ea typeface="Arial" charset="0"/>
                <a:cs typeface="Arial" charset="0"/>
              </a:rPr>
              <a:t>CONCLUSIONS </a:t>
            </a:r>
            <a:endParaRPr lang="ro-RO" sz="4000" b="1" noProof="0" dirty="0">
              <a:latin typeface="Arial" charset="0"/>
              <a:ea typeface="Arial" charset="0"/>
              <a:cs typeface="Arial" charset="0"/>
            </a:endParaRPr>
          </a:p>
          <a:p>
            <a:pPr algn="just">
              <a:buNone/>
            </a:pPr>
            <a:r>
              <a:rPr lang="en-US" sz="3200" dirty="0"/>
              <a:t>The genetic improvement programs at RSFG Băneasa have produced resilient and productive apricot and peach cultivars, supported by extensive germplasm resources. These breeding outcomes result from decades of targeted hybridization, selection, and mutation breeding. Cultivars developed at the station combine extended harvest seasons, superior flavor, and resistance to cold, drought, and multiple pathogens, ensuring reduced chemical dependence. Adapted to Romania’s agroclimatic conditions, these varieties meet both grower needs and consumer expectations. The integration of molecular tools ensures future-ready strategies to tackle climate change and evolving biotic pressures.</a:t>
            </a:r>
          </a:p>
        </p:txBody>
      </p:sp>
      <p:sp>
        <p:nvSpPr>
          <p:cNvPr id="4" name="TextBox 22">
            <a:extLst>
              <a:ext uri="{FF2B5EF4-FFF2-40B4-BE49-F238E27FC236}">
                <a16:creationId xmlns:a16="http://schemas.microsoft.com/office/drawing/2014/main" id="{04E8EF75-E16D-0BE6-1A69-4F2A5A8D6097}"/>
              </a:ext>
            </a:extLst>
          </p:cNvPr>
          <p:cNvSpPr txBox="1"/>
          <p:nvPr/>
        </p:nvSpPr>
        <p:spPr>
          <a:xfrm>
            <a:off x="20560937" y="39022302"/>
            <a:ext cx="7957574" cy="3662541"/>
          </a:xfrm>
          <a:prstGeom prst="rect">
            <a:avLst/>
          </a:prstGeom>
          <a:noFill/>
        </p:spPr>
        <p:txBody>
          <a:bodyPr wrap="square" rtlCol="0">
            <a:spAutoFit/>
          </a:bodyPr>
          <a:lstStyle/>
          <a:p>
            <a:pPr algn="just"/>
            <a:r>
              <a:rPr lang="en-GB" sz="4000" b="1" noProof="0" dirty="0">
                <a:latin typeface="Arial" charset="0"/>
                <a:ea typeface="Arial" charset="0"/>
                <a:cs typeface="Arial" charset="0"/>
              </a:rPr>
              <a:t>ACKNOWLEDGEMENTS </a:t>
            </a:r>
            <a:endParaRPr lang="ro-RO" sz="4000" b="1" noProof="0" dirty="0">
              <a:latin typeface="Arial" charset="0"/>
              <a:ea typeface="Arial" charset="0"/>
              <a:cs typeface="Arial" charset="0"/>
            </a:endParaRPr>
          </a:p>
          <a:p>
            <a:pPr algn="just"/>
            <a:r>
              <a:rPr lang="en-US" sz="3200" dirty="0"/>
              <a:t>The authors thank RSFG Băneasa and ASAS for their contributions to fruit tree breeding and genetic resource conservation. This work was supported by SCDP Băneasa, ICDP Pitești-</a:t>
            </a:r>
            <a:r>
              <a:rPr lang="en-US" sz="3200" dirty="0" err="1"/>
              <a:t>Mărăcineni</a:t>
            </a:r>
            <a:r>
              <a:rPr lang="en-US" sz="3200" dirty="0"/>
              <a:t>, and the ASAS Thematic Plan 2021–2027</a:t>
            </a:r>
            <a:r>
              <a:rPr lang="ro-RO" sz="3200" dirty="0"/>
              <a:t>.</a:t>
            </a:r>
            <a:endParaRPr lang="en-US" sz="3200" dirty="0"/>
          </a:p>
        </p:txBody>
      </p:sp>
    </p:spTree>
    <p:extLst>
      <p:ext uri="{BB962C8B-B14F-4D97-AF65-F5344CB8AC3E}">
        <p14:creationId xmlns:p14="http://schemas.microsoft.com/office/powerpoint/2010/main" val="1478231825"/>
      </p:ext>
    </p:extLst>
  </p:cSld>
  <p:clrMapOvr>
    <a:masterClrMapping/>
  </p:clrMapOvr>
</p:sld>
</file>

<file path=ppt/theme/theme1.xml><?xml version="1.0" encoding="utf-8"?>
<a:theme xmlns:a="http://schemas.openxmlformats.org/drawingml/2006/main" name="Temă Office">
  <a:themeElements>
    <a:clrScheme name="Temă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ă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ă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TotalTime>
  <Words>1122</Words>
  <Application>Microsoft Office PowerPoint</Application>
  <PresentationFormat>Custom</PresentationFormat>
  <Paragraphs>66</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SimSun</vt:lpstr>
      <vt:lpstr>Arial</vt:lpstr>
      <vt:lpstr>Arial Black</vt:lpstr>
      <vt:lpstr>Calibri</vt:lpstr>
      <vt:lpstr>Calibri Light</vt:lpstr>
      <vt:lpstr>Temă Office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Ioana</cp:lastModifiedBy>
  <cp:revision>186</cp:revision>
  <cp:lastPrinted>2020-03-30T08:43:16Z</cp:lastPrinted>
  <dcterms:created xsi:type="dcterms:W3CDTF">2015-08-26T05:25:30Z</dcterms:created>
  <dcterms:modified xsi:type="dcterms:W3CDTF">2025-05-12T10:49:22Z</dcterms:modified>
</cp:coreProperties>
</file>