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28803600" cy="43195875"/>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4" userDrawn="1">
          <p15:clr>
            <a:srgbClr val="A4A3A4"/>
          </p15:clr>
        </p15:guide>
        <p15:guide id="2" pos="9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238" autoAdjust="0"/>
    <p:restoredTop sz="95934"/>
  </p:normalViewPr>
  <p:slideViewPr>
    <p:cSldViewPr snapToGrid="0" snapToObjects="1">
      <p:cViewPr varScale="1">
        <p:scale>
          <a:sx n="18" d="100"/>
          <a:sy n="18" d="100"/>
        </p:scale>
        <p:origin x="3822" y="12"/>
      </p:cViewPr>
      <p:guideLst>
        <p:guide orient="horz" pos="13604"/>
        <p:guide pos="9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0" y="7069328"/>
            <a:ext cx="24483060" cy="15038564"/>
          </a:xfrm>
        </p:spPr>
        <p:txBody>
          <a:bodyPr anchor="b"/>
          <a:lstStyle>
            <a:lvl1pPr algn="ctr">
              <a:defRPr sz="18900"/>
            </a:lvl1pPr>
          </a:lstStyle>
          <a:p>
            <a:r>
              <a:rPr lang="en-US"/>
              <a:t>Click to edit Master title style</a:t>
            </a:r>
            <a:endParaRPr lang="en-US" dirty="0"/>
          </a:p>
        </p:txBody>
      </p:sp>
      <p:sp>
        <p:nvSpPr>
          <p:cNvPr id="3" name="Subtitle 2"/>
          <p:cNvSpPr>
            <a:spLocks noGrp="1"/>
          </p:cNvSpPr>
          <p:nvPr>
            <p:ph type="subTitle" idx="1"/>
          </p:nvPr>
        </p:nvSpPr>
        <p:spPr>
          <a:xfrm>
            <a:off x="3600450" y="22687837"/>
            <a:ext cx="21602700" cy="10429001"/>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9027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15343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78" y="2299781"/>
            <a:ext cx="6210776" cy="3660650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249" y="2299781"/>
            <a:ext cx="18272284" cy="366065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54498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14638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247" y="10768984"/>
            <a:ext cx="24843105" cy="17968281"/>
          </a:xfrm>
        </p:spPr>
        <p:txBody>
          <a:bodyPr anchor="b"/>
          <a:lstStyle>
            <a:lvl1pPr>
              <a:defRPr sz="18900"/>
            </a:lvl1pPr>
          </a:lstStyle>
          <a:p>
            <a:r>
              <a:rPr lang="en-US"/>
              <a:t>Click to edit Master title style</a:t>
            </a:r>
            <a:endParaRPr lang="en-US" dirty="0"/>
          </a:p>
        </p:txBody>
      </p:sp>
      <p:sp>
        <p:nvSpPr>
          <p:cNvPr id="3" name="Text Placeholder 2"/>
          <p:cNvSpPr>
            <a:spLocks noGrp="1"/>
          </p:cNvSpPr>
          <p:nvPr>
            <p:ph type="body" idx="1"/>
          </p:nvPr>
        </p:nvSpPr>
        <p:spPr>
          <a:xfrm>
            <a:off x="1965247" y="28907252"/>
            <a:ext cx="24843105" cy="9449095"/>
          </a:xfrm>
        </p:spPr>
        <p:txBody>
          <a:bodyPr/>
          <a:lstStyle>
            <a:lvl1pPr marL="0" indent="0">
              <a:buNone/>
              <a:defRPr sz="7560">
                <a:solidFill>
                  <a:schemeClr val="tx1"/>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09533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248" y="11498902"/>
            <a:ext cx="12241530" cy="27407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1823" y="11498902"/>
            <a:ext cx="12241530" cy="27407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57622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999" y="2299790"/>
            <a:ext cx="24843105" cy="8349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4002" y="10588992"/>
            <a:ext cx="12185271" cy="5189501"/>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p:cNvSpPr>
            <a:spLocks noGrp="1"/>
          </p:cNvSpPr>
          <p:nvPr>
            <p:ph sz="half" idx="2"/>
          </p:nvPr>
        </p:nvSpPr>
        <p:spPr>
          <a:xfrm>
            <a:off x="1984002" y="15778493"/>
            <a:ext cx="12185271" cy="2320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1824" y="10588992"/>
            <a:ext cx="12245282" cy="5189501"/>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4581824" y="15778493"/>
            <a:ext cx="12245282" cy="2320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323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8758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60041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999" y="2879725"/>
            <a:ext cx="9289911" cy="10079038"/>
          </a:xfrm>
        </p:spPr>
        <p:txBody>
          <a:bodyPr anchor="b"/>
          <a:lstStyle>
            <a:lvl1pPr>
              <a:defRPr sz="10080"/>
            </a:lvl1pPr>
          </a:lstStyle>
          <a:p>
            <a:r>
              <a:rPr lang="en-US"/>
              <a:t>Click to edit Master title style</a:t>
            </a:r>
            <a:endParaRPr lang="en-US" dirty="0"/>
          </a:p>
        </p:txBody>
      </p:sp>
      <p:sp>
        <p:nvSpPr>
          <p:cNvPr id="3" name="Content Placeholder 2"/>
          <p:cNvSpPr>
            <a:spLocks noGrp="1"/>
          </p:cNvSpPr>
          <p:nvPr>
            <p:ph idx="1"/>
          </p:nvPr>
        </p:nvSpPr>
        <p:spPr>
          <a:xfrm>
            <a:off x="12245281" y="6219415"/>
            <a:ext cx="14581823" cy="30697069"/>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999" y="12958762"/>
            <a:ext cx="9289911" cy="24007711"/>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22547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999" y="2879725"/>
            <a:ext cx="9289911" cy="10079038"/>
          </a:xfrm>
        </p:spPr>
        <p:txBody>
          <a:bodyPr anchor="b"/>
          <a:lstStyle>
            <a:lvl1pPr>
              <a:defRPr sz="10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5281" y="6219415"/>
            <a:ext cx="14581823" cy="30697069"/>
          </a:xfrm>
        </p:spPr>
        <p:txBody>
          <a:bodyPr anchor="t"/>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r>
              <a:rPr lang="en-US"/>
              <a:t>Click icon to add picture</a:t>
            </a:r>
            <a:endParaRPr lang="en-US" dirty="0"/>
          </a:p>
        </p:txBody>
      </p:sp>
      <p:sp>
        <p:nvSpPr>
          <p:cNvPr id="4" name="Text Placeholder 3"/>
          <p:cNvSpPr>
            <a:spLocks noGrp="1"/>
          </p:cNvSpPr>
          <p:nvPr>
            <p:ph type="body" sz="half" idx="2"/>
          </p:nvPr>
        </p:nvSpPr>
        <p:spPr>
          <a:xfrm>
            <a:off x="1983999" y="12958762"/>
            <a:ext cx="9289911" cy="24007711"/>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660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48" y="2299790"/>
            <a:ext cx="24843105" cy="8349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248" y="11498902"/>
            <a:ext cx="24843105" cy="27407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248" y="40036186"/>
            <a:ext cx="6480810" cy="2299780"/>
          </a:xfrm>
          <a:prstGeom prst="rect">
            <a:avLst/>
          </a:prstGeom>
        </p:spPr>
        <p:txBody>
          <a:bodyPr vert="horz" lIns="91440" tIns="45720" rIns="91440" bIns="45720" rtlCol="0" anchor="ctr"/>
          <a:lstStyle>
            <a:lvl1pPr algn="l">
              <a:defRPr sz="3780">
                <a:solidFill>
                  <a:schemeClr val="tx1">
                    <a:tint val="75000"/>
                  </a:schemeClr>
                </a:solidFill>
              </a:defRPr>
            </a:lvl1pPr>
          </a:lstStyle>
          <a:p>
            <a:fld id="{CEF384D3-BD68-D045-BB96-14DF123A789F}" type="datetimeFigureOut">
              <a:rPr lang="en-US" smtClean="0"/>
              <a:t>5/5/2025</a:t>
            </a:fld>
            <a:endParaRPr lang="en-US"/>
          </a:p>
        </p:txBody>
      </p:sp>
      <p:sp>
        <p:nvSpPr>
          <p:cNvPr id="5" name="Footer Placeholder 4"/>
          <p:cNvSpPr>
            <a:spLocks noGrp="1"/>
          </p:cNvSpPr>
          <p:nvPr>
            <p:ph type="ftr" sz="quarter" idx="3"/>
          </p:nvPr>
        </p:nvSpPr>
        <p:spPr>
          <a:xfrm>
            <a:off x="9541193" y="40036186"/>
            <a:ext cx="9721215" cy="229978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2543" y="40036186"/>
            <a:ext cx="6480810" cy="2299780"/>
          </a:xfrm>
          <a:prstGeom prst="rect">
            <a:avLst/>
          </a:prstGeom>
        </p:spPr>
        <p:txBody>
          <a:bodyPr vert="horz" lIns="91440" tIns="45720" rIns="91440" bIns="45720" rtlCol="0" anchor="ctr"/>
          <a:lstStyle>
            <a:lvl1pPr algn="r">
              <a:defRPr sz="3780">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132570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213" y="452000"/>
            <a:ext cx="3618019" cy="3757174"/>
          </a:xfrm>
          <a:prstGeom prst="rect">
            <a:avLst/>
          </a:prstGeom>
        </p:spPr>
      </p:pic>
      <p:cxnSp>
        <p:nvCxnSpPr>
          <p:cNvPr id="17" name="Straight Connector 16"/>
          <p:cNvCxnSpPr/>
          <p:nvPr/>
        </p:nvCxnSpPr>
        <p:spPr>
          <a:xfrm>
            <a:off x="2567" y="4697621"/>
            <a:ext cx="28801033"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69131" y="5545101"/>
            <a:ext cx="25583175" cy="1996444"/>
          </a:xfrm>
          <a:prstGeom prst="rect">
            <a:avLst/>
          </a:prstGeom>
          <a:noFill/>
        </p:spPr>
        <p:txBody>
          <a:bodyPr wrap="square" rtlCol="0">
            <a:spAutoFit/>
          </a:bodyPr>
          <a:lstStyle/>
          <a:p>
            <a:pPr marL="0" marR="0" algn="ctr">
              <a:lnSpc>
                <a:spcPct val="107000"/>
              </a:lnSpc>
              <a:spcAft>
                <a:spcPts val="800"/>
              </a:spcAft>
              <a:buNone/>
            </a:pPr>
            <a:r>
              <a:rPr lang="en-US" sz="6000" b="1" dirty="0">
                <a:effectLst/>
                <a:latin typeface="Arial" panose="020B0604020202020204" pitchFamily="34" charset="0"/>
                <a:ea typeface="Calibri" panose="020F0502020204030204" pitchFamily="34" charset="0"/>
                <a:cs typeface="Arial" panose="020B0604020202020204" pitchFamily="34" charset="0"/>
              </a:rPr>
              <a:t>THE IMPACT OF AGROTECHNICAL PRACTICES ON BIODIVERSITY AND BENEFICIAL ENTOMOFAUNA</a:t>
            </a:r>
            <a:r>
              <a:rPr lang="ro-RO" sz="6000" b="1" dirty="0">
                <a:latin typeface="Arial" panose="020B0604020202020204" pitchFamily="34" charset="0"/>
                <a:ea typeface="Calibri" panose="020F0502020204030204" pitchFamily="34" charset="0"/>
                <a:cs typeface="Arial" panose="020B0604020202020204" pitchFamily="34" charset="0"/>
              </a:rPr>
              <a:t> IN VINEYARDS</a:t>
            </a:r>
            <a:endParaRPr lang="en-US" sz="6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18"/>
          <p:cNvSpPr txBox="1"/>
          <p:nvPr/>
        </p:nvSpPr>
        <p:spPr>
          <a:xfrm>
            <a:off x="2240425" y="8017919"/>
            <a:ext cx="25211881" cy="1337417"/>
          </a:xfrm>
          <a:prstGeom prst="rect">
            <a:avLst/>
          </a:prstGeom>
          <a:noFill/>
        </p:spPr>
        <p:txBody>
          <a:bodyPr wrap="square" rtlCol="0">
            <a:spAutoFit/>
          </a:bodyPr>
          <a:lstStyle/>
          <a:p>
            <a:pPr marL="0" marR="0" algn="r">
              <a:lnSpc>
                <a:spcPct val="107000"/>
              </a:lnSpc>
              <a:spcAft>
                <a:spcPts val="800"/>
              </a:spcAft>
            </a:pPr>
            <a:r>
              <a:rPr lang="es-ES" sz="3600" b="1" dirty="0">
                <a:effectLst/>
                <a:latin typeface="Arial" panose="020B0604020202020204" pitchFamily="34" charset="0"/>
                <a:ea typeface="Calibri" panose="020F0502020204030204" pitchFamily="34" charset="0"/>
                <a:cs typeface="Arial" panose="020B0604020202020204" pitchFamily="34" charset="0"/>
              </a:rPr>
              <a:t>GIURCĂ Ioana Sorina</a:t>
            </a:r>
            <a:r>
              <a:rPr lang="es-ES" sz="3600" b="1" baseline="30000" dirty="0">
                <a:effectLst/>
                <a:latin typeface="Arial" panose="020B0604020202020204" pitchFamily="34" charset="0"/>
                <a:ea typeface="Calibri" panose="020F0502020204030204" pitchFamily="34" charset="0"/>
                <a:cs typeface="Arial" panose="020B0604020202020204" pitchFamily="34" charset="0"/>
              </a:rPr>
              <a:t>1</a:t>
            </a:r>
            <a:r>
              <a:rPr lang="es-ES" sz="3600" b="1" dirty="0">
                <a:effectLst/>
                <a:latin typeface="Arial" panose="020B0604020202020204" pitchFamily="34" charset="0"/>
                <a:ea typeface="Calibri" panose="020F0502020204030204" pitchFamily="34" charset="0"/>
                <a:cs typeface="Arial" panose="020B0604020202020204" pitchFamily="34" charset="0"/>
              </a:rPr>
              <a:t>, TOMOIAGĂ Liliana Lucia</a:t>
            </a:r>
            <a:r>
              <a:rPr lang="es-ES" sz="3600" b="1" baseline="30000" dirty="0">
                <a:effectLst/>
                <a:latin typeface="Arial" panose="020B0604020202020204" pitchFamily="34" charset="0"/>
                <a:ea typeface="Calibri" panose="020F0502020204030204" pitchFamily="34" charset="0"/>
                <a:cs typeface="Arial" panose="020B0604020202020204" pitchFamily="34" charset="0"/>
              </a:rPr>
              <a:t>1</a:t>
            </a:r>
            <a:r>
              <a:rPr lang="es-ES" sz="3600" b="1" dirty="0">
                <a:effectLst/>
                <a:latin typeface="Arial" panose="020B0604020202020204" pitchFamily="34" charset="0"/>
                <a:ea typeface="Calibri" panose="020F0502020204030204" pitchFamily="34" charset="0"/>
                <a:cs typeface="Arial" panose="020B0604020202020204" pitchFamily="34" charset="0"/>
              </a:rPr>
              <a:t>,</a:t>
            </a:r>
            <a:r>
              <a:rPr lang="es-ES" sz="3600" b="1" baseline="30000" dirty="0">
                <a:effectLst/>
                <a:latin typeface="Arial" panose="020B0604020202020204" pitchFamily="34" charset="0"/>
                <a:ea typeface="Calibri" panose="020F0502020204030204" pitchFamily="34" charset="0"/>
                <a:cs typeface="Arial" panose="020B0604020202020204" pitchFamily="34" charset="0"/>
              </a:rPr>
              <a:t> </a:t>
            </a:r>
            <a:r>
              <a:rPr lang="es-ES" sz="3600" b="1" dirty="0">
                <a:effectLst/>
                <a:latin typeface="Arial" panose="020B0604020202020204" pitchFamily="34" charset="0"/>
                <a:ea typeface="Calibri" panose="020F0502020204030204" pitchFamily="34" charset="0"/>
                <a:cs typeface="Arial" panose="020B0604020202020204" pitchFamily="34" charset="0"/>
              </a:rPr>
              <a:t>MUNTEAN Maria-Doinița</a:t>
            </a:r>
            <a:r>
              <a:rPr lang="es-ES" sz="3600" b="1" baseline="30000" dirty="0">
                <a:effectLst/>
                <a:latin typeface="Arial" panose="020B0604020202020204" pitchFamily="34" charset="0"/>
                <a:ea typeface="Calibri" panose="020F0502020204030204" pitchFamily="34" charset="0"/>
                <a:cs typeface="Arial" panose="020B0604020202020204" pitchFamily="34" charset="0"/>
              </a:rPr>
              <a:t>1</a:t>
            </a:r>
            <a:r>
              <a:rPr lang="es-ES" sz="3600" b="1" dirty="0">
                <a:effectLst/>
                <a:latin typeface="Arial" panose="020B0604020202020204" pitchFamily="34" charset="0"/>
                <a:ea typeface="Calibri" panose="020F0502020204030204" pitchFamily="34" charset="0"/>
                <a:cs typeface="Arial" panose="020B0604020202020204" pitchFamily="34" charset="0"/>
              </a:rPr>
              <a:t>, SÎRBU Alexandra Doina</a:t>
            </a:r>
            <a:r>
              <a:rPr lang="es-ES" sz="3600" b="1" baseline="30000" dirty="0">
                <a:effectLst/>
                <a:latin typeface="Arial" panose="020B0604020202020204" pitchFamily="34" charset="0"/>
                <a:ea typeface="Calibri" panose="020F0502020204030204" pitchFamily="34" charset="0"/>
                <a:cs typeface="Arial" panose="020B0604020202020204" pitchFamily="34" charset="0"/>
              </a:rPr>
              <a:t>1</a:t>
            </a:r>
            <a:r>
              <a:rPr lang="es-ES" sz="3600" b="1" dirty="0">
                <a:effectLst/>
                <a:latin typeface="Arial" panose="020B0604020202020204" pitchFamily="34" charset="0"/>
                <a:ea typeface="Calibri" panose="020F0502020204030204" pitchFamily="34" charset="0"/>
                <a:cs typeface="Arial" panose="020B0604020202020204" pitchFamily="34" charset="0"/>
              </a:rPr>
              <a:t>, </a:t>
            </a:r>
            <a:endParaRPr lang="ro-RO" sz="3600" b="1" dirty="0">
              <a:effectLst/>
              <a:latin typeface="Arial" panose="020B0604020202020204" pitchFamily="34" charset="0"/>
              <a:ea typeface="Calibri" panose="020F0502020204030204" pitchFamily="34" charset="0"/>
              <a:cs typeface="Arial" panose="020B0604020202020204" pitchFamily="34" charset="0"/>
            </a:endParaRPr>
          </a:p>
          <a:p>
            <a:pPr marL="0" marR="0" algn="r">
              <a:lnSpc>
                <a:spcPct val="107000"/>
              </a:lnSpc>
              <a:spcAft>
                <a:spcPts val="800"/>
              </a:spcAft>
            </a:pPr>
            <a:r>
              <a:rPr lang="es-ES" sz="3600" b="1" dirty="0">
                <a:effectLst/>
                <a:latin typeface="Arial" panose="020B0604020202020204" pitchFamily="34" charset="0"/>
                <a:ea typeface="Calibri" panose="020F0502020204030204" pitchFamily="34" charset="0"/>
                <a:cs typeface="Arial" panose="020B0604020202020204" pitchFamily="34" charset="0"/>
              </a:rPr>
              <a:t>RĂCOARE </a:t>
            </a:r>
            <a:r>
              <a:rPr lang="es-ES" sz="3600" b="1" dirty="0" err="1">
                <a:effectLst/>
                <a:latin typeface="Arial" panose="020B0604020202020204" pitchFamily="34" charset="0"/>
                <a:ea typeface="Calibri" panose="020F0502020204030204" pitchFamily="34" charset="0"/>
                <a:cs typeface="Arial" panose="020B0604020202020204" pitchFamily="34" charset="0"/>
              </a:rPr>
              <a:t>Horia</a:t>
            </a:r>
            <a:r>
              <a:rPr lang="es-ES" sz="3600" b="1" dirty="0">
                <a:effectLst/>
                <a:latin typeface="Arial" panose="020B0604020202020204" pitchFamily="34" charset="0"/>
                <a:ea typeface="Calibri" panose="020F0502020204030204" pitchFamily="34" charset="0"/>
                <a:cs typeface="Arial" panose="020B0604020202020204" pitchFamily="34" charset="0"/>
              </a:rPr>
              <a:t> Silviu</a:t>
            </a:r>
            <a:r>
              <a:rPr lang="es-ES" sz="3600" b="1" baseline="30000" dirty="0">
                <a:effectLst/>
                <a:latin typeface="Arial" panose="020B0604020202020204" pitchFamily="34" charset="0"/>
                <a:ea typeface="Calibri" panose="020F0502020204030204" pitchFamily="34" charset="0"/>
                <a:cs typeface="Arial" panose="020B0604020202020204" pitchFamily="34" charset="0"/>
              </a:rPr>
              <a:t>1</a:t>
            </a:r>
            <a:r>
              <a:rPr lang="es-ES" sz="3600" b="1" dirty="0">
                <a:effectLst/>
                <a:latin typeface="Arial" panose="020B0604020202020204" pitchFamily="34" charset="0"/>
                <a:ea typeface="Calibri" panose="020F0502020204030204" pitchFamily="34" charset="0"/>
                <a:cs typeface="Arial" panose="020B0604020202020204" pitchFamily="34" charset="0"/>
              </a:rPr>
              <a:t>, CHEDEA </a:t>
            </a:r>
            <a:r>
              <a:rPr lang="es-ES" sz="3600" b="1" dirty="0" err="1">
                <a:effectLst/>
                <a:latin typeface="Arial" panose="020B0604020202020204" pitchFamily="34" charset="0"/>
                <a:ea typeface="Calibri" panose="020F0502020204030204" pitchFamily="34" charset="0"/>
                <a:cs typeface="Arial" panose="020B0604020202020204" pitchFamily="34" charset="0"/>
              </a:rPr>
              <a:t>Veronica</a:t>
            </a:r>
            <a:r>
              <a:rPr lang="es-ES" sz="3600" b="1" dirty="0">
                <a:effectLst/>
                <a:latin typeface="Arial" panose="020B0604020202020204" pitchFamily="34" charset="0"/>
                <a:ea typeface="Calibri" panose="020F0502020204030204" pitchFamily="34" charset="0"/>
                <a:cs typeface="Arial" panose="020B0604020202020204" pitchFamily="34" charset="0"/>
              </a:rPr>
              <a:t> Sanda</a:t>
            </a:r>
            <a:r>
              <a:rPr lang="es-ES" sz="3600" b="1" baseline="30000" dirty="0">
                <a:effectLst/>
                <a:latin typeface="Arial" panose="020B0604020202020204" pitchFamily="34" charset="0"/>
                <a:ea typeface="Calibri" panose="020F0502020204030204" pitchFamily="34" charset="0"/>
                <a:cs typeface="Arial" panose="020B0604020202020204" pitchFamily="34" charset="0"/>
              </a:rPr>
              <a:t>1</a:t>
            </a:r>
            <a:r>
              <a:rPr lang="es-ES" sz="3600" b="1" dirty="0">
                <a:effectLst/>
                <a:latin typeface="Arial" panose="020B0604020202020204" pitchFamily="34" charset="0"/>
                <a:ea typeface="Calibri" panose="020F0502020204030204" pitchFamily="34" charset="0"/>
                <a:cs typeface="Arial" panose="020B0604020202020204" pitchFamily="34" charset="0"/>
              </a:rPr>
              <a:t>, COMȘA Maria</a:t>
            </a:r>
            <a:r>
              <a:rPr lang="es-ES" sz="3600" b="1" baseline="30000" dirty="0">
                <a:effectLst/>
                <a:latin typeface="Arial" panose="020B0604020202020204" pitchFamily="34" charset="0"/>
                <a:ea typeface="Calibri" panose="020F0502020204030204" pitchFamily="34" charset="0"/>
                <a:cs typeface="Arial" panose="020B0604020202020204" pitchFamily="34" charset="0"/>
              </a:rPr>
              <a:t>1</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p:cNvSpPr txBox="1"/>
          <p:nvPr/>
        </p:nvSpPr>
        <p:spPr>
          <a:xfrm>
            <a:off x="1575212" y="9996966"/>
            <a:ext cx="25877093" cy="5078313"/>
          </a:xfrm>
          <a:prstGeom prst="rect">
            <a:avLst/>
          </a:prstGeom>
          <a:noFill/>
        </p:spPr>
        <p:txBody>
          <a:bodyPr wrap="square" rtlCol="0">
            <a:spAutoFit/>
          </a:bodyPr>
          <a:lstStyle/>
          <a:p>
            <a:pPr algn="just"/>
            <a:r>
              <a:rPr lang="ro-RO" sz="3600" b="1" dirty="0">
                <a:latin typeface="Arial" charset="0"/>
                <a:ea typeface="Arial" charset="0"/>
                <a:cs typeface="Arial" charset="0"/>
              </a:rPr>
              <a:t>INTRODUCTION</a:t>
            </a:r>
          </a:p>
          <a:p>
            <a:pPr algn="just"/>
            <a:r>
              <a:rPr lang="en-US" sz="3200" dirty="0">
                <a:effectLst/>
                <a:latin typeface="Arial" panose="020B0604020202020204" pitchFamily="34" charset="0"/>
                <a:ea typeface="Calibri" panose="020F0502020204030204" pitchFamily="34" charset="0"/>
                <a:cs typeface="Arial" panose="020B0604020202020204" pitchFamily="34" charset="0"/>
              </a:rPr>
              <a:t>Vineyards represent cultural, economic, and ecological systems of great importance in many regions with a temperate climate. As perennial agricultural systems, they shape the entire landscape, creating unique ecosystems and contributing to the formation of distinct cultural traditions (Daniel et al., 2012).</a:t>
            </a:r>
            <a:r>
              <a:rPr lang="ro-RO"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However, over 70% of global vineyards are still managed conventionally, relying heavily on synthetic inputs, intensive tillage, and frequent mowing. These practices have contributed to soil degradation, biodiversity loss, and reduced ecosystem resilience (Nicholson et al., 2020; Eurostat, 2020).</a:t>
            </a:r>
          </a:p>
          <a:p>
            <a:pPr algn="just">
              <a:buNone/>
            </a:pPr>
            <a:r>
              <a:rPr lang="en-US" sz="3200" dirty="0">
                <a:latin typeface="Arial" panose="020B0604020202020204" pitchFamily="34" charset="0"/>
                <a:cs typeface="Arial" panose="020B0604020202020204" pitchFamily="34" charset="0"/>
              </a:rPr>
              <a:t>To address these challenges, sustainable approaches such as </a:t>
            </a:r>
            <a:r>
              <a:rPr lang="en-US" sz="3200" b="1" dirty="0">
                <a:latin typeface="Arial" panose="020B0604020202020204" pitchFamily="34" charset="0"/>
                <a:cs typeface="Arial" panose="020B0604020202020204" pitchFamily="34" charset="0"/>
              </a:rPr>
              <a:t>Integrated Pest Management (IPM)</a:t>
            </a:r>
            <a:r>
              <a:rPr lang="en-US" sz="3200" dirty="0">
                <a:latin typeface="Arial" panose="020B0604020202020204" pitchFamily="34" charset="0"/>
                <a:cs typeface="Arial" panose="020B0604020202020204" pitchFamily="34" charset="0"/>
              </a:rPr>
              <a:t>, organic farming, and </a:t>
            </a:r>
            <a:r>
              <a:rPr lang="en-US" sz="3200" b="1" dirty="0">
                <a:latin typeface="Arial" panose="020B0604020202020204" pitchFamily="34" charset="0"/>
                <a:cs typeface="Arial" panose="020B0604020202020204" pitchFamily="34" charset="0"/>
              </a:rPr>
              <a:t>biodiversity-based viticulture</a:t>
            </a:r>
            <a:r>
              <a:rPr lang="en-US" sz="3200" dirty="0">
                <a:latin typeface="Arial" panose="020B0604020202020204" pitchFamily="34" charset="0"/>
                <a:cs typeface="Arial" panose="020B0604020202020204" pitchFamily="34" charset="0"/>
              </a:rPr>
              <a:t> have emerged. These practices emphasize natural pest control, habitat conservation, reduced tillage, and the use of cover crops and ecological infrastructures like hedgerows and flower strips. </a:t>
            </a:r>
            <a:r>
              <a:rPr lang="en-US" sz="3200" dirty="0">
                <a:effectLst/>
                <a:latin typeface="Arial" panose="020B0604020202020204" pitchFamily="34" charset="0"/>
                <a:ea typeface="Calibri" panose="020F0502020204030204" pitchFamily="34" charset="0"/>
                <a:cs typeface="Arial" panose="020B0604020202020204" pitchFamily="34" charset="0"/>
              </a:rPr>
              <a:t>Developing region-specific, resilient viticulture systems able to sustain high productivity while protecting environmental health in the face of continuous climate and land-use changes depends on addressing these gaps.</a:t>
            </a:r>
            <a:endParaRPr lang="ro-RO" sz="3200" dirty="0">
              <a:latin typeface="Arial" panose="020B0604020202020204" pitchFamily="34" charset="0"/>
              <a:ea typeface="Arial" charset="0"/>
              <a:cs typeface="Arial" panose="020B0604020202020204" pitchFamily="34" charset="0"/>
            </a:endParaRPr>
          </a:p>
        </p:txBody>
      </p:sp>
      <p:sp>
        <p:nvSpPr>
          <p:cNvPr id="21" name="TextBox 20"/>
          <p:cNvSpPr txBox="1"/>
          <p:nvPr/>
        </p:nvSpPr>
        <p:spPr>
          <a:xfrm>
            <a:off x="8052709" y="15285405"/>
            <a:ext cx="19358308" cy="3108543"/>
          </a:xfrm>
          <a:prstGeom prst="rect">
            <a:avLst/>
          </a:prstGeom>
          <a:noFill/>
        </p:spPr>
        <p:txBody>
          <a:bodyPr wrap="square" rtlCol="0">
            <a:spAutoFit/>
          </a:bodyPr>
          <a:lstStyle/>
          <a:p>
            <a:r>
              <a:rPr lang="en-US" sz="3600" b="1" dirty="0">
                <a:effectLst/>
                <a:latin typeface="Arial" panose="020B0604020202020204" pitchFamily="34" charset="0"/>
                <a:ea typeface="Calibri" panose="020F0502020204030204" pitchFamily="34" charset="0"/>
                <a:cs typeface="Arial" panose="020B0604020202020204" pitchFamily="34" charset="0"/>
              </a:rPr>
              <a:t>HISTORICAL OVERVIEW OF VINEYARD MANAGEMENT PRACTICES</a:t>
            </a:r>
            <a:endParaRPr lang="ro-RO" sz="3600" b="1" dirty="0">
              <a:effectLst/>
              <a:latin typeface="Arial" panose="020B0604020202020204" pitchFamily="34" charset="0"/>
              <a:ea typeface="Calibri" panose="020F0502020204030204" pitchFamily="34" charset="0"/>
              <a:cs typeface="Arial" panose="020B0604020202020204" pitchFamily="34" charset="0"/>
            </a:endParaRPr>
          </a:p>
          <a:p>
            <a:pPr algn="just"/>
            <a:r>
              <a:rPr lang="en-US" sz="3200" dirty="0">
                <a:latin typeface="Arial" panose="020B0604020202020204" pitchFamily="34" charset="0"/>
                <a:cs typeface="Arial" panose="020B0604020202020204" pitchFamily="34" charset="0"/>
              </a:rPr>
              <a:t>Traditionally, vineyards were managed with organic inputs and manual labor, that supported biodiversity. In the 20th century, industrial agriculture introduced synthetic fertilizers, pesticides, and mechanization, boosting yields but degrading soils and disrupting ecological balance (</a:t>
            </a:r>
            <a:r>
              <a:rPr lang="en-US" sz="3200" dirty="0" err="1">
                <a:latin typeface="Arial" panose="020B0604020202020204" pitchFamily="34" charset="0"/>
                <a:cs typeface="Arial" panose="020B0604020202020204" pitchFamily="34" charset="0"/>
              </a:rPr>
              <a:t>Stefanucci</a:t>
            </a:r>
            <a:r>
              <a:rPr lang="en-US" sz="3200" dirty="0">
                <a:latin typeface="Arial" panose="020B0604020202020204" pitchFamily="34" charset="0"/>
                <a:cs typeface="Arial" panose="020B0604020202020204" pitchFamily="34" charset="0"/>
              </a:rPr>
              <a:t> et al., 2018). In response, Integrated Pest Management emerged, combining biological controls with reduced chemical use (Winter et al., 2018; O’Brien et al., 2025). </a:t>
            </a:r>
            <a:endParaRPr lang="ro-RO" sz="3200" b="1" dirty="0">
              <a:latin typeface="Arial" panose="020B0604020202020204" pitchFamily="34" charset="0"/>
              <a:ea typeface="Arial" charset="0"/>
              <a:cs typeface="Arial" panose="020B0604020202020204" pitchFamily="34" charset="0"/>
            </a:endParaRPr>
          </a:p>
        </p:txBody>
      </p:sp>
      <p:sp>
        <p:nvSpPr>
          <p:cNvPr id="22" name="TextBox 21"/>
          <p:cNvSpPr txBox="1"/>
          <p:nvPr/>
        </p:nvSpPr>
        <p:spPr>
          <a:xfrm>
            <a:off x="8141172" y="21010673"/>
            <a:ext cx="12224267" cy="7109639"/>
          </a:xfrm>
          <a:prstGeom prst="rect">
            <a:avLst/>
          </a:prstGeom>
          <a:noFill/>
        </p:spPr>
        <p:txBody>
          <a:bodyPr wrap="square" rtlCol="0">
            <a:spAutoFit/>
          </a:bodyPr>
          <a:lstStyle/>
          <a:p>
            <a:pPr>
              <a:buNone/>
            </a:pPr>
            <a:r>
              <a:rPr lang="en-US" sz="3600" b="1" dirty="0">
                <a:latin typeface="Arial" panose="020B0604020202020204" pitchFamily="34" charset="0"/>
                <a:cs typeface="Arial" panose="020B0604020202020204" pitchFamily="34" charset="0"/>
              </a:rPr>
              <a:t>BIODIVERSITY AND ECOLOGICAL INFRASTRUCTURES IN THE VINEYARD</a:t>
            </a:r>
          </a:p>
          <a:p>
            <a:pPr algn="just"/>
            <a:r>
              <a:rPr lang="en-US" sz="3200" dirty="0">
                <a:latin typeface="Arial" panose="020B0604020202020204" pitchFamily="34" charset="0"/>
                <a:cs typeface="Arial" panose="020B0604020202020204" pitchFamily="34" charset="0"/>
              </a:rPr>
              <a:t>Vineyards support a wide range of organisms—including plants, fungi, insects, and soil fauna—whose presence is shaped by both environmental conditions and vineyard management practices (Oprea, 2001; Bernard et al., 2006). Ecological infrastructures like hedgerows, flower strips, and stone piles enhance functional biodiversity by providing food, shelter, and overwintering habitats for beneficial insects (</a:t>
            </a:r>
            <a:r>
              <a:rPr lang="en-US" sz="3200" dirty="0" err="1">
                <a:latin typeface="Arial" panose="020B0604020202020204" pitchFamily="34" charset="0"/>
                <a:cs typeface="Arial" panose="020B0604020202020204" pitchFamily="34" charset="0"/>
              </a:rPr>
              <a:t>Böller</a:t>
            </a:r>
            <a:r>
              <a:rPr lang="en-US" sz="3200" dirty="0">
                <a:latin typeface="Arial" panose="020B0604020202020204" pitchFamily="34" charset="0"/>
                <a:cs typeface="Arial" panose="020B0604020202020204" pitchFamily="34" charset="0"/>
              </a:rPr>
              <a:t> et al., 2004). At least 5% of the farm area should be dedicated to these features, though 15% is ideal. However, if poorly managed, such areas can also shelter pests (</a:t>
            </a:r>
            <a:r>
              <a:rPr lang="en-US" sz="3200" dirty="0" err="1">
                <a:latin typeface="Arial" panose="020B0604020202020204" pitchFamily="34" charset="0"/>
                <a:cs typeface="Arial" panose="020B0604020202020204" pitchFamily="34" charset="0"/>
              </a:rPr>
              <a:t>Tirello</a:t>
            </a:r>
            <a:r>
              <a:rPr lang="en-US" sz="3200" dirty="0">
                <a:latin typeface="Arial" panose="020B0604020202020204" pitchFamily="34" charset="0"/>
                <a:cs typeface="Arial" panose="020B0604020202020204" pitchFamily="34" charset="0"/>
              </a:rPr>
              <a:t> et al., 2013). Maintaining vegetation diversity improves ecosystem resilience and supports key groups like spiders, pollinators, parasitoids, and birds (Winter et al., 2018).</a:t>
            </a:r>
          </a:p>
        </p:txBody>
      </p:sp>
      <p:sp>
        <p:nvSpPr>
          <p:cNvPr id="23" name="TextBox 22"/>
          <p:cNvSpPr txBox="1"/>
          <p:nvPr/>
        </p:nvSpPr>
        <p:spPr>
          <a:xfrm>
            <a:off x="7710272" y="34974236"/>
            <a:ext cx="15374054" cy="8029186"/>
          </a:xfrm>
          <a:prstGeom prst="rect">
            <a:avLst/>
          </a:prstGeom>
          <a:noFill/>
        </p:spPr>
        <p:txBody>
          <a:bodyPr wrap="square" rtlCol="0">
            <a:spAutoFit/>
          </a:bodyPr>
          <a:lstStyle/>
          <a:p>
            <a:pPr marL="0" marR="0" algn="ctr"/>
            <a:r>
              <a:rPr lang="en-US" sz="3600" b="1" dirty="0">
                <a:effectLst/>
                <a:latin typeface="Arial" panose="020B0604020202020204" pitchFamily="34" charset="0"/>
                <a:ea typeface="Calibri" panose="020F0502020204030204" pitchFamily="34" charset="0"/>
                <a:cs typeface="Arial" panose="020B0604020202020204" pitchFamily="34" charset="0"/>
              </a:rPr>
              <a:t>CONCLUSION</a:t>
            </a:r>
            <a:r>
              <a:rPr lang="en-US" sz="3600" dirty="0">
                <a:effectLst/>
                <a:latin typeface="Arial" panose="020B0604020202020204" pitchFamily="34" charset="0"/>
                <a:ea typeface="Calibri" panose="020F0502020204030204" pitchFamily="34" charset="0"/>
                <a:cs typeface="Arial" panose="020B0604020202020204" pitchFamily="34" charset="0"/>
              </a:rPr>
              <a:t> </a:t>
            </a:r>
          </a:p>
          <a:p>
            <a:pPr marL="514350" marR="0" indent="-514350" algn="just">
              <a:buAutoNum type="arabicPeriod"/>
            </a:pPr>
            <a:r>
              <a:rPr lang="en-US" sz="3200" b="1" dirty="0">
                <a:effectLst/>
                <a:latin typeface="Arial" panose="020B0604020202020204" pitchFamily="34" charset="0"/>
                <a:ea typeface="Calibri" panose="020F0502020204030204" pitchFamily="34" charset="0"/>
                <a:cs typeface="Arial" panose="020B0604020202020204" pitchFamily="34" charset="0"/>
              </a:rPr>
              <a:t>Conventional vineyard management</a:t>
            </a:r>
            <a:r>
              <a:rPr lang="en-US" sz="3200" dirty="0">
                <a:effectLst/>
                <a:latin typeface="Arial" panose="020B0604020202020204" pitchFamily="34" charset="0"/>
                <a:ea typeface="Calibri" panose="020F0502020204030204" pitchFamily="34" charset="0"/>
                <a:cs typeface="Arial" panose="020B0604020202020204" pitchFamily="34" charset="0"/>
              </a:rPr>
              <a:t>, still practiced on over </a:t>
            </a:r>
            <a:r>
              <a:rPr lang="en-US" sz="3200" b="1" dirty="0">
                <a:effectLst/>
                <a:latin typeface="Arial" panose="020B0604020202020204" pitchFamily="34" charset="0"/>
                <a:ea typeface="Calibri" panose="020F0502020204030204" pitchFamily="34" charset="0"/>
                <a:cs typeface="Arial" panose="020B0604020202020204" pitchFamily="34" charset="0"/>
              </a:rPr>
              <a:t>70% of global </a:t>
            </a:r>
            <a:r>
              <a:rPr lang="en-US" sz="3200" dirty="0">
                <a:effectLst/>
                <a:latin typeface="Arial" panose="020B0604020202020204" pitchFamily="34" charset="0"/>
                <a:ea typeface="Calibri" panose="020F0502020204030204" pitchFamily="34" charset="0"/>
                <a:cs typeface="Arial" panose="020B0604020202020204" pitchFamily="34" charset="0"/>
              </a:rPr>
              <a:t>vineyard</a:t>
            </a:r>
            <a:r>
              <a:rPr lang="ro-RO" sz="3200" dirty="0">
                <a:effectLst/>
                <a:latin typeface="Arial" panose="020B0604020202020204" pitchFamily="34" charset="0"/>
                <a:ea typeface="Calibri" panose="020F0502020204030204" pitchFamily="34" charset="0"/>
                <a:cs typeface="Arial" panose="020B0604020202020204" pitchFamily="34" charset="0"/>
              </a:rPr>
              <a:t>s</a:t>
            </a:r>
            <a:r>
              <a:rPr lang="en-US" sz="3200" dirty="0">
                <a:effectLst/>
                <a:latin typeface="Arial" panose="020B0604020202020204" pitchFamily="34" charset="0"/>
                <a:ea typeface="Calibri" panose="020F0502020204030204" pitchFamily="34" charset="0"/>
                <a:cs typeface="Arial" panose="020B0604020202020204" pitchFamily="34" charset="0"/>
              </a:rPr>
              <a:t>, poses a substantial threat to biodiversity and long-term ecosystem health, with studies linking it to </a:t>
            </a:r>
            <a:r>
              <a:rPr lang="en-US" sz="3200" b="1" dirty="0">
                <a:effectLst/>
                <a:latin typeface="Arial" panose="020B0604020202020204" pitchFamily="34" charset="0"/>
                <a:ea typeface="Calibri" panose="020F0502020204030204" pitchFamily="34" charset="0"/>
                <a:cs typeface="Arial" panose="020B0604020202020204" pitchFamily="34" charset="0"/>
              </a:rPr>
              <a:t>30–40% declines in beneficial arthropod </a:t>
            </a:r>
            <a:r>
              <a:rPr lang="en-US" sz="3200" dirty="0">
                <a:effectLst/>
                <a:latin typeface="Arial" panose="020B0604020202020204" pitchFamily="34" charset="0"/>
                <a:ea typeface="Calibri" panose="020F0502020204030204" pitchFamily="34" charset="0"/>
                <a:cs typeface="Arial" panose="020B0604020202020204" pitchFamily="34" charset="0"/>
              </a:rPr>
              <a:t>populations compared to organic or integrated systems.</a:t>
            </a:r>
            <a:endParaRPr lang="ro-RO" sz="3200" dirty="0">
              <a:effectLst/>
              <a:latin typeface="Arial" panose="020B0604020202020204" pitchFamily="34" charset="0"/>
              <a:ea typeface="Calibri" panose="020F0502020204030204" pitchFamily="34" charset="0"/>
              <a:cs typeface="Arial" panose="020B0604020202020204" pitchFamily="34" charset="0"/>
            </a:endParaRPr>
          </a:p>
          <a:p>
            <a:pPr marL="514350" indent="-514350" algn="just">
              <a:buFontTx/>
              <a:buAutoNum type="arabicPeriod"/>
            </a:pPr>
            <a:r>
              <a:rPr lang="en-US" sz="3200" b="1" dirty="0">
                <a:effectLst/>
                <a:latin typeface="Arial" panose="020B0604020202020204" pitchFamily="34" charset="0"/>
                <a:ea typeface="Calibri" panose="020F0502020204030204" pitchFamily="34" charset="0"/>
                <a:cs typeface="Arial" panose="020B0604020202020204" pitchFamily="34" charset="0"/>
              </a:rPr>
              <a:t>Inter-row vegetation </a:t>
            </a:r>
            <a:r>
              <a:rPr lang="en-US" sz="3200" dirty="0">
                <a:effectLst/>
                <a:latin typeface="Arial" panose="020B0604020202020204" pitchFamily="34" charset="0"/>
                <a:ea typeface="Calibri" panose="020F0502020204030204" pitchFamily="34" charset="0"/>
                <a:cs typeface="Arial" panose="020B0604020202020204" pitchFamily="34" charset="0"/>
              </a:rPr>
              <a:t>and ecological infrastructures (e.g., hedgerows, flower strips) increase species richness and </a:t>
            </a:r>
            <a:r>
              <a:rPr lang="en-US" sz="3200" b="1" dirty="0">
                <a:effectLst/>
                <a:latin typeface="Arial" panose="020B0604020202020204" pitchFamily="34" charset="0"/>
                <a:ea typeface="Calibri" panose="020F0502020204030204" pitchFamily="34" charset="0"/>
                <a:cs typeface="Arial" panose="020B0604020202020204" pitchFamily="34" charset="0"/>
              </a:rPr>
              <a:t>functional diversity</a:t>
            </a:r>
            <a:r>
              <a:rPr lang="en-US" sz="3200" dirty="0">
                <a:effectLst/>
                <a:latin typeface="Arial" panose="020B0604020202020204" pitchFamily="34" charset="0"/>
                <a:ea typeface="Calibri" panose="020F0502020204030204" pitchFamily="34" charset="0"/>
                <a:cs typeface="Arial" panose="020B0604020202020204" pitchFamily="34" charset="0"/>
              </a:rPr>
              <a:t>. Also, using </a:t>
            </a:r>
            <a:r>
              <a:rPr lang="en-US" sz="3200" b="1" dirty="0">
                <a:effectLst/>
                <a:latin typeface="Arial" panose="020B0604020202020204" pitchFamily="34" charset="0"/>
                <a:ea typeface="Calibri" panose="020F0502020204030204" pitchFamily="34" charset="0"/>
                <a:cs typeface="Arial" panose="020B0604020202020204" pitchFamily="34" charset="0"/>
              </a:rPr>
              <a:t>cover crops</a:t>
            </a:r>
            <a:r>
              <a:rPr lang="en-US" sz="3200" dirty="0">
                <a:effectLst/>
                <a:latin typeface="Arial" panose="020B0604020202020204" pitchFamily="34" charset="0"/>
                <a:ea typeface="Calibri" panose="020F0502020204030204" pitchFamily="34" charset="0"/>
                <a:cs typeface="Arial" panose="020B0604020202020204" pitchFamily="34" charset="0"/>
              </a:rPr>
              <a:t>, compost, and </a:t>
            </a:r>
            <a:r>
              <a:rPr lang="en-US" sz="3200" b="1" dirty="0">
                <a:effectLst/>
                <a:latin typeface="Arial" panose="020B0604020202020204" pitchFamily="34" charset="0"/>
                <a:ea typeface="Calibri" panose="020F0502020204030204" pitchFamily="34" charset="0"/>
                <a:cs typeface="Arial" panose="020B0604020202020204" pitchFamily="34" charset="0"/>
              </a:rPr>
              <a:t>no-till</a:t>
            </a:r>
            <a:r>
              <a:rPr lang="en-US" sz="3200" dirty="0">
                <a:effectLst/>
                <a:latin typeface="Arial" panose="020B0604020202020204" pitchFamily="34" charset="0"/>
                <a:ea typeface="Calibri" panose="020F0502020204030204" pitchFamily="34" charset="0"/>
                <a:cs typeface="Arial" panose="020B0604020202020204" pitchFamily="34" charset="0"/>
              </a:rPr>
              <a:t> management </a:t>
            </a:r>
            <a:r>
              <a:rPr lang="en-US" sz="3200" b="1" dirty="0">
                <a:effectLst/>
                <a:latin typeface="Arial" panose="020B0604020202020204" pitchFamily="34" charset="0"/>
                <a:ea typeface="Calibri" panose="020F0502020204030204" pitchFamily="34" charset="0"/>
                <a:cs typeface="Arial" panose="020B0604020202020204" pitchFamily="34" charset="0"/>
              </a:rPr>
              <a:t>boost soil microbial activity</a:t>
            </a:r>
            <a:r>
              <a:rPr lang="en-US" sz="3200" dirty="0">
                <a:effectLst/>
                <a:latin typeface="Arial" panose="020B0604020202020204" pitchFamily="34" charset="0"/>
                <a:ea typeface="Calibri" panose="020F0502020204030204" pitchFamily="34" charset="0"/>
                <a:cs typeface="Arial" panose="020B0604020202020204" pitchFamily="34" charset="0"/>
              </a:rPr>
              <a:t>, sequester carbon, and help </a:t>
            </a:r>
            <a:r>
              <a:rPr lang="en-US" sz="3200" b="1" dirty="0">
                <a:effectLst/>
                <a:latin typeface="Arial" panose="020B0604020202020204" pitchFamily="34" charset="0"/>
                <a:ea typeface="Calibri" panose="020F0502020204030204" pitchFamily="34" charset="0"/>
                <a:cs typeface="Arial" panose="020B0604020202020204" pitchFamily="34" charset="0"/>
              </a:rPr>
              <a:t>reduce erosion</a:t>
            </a:r>
            <a:r>
              <a:rPr lang="ro-RO"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a:effectLst/>
                <a:latin typeface="Arial" panose="020B0604020202020204" pitchFamily="34" charset="0"/>
                <a:ea typeface="Calibri" panose="020F0502020204030204" pitchFamily="34" charset="0"/>
                <a:cs typeface="Arial" panose="020B0604020202020204" pitchFamily="34" charset="0"/>
              </a:rPr>
              <a:t>Organic</a:t>
            </a:r>
            <a:r>
              <a:rPr lang="ro-RO"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a:effectLst/>
                <a:latin typeface="Arial" panose="020B0604020202020204" pitchFamily="34" charset="0"/>
                <a:ea typeface="Calibri" panose="020F0502020204030204" pitchFamily="34" charset="0"/>
                <a:cs typeface="Arial" panose="020B0604020202020204" pitchFamily="34" charset="0"/>
              </a:rPr>
              <a:t>vineyard </a:t>
            </a:r>
            <a:r>
              <a:rPr lang="en-US" sz="3200" dirty="0">
                <a:effectLst/>
                <a:latin typeface="Arial" panose="020B0604020202020204" pitchFamily="34" charset="0"/>
                <a:ea typeface="Calibri" panose="020F0502020204030204" pitchFamily="34" charset="0"/>
                <a:cs typeface="Arial" panose="020B0604020202020204" pitchFamily="34" charset="0"/>
              </a:rPr>
              <a:t>systems show </a:t>
            </a:r>
            <a:r>
              <a:rPr lang="en-US" sz="3200" b="1" dirty="0">
                <a:effectLst/>
                <a:latin typeface="Arial" panose="020B0604020202020204" pitchFamily="34" charset="0"/>
                <a:ea typeface="Calibri" panose="020F0502020204030204" pitchFamily="34" charset="0"/>
                <a:cs typeface="Arial" panose="020B0604020202020204" pitchFamily="34" charset="0"/>
              </a:rPr>
              <a:t>higher biodiversity</a:t>
            </a:r>
            <a:r>
              <a:rPr lang="en-US" sz="3200" dirty="0">
                <a:effectLst/>
                <a:latin typeface="Arial" panose="020B0604020202020204" pitchFamily="34" charset="0"/>
                <a:ea typeface="Calibri" panose="020F0502020204030204" pitchFamily="34" charset="0"/>
                <a:cs typeface="Arial" panose="020B0604020202020204" pitchFamily="34" charset="0"/>
              </a:rPr>
              <a:t> than conventional ones, though the benefits vary depending on local climate, vineyard age, and landscape context. These findings highlight the importance of long-term, region-specific biodiversity monitoring.</a:t>
            </a:r>
            <a:endParaRPr lang="ro-RO" sz="3200" dirty="0">
              <a:effectLst/>
              <a:latin typeface="Arial" panose="020B0604020202020204" pitchFamily="34" charset="0"/>
              <a:ea typeface="Calibri" panose="020F0502020204030204" pitchFamily="34" charset="0"/>
              <a:cs typeface="Arial" panose="020B0604020202020204" pitchFamily="34" charset="0"/>
            </a:endParaRPr>
          </a:p>
          <a:p>
            <a:pPr marL="514350" indent="-514350" algn="just">
              <a:buFontTx/>
              <a:buAutoNum type="arabicPeriod"/>
            </a:pPr>
            <a:r>
              <a:rPr lang="en-US" sz="3200" b="1" dirty="0">
                <a:effectLst/>
                <a:latin typeface="Arial" panose="020B0604020202020204" pitchFamily="34" charset="0"/>
                <a:ea typeface="Calibri" panose="020F0502020204030204" pitchFamily="34" charset="0"/>
                <a:cs typeface="Arial" panose="020B0604020202020204" pitchFamily="34" charset="0"/>
              </a:rPr>
              <a:t>Technological advancements</a:t>
            </a:r>
            <a:r>
              <a:rPr lang="en-US" sz="3200" dirty="0">
                <a:effectLst/>
                <a:latin typeface="Arial" panose="020B0604020202020204" pitchFamily="34" charset="0"/>
                <a:ea typeface="Calibri" panose="020F0502020204030204" pitchFamily="34" charset="0"/>
                <a:cs typeface="Arial" panose="020B0604020202020204" pitchFamily="34" charset="0"/>
              </a:rPr>
              <a:t>, including drones, soil sensors, remote imaging, and </a:t>
            </a:r>
            <a:r>
              <a:rPr lang="en-US" sz="3200" b="1" dirty="0">
                <a:effectLst/>
                <a:latin typeface="Arial" panose="020B0604020202020204" pitchFamily="34" charset="0"/>
                <a:ea typeface="Calibri" panose="020F0502020204030204" pitchFamily="34" charset="0"/>
                <a:cs typeface="Arial" panose="020B0604020202020204" pitchFamily="34" charset="0"/>
              </a:rPr>
              <a:t>AI-based</a:t>
            </a:r>
            <a:r>
              <a:rPr lang="en-US" sz="3200" dirty="0">
                <a:effectLst/>
                <a:latin typeface="Arial" panose="020B0604020202020204" pitchFamily="34" charset="0"/>
                <a:ea typeface="Calibri" panose="020F0502020204030204" pitchFamily="34" charset="0"/>
                <a:cs typeface="Arial" panose="020B0604020202020204" pitchFamily="34" charset="0"/>
              </a:rPr>
              <a:t> pest recognition systems, enable precision ecological monitoring, reducing unnecessary interventions and improving biodiversity outcomes</a:t>
            </a:r>
            <a:r>
              <a:rPr lang="ro-RO" sz="32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514350" marR="0" indent="-514350" algn="just">
              <a:lnSpc>
                <a:spcPct val="107000"/>
              </a:lnSpc>
              <a:spcAft>
                <a:spcPts val="800"/>
              </a:spcAft>
              <a:buAutoNum type="arabicPeriod"/>
            </a:pP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4" name="Straight Connector 23"/>
          <p:cNvCxnSpPr/>
          <p:nvPr/>
        </p:nvCxnSpPr>
        <p:spPr>
          <a:xfrm>
            <a:off x="2567" y="4769890"/>
            <a:ext cx="28801033"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67" y="4895496"/>
            <a:ext cx="28801033"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35723" y="78550220"/>
            <a:ext cx="25165612" cy="967957"/>
          </a:xfrm>
          <a:prstGeom prst="rect">
            <a:avLst/>
          </a:prstGeom>
          <a:noFill/>
        </p:spPr>
        <p:txBody>
          <a:bodyPr wrap="square" rtlCol="0">
            <a:spAutoFit/>
          </a:bodyPr>
          <a:lstStyle/>
          <a:p>
            <a:r>
              <a:rPr lang="ro-RO" sz="2845" b="1" noProof="1">
                <a:latin typeface="Arial" charset="0"/>
                <a:ea typeface="Arial" charset="0"/>
                <a:cs typeface="Arial" charset="0"/>
              </a:rPr>
              <a:t>BIBLIOGRAFIE SELECTIVĂ (opțional)</a:t>
            </a:r>
          </a:p>
          <a:p>
            <a:r>
              <a:rPr lang="ro-RO" sz="2845" b="1" noProof="1">
                <a:latin typeface="Arial" charset="0"/>
                <a:ea typeface="Arial" charset="0"/>
                <a:cs typeface="Arial" charset="0"/>
              </a:rPr>
              <a:t>A 32</a:t>
            </a:r>
          </a:p>
        </p:txBody>
      </p:sp>
      <p:sp>
        <p:nvSpPr>
          <p:cNvPr id="12" name="TextBox 11"/>
          <p:cNvSpPr txBox="1"/>
          <p:nvPr/>
        </p:nvSpPr>
        <p:spPr>
          <a:xfrm>
            <a:off x="4965274" y="712186"/>
            <a:ext cx="18873052" cy="4352923"/>
          </a:xfrm>
          <a:prstGeom prst="rect">
            <a:avLst/>
          </a:prstGeom>
          <a:noFill/>
        </p:spPr>
        <p:txBody>
          <a:bodyPr wrap="square" rtlCol="0">
            <a:spAutoFit/>
          </a:bodyPr>
          <a:lstStyle/>
          <a:p>
            <a:pPr algn="ctr"/>
            <a:r>
              <a:rPr lang="ro-RO" sz="7112" b="1" dirty="0">
                <a:latin typeface="Arial Black" panose="020B0A04020102020204" pitchFamily="34" charset="0"/>
              </a:rPr>
              <a:t>CONFERINȚA NAȚIONALĂ </a:t>
            </a:r>
            <a:r>
              <a:rPr lang="en-US" sz="7112" b="1" dirty="0">
                <a:latin typeface="Arial Black" panose="020B0A04020102020204" pitchFamily="34" charset="0"/>
              </a:rPr>
              <a:t>“</a:t>
            </a:r>
            <a:r>
              <a:rPr lang="ro-RO" sz="7112" b="1" dirty="0">
                <a:latin typeface="Arial Black" panose="020B0A04020102020204" pitchFamily="34" charset="0"/>
              </a:rPr>
              <a:t>ANIVERSAREA</a:t>
            </a:r>
            <a:r>
              <a:rPr lang="en-US" sz="7112" b="1" dirty="0">
                <a:latin typeface="Arial Black" panose="020B0A04020102020204" pitchFamily="34" charset="0"/>
              </a:rPr>
              <a:t> ICAR”</a:t>
            </a:r>
          </a:p>
          <a:p>
            <a:pPr algn="ctr"/>
            <a:r>
              <a:rPr lang="en-US" sz="7112" b="1" dirty="0">
                <a:latin typeface="Arial Black" panose="020B0A04020102020204" pitchFamily="34" charset="0"/>
              </a:rPr>
              <a:t>Edi</a:t>
            </a:r>
            <a:r>
              <a:rPr lang="ro-RO" sz="7112" b="1" dirty="0" err="1">
                <a:latin typeface="Arial Black" panose="020B0A04020102020204" pitchFamily="34" charset="0"/>
              </a:rPr>
              <a:t>ția</a:t>
            </a:r>
            <a:r>
              <a:rPr lang="ro-RO" sz="7112" b="1" dirty="0">
                <a:latin typeface="Arial Black" panose="020B0A04020102020204" pitchFamily="34" charset="0"/>
              </a:rPr>
              <a:t> IV – 29 mai 2025</a:t>
            </a:r>
          </a:p>
          <a:p>
            <a:endParaRPr lang="en-US" sz="6350" dirty="0"/>
          </a:p>
        </p:txBody>
      </p:sp>
      <p:sp>
        <p:nvSpPr>
          <p:cNvPr id="16" name="TextBox 15"/>
          <p:cNvSpPr txBox="1"/>
          <p:nvPr/>
        </p:nvSpPr>
        <p:spPr>
          <a:xfrm>
            <a:off x="23684010" y="452000"/>
            <a:ext cx="3581097" cy="2718949"/>
          </a:xfrm>
          <a:prstGeom prst="rect">
            <a:avLst/>
          </a:prstGeom>
          <a:noFill/>
        </p:spPr>
        <p:txBody>
          <a:bodyPr wrap="square" rtlCol="0">
            <a:spAutoFit/>
          </a:bodyPr>
          <a:lstStyle/>
          <a:p>
            <a:endParaRPr lang="ro-RO" sz="4267" dirty="0"/>
          </a:p>
          <a:p>
            <a:endParaRPr lang="ro-RO" sz="4267" dirty="0"/>
          </a:p>
          <a:p>
            <a:endParaRPr lang="ro-RO" sz="4267" dirty="0"/>
          </a:p>
          <a:p>
            <a:endParaRPr lang="en-US" sz="4267" dirty="0"/>
          </a:p>
        </p:txBody>
      </p:sp>
      <p:pic>
        <p:nvPicPr>
          <p:cNvPr id="7" name="Picture 2">
            <a:extLst>
              <a:ext uri="{FF2B5EF4-FFF2-40B4-BE49-F238E27FC236}">
                <a16:creationId xmlns:a16="http://schemas.microsoft.com/office/drawing/2014/main" id="{A5E28955-7D9E-E6D3-9578-44C2BB2D1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3633" y="570765"/>
            <a:ext cx="3403460" cy="3406140"/>
          </a:xfrm>
          <a:prstGeom prst="rect">
            <a:avLst/>
          </a:prstGeom>
        </p:spPr>
      </p:pic>
      <p:pic>
        <p:nvPicPr>
          <p:cNvPr id="9" name="Picture 8" descr="A diagram of a timeline&#10;&#10;AI-generated content may be incorrect.">
            <a:extLst>
              <a:ext uri="{FF2B5EF4-FFF2-40B4-BE49-F238E27FC236}">
                <a16:creationId xmlns:a16="http://schemas.microsoft.com/office/drawing/2014/main" id="{62830A13-8855-E4BF-3E9D-5E82167926E4}"/>
              </a:ext>
            </a:extLst>
          </p:cNvPr>
          <p:cNvPicPr>
            <a:picLocks noChangeAspect="1"/>
          </p:cNvPicPr>
          <p:nvPr/>
        </p:nvPicPr>
        <p:blipFill>
          <a:blip r:embed="rId4"/>
          <a:stretch>
            <a:fillRect/>
          </a:stretch>
        </p:blipFill>
        <p:spPr>
          <a:xfrm>
            <a:off x="1325424" y="15195265"/>
            <a:ext cx="6727285" cy="16748142"/>
          </a:xfrm>
          <a:prstGeom prst="rect">
            <a:avLst/>
          </a:prstGeom>
        </p:spPr>
      </p:pic>
      <p:sp>
        <p:nvSpPr>
          <p:cNvPr id="11" name="TextBox 10">
            <a:extLst>
              <a:ext uri="{FF2B5EF4-FFF2-40B4-BE49-F238E27FC236}">
                <a16:creationId xmlns:a16="http://schemas.microsoft.com/office/drawing/2014/main" id="{12D52B66-BE53-C786-41CD-72371213BC95}"/>
              </a:ext>
            </a:extLst>
          </p:cNvPr>
          <p:cNvSpPr txBox="1"/>
          <p:nvPr/>
        </p:nvSpPr>
        <p:spPr>
          <a:xfrm>
            <a:off x="8052709" y="28257661"/>
            <a:ext cx="12312730" cy="4154984"/>
          </a:xfrm>
          <a:prstGeom prst="rect">
            <a:avLst/>
          </a:prstGeom>
          <a:noFill/>
        </p:spPr>
        <p:txBody>
          <a:bodyPr wrap="square">
            <a:spAutoFit/>
          </a:bodyPr>
          <a:lstStyle/>
          <a:p>
            <a:pPr algn="just"/>
            <a:r>
              <a:rPr lang="en-US" sz="3600" b="1" dirty="0">
                <a:effectLst/>
                <a:latin typeface="Arial" panose="020B0604020202020204" pitchFamily="34" charset="0"/>
                <a:ea typeface="Times New Roman" panose="02020603050405020304" pitchFamily="18" charset="0"/>
                <a:cs typeface="Arial" panose="020B0604020202020204" pitchFamily="34" charset="0"/>
              </a:rPr>
              <a:t>INFLUENCE OF AGROTECHNICAL METHODS AND THE PEST–NATURAL ENEMY EQUILIB</a:t>
            </a:r>
            <a:r>
              <a:rPr lang="en-US" sz="3600" b="1" dirty="0">
                <a:latin typeface="Arial" panose="020B0604020202020204" pitchFamily="34" charset="0"/>
                <a:ea typeface="Times New Roman" panose="02020603050405020304" pitchFamily="18" charset="0"/>
                <a:cs typeface="Arial" panose="020B0604020202020204" pitchFamily="34" charset="0"/>
              </a:rPr>
              <a:t>RIUM</a:t>
            </a:r>
            <a:endParaRPr lang="ro-RO" sz="3600" b="1"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3200" dirty="0">
                <a:latin typeface="Arial" panose="020B0604020202020204" pitchFamily="34" charset="0"/>
                <a:cs typeface="Arial" panose="020B0604020202020204" pitchFamily="34" charset="0"/>
              </a:rPr>
              <a:t>Conventional systems often prioritize yield and simplicity but can lead to reduced biodiversity, soil degradation, and pest resistance. In contrast, biodiversity-focused practices, such as reduced tillage, ecological infrastructures, and targeted pest control foster a resilient agroecosystem by supporting beneficial organisms, improving soil health, and reducing reliance on chemical inputs. </a:t>
            </a:r>
            <a:endParaRPr lang="en-US" sz="32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E22DF1A8-9210-8EEF-CEFE-9329DEFA179B}"/>
              </a:ext>
            </a:extLst>
          </p:cNvPr>
          <p:cNvGraphicFramePr>
            <a:graphicFrameLocks noGrp="1"/>
          </p:cNvGraphicFramePr>
          <p:nvPr>
            <p:extLst>
              <p:ext uri="{D42A27DB-BD31-4B8C-83A1-F6EECF244321}">
                <p14:modId xmlns:p14="http://schemas.microsoft.com/office/powerpoint/2010/main" val="2444666125"/>
              </p:ext>
            </p:extLst>
          </p:nvPr>
        </p:nvGraphicFramePr>
        <p:xfrm>
          <a:off x="20662429" y="18092063"/>
          <a:ext cx="6812629" cy="13707098"/>
        </p:xfrm>
        <a:graphic>
          <a:graphicData uri="http://schemas.openxmlformats.org/drawingml/2006/table">
            <a:tbl>
              <a:tblPr firstRow="1" firstCol="1" bandRow="1">
                <a:tableStyleId>{93296810-A885-4BE3-A3E7-6D5BEEA58F35}</a:tableStyleId>
              </a:tblPr>
              <a:tblGrid>
                <a:gridCol w="1600549">
                  <a:extLst>
                    <a:ext uri="{9D8B030D-6E8A-4147-A177-3AD203B41FA5}">
                      <a16:colId xmlns:a16="http://schemas.microsoft.com/office/drawing/2014/main" val="886476224"/>
                    </a:ext>
                  </a:extLst>
                </a:gridCol>
                <a:gridCol w="1235248">
                  <a:extLst>
                    <a:ext uri="{9D8B030D-6E8A-4147-A177-3AD203B41FA5}">
                      <a16:colId xmlns:a16="http://schemas.microsoft.com/office/drawing/2014/main" val="3649870138"/>
                    </a:ext>
                  </a:extLst>
                </a:gridCol>
                <a:gridCol w="1180618">
                  <a:extLst>
                    <a:ext uri="{9D8B030D-6E8A-4147-A177-3AD203B41FA5}">
                      <a16:colId xmlns:a16="http://schemas.microsoft.com/office/drawing/2014/main" val="211522806"/>
                    </a:ext>
                  </a:extLst>
                </a:gridCol>
                <a:gridCol w="1348414">
                  <a:extLst>
                    <a:ext uri="{9D8B030D-6E8A-4147-A177-3AD203B41FA5}">
                      <a16:colId xmlns:a16="http://schemas.microsoft.com/office/drawing/2014/main" val="2534028729"/>
                    </a:ext>
                  </a:extLst>
                </a:gridCol>
                <a:gridCol w="1447800">
                  <a:extLst>
                    <a:ext uri="{9D8B030D-6E8A-4147-A177-3AD203B41FA5}">
                      <a16:colId xmlns:a16="http://schemas.microsoft.com/office/drawing/2014/main" val="3713532785"/>
                    </a:ext>
                  </a:extLst>
                </a:gridCol>
              </a:tblGrid>
              <a:tr h="1164337">
                <a:tc>
                  <a:txBody>
                    <a:bodyPr/>
                    <a:lstStyle/>
                    <a:p>
                      <a:pPr marL="0" marR="0" algn="ctr">
                        <a:lnSpc>
                          <a:spcPct val="115000"/>
                        </a:lnSpc>
                        <a:spcAft>
                          <a:spcPts val="800"/>
                        </a:spcAft>
                        <a:buNone/>
                      </a:pPr>
                      <a:endParaRPr lang="en-US" sz="1200" dirty="0">
                        <a:effectLst/>
                        <a:latin typeface="Arial" panose="020B0604020202020204" pitchFamily="34" charset="0"/>
                        <a:cs typeface="Arial" panose="020B0604020202020204" pitchFamily="34" charset="0"/>
                      </a:endParaRPr>
                    </a:p>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AGROTECHNICAL PRACTICE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endParaRPr lang="en-US" sz="1100" dirty="0">
                        <a:effectLst/>
                        <a:latin typeface="Arial" panose="020B0604020202020204" pitchFamily="34" charset="0"/>
                        <a:cs typeface="Arial" panose="020B0604020202020204" pitchFamily="34" charset="0"/>
                      </a:endParaRPr>
                    </a:p>
                    <a:p>
                      <a:pPr marL="0" marR="0" algn="ctr">
                        <a:lnSpc>
                          <a:spcPct val="115000"/>
                        </a:lnSpc>
                        <a:spcAft>
                          <a:spcPts val="800"/>
                        </a:spcAft>
                        <a:buNone/>
                      </a:pPr>
                      <a:r>
                        <a:rPr lang="en-US" sz="1100" dirty="0">
                          <a:effectLst/>
                          <a:latin typeface="Arial" panose="020B0604020202020204" pitchFamily="34" charset="0"/>
                          <a:cs typeface="Arial" panose="020B0604020202020204" pitchFamily="34" charset="0"/>
                        </a:rPr>
                        <a:t>CONVENTIONAL APPROACH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endParaRPr lang="en-US" sz="1100" dirty="0">
                        <a:effectLst/>
                        <a:latin typeface="Arial" panose="020B0604020202020204" pitchFamily="34" charset="0"/>
                        <a:cs typeface="Arial" panose="020B0604020202020204" pitchFamily="34" charset="0"/>
                      </a:endParaRPr>
                    </a:p>
                    <a:p>
                      <a:pPr marL="0" marR="0" algn="ctr">
                        <a:lnSpc>
                          <a:spcPct val="115000"/>
                        </a:lnSpc>
                        <a:spcAft>
                          <a:spcPts val="800"/>
                        </a:spcAft>
                        <a:buNone/>
                      </a:pPr>
                      <a:r>
                        <a:rPr lang="en-US" sz="1100" dirty="0">
                          <a:effectLst/>
                          <a:latin typeface="Arial" panose="020B0604020202020204" pitchFamily="34" charset="0"/>
                          <a:cs typeface="Arial" panose="020B0604020202020204" pitchFamily="34" charset="0"/>
                        </a:rPr>
                        <a:t>BIODIVERSITY-BASED APPROACH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endParaRPr lang="en-US" sz="1200" dirty="0">
                        <a:effectLst/>
                        <a:latin typeface="Arial" panose="020B0604020202020204" pitchFamily="34" charset="0"/>
                        <a:cs typeface="Arial" panose="020B0604020202020204" pitchFamily="34" charset="0"/>
                      </a:endParaRPr>
                    </a:p>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BIODIVERSITY IMPACT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 ADVANTAGES OF BIODIVERSITY-BASED PRACTICE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9865071"/>
                  </a:ext>
                </a:extLst>
              </a:tr>
              <a:tr h="1071832">
                <a:tc>
                  <a:txBody>
                    <a:bodyPr/>
                    <a:lstStyle/>
                    <a:p>
                      <a:pPr marL="0" marR="0" algn="ctr">
                        <a:lnSpc>
                          <a:spcPct val="115000"/>
                        </a:lnSpc>
                        <a:spcAft>
                          <a:spcPts val="800"/>
                        </a:spcAft>
                        <a:buNone/>
                      </a:pPr>
                      <a:endParaRPr lang="en-US" sz="1800" dirty="0">
                        <a:effectLst/>
                      </a:endParaRPr>
                    </a:p>
                    <a:p>
                      <a:pPr marL="0" marR="0" algn="ctr">
                        <a:lnSpc>
                          <a:spcPct val="115000"/>
                        </a:lnSpc>
                        <a:spcAft>
                          <a:spcPts val="800"/>
                        </a:spcAft>
                        <a:buNone/>
                      </a:pPr>
                      <a:r>
                        <a:rPr lang="en-US" sz="1800" dirty="0">
                          <a:effectLst/>
                        </a:rPr>
                        <a:t>Soil Tillage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Frequent, deep tillage for weed control and aeration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Reduced or no-till systems, with mulching and cover crops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a:effectLst/>
                          <a:latin typeface="Arial" panose="020B0604020202020204" pitchFamily="34" charset="0"/>
                          <a:cs typeface="Arial" panose="020B0604020202020204" pitchFamily="34" charset="0"/>
                        </a:rPr>
                        <a:t>conventional → soil biota loss; low disturbance → enhanced soil life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Improved soil structure, microbial diversity, and erosion control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5312791"/>
                  </a:ext>
                </a:extLst>
              </a:tr>
              <a:tr h="1108966">
                <a:tc>
                  <a:txBody>
                    <a:bodyPr/>
                    <a:lstStyle/>
                    <a:p>
                      <a:pPr marL="0" marR="0" algn="ctr">
                        <a:lnSpc>
                          <a:spcPct val="115000"/>
                        </a:lnSpc>
                        <a:spcAft>
                          <a:spcPts val="800"/>
                        </a:spcAft>
                        <a:buNone/>
                      </a:pPr>
                      <a:r>
                        <a:rPr lang="en-US" sz="1800" dirty="0">
                          <a:effectLst/>
                        </a:rPr>
                        <a:t>Inter-row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Bare soil or frequent mowing of spontaneous vegetation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Diverse cover crops or spontaneous vegetation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Low structural complexity vs. high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Natural pest control, pollination support, and weed suppression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95115583"/>
                  </a:ext>
                </a:extLst>
              </a:tr>
              <a:tr h="1229711">
                <a:tc>
                  <a:txBody>
                    <a:bodyPr/>
                    <a:lstStyle/>
                    <a:p>
                      <a:pPr marL="0" marR="0" algn="ctr">
                        <a:lnSpc>
                          <a:spcPct val="115000"/>
                        </a:lnSpc>
                        <a:spcAft>
                          <a:spcPts val="800"/>
                        </a:spcAft>
                        <a:buNone/>
                      </a:pPr>
                      <a:endParaRPr lang="en-US" sz="1800" dirty="0">
                        <a:effectLst/>
                      </a:endParaRPr>
                    </a:p>
                    <a:p>
                      <a:pPr marL="0" marR="0" algn="ctr">
                        <a:lnSpc>
                          <a:spcPct val="115000"/>
                        </a:lnSpc>
                        <a:spcAft>
                          <a:spcPts val="800"/>
                        </a:spcAft>
                        <a:buNone/>
                      </a:pPr>
                      <a:r>
                        <a:rPr lang="en-US" sz="1800" dirty="0">
                          <a:effectLst/>
                        </a:rPr>
                        <a:t>Pesticide 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a:effectLst/>
                          <a:latin typeface="Arial" panose="020B0604020202020204" pitchFamily="34" charset="0"/>
                          <a:cs typeface="Arial" panose="020B0604020202020204" pitchFamily="34" charset="0"/>
                        </a:rPr>
                        <a:t>Broad-spectrum chemical pesticides used prophylactically</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Targeted application, selective biopesticides, or pheromone traps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High non-target impact vs. selective impact → preservation of natural enemies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Reduced pest resistance, natural pest suppression, lower residue risk</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80849934"/>
                  </a:ext>
                </a:extLst>
              </a:tr>
              <a:tr h="1150895">
                <a:tc>
                  <a:txBody>
                    <a:bodyPr/>
                    <a:lstStyle/>
                    <a:p>
                      <a:pPr marL="0" marR="0" algn="ctr">
                        <a:lnSpc>
                          <a:spcPct val="115000"/>
                        </a:lnSpc>
                        <a:spcAft>
                          <a:spcPts val="800"/>
                        </a:spcAft>
                        <a:buNone/>
                      </a:pPr>
                      <a:endParaRPr lang="en-US" sz="1800" dirty="0">
                        <a:effectLst/>
                      </a:endParaRPr>
                    </a:p>
                    <a:p>
                      <a:pPr marL="0" marR="0" algn="ctr">
                        <a:lnSpc>
                          <a:spcPct val="115000"/>
                        </a:lnSpc>
                        <a:spcAft>
                          <a:spcPts val="800"/>
                        </a:spcAft>
                        <a:buNone/>
                      </a:pPr>
                      <a:r>
                        <a:rPr lang="en-US" sz="1800" dirty="0">
                          <a:effectLst/>
                        </a:rPr>
                        <a:t>Fertilization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a:effectLst/>
                          <a:latin typeface="Arial" panose="020B0604020202020204" pitchFamily="34" charset="0"/>
                          <a:cs typeface="Arial" panose="020B0604020202020204" pitchFamily="34" charset="0"/>
                        </a:rPr>
                        <a:t>Synthetic fertilizers focused on rapid nutrient delivery</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a:effectLst/>
                          <a:latin typeface="Arial" panose="020B0604020202020204" pitchFamily="34" charset="0"/>
                          <a:cs typeface="Arial" panose="020B0604020202020204" pitchFamily="34" charset="0"/>
                        </a:rPr>
                        <a:t>Organic compost, green manures, and microbial inoculants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Reduced microbial diversity vs. enhanced belowground biodiversity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Soil fertility, organic matter retention, balanced nutrient cycling</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0818238"/>
                  </a:ext>
                </a:extLst>
              </a:tr>
              <a:tr h="1198427">
                <a:tc>
                  <a:txBody>
                    <a:bodyPr/>
                    <a:lstStyle/>
                    <a:p>
                      <a:pPr marL="0" marR="0" algn="ctr">
                        <a:lnSpc>
                          <a:spcPct val="115000"/>
                        </a:lnSpc>
                        <a:spcAft>
                          <a:spcPts val="800"/>
                        </a:spcAft>
                        <a:buNone/>
                      </a:pPr>
                      <a:r>
                        <a:rPr lang="en-US" sz="1800" dirty="0">
                          <a:effectLst/>
                        </a:rPr>
                        <a:t>Ecological Infrastructures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Often absent or minimal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Hedges, flower strips, stone piles, uncultivated borders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Low habitat heterogeneity vs. high → more beneficial and ecological niches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Greater functional diversity and landscape-level resilience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49690358"/>
                  </a:ext>
                </a:extLst>
              </a:tr>
              <a:tr h="1127268">
                <a:tc>
                  <a:txBody>
                    <a:bodyPr/>
                    <a:lstStyle/>
                    <a:p>
                      <a:pPr marL="0" marR="0" algn="ctr">
                        <a:lnSpc>
                          <a:spcPct val="115000"/>
                        </a:lnSpc>
                        <a:spcAft>
                          <a:spcPts val="800"/>
                        </a:spcAft>
                        <a:buNone/>
                      </a:pPr>
                      <a:r>
                        <a:rPr lang="en-US" sz="1800" dirty="0">
                          <a:effectLst/>
                        </a:rPr>
                        <a:t>Canopy and Pruning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a:effectLst/>
                          <a:latin typeface="Arial" panose="020B0604020202020204" pitchFamily="34" charset="0"/>
                          <a:cs typeface="Arial" panose="020B0604020202020204" pitchFamily="34" charset="0"/>
                        </a:rPr>
                        <a:t>Standardized pruning for productivity</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Site-specific pruning optimizing beneficial insect habitat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Can affect arthropod shelter and predator habitat quality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a:effectLst/>
                          <a:latin typeface="Arial" panose="020B0604020202020204" pitchFamily="34" charset="0"/>
                          <a:cs typeface="Arial" panose="020B0604020202020204" pitchFamily="34" charset="0"/>
                        </a:rPr>
                        <a:t>Reduces fungal pressure, supports natural enemies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0315952"/>
                  </a:ext>
                </a:extLst>
              </a:tr>
              <a:tr h="1377887">
                <a:tc>
                  <a:txBody>
                    <a:bodyPr/>
                    <a:lstStyle/>
                    <a:p>
                      <a:pPr marL="0" marR="0" algn="ctr">
                        <a:lnSpc>
                          <a:spcPct val="115000"/>
                        </a:lnSpc>
                        <a:spcAft>
                          <a:spcPts val="800"/>
                        </a:spcAft>
                        <a:buNone/>
                      </a:pPr>
                      <a:endParaRPr lang="en-US" sz="1800" dirty="0">
                        <a:effectLst/>
                      </a:endParaRPr>
                    </a:p>
                    <a:p>
                      <a:pPr marL="0" marR="0" algn="ctr">
                        <a:lnSpc>
                          <a:spcPct val="115000"/>
                        </a:lnSpc>
                        <a:spcAft>
                          <a:spcPts val="800"/>
                        </a:spcAft>
                        <a:buNone/>
                      </a:pPr>
                      <a:r>
                        <a:rPr lang="en-US" sz="1800" dirty="0">
                          <a:effectLst/>
                        </a:rPr>
                        <a:t>Irrigation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Uniform or excessive watering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Precision irrigation or dry farming depending on climate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Overwatering reduces microbial diversity; precision protects habitat quality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Maintains microbial activity and avoids water stress or excess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59355583"/>
                  </a:ext>
                </a:extLst>
              </a:tr>
              <a:tr h="1318912">
                <a:tc>
                  <a:txBody>
                    <a:bodyPr/>
                    <a:lstStyle/>
                    <a:p>
                      <a:pPr marL="0" marR="0" algn="ctr">
                        <a:lnSpc>
                          <a:spcPct val="115000"/>
                        </a:lnSpc>
                        <a:spcAft>
                          <a:spcPts val="800"/>
                        </a:spcAft>
                        <a:buNone/>
                      </a:pPr>
                      <a:endParaRPr lang="en-US" sz="1800" dirty="0">
                        <a:effectLst/>
                      </a:endParaRPr>
                    </a:p>
                    <a:p>
                      <a:pPr marL="0" marR="0" algn="ctr">
                        <a:lnSpc>
                          <a:spcPct val="115000"/>
                        </a:lnSpc>
                        <a:spcAft>
                          <a:spcPts val="800"/>
                        </a:spcAft>
                        <a:buNone/>
                      </a:pPr>
                      <a:r>
                        <a:rPr lang="en-US" sz="1800" dirty="0">
                          <a:effectLst/>
                        </a:rPr>
                        <a:t>Cover Crops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Rarely used or replaced by herbicides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a:effectLst/>
                          <a:latin typeface="Arial" panose="020B0604020202020204" pitchFamily="34" charset="0"/>
                          <a:cs typeface="Arial" panose="020B0604020202020204" pitchFamily="34" charset="0"/>
                        </a:rPr>
                        <a:t>Flowering forbs, legumes, or species mixes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No floral resources vs. extended blooming and prey habitat for beneficials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Attracts pollinators, improves soil health, suppresses pests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29158959"/>
                  </a:ext>
                </a:extLst>
              </a:tr>
              <a:tr h="1728934">
                <a:tc>
                  <a:txBody>
                    <a:bodyPr/>
                    <a:lstStyle/>
                    <a:p>
                      <a:pPr marL="0" marR="0" algn="ctr">
                        <a:lnSpc>
                          <a:spcPct val="115000"/>
                        </a:lnSpc>
                        <a:spcAft>
                          <a:spcPts val="800"/>
                        </a:spcAft>
                        <a:buNone/>
                      </a:pPr>
                      <a:endParaRPr lang="en-US" sz="1800" dirty="0">
                        <a:effectLst/>
                      </a:endParaRPr>
                    </a:p>
                    <a:p>
                      <a:pPr marL="0" marR="0" algn="ctr">
                        <a:lnSpc>
                          <a:spcPct val="115000"/>
                        </a:lnSpc>
                        <a:spcAft>
                          <a:spcPts val="800"/>
                        </a:spcAft>
                        <a:buNone/>
                      </a:pPr>
                      <a:r>
                        <a:rPr lang="en-US" sz="1800" dirty="0">
                          <a:effectLst/>
                        </a:rPr>
                        <a:t>Pest Monitoring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a:effectLst/>
                          <a:latin typeface="Arial" panose="020B0604020202020204" pitchFamily="34" charset="0"/>
                          <a:cs typeface="Arial" panose="020B0604020202020204" pitchFamily="34" charset="0"/>
                        </a:rPr>
                        <a:t>Reactive: spraying after symptoms appear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a:effectLst/>
                          <a:latin typeface="Arial" panose="020B0604020202020204" pitchFamily="34" charset="0"/>
                          <a:cs typeface="Arial" panose="020B0604020202020204" pitchFamily="34" charset="0"/>
                        </a:rPr>
                        <a:t>Preventive: pest thresholds, monitoring traps, biological indicators used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Conventional: fewer feedback loops; sustainable: promotes ecological balance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Reduces unnecessary sprays, supports early interventions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87920814"/>
                  </a:ext>
                </a:extLst>
              </a:tr>
              <a:tr h="1122477">
                <a:tc>
                  <a:txBody>
                    <a:bodyPr/>
                    <a:lstStyle/>
                    <a:p>
                      <a:pPr marL="0" marR="0" algn="ctr">
                        <a:lnSpc>
                          <a:spcPct val="115000"/>
                        </a:lnSpc>
                        <a:spcAft>
                          <a:spcPts val="800"/>
                        </a:spcAft>
                        <a:buNone/>
                      </a:pPr>
                      <a:r>
                        <a:rPr lang="en-US" sz="1800" dirty="0">
                          <a:effectLst/>
                        </a:rPr>
                        <a:t>Livestock Integration (optional)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Not practiced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Sheep grazing under vines in dormancy periods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Adds nutrient cycling and reduces mowing; minimal in conventional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Aft>
                          <a:spcPts val="800"/>
                        </a:spcAft>
                        <a:buNone/>
                      </a:pPr>
                      <a:r>
                        <a:rPr lang="en-US" sz="1200" dirty="0">
                          <a:effectLst/>
                          <a:latin typeface="Arial" panose="020B0604020202020204" pitchFamily="34" charset="0"/>
                          <a:cs typeface="Arial" panose="020B0604020202020204" pitchFamily="34" charset="0"/>
                        </a:rPr>
                        <a:t>Enhances soil biology, reduces compaction and herbicide needs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62878297"/>
                  </a:ext>
                </a:extLst>
              </a:tr>
            </a:tbl>
          </a:graphicData>
        </a:graphic>
      </p:graphicFrame>
      <p:sp>
        <p:nvSpPr>
          <p:cNvPr id="27" name="TextBox 26">
            <a:extLst>
              <a:ext uri="{FF2B5EF4-FFF2-40B4-BE49-F238E27FC236}">
                <a16:creationId xmlns:a16="http://schemas.microsoft.com/office/drawing/2014/main" id="{0BA3C5AE-6190-A930-407A-431B6CB7FA16}"/>
              </a:ext>
            </a:extLst>
          </p:cNvPr>
          <p:cNvSpPr txBox="1"/>
          <p:nvPr/>
        </p:nvSpPr>
        <p:spPr>
          <a:xfrm>
            <a:off x="1600839" y="32491192"/>
            <a:ext cx="25627549" cy="646331"/>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CASE STUDY: </a:t>
            </a:r>
            <a:r>
              <a:rPr lang="ro-RO" sz="3600" b="1" dirty="0">
                <a:effectLst/>
                <a:latin typeface="Arial" panose="020B0604020202020204" pitchFamily="34" charset="0"/>
                <a:ea typeface="Calibri" panose="020F0502020204030204" pitchFamily="34" charset="0"/>
                <a:cs typeface="Arial" panose="020B0604020202020204" pitchFamily="34" charset="0"/>
              </a:rPr>
              <a:t>BENEFICIAL ENTOMOFAUNA AND BIODIVERSITY BALANCE IN TÂRNAVE VINEYARD</a:t>
            </a:r>
            <a:endParaRPr lang="en-US" sz="36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6A8F555-EE67-DADA-8799-D082E676897F}"/>
              </a:ext>
            </a:extLst>
          </p:cNvPr>
          <p:cNvSpPr txBox="1"/>
          <p:nvPr/>
        </p:nvSpPr>
        <p:spPr>
          <a:xfrm>
            <a:off x="1575212" y="33153536"/>
            <a:ext cx="25689895" cy="2062103"/>
          </a:xfrm>
          <a:prstGeom prst="rect">
            <a:avLst/>
          </a:prstGeom>
          <a:noFill/>
        </p:spPr>
        <p:txBody>
          <a:bodyPr wrap="square" rtlCol="0">
            <a:spAutoFit/>
          </a:bodyPr>
          <a:lstStyle/>
          <a:p>
            <a:pPr algn="just"/>
            <a:r>
              <a:rPr lang="en-US" sz="3200" dirty="0">
                <a:effectLst/>
                <a:latin typeface="Arial" panose="020B0604020202020204" pitchFamily="34" charset="0"/>
                <a:ea typeface="Calibri" panose="020F0502020204030204" pitchFamily="34" charset="0"/>
                <a:cs typeface="Arial" panose="020B0604020202020204" pitchFamily="34" charset="0"/>
              </a:rPr>
              <a:t>The </a:t>
            </a:r>
            <a:r>
              <a:rPr lang="en-US" sz="3200" dirty="0" err="1">
                <a:effectLst/>
                <a:latin typeface="Arial" panose="020B0604020202020204" pitchFamily="34" charset="0"/>
                <a:ea typeface="Calibri" panose="020F0502020204030204" pitchFamily="34" charset="0"/>
                <a:cs typeface="Arial" panose="020B0604020202020204" pitchFamily="34" charset="0"/>
              </a:rPr>
              <a:t>Târnave</a:t>
            </a:r>
            <a:r>
              <a:rPr lang="en-US" sz="3200" dirty="0">
                <a:effectLst/>
                <a:latin typeface="Arial" panose="020B0604020202020204" pitchFamily="34" charset="0"/>
                <a:ea typeface="Calibri" panose="020F0502020204030204" pitchFamily="34" charset="0"/>
                <a:cs typeface="Arial" panose="020B0604020202020204" pitchFamily="34" charset="0"/>
              </a:rPr>
              <a:t> Vineyard stands out as a strong model for biodiversity preservation in viticulture, with 28.46% of its area dedicated to agroecological infrastructure and supporting a rich community of beneficial insects such as predatory mites</a:t>
            </a:r>
            <a:r>
              <a:rPr lang="en-US" sz="3200" i="1" dirty="0">
                <a:effectLst/>
                <a:latin typeface="Arial" panose="020B0604020202020204" pitchFamily="34" charset="0"/>
                <a:ea typeface="Calibri" panose="020F0502020204030204" pitchFamily="34" charset="0"/>
                <a:cs typeface="Arial" panose="020B0604020202020204" pitchFamily="34" charset="0"/>
              </a:rPr>
              <a:t>, Coleoptera</a:t>
            </a:r>
            <a:r>
              <a:rPr lang="en-US" sz="3200" dirty="0">
                <a:effectLst/>
                <a:latin typeface="Arial" panose="020B0604020202020204" pitchFamily="34" charset="0"/>
                <a:ea typeface="Calibri" panose="020F0502020204030204" pitchFamily="34" charset="0"/>
                <a:cs typeface="Arial" panose="020B0604020202020204" pitchFamily="34" charset="0"/>
              </a:rPr>
              <a:t>, and </a:t>
            </a:r>
            <a:r>
              <a:rPr lang="en-US" sz="3200" i="1" dirty="0">
                <a:effectLst/>
                <a:latin typeface="Arial" panose="020B0604020202020204" pitchFamily="34" charset="0"/>
                <a:ea typeface="Calibri" panose="020F0502020204030204" pitchFamily="34" charset="0"/>
                <a:cs typeface="Arial" panose="020B0604020202020204" pitchFamily="34" charset="0"/>
              </a:rPr>
              <a:t>Heteroptera</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Tomoiagă</a:t>
            </a:r>
            <a:r>
              <a:rPr lang="en-US" sz="3200" dirty="0">
                <a:latin typeface="Arial" panose="020B0604020202020204" pitchFamily="34" charset="0"/>
                <a:cs typeface="Arial" panose="020B0604020202020204" pitchFamily="34" charset="0"/>
              </a:rPr>
              <a:t> et al., 2016)</a:t>
            </a:r>
            <a:r>
              <a:rPr lang="en-US" sz="3200" dirty="0">
                <a:latin typeface="Arial" panose="020B0604020202020204" pitchFamily="34" charset="0"/>
                <a:ea typeface="Calibri" panose="020F0502020204030204" pitchFamily="34" charset="0"/>
                <a:cs typeface="Arial" panose="020B0604020202020204" pitchFamily="34" charset="0"/>
              </a:rPr>
              <a:t>. T</a:t>
            </a:r>
            <a:r>
              <a:rPr lang="en-US" sz="3200" dirty="0">
                <a:effectLst/>
                <a:latin typeface="Arial" panose="020B0604020202020204" pitchFamily="34" charset="0"/>
                <a:ea typeface="Calibri" panose="020F0502020204030204" pitchFamily="34" charset="0"/>
                <a:cs typeface="Arial" panose="020B0604020202020204" pitchFamily="34" charset="0"/>
              </a:rPr>
              <a:t>hese results highlight the effectiveness of regionally adapted, biodiversity-friendly practices in enhancing ecological balance and reducing the need for chemical inputs.</a:t>
            </a:r>
            <a:endParaRPr lang="ro-RO" sz="3200" dirty="0">
              <a:latin typeface="Arial" panose="020B0604020202020204" pitchFamily="34" charset="0"/>
              <a:ea typeface="Arial" charset="0"/>
              <a:cs typeface="Arial" panose="020B0604020202020204" pitchFamily="34" charset="0"/>
            </a:endParaRPr>
          </a:p>
        </p:txBody>
      </p:sp>
      <p:pic>
        <p:nvPicPr>
          <p:cNvPr id="1025" name="Imagine 3">
            <a:extLst>
              <a:ext uri="{FF2B5EF4-FFF2-40B4-BE49-F238E27FC236}">
                <a16:creationId xmlns:a16="http://schemas.microsoft.com/office/drawing/2014/main" id="{8723E903-B087-20D9-8CF5-3E9175220D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45" t="8263" r="12646" b="38558"/>
          <a:stretch/>
        </p:blipFill>
        <p:spPr bwMode="auto">
          <a:xfrm>
            <a:off x="5128711" y="35621613"/>
            <a:ext cx="2505142"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EAA87E0C-CC75-8BA9-15E1-70B2695F0F64}"/>
              </a:ext>
            </a:extLst>
          </p:cNvPr>
          <p:cNvPicPr>
            <a:picLocks noChangeAspect="1"/>
          </p:cNvPicPr>
          <p:nvPr/>
        </p:nvPicPr>
        <p:blipFill>
          <a:blip r:embed="rId6"/>
          <a:stretch>
            <a:fillRect/>
          </a:stretch>
        </p:blipFill>
        <p:spPr>
          <a:xfrm>
            <a:off x="1575213" y="35619660"/>
            <a:ext cx="3477079" cy="5022282"/>
          </a:xfrm>
          <a:prstGeom prst="rect">
            <a:avLst/>
          </a:prstGeom>
        </p:spPr>
      </p:pic>
      <p:pic>
        <p:nvPicPr>
          <p:cNvPr id="1026" name="Picture 2">
            <a:extLst>
              <a:ext uri="{FF2B5EF4-FFF2-40B4-BE49-F238E27FC236}">
                <a16:creationId xmlns:a16="http://schemas.microsoft.com/office/drawing/2014/main" id="{0D9CC3DD-ECF8-C253-397E-54DBE2F8D8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4" t="31155" r="16691" b="4823"/>
          <a:stretch/>
        </p:blipFill>
        <p:spPr bwMode="auto">
          <a:xfrm>
            <a:off x="5128711" y="38251648"/>
            <a:ext cx="2505142" cy="239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FC4D6EBF-E19B-6817-B08F-7CBC5085C7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21626" b="5490"/>
          <a:stretch>
            <a:fillRect/>
          </a:stretch>
        </p:blipFill>
        <p:spPr bwMode="auto">
          <a:xfrm>
            <a:off x="23280287" y="34909466"/>
            <a:ext cx="3984820" cy="613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pic>
      <p:sp>
        <p:nvSpPr>
          <p:cNvPr id="31" name="TextBox 30">
            <a:extLst>
              <a:ext uri="{FF2B5EF4-FFF2-40B4-BE49-F238E27FC236}">
                <a16:creationId xmlns:a16="http://schemas.microsoft.com/office/drawing/2014/main" id="{71A45E46-1F0A-6470-B3D4-E4402FAF120A}"/>
              </a:ext>
            </a:extLst>
          </p:cNvPr>
          <p:cNvSpPr txBox="1"/>
          <p:nvPr/>
        </p:nvSpPr>
        <p:spPr>
          <a:xfrm>
            <a:off x="1575213" y="40756412"/>
            <a:ext cx="5913472" cy="646331"/>
          </a:xfrm>
          <a:prstGeom prst="rect">
            <a:avLst/>
          </a:prstGeom>
          <a:noFill/>
        </p:spPr>
        <p:txBody>
          <a:bodyPr wrap="square">
            <a:spAutoFit/>
          </a:bodyPr>
          <a:lstStyle/>
          <a:p>
            <a:pPr algn="just"/>
            <a:r>
              <a:rPr lang="en-US" sz="1800" b="1" dirty="0">
                <a:effectLst/>
                <a:latin typeface="Arial" panose="020B0604020202020204" pitchFamily="34" charset="0"/>
                <a:ea typeface="Calibri" panose="020F0502020204030204" pitchFamily="34" charset="0"/>
                <a:cs typeface="Arial" panose="020B0604020202020204" pitchFamily="34" charset="0"/>
              </a:rPr>
              <a:t>Fig.1. </a:t>
            </a:r>
            <a:r>
              <a:rPr lang="en-US" i="1" dirty="0">
                <a:latin typeface="Arial" panose="020B0604020202020204" pitchFamily="34" charset="0"/>
                <a:ea typeface="Calibri" panose="020F0502020204030204" pitchFamily="34" charset="0"/>
                <a:cs typeface="Arial" panose="020B0604020202020204" pitchFamily="34" charset="0"/>
              </a:rPr>
              <a:t>K</a:t>
            </a:r>
            <a:r>
              <a:rPr lang="en-US" sz="1800" i="1" dirty="0">
                <a:effectLst/>
                <a:latin typeface="Arial" panose="020B0604020202020204" pitchFamily="34" charset="0"/>
                <a:ea typeface="Calibri" panose="020F0502020204030204" pitchFamily="34" charset="0"/>
                <a:cs typeface="Arial" panose="020B0604020202020204" pitchFamily="34" charset="0"/>
              </a:rPr>
              <a:t>ey beneficial entomofauna</a:t>
            </a:r>
            <a:r>
              <a:rPr lang="en-US" i="1" dirty="0">
                <a:latin typeface="Arial" panose="020B0604020202020204" pitchFamily="34" charset="0"/>
                <a:ea typeface="Calibri" panose="020F0502020204030204" pitchFamily="34" charset="0"/>
                <a:cs typeface="Arial" panose="020B0604020202020204" pitchFamily="34" charset="0"/>
              </a:rPr>
              <a:t> from T</a:t>
            </a:r>
            <a:r>
              <a:rPr lang="ro-RO" i="1" dirty="0" err="1">
                <a:latin typeface="Arial" panose="020B0604020202020204" pitchFamily="34" charset="0"/>
                <a:ea typeface="Calibri" panose="020F0502020204030204" pitchFamily="34" charset="0"/>
                <a:cs typeface="Arial" panose="020B0604020202020204" pitchFamily="34" charset="0"/>
              </a:rPr>
              <a:t>ârnave</a:t>
            </a:r>
            <a:r>
              <a:rPr lang="ro-RO" i="1" dirty="0">
                <a:latin typeface="Arial" panose="020B0604020202020204" pitchFamily="34" charset="0"/>
                <a:ea typeface="Calibri" panose="020F0502020204030204" pitchFamily="34" charset="0"/>
                <a:cs typeface="Arial" panose="020B0604020202020204" pitchFamily="34" charset="0"/>
              </a:rPr>
              <a:t> </a:t>
            </a:r>
            <a:r>
              <a:rPr lang="ro-RO" i="1" dirty="0" err="1">
                <a:latin typeface="Arial" panose="020B0604020202020204" pitchFamily="34" charset="0"/>
                <a:ea typeface="Calibri" panose="020F0502020204030204" pitchFamily="34" charset="0"/>
                <a:cs typeface="Arial" panose="020B0604020202020204" pitchFamily="34" charset="0"/>
              </a:rPr>
              <a:t>vineyard</a:t>
            </a:r>
            <a:r>
              <a:rPr lang="en-US" sz="1800" i="1" dirty="0">
                <a:effectLst/>
                <a:latin typeface="Arial" panose="020B0604020202020204" pitchFamily="34" charset="0"/>
                <a:ea typeface="Calibri" panose="020F0502020204030204" pitchFamily="34" charset="0"/>
                <a:cs typeface="Arial" panose="020B0604020202020204" pitchFamily="34" charset="0"/>
              </a:rPr>
              <a:t> contributing to natural pest control.</a:t>
            </a:r>
            <a:endParaRPr lang="en-US" i="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DCC185F-2BA4-A7B9-C8B8-ACC71DCA45FD}"/>
              </a:ext>
            </a:extLst>
          </p:cNvPr>
          <p:cNvSpPr txBox="1"/>
          <p:nvPr/>
        </p:nvSpPr>
        <p:spPr>
          <a:xfrm>
            <a:off x="23383633" y="41145850"/>
            <a:ext cx="3881474" cy="1552669"/>
          </a:xfrm>
          <a:prstGeom prst="rect">
            <a:avLst/>
          </a:prstGeom>
          <a:noFill/>
        </p:spPr>
        <p:txBody>
          <a:bodyPr wrap="square">
            <a:spAutoFit/>
          </a:bodyPr>
          <a:lstStyle/>
          <a:p>
            <a:pPr marL="0" marR="0" algn="just">
              <a:lnSpc>
                <a:spcPct val="107000"/>
              </a:lnSpc>
              <a:spcAft>
                <a:spcPts val="800"/>
              </a:spcAft>
            </a:pPr>
            <a:r>
              <a:rPr lang="en-US" sz="1800" b="1" i="1" dirty="0">
                <a:effectLst/>
                <a:latin typeface="Arial" panose="020B0604020202020204" pitchFamily="34" charset="0"/>
                <a:ea typeface="Calibri" panose="020F0502020204030204" pitchFamily="34" charset="0"/>
                <a:cs typeface="Arial" panose="020B0604020202020204" pitchFamily="34" charset="0"/>
              </a:rPr>
              <a:t>Fig</a:t>
            </a:r>
            <a:r>
              <a:rPr lang="ro-RO" sz="1800" b="1" i="1" dirty="0">
                <a:effectLst/>
                <a:latin typeface="Arial" panose="020B0604020202020204" pitchFamily="34" charset="0"/>
                <a:ea typeface="Calibri" panose="020F0502020204030204" pitchFamily="34" charset="0"/>
                <a:cs typeface="Arial" panose="020B0604020202020204" pitchFamily="34" charset="0"/>
              </a:rPr>
              <a:t>.</a:t>
            </a:r>
            <a:r>
              <a:rPr lang="en-US" sz="1800" b="1" i="1" dirty="0">
                <a:effectLst/>
                <a:latin typeface="Arial" panose="020B0604020202020204" pitchFamily="34" charset="0"/>
                <a:ea typeface="Calibri" panose="020F0502020204030204" pitchFamily="34" charset="0"/>
                <a:cs typeface="Arial" panose="020B0604020202020204" pitchFamily="34" charset="0"/>
              </a:rPr>
              <a:t>2.</a:t>
            </a:r>
            <a:r>
              <a:rPr lang="en-US" sz="1800" i="1" dirty="0">
                <a:effectLst/>
                <a:latin typeface="Arial" panose="020B0604020202020204" pitchFamily="34" charset="0"/>
                <a:ea typeface="Calibri" panose="020F0502020204030204" pitchFamily="34" charset="0"/>
                <a:cs typeface="Arial" panose="020B0604020202020204" pitchFamily="34" charset="0"/>
              </a:rPr>
              <a:t> Vineyard landscape Transylvania, an example of biodiversity-friendly viticulture, with diverse inter-row vegetation supporting ecosystem stability.</a:t>
            </a:r>
            <a:endParaRPr lang="en-US" sz="24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6A1DFF6-A6AB-EE14-672A-D1877932D92F}"/>
              </a:ext>
            </a:extLst>
          </p:cNvPr>
          <p:cNvSpPr txBox="1"/>
          <p:nvPr/>
        </p:nvSpPr>
        <p:spPr>
          <a:xfrm>
            <a:off x="8116274" y="18345241"/>
            <a:ext cx="12249165" cy="2554545"/>
          </a:xfrm>
          <a:prstGeom prst="rect">
            <a:avLst/>
          </a:prstGeom>
          <a:noFill/>
        </p:spPr>
        <p:txBody>
          <a:bodyPr wrap="square">
            <a:spAutoFit/>
          </a:bodyPr>
          <a:lstStyle/>
          <a:p>
            <a:pPr algn="just"/>
            <a:r>
              <a:rPr lang="en-US" sz="3200" dirty="0">
                <a:latin typeface="Arial" panose="020B0604020202020204" pitchFamily="34" charset="0"/>
                <a:cs typeface="Arial" panose="020B0604020202020204" pitchFamily="34" charset="0"/>
              </a:rPr>
              <a:t>Today, the focus has shifted to functional biodiversity and agroecological resilience. EU policies like the CAP 2023–2027, encourage vineyards to integrate nature-based solutions for climate adaptation and long-term sustainability (EU CAP, 2023; O'Brien et al., 2025).</a:t>
            </a:r>
            <a:endParaRPr lang="en-US" sz="3200" dirty="0"/>
          </a:p>
        </p:txBody>
      </p:sp>
    </p:spTree>
    <p:extLst>
      <p:ext uri="{BB962C8B-B14F-4D97-AF65-F5344CB8AC3E}">
        <p14:creationId xmlns:p14="http://schemas.microsoft.com/office/powerpoint/2010/main" val="147823182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1887</TotalTime>
  <Words>1223</Words>
  <Application>Microsoft Office PowerPoint</Application>
  <PresentationFormat>Custom</PresentationFormat>
  <Paragraphs>92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Times New Roman</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aurel.badiu</cp:lastModifiedBy>
  <cp:revision>158</cp:revision>
  <cp:lastPrinted>2020-03-30T08:43:16Z</cp:lastPrinted>
  <dcterms:created xsi:type="dcterms:W3CDTF">2015-08-26T05:25:30Z</dcterms:created>
  <dcterms:modified xsi:type="dcterms:W3CDTF">2025-05-05T09:50:04Z</dcterms:modified>
</cp:coreProperties>
</file>