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sldIdLst>
    <p:sldId id="256" r:id="rId2"/>
  </p:sldIdLst>
  <p:sldSz cx="28800425" cy="43200638"/>
  <p:notesSz cx="6669088"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606" userDrawn="1">
          <p15:clr>
            <a:srgbClr val="A4A3A4"/>
          </p15:clr>
        </p15:guide>
        <p15:guide id="2" pos="907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BCF88"/>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240"/>
    <p:restoredTop sz="95934"/>
  </p:normalViewPr>
  <p:slideViewPr>
    <p:cSldViewPr snapToGrid="0" snapToObjects="1">
      <p:cViewPr varScale="1">
        <p:scale>
          <a:sx n="12" d="100"/>
          <a:sy n="12" d="100"/>
        </p:scale>
        <p:origin x="2436" y="174"/>
      </p:cViewPr>
      <p:guideLst>
        <p:guide orient="horz" pos="13606"/>
        <p:guide pos="907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zitiv titlu">
    <p:spTree>
      <p:nvGrpSpPr>
        <p:cNvPr id="1" name=""/>
        <p:cNvGrpSpPr/>
        <p:nvPr/>
      </p:nvGrpSpPr>
      <p:grpSpPr>
        <a:xfrm>
          <a:off x="0" y="0"/>
          <a:ext cx="0" cy="0"/>
          <a:chOff x="0" y="0"/>
          <a:chExt cx="0" cy="0"/>
        </a:xfrm>
      </p:grpSpPr>
      <p:sp>
        <p:nvSpPr>
          <p:cNvPr id="2" name="Title 1"/>
          <p:cNvSpPr>
            <a:spLocks noGrp="1"/>
          </p:cNvSpPr>
          <p:nvPr>
            <p:ph type="ctrTitle"/>
          </p:nvPr>
        </p:nvSpPr>
        <p:spPr>
          <a:xfrm>
            <a:off x="2160032" y="7070108"/>
            <a:ext cx="24480361" cy="15040222"/>
          </a:xfrm>
        </p:spPr>
        <p:txBody>
          <a:bodyPr anchor="b"/>
          <a:lstStyle>
            <a:lvl1pPr algn="ctr">
              <a:defRPr sz="18898"/>
            </a:lvl1pPr>
          </a:lstStyle>
          <a:p>
            <a:r>
              <a:rPr lang="ro-RO"/>
              <a:t>Faceți clic pentru a edita stilul de titlu coordonator</a:t>
            </a:r>
            <a:endParaRPr lang="en-US" dirty="0"/>
          </a:p>
        </p:txBody>
      </p:sp>
      <p:sp>
        <p:nvSpPr>
          <p:cNvPr id="3" name="Subtitle 2"/>
          <p:cNvSpPr>
            <a:spLocks noGrp="1"/>
          </p:cNvSpPr>
          <p:nvPr>
            <p:ph type="subTitle" idx="1"/>
          </p:nvPr>
        </p:nvSpPr>
        <p:spPr>
          <a:xfrm>
            <a:off x="3600053" y="22690338"/>
            <a:ext cx="21600319" cy="10430151"/>
          </a:xfrm>
        </p:spPr>
        <p:txBody>
          <a:bodyPr/>
          <a:lstStyle>
            <a:lvl1pPr marL="0" indent="0" algn="ctr">
              <a:buNone/>
              <a:defRPr sz="7559"/>
            </a:lvl1pPr>
            <a:lvl2pPr marL="1440043" indent="0" algn="ctr">
              <a:buNone/>
              <a:defRPr sz="6299"/>
            </a:lvl2pPr>
            <a:lvl3pPr marL="2880086" indent="0" algn="ctr">
              <a:buNone/>
              <a:defRPr sz="5669"/>
            </a:lvl3pPr>
            <a:lvl4pPr marL="4320129" indent="0" algn="ctr">
              <a:buNone/>
              <a:defRPr sz="5040"/>
            </a:lvl4pPr>
            <a:lvl5pPr marL="5760171" indent="0" algn="ctr">
              <a:buNone/>
              <a:defRPr sz="5040"/>
            </a:lvl5pPr>
            <a:lvl6pPr marL="7200214" indent="0" algn="ctr">
              <a:buNone/>
              <a:defRPr sz="5040"/>
            </a:lvl6pPr>
            <a:lvl7pPr marL="8640257" indent="0" algn="ctr">
              <a:buNone/>
              <a:defRPr sz="5040"/>
            </a:lvl7pPr>
            <a:lvl8pPr marL="10080300" indent="0" algn="ctr">
              <a:buNone/>
              <a:defRPr sz="5040"/>
            </a:lvl8pPr>
            <a:lvl9pPr marL="11520343" indent="0" algn="ctr">
              <a:buNone/>
              <a:defRPr sz="5040"/>
            </a:lvl9pPr>
          </a:lstStyle>
          <a:p>
            <a:r>
              <a:rPr lang="ro-RO"/>
              <a:t>Faceți clic pentru a edita stilul de subtitlu coordonator</a:t>
            </a:r>
            <a:endParaRPr lang="en-US" dirty="0"/>
          </a:p>
        </p:txBody>
      </p:sp>
      <p:sp>
        <p:nvSpPr>
          <p:cNvPr id="4" name="Date Placeholder 3"/>
          <p:cNvSpPr>
            <a:spLocks noGrp="1"/>
          </p:cNvSpPr>
          <p:nvPr>
            <p:ph type="dt" sz="half" idx="10"/>
          </p:nvPr>
        </p:nvSpPr>
        <p:spPr/>
        <p:txBody>
          <a:bodyPr/>
          <a:lstStyle/>
          <a:p>
            <a:fld id="{CEF384D3-BD68-D045-BB96-14DF123A789F}" type="datetimeFigureOut">
              <a:rPr lang="en-US" smtClean="0"/>
              <a:t>5/20/2025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206C09-6F33-3B4A-ACD9-EC8B621BEFB0}" type="slidenum">
              <a:rPr lang="en-US" smtClean="0"/>
              <a:t>‹#›</a:t>
            </a:fld>
            <a:endParaRPr lang="en-US"/>
          </a:p>
        </p:txBody>
      </p:sp>
    </p:spTree>
    <p:extLst>
      <p:ext uri="{BB962C8B-B14F-4D97-AF65-F5344CB8AC3E}">
        <p14:creationId xmlns:p14="http://schemas.microsoft.com/office/powerpoint/2010/main" val="24376588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ext vertical și titl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a:t>Faceți clic pentru a edita stilul de titlu coordonator</a:t>
            </a:r>
            <a:endParaRPr lang="en-US" dirty="0"/>
          </a:p>
        </p:txBody>
      </p:sp>
      <p:sp>
        <p:nvSpPr>
          <p:cNvPr id="3" name="Vertical Text Placeholder 2"/>
          <p:cNvSpPr>
            <a:spLocks noGrp="1"/>
          </p:cNvSpPr>
          <p:nvPr>
            <p:ph type="body" orient="vert" idx="1"/>
          </p:nvPr>
        </p:nvSpPr>
        <p:spPr/>
        <p:txBody>
          <a:bodyPr vert="eaVert"/>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Date Placeholder 3"/>
          <p:cNvSpPr>
            <a:spLocks noGrp="1"/>
          </p:cNvSpPr>
          <p:nvPr>
            <p:ph type="dt" sz="half" idx="10"/>
          </p:nvPr>
        </p:nvSpPr>
        <p:spPr/>
        <p:txBody>
          <a:bodyPr/>
          <a:lstStyle/>
          <a:p>
            <a:fld id="{CEF384D3-BD68-D045-BB96-14DF123A789F}" type="datetimeFigureOut">
              <a:rPr lang="en-US" smtClean="0"/>
              <a:t>5/20/2025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206C09-6F33-3B4A-ACD9-EC8B621BEFB0}" type="slidenum">
              <a:rPr lang="en-US" smtClean="0"/>
              <a:t>‹#›</a:t>
            </a:fld>
            <a:endParaRPr lang="en-US"/>
          </a:p>
        </p:txBody>
      </p:sp>
    </p:spTree>
    <p:extLst>
      <p:ext uri="{BB962C8B-B14F-4D97-AF65-F5344CB8AC3E}">
        <p14:creationId xmlns:p14="http://schemas.microsoft.com/office/powerpoint/2010/main" val="17512917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lu vertical și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0610306" y="2300034"/>
            <a:ext cx="6210092" cy="36610544"/>
          </a:xfrm>
        </p:spPr>
        <p:txBody>
          <a:bodyPr vert="eaVert"/>
          <a:lstStyle/>
          <a:p>
            <a:r>
              <a:rPr lang="ro-RO"/>
              <a:t>Faceți clic pentru a edita stilul de titlu coordonator</a:t>
            </a:r>
            <a:endParaRPr lang="en-US" dirty="0"/>
          </a:p>
        </p:txBody>
      </p:sp>
      <p:sp>
        <p:nvSpPr>
          <p:cNvPr id="3" name="Vertical Text Placeholder 2"/>
          <p:cNvSpPr>
            <a:spLocks noGrp="1"/>
          </p:cNvSpPr>
          <p:nvPr>
            <p:ph type="body" orient="vert" idx="1"/>
          </p:nvPr>
        </p:nvSpPr>
        <p:spPr>
          <a:xfrm>
            <a:off x="1980031" y="2300034"/>
            <a:ext cx="18270270" cy="36610544"/>
          </a:xfrm>
        </p:spPr>
        <p:txBody>
          <a:bodyPr vert="eaVert"/>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Date Placeholder 3"/>
          <p:cNvSpPr>
            <a:spLocks noGrp="1"/>
          </p:cNvSpPr>
          <p:nvPr>
            <p:ph type="dt" sz="half" idx="10"/>
          </p:nvPr>
        </p:nvSpPr>
        <p:spPr/>
        <p:txBody>
          <a:bodyPr/>
          <a:lstStyle/>
          <a:p>
            <a:fld id="{CEF384D3-BD68-D045-BB96-14DF123A789F}" type="datetimeFigureOut">
              <a:rPr lang="en-US" smtClean="0"/>
              <a:t>5/20/2025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206C09-6F33-3B4A-ACD9-EC8B621BEFB0}" type="slidenum">
              <a:rPr lang="en-US" smtClean="0"/>
              <a:t>‹#›</a:t>
            </a:fld>
            <a:endParaRPr lang="en-US"/>
          </a:p>
        </p:txBody>
      </p:sp>
    </p:spTree>
    <p:extLst>
      <p:ext uri="{BB962C8B-B14F-4D97-AF65-F5344CB8AC3E}">
        <p14:creationId xmlns:p14="http://schemas.microsoft.com/office/powerpoint/2010/main" val="761494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u și conțin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a:t>Faceți clic pentru a edita stilul de titlu coordonator</a:t>
            </a:r>
            <a:endParaRPr lang="en-US" dirty="0"/>
          </a:p>
        </p:txBody>
      </p:sp>
      <p:sp>
        <p:nvSpPr>
          <p:cNvPr id="3" name="Content Placeholder 2"/>
          <p:cNvSpPr>
            <a:spLocks noGrp="1"/>
          </p:cNvSpPr>
          <p:nvPr>
            <p:ph idx="1"/>
          </p:nvPr>
        </p:nvSpPr>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Date Placeholder 3"/>
          <p:cNvSpPr>
            <a:spLocks noGrp="1"/>
          </p:cNvSpPr>
          <p:nvPr>
            <p:ph type="dt" sz="half" idx="10"/>
          </p:nvPr>
        </p:nvSpPr>
        <p:spPr/>
        <p:txBody>
          <a:bodyPr/>
          <a:lstStyle/>
          <a:p>
            <a:fld id="{CEF384D3-BD68-D045-BB96-14DF123A789F}" type="datetimeFigureOut">
              <a:rPr lang="en-US" smtClean="0"/>
              <a:t>5/20/2025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206C09-6F33-3B4A-ACD9-EC8B621BEFB0}" type="slidenum">
              <a:rPr lang="en-US" smtClean="0"/>
              <a:t>‹#›</a:t>
            </a:fld>
            <a:endParaRPr lang="en-US"/>
          </a:p>
        </p:txBody>
      </p:sp>
    </p:spTree>
    <p:extLst>
      <p:ext uri="{BB962C8B-B14F-4D97-AF65-F5344CB8AC3E}">
        <p14:creationId xmlns:p14="http://schemas.microsoft.com/office/powerpoint/2010/main" val="1734148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ntet secțiune">
    <p:spTree>
      <p:nvGrpSpPr>
        <p:cNvPr id="1" name=""/>
        <p:cNvGrpSpPr/>
        <p:nvPr/>
      </p:nvGrpSpPr>
      <p:grpSpPr>
        <a:xfrm>
          <a:off x="0" y="0"/>
          <a:ext cx="0" cy="0"/>
          <a:chOff x="0" y="0"/>
          <a:chExt cx="0" cy="0"/>
        </a:xfrm>
      </p:grpSpPr>
      <p:sp>
        <p:nvSpPr>
          <p:cNvPr id="2" name="Title 1"/>
          <p:cNvSpPr>
            <a:spLocks noGrp="1"/>
          </p:cNvSpPr>
          <p:nvPr>
            <p:ph type="title"/>
          </p:nvPr>
        </p:nvSpPr>
        <p:spPr>
          <a:xfrm>
            <a:off x="1965030" y="10770172"/>
            <a:ext cx="24840367" cy="17970262"/>
          </a:xfrm>
        </p:spPr>
        <p:txBody>
          <a:bodyPr anchor="b"/>
          <a:lstStyle>
            <a:lvl1pPr>
              <a:defRPr sz="18898"/>
            </a:lvl1pPr>
          </a:lstStyle>
          <a:p>
            <a:r>
              <a:rPr lang="ro-RO"/>
              <a:t>Faceți clic pentru a edita stilul de titlu coordonator</a:t>
            </a:r>
            <a:endParaRPr lang="en-US" dirty="0"/>
          </a:p>
        </p:txBody>
      </p:sp>
      <p:sp>
        <p:nvSpPr>
          <p:cNvPr id="3" name="Text Placeholder 2"/>
          <p:cNvSpPr>
            <a:spLocks noGrp="1"/>
          </p:cNvSpPr>
          <p:nvPr>
            <p:ph type="body" idx="1"/>
          </p:nvPr>
        </p:nvSpPr>
        <p:spPr>
          <a:xfrm>
            <a:off x="1965030" y="28910440"/>
            <a:ext cx="24840367" cy="9450136"/>
          </a:xfrm>
        </p:spPr>
        <p:txBody>
          <a:bodyPr/>
          <a:lstStyle>
            <a:lvl1pPr marL="0" indent="0">
              <a:buNone/>
              <a:defRPr sz="7559">
                <a:solidFill>
                  <a:schemeClr val="tx1"/>
                </a:solidFill>
              </a:defRPr>
            </a:lvl1pPr>
            <a:lvl2pPr marL="1440043" indent="0">
              <a:buNone/>
              <a:defRPr sz="6299">
                <a:solidFill>
                  <a:schemeClr val="tx1">
                    <a:tint val="75000"/>
                  </a:schemeClr>
                </a:solidFill>
              </a:defRPr>
            </a:lvl2pPr>
            <a:lvl3pPr marL="2880086" indent="0">
              <a:buNone/>
              <a:defRPr sz="5669">
                <a:solidFill>
                  <a:schemeClr val="tx1">
                    <a:tint val="75000"/>
                  </a:schemeClr>
                </a:solidFill>
              </a:defRPr>
            </a:lvl3pPr>
            <a:lvl4pPr marL="4320129" indent="0">
              <a:buNone/>
              <a:defRPr sz="5040">
                <a:solidFill>
                  <a:schemeClr val="tx1">
                    <a:tint val="75000"/>
                  </a:schemeClr>
                </a:solidFill>
              </a:defRPr>
            </a:lvl4pPr>
            <a:lvl5pPr marL="5760171" indent="0">
              <a:buNone/>
              <a:defRPr sz="5040">
                <a:solidFill>
                  <a:schemeClr val="tx1">
                    <a:tint val="75000"/>
                  </a:schemeClr>
                </a:solidFill>
              </a:defRPr>
            </a:lvl5pPr>
            <a:lvl6pPr marL="7200214" indent="0">
              <a:buNone/>
              <a:defRPr sz="5040">
                <a:solidFill>
                  <a:schemeClr val="tx1">
                    <a:tint val="75000"/>
                  </a:schemeClr>
                </a:solidFill>
              </a:defRPr>
            </a:lvl6pPr>
            <a:lvl7pPr marL="8640257" indent="0">
              <a:buNone/>
              <a:defRPr sz="5040">
                <a:solidFill>
                  <a:schemeClr val="tx1">
                    <a:tint val="75000"/>
                  </a:schemeClr>
                </a:solidFill>
              </a:defRPr>
            </a:lvl7pPr>
            <a:lvl8pPr marL="10080300" indent="0">
              <a:buNone/>
              <a:defRPr sz="5040">
                <a:solidFill>
                  <a:schemeClr val="tx1">
                    <a:tint val="75000"/>
                  </a:schemeClr>
                </a:solidFill>
              </a:defRPr>
            </a:lvl8pPr>
            <a:lvl9pPr marL="11520343" indent="0">
              <a:buNone/>
              <a:defRPr sz="5040">
                <a:solidFill>
                  <a:schemeClr val="tx1">
                    <a:tint val="75000"/>
                  </a:schemeClr>
                </a:solidFill>
              </a:defRPr>
            </a:lvl9pPr>
          </a:lstStyle>
          <a:p>
            <a:pPr lvl="0"/>
            <a:r>
              <a:rPr lang="ro-RO"/>
              <a:t>Faceţi clic pentru a edita Master stiluri text</a:t>
            </a:r>
          </a:p>
        </p:txBody>
      </p:sp>
      <p:sp>
        <p:nvSpPr>
          <p:cNvPr id="4" name="Date Placeholder 3"/>
          <p:cNvSpPr>
            <a:spLocks noGrp="1"/>
          </p:cNvSpPr>
          <p:nvPr>
            <p:ph type="dt" sz="half" idx="10"/>
          </p:nvPr>
        </p:nvSpPr>
        <p:spPr/>
        <p:txBody>
          <a:bodyPr/>
          <a:lstStyle/>
          <a:p>
            <a:fld id="{CEF384D3-BD68-D045-BB96-14DF123A789F}" type="datetimeFigureOut">
              <a:rPr lang="en-US" smtClean="0"/>
              <a:t>5/20/2025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206C09-6F33-3B4A-ACD9-EC8B621BEFB0}" type="slidenum">
              <a:rPr lang="en-US" smtClean="0"/>
              <a:t>‹#›</a:t>
            </a:fld>
            <a:endParaRPr lang="en-US"/>
          </a:p>
        </p:txBody>
      </p:sp>
    </p:spTree>
    <p:extLst>
      <p:ext uri="{BB962C8B-B14F-4D97-AF65-F5344CB8AC3E}">
        <p14:creationId xmlns:p14="http://schemas.microsoft.com/office/powerpoint/2010/main" val="4077208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uă tipuri de conțin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a:t>Faceți clic pentru a edita stilul de titlu coordonator</a:t>
            </a:r>
            <a:endParaRPr lang="en-US" dirty="0"/>
          </a:p>
        </p:txBody>
      </p:sp>
      <p:sp>
        <p:nvSpPr>
          <p:cNvPr id="3" name="Content Placeholder 2"/>
          <p:cNvSpPr>
            <a:spLocks noGrp="1"/>
          </p:cNvSpPr>
          <p:nvPr>
            <p:ph sz="half" idx="1"/>
          </p:nvPr>
        </p:nvSpPr>
        <p:spPr>
          <a:xfrm>
            <a:off x="1980029" y="11500170"/>
            <a:ext cx="12240181" cy="27410408"/>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Content Placeholder 3"/>
          <p:cNvSpPr>
            <a:spLocks noGrp="1"/>
          </p:cNvSpPr>
          <p:nvPr>
            <p:ph sz="half" idx="2"/>
          </p:nvPr>
        </p:nvSpPr>
        <p:spPr>
          <a:xfrm>
            <a:off x="14580215" y="11500170"/>
            <a:ext cx="12240181" cy="27410408"/>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5" name="Date Placeholder 4"/>
          <p:cNvSpPr>
            <a:spLocks noGrp="1"/>
          </p:cNvSpPr>
          <p:nvPr>
            <p:ph type="dt" sz="half" idx="10"/>
          </p:nvPr>
        </p:nvSpPr>
        <p:spPr/>
        <p:txBody>
          <a:bodyPr/>
          <a:lstStyle/>
          <a:p>
            <a:fld id="{CEF384D3-BD68-D045-BB96-14DF123A789F}" type="datetimeFigureOut">
              <a:rPr lang="en-US" smtClean="0"/>
              <a:t>5/20/2025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206C09-6F33-3B4A-ACD9-EC8B621BEFB0}" type="slidenum">
              <a:rPr lang="en-US" smtClean="0"/>
              <a:t>‹#›</a:t>
            </a:fld>
            <a:endParaRPr lang="en-US"/>
          </a:p>
        </p:txBody>
      </p:sp>
    </p:spTree>
    <p:extLst>
      <p:ext uri="{BB962C8B-B14F-4D97-AF65-F5344CB8AC3E}">
        <p14:creationId xmlns:p14="http://schemas.microsoft.com/office/powerpoint/2010/main" val="1205574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ție">
    <p:spTree>
      <p:nvGrpSpPr>
        <p:cNvPr id="1" name=""/>
        <p:cNvGrpSpPr/>
        <p:nvPr/>
      </p:nvGrpSpPr>
      <p:grpSpPr>
        <a:xfrm>
          <a:off x="0" y="0"/>
          <a:ext cx="0" cy="0"/>
          <a:chOff x="0" y="0"/>
          <a:chExt cx="0" cy="0"/>
        </a:xfrm>
      </p:grpSpPr>
      <p:sp>
        <p:nvSpPr>
          <p:cNvPr id="2" name="Title 1"/>
          <p:cNvSpPr>
            <a:spLocks noGrp="1"/>
          </p:cNvSpPr>
          <p:nvPr>
            <p:ph type="title"/>
          </p:nvPr>
        </p:nvSpPr>
        <p:spPr>
          <a:xfrm>
            <a:off x="1983780" y="2300044"/>
            <a:ext cx="24840367" cy="8350126"/>
          </a:xfrm>
        </p:spPr>
        <p:txBody>
          <a:bodyPr/>
          <a:lstStyle/>
          <a:p>
            <a:r>
              <a:rPr lang="ro-RO"/>
              <a:t>Faceți clic pentru a edita stilul de titlu coordonator</a:t>
            </a:r>
            <a:endParaRPr lang="en-US" dirty="0"/>
          </a:p>
        </p:txBody>
      </p:sp>
      <p:sp>
        <p:nvSpPr>
          <p:cNvPr id="3" name="Text Placeholder 2"/>
          <p:cNvSpPr>
            <a:spLocks noGrp="1"/>
          </p:cNvSpPr>
          <p:nvPr>
            <p:ph type="body" idx="1"/>
          </p:nvPr>
        </p:nvSpPr>
        <p:spPr>
          <a:xfrm>
            <a:off x="1983784" y="10590160"/>
            <a:ext cx="12183928" cy="5190073"/>
          </a:xfrm>
        </p:spPr>
        <p:txBody>
          <a:bodyPr anchor="b"/>
          <a:lstStyle>
            <a:lvl1pPr marL="0" indent="0">
              <a:buNone/>
              <a:defRPr sz="7559" b="1"/>
            </a:lvl1pPr>
            <a:lvl2pPr marL="1440043" indent="0">
              <a:buNone/>
              <a:defRPr sz="6299" b="1"/>
            </a:lvl2pPr>
            <a:lvl3pPr marL="2880086" indent="0">
              <a:buNone/>
              <a:defRPr sz="5669" b="1"/>
            </a:lvl3pPr>
            <a:lvl4pPr marL="4320129" indent="0">
              <a:buNone/>
              <a:defRPr sz="5040" b="1"/>
            </a:lvl4pPr>
            <a:lvl5pPr marL="5760171" indent="0">
              <a:buNone/>
              <a:defRPr sz="5040" b="1"/>
            </a:lvl5pPr>
            <a:lvl6pPr marL="7200214" indent="0">
              <a:buNone/>
              <a:defRPr sz="5040" b="1"/>
            </a:lvl6pPr>
            <a:lvl7pPr marL="8640257" indent="0">
              <a:buNone/>
              <a:defRPr sz="5040" b="1"/>
            </a:lvl7pPr>
            <a:lvl8pPr marL="10080300" indent="0">
              <a:buNone/>
              <a:defRPr sz="5040" b="1"/>
            </a:lvl8pPr>
            <a:lvl9pPr marL="11520343" indent="0">
              <a:buNone/>
              <a:defRPr sz="5040" b="1"/>
            </a:lvl9pPr>
          </a:lstStyle>
          <a:p>
            <a:pPr lvl="0"/>
            <a:r>
              <a:rPr lang="ro-RO"/>
              <a:t>Faceţi clic pentru a edita Master stiluri text</a:t>
            </a:r>
          </a:p>
        </p:txBody>
      </p:sp>
      <p:sp>
        <p:nvSpPr>
          <p:cNvPr id="4" name="Content Placeholder 3"/>
          <p:cNvSpPr>
            <a:spLocks noGrp="1"/>
          </p:cNvSpPr>
          <p:nvPr>
            <p:ph sz="half" idx="2"/>
          </p:nvPr>
        </p:nvSpPr>
        <p:spPr>
          <a:xfrm>
            <a:off x="1983784" y="15780233"/>
            <a:ext cx="12183928" cy="23210346"/>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5" name="Text Placeholder 4"/>
          <p:cNvSpPr>
            <a:spLocks noGrp="1"/>
          </p:cNvSpPr>
          <p:nvPr>
            <p:ph type="body" sz="quarter" idx="3"/>
          </p:nvPr>
        </p:nvSpPr>
        <p:spPr>
          <a:xfrm>
            <a:off x="14580217" y="10590160"/>
            <a:ext cx="12243932" cy="5190073"/>
          </a:xfrm>
        </p:spPr>
        <p:txBody>
          <a:bodyPr anchor="b"/>
          <a:lstStyle>
            <a:lvl1pPr marL="0" indent="0">
              <a:buNone/>
              <a:defRPr sz="7559" b="1"/>
            </a:lvl1pPr>
            <a:lvl2pPr marL="1440043" indent="0">
              <a:buNone/>
              <a:defRPr sz="6299" b="1"/>
            </a:lvl2pPr>
            <a:lvl3pPr marL="2880086" indent="0">
              <a:buNone/>
              <a:defRPr sz="5669" b="1"/>
            </a:lvl3pPr>
            <a:lvl4pPr marL="4320129" indent="0">
              <a:buNone/>
              <a:defRPr sz="5040" b="1"/>
            </a:lvl4pPr>
            <a:lvl5pPr marL="5760171" indent="0">
              <a:buNone/>
              <a:defRPr sz="5040" b="1"/>
            </a:lvl5pPr>
            <a:lvl6pPr marL="7200214" indent="0">
              <a:buNone/>
              <a:defRPr sz="5040" b="1"/>
            </a:lvl6pPr>
            <a:lvl7pPr marL="8640257" indent="0">
              <a:buNone/>
              <a:defRPr sz="5040" b="1"/>
            </a:lvl7pPr>
            <a:lvl8pPr marL="10080300" indent="0">
              <a:buNone/>
              <a:defRPr sz="5040" b="1"/>
            </a:lvl8pPr>
            <a:lvl9pPr marL="11520343" indent="0">
              <a:buNone/>
              <a:defRPr sz="5040" b="1"/>
            </a:lvl9pPr>
          </a:lstStyle>
          <a:p>
            <a:pPr lvl="0"/>
            <a:r>
              <a:rPr lang="ro-RO"/>
              <a:t>Faceţi clic pentru a edita Master stiluri text</a:t>
            </a:r>
          </a:p>
        </p:txBody>
      </p:sp>
      <p:sp>
        <p:nvSpPr>
          <p:cNvPr id="6" name="Content Placeholder 5"/>
          <p:cNvSpPr>
            <a:spLocks noGrp="1"/>
          </p:cNvSpPr>
          <p:nvPr>
            <p:ph sz="quarter" idx="4"/>
          </p:nvPr>
        </p:nvSpPr>
        <p:spPr>
          <a:xfrm>
            <a:off x="14580217" y="15780233"/>
            <a:ext cx="12243932" cy="23210346"/>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7" name="Date Placeholder 6"/>
          <p:cNvSpPr>
            <a:spLocks noGrp="1"/>
          </p:cNvSpPr>
          <p:nvPr>
            <p:ph type="dt" sz="half" idx="10"/>
          </p:nvPr>
        </p:nvSpPr>
        <p:spPr/>
        <p:txBody>
          <a:bodyPr/>
          <a:lstStyle/>
          <a:p>
            <a:fld id="{CEF384D3-BD68-D045-BB96-14DF123A789F}" type="datetimeFigureOut">
              <a:rPr lang="en-US" smtClean="0"/>
              <a:t>5/20/2025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6206C09-6F33-3B4A-ACD9-EC8B621BEFB0}" type="slidenum">
              <a:rPr lang="en-US" smtClean="0"/>
              <a:t>‹#›</a:t>
            </a:fld>
            <a:endParaRPr lang="en-US"/>
          </a:p>
        </p:txBody>
      </p:sp>
    </p:spTree>
    <p:extLst>
      <p:ext uri="{BB962C8B-B14F-4D97-AF65-F5344CB8AC3E}">
        <p14:creationId xmlns:p14="http://schemas.microsoft.com/office/powerpoint/2010/main" val="2984423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Doar titl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a:t>Faceți clic pentru a edita stilul de titlu coordonator</a:t>
            </a:r>
            <a:endParaRPr lang="en-US" dirty="0"/>
          </a:p>
        </p:txBody>
      </p:sp>
      <p:sp>
        <p:nvSpPr>
          <p:cNvPr id="3" name="Date Placeholder 2"/>
          <p:cNvSpPr>
            <a:spLocks noGrp="1"/>
          </p:cNvSpPr>
          <p:nvPr>
            <p:ph type="dt" sz="half" idx="10"/>
          </p:nvPr>
        </p:nvSpPr>
        <p:spPr/>
        <p:txBody>
          <a:bodyPr/>
          <a:lstStyle/>
          <a:p>
            <a:fld id="{CEF384D3-BD68-D045-BB96-14DF123A789F}" type="datetimeFigureOut">
              <a:rPr lang="en-US" smtClean="0"/>
              <a:t>5/20/2025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6206C09-6F33-3B4A-ACD9-EC8B621BEFB0}" type="slidenum">
              <a:rPr lang="en-US" smtClean="0"/>
              <a:t>‹#›</a:t>
            </a:fld>
            <a:endParaRPr lang="en-US"/>
          </a:p>
        </p:txBody>
      </p:sp>
    </p:spTree>
    <p:extLst>
      <p:ext uri="{BB962C8B-B14F-4D97-AF65-F5344CB8AC3E}">
        <p14:creationId xmlns:p14="http://schemas.microsoft.com/office/powerpoint/2010/main" val="31820759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Necompleta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F384D3-BD68-D045-BB96-14DF123A789F}" type="datetimeFigureOut">
              <a:rPr lang="en-US" smtClean="0"/>
              <a:t>5/20/2025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206C09-6F33-3B4A-ACD9-EC8B621BEFB0}" type="slidenum">
              <a:rPr lang="en-US" smtClean="0"/>
              <a:t>‹#›</a:t>
            </a:fld>
            <a:endParaRPr lang="en-US"/>
          </a:p>
        </p:txBody>
      </p:sp>
    </p:spTree>
    <p:extLst>
      <p:ext uri="{BB962C8B-B14F-4D97-AF65-F5344CB8AC3E}">
        <p14:creationId xmlns:p14="http://schemas.microsoft.com/office/powerpoint/2010/main" val="34494327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ținut cu legendă">
    <p:spTree>
      <p:nvGrpSpPr>
        <p:cNvPr id="1" name=""/>
        <p:cNvGrpSpPr/>
        <p:nvPr/>
      </p:nvGrpSpPr>
      <p:grpSpPr>
        <a:xfrm>
          <a:off x="0" y="0"/>
          <a:ext cx="0" cy="0"/>
          <a:chOff x="0" y="0"/>
          <a:chExt cx="0" cy="0"/>
        </a:xfrm>
      </p:grpSpPr>
      <p:sp>
        <p:nvSpPr>
          <p:cNvPr id="2" name="Title 1"/>
          <p:cNvSpPr>
            <a:spLocks noGrp="1"/>
          </p:cNvSpPr>
          <p:nvPr>
            <p:ph type="title"/>
          </p:nvPr>
        </p:nvSpPr>
        <p:spPr>
          <a:xfrm>
            <a:off x="1983780" y="2880042"/>
            <a:ext cx="9288887" cy="10080149"/>
          </a:xfrm>
        </p:spPr>
        <p:txBody>
          <a:bodyPr anchor="b"/>
          <a:lstStyle>
            <a:lvl1pPr>
              <a:defRPr sz="10079"/>
            </a:lvl1pPr>
          </a:lstStyle>
          <a:p>
            <a:r>
              <a:rPr lang="ro-RO"/>
              <a:t>Faceți clic pentru a edita stilul de titlu coordonator</a:t>
            </a:r>
            <a:endParaRPr lang="en-US" dirty="0"/>
          </a:p>
        </p:txBody>
      </p:sp>
      <p:sp>
        <p:nvSpPr>
          <p:cNvPr id="3" name="Content Placeholder 2"/>
          <p:cNvSpPr>
            <a:spLocks noGrp="1"/>
          </p:cNvSpPr>
          <p:nvPr>
            <p:ph idx="1"/>
          </p:nvPr>
        </p:nvSpPr>
        <p:spPr>
          <a:xfrm>
            <a:off x="12243932" y="6220102"/>
            <a:ext cx="14580215" cy="30700453"/>
          </a:xfrm>
        </p:spPr>
        <p:txBody>
          <a:bodyPr/>
          <a:lstStyle>
            <a:lvl1pPr>
              <a:defRPr sz="10079"/>
            </a:lvl1pPr>
            <a:lvl2pPr>
              <a:defRPr sz="8819"/>
            </a:lvl2pPr>
            <a:lvl3pPr>
              <a:defRPr sz="7559"/>
            </a:lvl3pPr>
            <a:lvl4pPr>
              <a:defRPr sz="6299"/>
            </a:lvl4pPr>
            <a:lvl5pPr>
              <a:defRPr sz="6299"/>
            </a:lvl5pPr>
            <a:lvl6pPr>
              <a:defRPr sz="6299"/>
            </a:lvl6pPr>
            <a:lvl7pPr>
              <a:defRPr sz="6299"/>
            </a:lvl7pPr>
            <a:lvl8pPr>
              <a:defRPr sz="6299"/>
            </a:lvl8pPr>
            <a:lvl9pPr>
              <a:defRPr sz="6299"/>
            </a:lvl9p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Text Placeholder 3"/>
          <p:cNvSpPr>
            <a:spLocks noGrp="1"/>
          </p:cNvSpPr>
          <p:nvPr>
            <p:ph type="body" sz="half" idx="2"/>
          </p:nvPr>
        </p:nvSpPr>
        <p:spPr>
          <a:xfrm>
            <a:off x="1983780" y="12960191"/>
            <a:ext cx="9288887" cy="24010358"/>
          </a:xfrm>
        </p:spPr>
        <p:txBody>
          <a:bodyPr/>
          <a:lstStyle>
            <a:lvl1pPr marL="0" indent="0">
              <a:buNone/>
              <a:defRPr sz="5040"/>
            </a:lvl1pPr>
            <a:lvl2pPr marL="1440043" indent="0">
              <a:buNone/>
              <a:defRPr sz="4410"/>
            </a:lvl2pPr>
            <a:lvl3pPr marL="2880086" indent="0">
              <a:buNone/>
              <a:defRPr sz="3780"/>
            </a:lvl3pPr>
            <a:lvl4pPr marL="4320129" indent="0">
              <a:buNone/>
              <a:defRPr sz="3150"/>
            </a:lvl4pPr>
            <a:lvl5pPr marL="5760171" indent="0">
              <a:buNone/>
              <a:defRPr sz="3150"/>
            </a:lvl5pPr>
            <a:lvl6pPr marL="7200214" indent="0">
              <a:buNone/>
              <a:defRPr sz="3150"/>
            </a:lvl6pPr>
            <a:lvl7pPr marL="8640257" indent="0">
              <a:buNone/>
              <a:defRPr sz="3150"/>
            </a:lvl7pPr>
            <a:lvl8pPr marL="10080300" indent="0">
              <a:buNone/>
              <a:defRPr sz="3150"/>
            </a:lvl8pPr>
            <a:lvl9pPr marL="11520343" indent="0">
              <a:buNone/>
              <a:defRPr sz="3150"/>
            </a:lvl9pPr>
          </a:lstStyle>
          <a:p>
            <a:pPr lvl="0"/>
            <a:r>
              <a:rPr lang="ro-RO"/>
              <a:t>Faceţi clic pentru a edita Master stiluri text</a:t>
            </a:r>
          </a:p>
        </p:txBody>
      </p:sp>
      <p:sp>
        <p:nvSpPr>
          <p:cNvPr id="5" name="Date Placeholder 4"/>
          <p:cNvSpPr>
            <a:spLocks noGrp="1"/>
          </p:cNvSpPr>
          <p:nvPr>
            <p:ph type="dt" sz="half" idx="10"/>
          </p:nvPr>
        </p:nvSpPr>
        <p:spPr/>
        <p:txBody>
          <a:bodyPr/>
          <a:lstStyle/>
          <a:p>
            <a:fld id="{CEF384D3-BD68-D045-BB96-14DF123A789F}" type="datetimeFigureOut">
              <a:rPr lang="en-US" smtClean="0"/>
              <a:t>5/20/2025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206C09-6F33-3B4A-ACD9-EC8B621BEFB0}" type="slidenum">
              <a:rPr lang="en-US" smtClean="0"/>
              <a:t>‹#›</a:t>
            </a:fld>
            <a:endParaRPr lang="en-US"/>
          </a:p>
        </p:txBody>
      </p:sp>
    </p:spTree>
    <p:extLst>
      <p:ext uri="{BB962C8B-B14F-4D97-AF65-F5344CB8AC3E}">
        <p14:creationId xmlns:p14="http://schemas.microsoft.com/office/powerpoint/2010/main" val="3511718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ine cu legendă">
    <p:spTree>
      <p:nvGrpSpPr>
        <p:cNvPr id="1" name=""/>
        <p:cNvGrpSpPr/>
        <p:nvPr/>
      </p:nvGrpSpPr>
      <p:grpSpPr>
        <a:xfrm>
          <a:off x="0" y="0"/>
          <a:ext cx="0" cy="0"/>
          <a:chOff x="0" y="0"/>
          <a:chExt cx="0" cy="0"/>
        </a:xfrm>
      </p:grpSpPr>
      <p:sp>
        <p:nvSpPr>
          <p:cNvPr id="2" name="Title 1"/>
          <p:cNvSpPr>
            <a:spLocks noGrp="1"/>
          </p:cNvSpPr>
          <p:nvPr>
            <p:ph type="title"/>
          </p:nvPr>
        </p:nvSpPr>
        <p:spPr>
          <a:xfrm>
            <a:off x="1983780" y="2880042"/>
            <a:ext cx="9288887" cy="10080149"/>
          </a:xfrm>
        </p:spPr>
        <p:txBody>
          <a:bodyPr anchor="b"/>
          <a:lstStyle>
            <a:lvl1pPr>
              <a:defRPr sz="10079"/>
            </a:lvl1pPr>
          </a:lstStyle>
          <a:p>
            <a:r>
              <a:rPr lang="ro-RO"/>
              <a:t>Faceți clic pentru a edita stilul de titlu coordonator</a:t>
            </a:r>
            <a:endParaRPr lang="en-US" dirty="0"/>
          </a:p>
        </p:txBody>
      </p:sp>
      <p:sp>
        <p:nvSpPr>
          <p:cNvPr id="3" name="Picture Placeholder 2"/>
          <p:cNvSpPr>
            <a:spLocks noGrp="1" noChangeAspect="1"/>
          </p:cNvSpPr>
          <p:nvPr>
            <p:ph type="pic" idx="1"/>
          </p:nvPr>
        </p:nvSpPr>
        <p:spPr>
          <a:xfrm>
            <a:off x="12243932" y="6220102"/>
            <a:ext cx="14580215" cy="30700453"/>
          </a:xfrm>
        </p:spPr>
        <p:txBody>
          <a:bodyPr anchor="t"/>
          <a:lstStyle>
            <a:lvl1pPr marL="0" indent="0">
              <a:buNone/>
              <a:defRPr sz="10079"/>
            </a:lvl1pPr>
            <a:lvl2pPr marL="1440043" indent="0">
              <a:buNone/>
              <a:defRPr sz="8819"/>
            </a:lvl2pPr>
            <a:lvl3pPr marL="2880086" indent="0">
              <a:buNone/>
              <a:defRPr sz="7559"/>
            </a:lvl3pPr>
            <a:lvl4pPr marL="4320129" indent="0">
              <a:buNone/>
              <a:defRPr sz="6299"/>
            </a:lvl4pPr>
            <a:lvl5pPr marL="5760171" indent="0">
              <a:buNone/>
              <a:defRPr sz="6299"/>
            </a:lvl5pPr>
            <a:lvl6pPr marL="7200214" indent="0">
              <a:buNone/>
              <a:defRPr sz="6299"/>
            </a:lvl6pPr>
            <a:lvl7pPr marL="8640257" indent="0">
              <a:buNone/>
              <a:defRPr sz="6299"/>
            </a:lvl7pPr>
            <a:lvl8pPr marL="10080300" indent="0">
              <a:buNone/>
              <a:defRPr sz="6299"/>
            </a:lvl8pPr>
            <a:lvl9pPr marL="11520343" indent="0">
              <a:buNone/>
              <a:defRPr sz="6299"/>
            </a:lvl9pPr>
          </a:lstStyle>
          <a:p>
            <a:r>
              <a:rPr lang="ro-RO"/>
              <a:t>Faceți clic pe pictogramă pentru a adăuga o imagine</a:t>
            </a:r>
            <a:endParaRPr lang="en-US" dirty="0"/>
          </a:p>
        </p:txBody>
      </p:sp>
      <p:sp>
        <p:nvSpPr>
          <p:cNvPr id="4" name="Text Placeholder 3"/>
          <p:cNvSpPr>
            <a:spLocks noGrp="1"/>
          </p:cNvSpPr>
          <p:nvPr>
            <p:ph type="body" sz="half" idx="2"/>
          </p:nvPr>
        </p:nvSpPr>
        <p:spPr>
          <a:xfrm>
            <a:off x="1983780" y="12960191"/>
            <a:ext cx="9288887" cy="24010358"/>
          </a:xfrm>
        </p:spPr>
        <p:txBody>
          <a:bodyPr/>
          <a:lstStyle>
            <a:lvl1pPr marL="0" indent="0">
              <a:buNone/>
              <a:defRPr sz="5040"/>
            </a:lvl1pPr>
            <a:lvl2pPr marL="1440043" indent="0">
              <a:buNone/>
              <a:defRPr sz="4410"/>
            </a:lvl2pPr>
            <a:lvl3pPr marL="2880086" indent="0">
              <a:buNone/>
              <a:defRPr sz="3780"/>
            </a:lvl3pPr>
            <a:lvl4pPr marL="4320129" indent="0">
              <a:buNone/>
              <a:defRPr sz="3150"/>
            </a:lvl4pPr>
            <a:lvl5pPr marL="5760171" indent="0">
              <a:buNone/>
              <a:defRPr sz="3150"/>
            </a:lvl5pPr>
            <a:lvl6pPr marL="7200214" indent="0">
              <a:buNone/>
              <a:defRPr sz="3150"/>
            </a:lvl6pPr>
            <a:lvl7pPr marL="8640257" indent="0">
              <a:buNone/>
              <a:defRPr sz="3150"/>
            </a:lvl7pPr>
            <a:lvl8pPr marL="10080300" indent="0">
              <a:buNone/>
              <a:defRPr sz="3150"/>
            </a:lvl8pPr>
            <a:lvl9pPr marL="11520343" indent="0">
              <a:buNone/>
              <a:defRPr sz="3150"/>
            </a:lvl9pPr>
          </a:lstStyle>
          <a:p>
            <a:pPr lvl="0"/>
            <a:r>
              <a:rPr lang="ro-RO"/>
              <a:t>Faceţi clic pentru a edita Master stiluri text</a:t>
            </a:r>
          </a:p>
        </p:txBody>
      </p:sp>
      <p:sp>
        <p:nvSpPr>
          <p:cNvPr id="5" name="Date Placeholder 4"/>
          <p:cNvSpPr>
            <a:spLocks noGrp="1"/>
          </p:cNvSpPr>
          <p:nvPr>
            <p:ph type="dt" sz="half" idx="10"/>
          </p:nvPr>
        </p:nvSpPr>
        <p:spPr/>
        <p:txBody>
          <a:bodyPr/>
          <a:lstStyle/>
          <a:p>
            <a:fld id="{CEF384D3-BD68-D045-BB96-14DF123A789F}" type="datetimeFigureOut">
              <a:rPr lang="en-US" smtClean="0"/>
              <a:t>5/20/2025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206C09-6F33-3B4A-ACD9-EC8B621BEFB0}" type="slidenum">
              <a:rPr lang="en-US" smtClean="0"/>
              <a:t>‹#›</a:t>
            </a:fld>
            <a:endParaRPr lang="en-US"/>
          </a:p>
        </p:txBody>
      </p:sp>
    </p:spTree>
    <p:extLst>
      <p:ext uri="{BB962C8B-B14F-4D97-AF65-F5344CB8AC3E}">
        <p14:creationId xmlns:p14="http://schemas.microsoft.com/office/powerpoint/2010/main" val="1348206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80029" y="2300044"/>
            <a:ext cx="24840367" cy="8350126"/>
          </a:xfrm>
          <a:prstGeom prst="rect">
            <a:avLst/>
          </a:prstGeom>
        </p:spPr>
        <p:txBody>
          <a:bodyPr vert="horz" lIns="91440" tIns="45720" rIns="91440" bIns="45720" rtlCol="0" anchor="ctr">
            <a:normAutofit/>
          </a:bodyPr>
          <a:lstStyle/>
          <a:p>
            <a:r>
              <a:rPr lang="ro-RO"/>
              <a:t>Faceți clic pentru a edita stilul de titlu coordonator</a:t>
            </a:r>
            <a:endParaRPr lang="en-US" dirty="0"/>
          </a:p>
        </p:txBody>
      </p:sp>
      <p:sp>
        <p:nvSpPr>
          <p:cNvPr id="3" name="Text Placeholder 2"/>
          <p:cNvSpPr>
            <a:spLocks noGrp="1"/>
          </p:cNvSpPr>
          <p:nvPr>
            <p:ph type="body" idx="1"/>
          </p:nvPr>
        </p:nvSpPr>
        <p:spPr>
          <a:xfrm>
            <a:off x="1980029" y="11500170"/>
            <a:ext cx="24840367" cy="27410408"/>
          </a:xfrm>
          <a:prstGeom prst="rect">
            <a:avLst/>
          </a:prstGeom>
        </p:spPr>
        <p:txBody>
          <a:bodyPr vert="horz" lIns="91440" tIns="45720" rIns="91440" bIns="45720" rtlCol="0">
            <a:normAutofit/>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Date Placeholder 3"/>
          <p:cNvSpPr>
            <a:spLocks noGrp="1"/>
          </p:cNvSpPr>
          <p:nvPr>
            <p:ph type="dt" sz="half" idx="2"/>
          </p:nvPr>
        </p:nvSpPr>
        <p:spPr>
          <a:xfrm>
            <a:off x="1980029" y="40040601"/>
            <a:ext cx="6480096" cy="2300034"/>
          </a:xfrm>
          <a:prstGeom prst="rect">
            <a:avLst/>
          </a:prstGeom>
        </p:spPr>
        <p:txBody>
          <a:bodyPr vert="horz" lIns="91440" tIns="45720" rIns="91440" bIns="45720" rtlCol="0" anchor="ctr"/>
          <a:lstStyle>
            <a:lvl1pPr algn="l">
              <a:defRPr sz="3780">
                <a:solidFill>
                  <a:schemeClr val="tx1">
                    <a:tint val="75000"/>
                  </a:schemeClr>
                </a:solidFill>
              </a:defRPr>
            </a:lvl1pPr>
          </a:lstStyle>
          <a:p>
            <a:fld id="{CEF384D3-BD68-D045-BB96-14DF123A789F}" type="datetimeFigureOut">
              <a:rPr lang="en-US" smtClean="0"/>
              <a:t>5/20/2025</a:t>
            </a:fld>
            <a:endParaRPr lang="en-US"/>
          </a:p>
        </p:txBody>
      </p:sp>
      <p:sp>
        <p:nvSpPr>
          <p:cNvPr id="5" name="Footer Placeholder 4"/>
          <p:cNvSpPr>
            <a:spLocks noGrp="1"/>
          </p:cNvSpPr>
          <p:nvPr>
            <p:ph type="ftr" sz="quarter" idx="3"/>
          </p:nvPr>
        </p:nvSpPr>
        <p:spPr>
          <a:xfrm>
            <a:off x="9540141" y="40040601"/>
            <a:ext cx="9720143" cy="2300034"/>
          </a:xfrm>
          <a:prstGeom prst="rect">
            <a:avLst/>
          </a:prstGeom>
        </p:spPr>
        <p:txBody>
          <a:bodyPr vert="horz" lIns="91440" tIns="45720" rIns="91440" bIns="45720" rtlCol="0" anchor="ctr"/>
          <a:lstStyle>
            <a:lvl1pPr algn="ctr">
              <a:defRPr sz="37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0340300" y="40040601"/>
            <a:ext cx="6480096" cy="2300034"/>
          </a:xfrm>
          <a:prstGeom prst="rect">
            <a:avLst/>
          </a:prstGeom>
        </p:spPr>
        <p:txBody>
          <a:bodyPr vert="horz" lIns="91440" tIns="45720" rIns="91440" bIns="45720" rtlCol="0" anchor="ctr"/>
          <a:lstStyle>
            <a:lvl1pPr algn="r">
              <a:defRPr sz="3780">
                <a:solidFill>
                  <a:schemeClr val="tx1">
                    <a:tint val="75000"/>
                  </a:schemeClr>
                </a:solidFill>
              </a:defRPr>
            </a:lvl1pPr>
          </a:lstStyle>
          <a:p>
            <a:fld id="{F6206C09-6F33-3B4A-ACD9-EC8B621BEFB0}" type="slidenum">
              <a:rPr lang="en-US" smtClean="0"/>
              <a:t>‹#›</a:t>
            </a:fld>
            <a:endParaRPr lang="en-US"/>
          </a:p>
        </p:txBody>
      </p:sp>
    </p:spTree>
    <p:extLst>
      <p:ext uri="{BB962C8B-B14F-4D97-AF65-F5344CB8AC3E}">
        <p14:creationId xmlns:p14="http://schemas.microsoft.com/office/powerpoint/2010/main" val="264332460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2880086" rtl="0" eaLnBrk="1" latinLnBrk="0" hangingPunct="1">
        <a:lnSpc>
          <a:spcPct val="90000"/>
        </a:lnSpc>
        <a:spcBef>
          <a:spcPct val="0"/>
        </a:spcBef>
        <a:buNone/>
        <a:defRPr sz="13859" kern="1200">
          <a:solidFill>
            <a:schemeClr val="tx1"/>
          </a:solidFill>
          <a:latin typeface="+mj-lt"/>
          <a:ea typeface="+mj-ea"/>
          <a:cs typeface="+mj-cs"/>
        </a:defRPr>
      </a:lvl1pPr>
    </p:titleStyle>
    <p:bodyStyle>
      <a:lvl1pPr marL="720021" indent="-720021" algn="l" defTabSz="2880086" rtl="0" eaLnBrk="1" latinLnBrk="0" hangingPunct="1">
        <a:lnSpc>
          <a:spcPct val="90000"/>
        </a:lnSpc>
        <a:spcBef>
          <a:spcPts val="3150"/>
        </a:spcBef>
        <a:buFont typeface="Arial" panose="020B0604020202020204" pitchFamily="34" charset="0"/>
        <a:buChar char="•"/>
        <a:defRPr sz="8819" kern="1200">
          <a:solidFill>
            <a:schemeClr val="tx1"/>
          </a:solidFill>
          <a:latin typeface="+mn-lt"/>
          <a:ea typeface="+mn-ea"/>
          <a:cs typeface="+mn-cs"/>
        </a:defRPr>
      </a:lvl1pPr>
      <a:lvl2pPr marL="2160064" indent="-720021" algn="l" defTabSz="2880086" rtl="0" eaLnBrk="1" latinLnBrk="0" hangingPunct="1">
        <a:lnSpc>
          <a:spcPct val="90000"/>
        </a:lnSpc>
        <a:spcBef>
          <a:spcPts val="1575"/>
        </a:spcBef>
        <a:buFont typeface="Arial" panose="020B0604020202020204" pitchFamily="34" charset="0"/>
        <a:buChar char="•"/>
        <a:defRPr sz="7559" kern="1200">
          <a:solidFill>
            <a:schemeClr val="tx1"/>
          </a:solidFill>
          <a:latin typeface="+mn-lt"/>
          <a:ea typeface="+mn-ea"/>
          <a:cs typeface="+mn-cs"/>
        </a:defRPr>
      </a:lvl2pPr>
      <a:lvl3pPr marL="3600107" indent="-720021" algn="l" defTabSz="2880086" rtl="0" eaLnBrk="1" latinLnBrk="0" hangingPunct="1">
        <a:lnSpc>
          <a:spcPct val="90000"/>
        </a:lnSpc>
        <a:spcBef>
          <a:spcPts val="1575"/>
        </a:spcBef>
        <a:buFont typeface="Arial" panose="020B0604020202020204" pitchFamily="34" charset="0"/>
        <a:buChar char="•"/>
        <a:defRPr sz="6299" kern="1200">
          <a:solidFill>
            <a:schemeClr val="tx1"/>
          </a:solidFill>
          <a:latin typeface="+mn-lt"/>
          <a:ea typeface="+mn-ea"/>
          <a:cs typeface="+mn-cs"/>
        </a:defRPr>
      </a:lvl3pPr>
      <a:lvl4pPr marL="5040150" indent="-720021" algn="l" defTabSz="2880086"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4pPr>
      <a:lvl5pPr marL="6480193" indent="-720021" algn="l" defTabSz="2880086"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5pPr>
      <a:lvl6pPr marL="7920236" indent="-720021" algn="l" defTabSz="2880086"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6pPr>
      <a:lvl7pPr marL="9360278" indent="-720021" algn="l" defTabSz="2880086"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7pPr>
      <a:lvl8pPr marL="10800321" indent="-720021" algn="l" defTabSz="2880086"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8pPr>
      <a:lvl9pPr marL="12240364" indent="-720021" algn="l" defTabSz="2880086"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9pPr>
    </p:bodyStyle>
    <p:otherStyle>
      <a:defPPr>
        <a:defRPr lang="en-US"/>
      </a:defPPr>
      <a:lvl1pPr marL="0" algn="l" defTabSz="2880086" rtl="0" eaLnBrk="1" latinLnBrk="0" hangingPunct="1">
        <a:defRPr sz="5669" kern="1200">
          <a:solidFill>
            <a:schemeClr val="tx1"/>
          </a:solidFill>
          <a:latin typeface="+mn-lt"/>
          <a:ea typeface="+mn-ea"/>
          <a:cs typeface="+mn-cs"/>
        </a:defRPr>
      </a:lvl1pPr>
      <a:lvl2pPr marL="1440043" algn="l" defTabSz="2880086" rtl="0" eaLnBrk="1" latinLnBrk="0" hangingPunct="1">
        <a:defRPr sz="5669" kern="1200">
          <a:solidFill>
            <a:schemeClr val="tx1"/>
          </a:solidFill>
          <a:latin typeface="+mn-lt"/>
          <a:ea typeface="+mn-ea"/>
          <a:cs typeface="+mn-cs"/>
        </a:defRPr>
      </a:lvl2pPr>
      <a:lvl3pPr marL="2880086" algn="l" defTabSz="2880086" rtl="0" eaLnBrk="1" latinLnBrk="0" hangingPunct="1">
        <a:defRPr sz="5669" kern="1200">
          <a:solidFill>
            <a:schemeClr val="tx1"/>
          </a:solidFill>
          <a:latin typeface="+mn-lt"/>
          <a:ea typeface="+mn-ea"/>
          <a:cs typeface="+mn-cs"/>
        </a:defRPr>
      </a:lvl3pPr>
      <a:lvl4pPr marL="4320129" algn="l" defTabSz="2880086" rtl="0" eaLnBrk="1" latinLnBrk="0" hangingPunct="1">
        <a:defRPr sz="5669" kern="1200">
          <a:solidFill>
            <a:schemeClr val="tx1"/>
          </a:solidFill>
          <a:latin typeface="+mn-lt"/>
          <a:ea typeface="+mn-ea"/>
          <a:cs typeface="+mn-cs"/>
        </a:defRPr>
      </a:lvl4pPr>
      <a:lvl5pPr marL="5760171" algn="l" defTabSz="2880086" rtl="0" eaLnBrk="1" latinLnBrk="0" hangingPunct="1">
        <a:defRPr sz="5669" kern="1200">
          <a:solidFill>
            <a:schemeClr val="tx1"/>
          </a:solidFill>
          <a:latin typeface="+mn-lt"/>
          <a:ea typeface="+mn-ea"/>
          <a:cs typeface="+mn-cs"/>
        </a:defRPr>
      </a:lvl5pPr>
      <a:lvl6pPr marL="7200214" algn="l" defTabSz="2880086" rtl="0" eaLnBrk="1" latinLnBrk="0" hangingPunct="1">
        <a:defRPr sz="5669" kern="1200">
          <a:solidFill>
            <a:schemeClr val="tx1"/>
          </a:solidFill>
          <a:latin typeface="+mn-lt"/>
          <a:ea typeface="+mn-ea"/>
          <a:cs typeface="+mn-cs"/>
        </a:defRPr>
      </a:lvl6pPr>
      <a:lvl7pPr marL="8640257" algn="l" defTabSz="2880086" rtl="0" eaLnBrk="1" latinLnBrk="0" hangingPunct="1">
        <a:defRPr sz="5669" kern="1200">
          <a:solidFill>
            <a:schemeClr val="tx1"/>
          </a:solidFill>
          <a:latin typeface="+mn-lt"/>
          <a:ea typeface="+mn-ea"/>
          <a:cs typeface="+mn-cs"/>
        </a:defRPr>
      </a:lvl7pPr>
      <a:lvl8pPr marL="10080300" algn="l" defTabSz="2880086" rtl="0" eaLnBrk="1" latinLnBrk="0" hangingPunct="1">
        <a:defRPr sz="5669" kern="1200">
          <a:solidFill>
            <a:schemeClr val="tx1"/>
          </a:solidFill>
          <a:latin typeface="+mn-lt"/>
          <a:ea typeface="+mn-ea"/>
          <a:cs typeface="+mn-cs"/>
        </a:defRPr>
      </a:lvl8pPr>
      <a:lvl9pPr marL="11520343" algn="l" defTabSz="2880086" rtl="0" eaLnBrk="1" latinLnBrk="0" hangingPunct="1">
        <a:defRPr sz="566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Imagine 37">
            <a:extLst>
              <a:ext uri="{FF2B5EF4-FFF2-40B4-BE49-F238E27FC236}">
                <a16:creationId xmlns:a16="http://schemas.microsoft.com/office/drawing/2014/main" id="{E53751CB-DE47-A349-F1A1-E5BD0F6790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13318" y="30768869"/>
            <a:ext cx="12431769" cy="1243176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6871" y="3852968"/>
            <a:ext cx="3617620" cy="3756760"/>
          </a:xfrm>
          <a:prstGeom prst="rect">
            <a:avLst/>
          </a:prstGeom>
        </p:spPr>
      </p:pic>
      <p:cxnSp>
        <p:nvCxnSpPr>
          <p:cNvPr id="17" name="Straight Connector 16"/>
          <p:cNvCxnSpPr/>
          <p:nvPr/>
        </p:nvCxnSpPr>
        <p:spPr>
          <a:xfrm>
            <a:off x="2567" y="9244909"/>
            <a:ext cx="28797858" cy="0"/>
          </a:xfrm>
          <a:prstGeom prst="line">
            <a:avLst/>
          </a:prstGeom>
          <a:ln w="127000" cmpd="sng">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575038" y="11698194"/>
            <a:ext cx="25209101" cy="1200329"/>
          </a:xfrm>
          <a:prstGeom prst="rect">
            <a:avLst/>
          </a:prstGeom>
          <a:noFill/>
        </p:spPr>
        <p:txBody>
          <a:bodyPr wrap="square" rtlCol="0">
            <a:spAutoFit/>
          </a:bodyPr>
          <a:lstStyle/>
          <a:p>
            <a:pPr algn="r"/>
            <a:r>
              <a:rPr lang="ro-RO" sz="3600" b="1" dirty="0">
                <a:latin typeface="Arial" charset="0"/>
                <a:ea typeface="Arial" charset="0"/>
                <a:cs typeface="Arial" charset="0"/>
              </a:rPr>
              <a:t>GHERASE Ion, AGAPIE Ovidia Loredana, BARCANU-TUDOR Elena, KIVU Bianca Elena, </a:t>
            </a:r>
          </a:p>
          <a:p>
            <a:pPr algn="r"/>
            <a:r>
              <a:rPr lang="ro-RO" sz="3600" b="1" dirty="0">
                <a:latin typeface="Arial" charset="0"/>
                <a:ea typeface="Arial" charset="0"/>
                <a:cs typeface="Arial" charset="0"/>
              </a:rPr>
              <a:t>COJOCARU Georgiana, TEODORESCU Eliza, DRĂGHICI Maria Elena</a:t>
            </a:r>
          </a:p>
        </p:txBody>
      </p:sp>
      <p:sp>
        <p:nvSpPr>
          <p:cNvPr id="20" name="TextBox 19"/>
          <p:cNvSpPr txBox="1"/>
          <p:nvPr/>
        </p:nvSpPr>
        <p:spPr>
          <a:xfrm>
            <a:off x="1681746" y="13894637"/>
            <a:ext cx="25580355" cy="639534"/>
          </a:xfrm>
          <a:prstGeom prst="rect">
            <a:avLst/>
          </a:prstGeom>
          <a:noFill/>
        </p:spPr>
        <p:txBody>
          <a:bodyPr wrap="square" rtlCol="0">
            <a:spAutoFit/>
          </a:bodyPr>
          <a:lstStyle/>
          <a:p>
            <a:r>
              <a:rPr lang="ro-RO" sz="3556" b="1" dirty="0">
                <a:latin typeface="Arial" charset="0"/>
                <a:ea typeface="Arial" charset="0"/>
                <a:cs typeface="Arial" charset="0"/>
              </a:rPr>
              <a:t>INTRODUCERE:</a:t>
            </a:r>
            <a:r>
              <a:rPr lang="ro-RO" sz="3200" dirty="0">
                <a:latin typeface="Arial" charset="0"/>
                <a:ea typeface="Arial" charset="0"/>
                <a:cs typeface="Arial" charset="0"/>
              </a:rPr>
              <a:t>. </a:t>
            </a:r>
          </a:p>
        </p:txBody>
      </p:sp>
      <p:sp>
        <p:nvSpPr>
          <p:cNvPr id="21" name="TextBox 20"/>
          <p:cNvSpPr txBox="1"/>
          <p:nvPr/>
        </p:nvSpPr>
        <p:spPr>
          <a:xfrm>
            <a:off x="1575039" y="17875703"/>
            <a:ext cx="25209101" cy="639534"/>
          </a:xfrm>
          <a:prstGeom prst="rect">
            <a:avLst/>
          </a:prstGeom>
          <a:noFill/>
        </p:spPr>
        <p:txBody>
          <a:bodyPr wrap="square" rtlCol="0">
            <a:spAutoFit/>
          </a:bodyPr>
          <a:lstStyle/>
          <a:p>
            <a:r>
              <a:rPr lang="ro-RO" sz="3556" b="1" dirty="0">
                <a:latin typeface="Arial" charset="0"/>
                <a:ea typeface="Arial" charset="0"/>
                <a:cs typeface="Arial" charset="0"/>
              </a:rPr>
              <a:t>MATERIAL ŞI METODA DE LUCRU</a:t>
            </a:r>
          </a:p>
        </p:txBody>
      </p:sp>
      <p:sp>
        <p:nvSpPr>
          <p:cNvPr id="22" name="TextBox 21"/>
          <p:cNvSpPr txBox="1"/>
          <p:nvPr/>
        </p:nvSpPr>
        <p:spPr>
          <a:xfrm>
            <a:off x="1575040" y="22716152"/>
            <a:ext cx="26168127" cy="630942"/>
          </a:xfrm>
          <a:prstGeom prst="rect">
            <a:avLst/>
          </a:prstGeom>
          <a:noFill/>
        </p:spPr>
        <p:txBody>
          <a:bodyPr wrap="square" rtlCol="0">
            <a:spAutoFit/>
          </a:bodyPr>
          <a:lstStyle/>
          <a:p>
            <a:r>
              <a:rPr lang="ro-RO" sz="3500" b="1" dirty="0">
                <a:latin typeface="Arial" charset="0"/>
                <a:ea typeface="Arial" charset="0"/>
                <a:cs typeface="Arial" charset="0"/>
              </a:rPr>
              <a:t>REZULTATE OBŢINUTE</a:t>
            </a:r>
          </a:p>
        </p:txBody>
      </p:sp>
      <p:sp>
        <p:nvSpPr>
          <p:cNvPr id="23" name="TextBox 22"/>
          <p:cNvSpPr txBox="1"/>
          <p:nvPr/>
        </p:nvSpPr>
        <p:spPr>
          <a:xfrm>
            <a:off x="1772293" y="38967671"/>
            <a:ext cx="25209102" cy="639534"/>
          </a:xfrm>
          <a:prstGeom prst="rect">
            <a:avLst/>
          </a:prstGeom>
          <a:noFill/>
        </p:spPr>
        <p:txBody>
          <a:bodyPr wrap="square" rtlCol="0">
            <a:spAutoFit/>
          </a:bodyPr>
          <a:lstStyle/>
          <a:p>
            <a:r>
              <a:rPr lang="ro-RO" sz="3556" b="1" dirty="0">
                <a:latin typeface="Arial" charset="0"/>
                <a:ea typeface="Arial" charset="0"/>
                <a:cs typeface="Arial" charset="0"/>
              </a:rPr>
              <a:t>CONCLUZII</a:t>
            </a:r>
          </a:p>
        </p:txBody>
      </p:sp>
      <p:cxnSp>
        <p:nvCxnSpPr>
          <p:cNvPr id="24" name="Straight Connector 23"/>
          <p:cNvCxnSpPr/>
          <p:nvPr/>
        </p:nvCxnSpPr>
        <p:spPr>
          <a:xfrm>
            <a:off x="2567" y="9317170"/>
            <a:ext cx="28797858" cy="0"/>
          </a:xfrm>
          <a:prstGeom prst="line">
            <a:avLst/>
          </a:prstGeom>
          <a:ln w="1270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567" y="9442762"/>
            <a:ext cx="28797858" cy="0"/>
          </a:xfrm>
          <a:prstGeom prst="line">
            <a:avLst/>
          </a:prstGeom>
          <a:ln w="127000">
            <a:solidFill>
              <a:srgbClr val="0070C0"/>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860932" y="4127949"/>
            <a:ext cx="16769964" cy="4352217"/>
          </a:xfrm>
          <a:prstGeom prst="rect">
            <a:avLst/>
          </a:prstGeom>
          <a:noFill/>
        </p:spPr>
        <p:txBody>
          <a:bodyPr wrap="square" rtlCol="0">
            <a:spAutoFit/>
          </a:bodyPr>
          <a:lstStyle/>
          <a:p>
            <a:pPr algn="ctr"/>
            <a:r>
              <a:rPr lang="ro-RO" sz="7111" b="1" dirty="0">
                <a:latin typeface="Arial Black" panose="020B0A04020102020204" pitchFamily="34" charset="0"/>
              </a:rPr>
              <a:t>CONFERINȚA NAȚIONALĂ </a:t>
            </a:r>
            <a:r>
              <a:rPr lang="en-US" sz="7111" b="1" dirty="0">
                <a:latin typeface="Arial Black" panose="020B0A04020102020204" pitchFamily="34" charset="0"/>
              </a:rPr>
              <a:t>“</a:t>
            </a:r>
            <a:r>
              <a:rPr lang="ro-RO" sz="7111" b="1" dirty="0">
                <a:latin typeface="Arial Black" panose="020B0A04020102020204" pitchFamily="34" charset="0"/>
              </a:rPr>
              <a:t>ANIVERSAREA</a:t>
            </a:r>
            <a:r>
              <a:rPr lang="en-US" sz="7111" b="1" dirty="0">
                <a:latin typeface="Arial Black" panose="020B0A04020102020204" pitchFamily="34" charset="0"/>
              </a:rPr>
              <a:t> ICAR”</a:t>
            </a:r>
          </a:p>
          <a:p>
            <a:pPr algn="ctr"/>
            <a:r>
              <a:rPr lang="en-US" sz="7111" b="1" dirty="0">
                <a:latin typeface="Arial Black" panose="020B0A04020102020204" pitchFamily="34" charset="0"/>
              </a:rPr>
              <a:t>Edi</a:t>
            </a:r>
            <a:r>
              <a:rPr lang="ro-RO" sz="7111" b="1" dirty="0" err="1">
                <a:latin typeface="Arial Black" panose="020B0A04020102020204" pitchFamily="34" charset="0"/>
              </a:rPr>
              <a:t>ția</a:t>
            </a:r>
            <a:r>
              <a:rPr lang="ro-RO" sz="7111" b="1" dirty="0">
                <a:latin typeface="Arial Black" panose="020B0A04020102020204" pitchFamily="34" charset="0"/>
              </a:rPr>
              <a:t> IV – 29 mai 2025</a:t>
            </a:r>
          </a:p>
          <a:p>
            <a:endParaRPr lang="en-US" sz="6349" dirty="0"/>
          </a:p>
        </p:txBody>
      </p:sp>
      <p:sp>
        <p:nvSpPr>
          <p:cNvPr id="3" name="CasetăText 2">
            <a:extLst>
              <a:ext uri="{FF2B5EF4-FFF2-40B4-BE49-F238E27FC236}">
                <a16:creationId xmlns:a16="http://schemas.microsoft.com/office/drawing/2014/main" id="{75FE535C-6F8B-95C5-3C04-811210FCDBE1}"/>
              </a:ext>
            </a:extLst>
          </p:cNvPr>
          <p:cNvSpPr txBox="1"/>
          <p:nvPr/>
        </p:nvSpPr>
        <p:spPr>
          <a:xfrm>
            <a:off x="1681745" y="14951882"/>
            <a:ext cx="25033729" cy="2062103"/>
          </a:xfrm>
          <a:prstGeom prst="rect">
            <a:avLst/>
          </a:prstGeom>
          <a:noFill/>
        </p:spPr>
        <p:txBody>
          <a:bodyPr wrap="square">
            <a:spAutoFit/>
          </a:bodyPr>
          <a:lstStyle/>
          <a:p>
            <a:pPr algn="just"/>
            <a:r>
              <a:rPr lang="en-US" sz="3200" b="1" dirty="0">
                <a:latin typeface="Arial" charset="0"/>
                <a:ea typeface="Arial" charset="0"/>
                <a:cs typeface="Arial" charset="0"/>
              </a:rPr>
              <a:t>Pea (</a:t>
            </a:r>
            <a:r>
              <a:rPr lang="en-US" sz="3200" b="1" i="1" dirty="0">
                <a:latin typeface="Arial" charset="0"/>
                <a:ea typeface="Arial" charset="0"/>
                <a:cs typeface="Arial" charset="0"/>
              </a:rPr>
              <a:t>Pisum sativum </a:t>
            </a:r>
            <a:r>
              <a:rPr lang="en-US" sz="3200" b="1" dirty="0">
                <a:latin typeface="Arial" charset="0"/>
                <a:ea typeface="Arial" charset="0"/>
                <a:cs typeface="Arial" charset="0"/>
              </a:rPr>
              <a:t>L.), an important legume in temperate agriculture, is highly sensitive to climatic changes. This study explores the phenological behavior of 15 accessions from the VRDS Buzău germplasm collection over four years (2020–2023), under varying weather conditions. The aim is to understand how temperature and precipitation fluctuations influence emergence, flowering, pod formation, and maturation in order to support climate-resilient cultivation.</a:t>
            </a:r>
            <a:endParaRPr lang="ro-RO" sz="3200" dirty="0"/>
          </a:p>
        </p:txBody>
      </p:sp>
      <p:sp>
        <p:nvSpPr>
          <p:cNvPr id="6" name="CasetăText 5">
            <a:extLst>
              <a:ext uri="{FF2B5EF4-FFF2-40B4-BE49-F238E27FC236}">
                <a16:creationId xmlns:a16="http://schemas.microsoft.com/office/drawing/2014/main" id="{CC014597-4996-DF95-57EF-F8F6A7EAD1B4}"/>
              </a:ext>
            </a:extLst>
          </p:cNvPr>
          <p:cNvSpPr txBox="1"/>
          <p:nvPr/>
        </p:nvSpPr>
        <p:spPr>
          <a:xfrm>
            <a:off x="1681746" y="19029636"/>
            <a:ext cx="25033728" cy="3046988"/>
          </a:xfrm>
          <a:prstGeom prst="rect">
            <a:avLst/>
          </a:prstGeom>
          <a:noFill/>
        </p:spPr>
        <p:txBody>
          <a:bodyPr wrap="square">
            <a:spAutoFit/>
          </a:bodyPr>
          <a:lstStyle/>
          <a:p>
            <a:pPr algn="just"/>
            <a:r>
              <a:rPr lang="en-US" sz="3200" b="1" dirty="0">
                <a:latin typeface="Arial" charset="0"/>
                <a:ea typeface="Arial" charset="0"/>
                <a:cs typeface="Arial" charset="0"/>
              </a:rPr>
              <a:t>The study was conducted from 2020 to 2023 at the Vegetable Research and Development Station Buzău, Romania. Fifteen pea accessions (14 </a:t>
            </a:r>
            <a:r>
              <a:rPr lang="ro-RO" sz="3200" b="1" dirty="0">
                <a:latin typeface="Arial" charset="0"/>
                <a:ea typeface="Arial" charset="0"/>
                <a:cs typeface="Arial" charset="0"/>
              </a:rPr>
              <a:t>accessions </a:t>
            </a:r>
            <a:r>
              <a:rPr lang="en-US" sz="3200" b="1" dirty="0">
                <a:latin typeface="Arial" charset="0"/>
                <a:ea typeface="Arial" charset="0"/>
                <a:cs typeface="Arial" charset="0"/>
              </a:rPr>
              <a:t>+ cv. </a:t>
            </a:r>
            <a:r>
              <a:rPr lang="en-US" sz="3200" b="1" dirty="0" err="1">
                <a:latin typeface="Arial" charset="0"/>
                <a:ea typeface="Arial" charset="0"/>
                <a:cs typeface="Arial" charset="0"/>
              </a:rPr>
              <a:t>Getica</a:t>
            </a:r>
            <a:r>
              <a:rPr lang="en-US" sz="3200" b="1" dirty="0">
                <a:latin typeface="Arial" charset="0"/>
                <a:ea typeface="Arial" charset="0"/>
                <a:cs typeface="Arial" charset="0"/>
              </a:rPr>
              <a:t>) were sown annually on March 3. Plants were grown on raised beds with 114.28 plants/m². Irrigation was implemented via gravitational flow through furrows, while the soil was maintained free of weeds and aerated through mechanical tillage.</a:t>
            </a:r>
            <a:r>
              <a:rPr lang="ro-RO" sz="3200" b="1" dirty="0">
                <a:latin typeface="Arial" charset="0"/>
                <a:ea typeface="Arial" charset="0"/>
                <a:cs typeface="Arial" charset="0"/>
              </a:rPr>
              <a:t> </a:t>
            </a:r>
            <a:r>
              <a:rPr lang="en-US" sz="3200" b="1" dirty="0">
                <a:latin typeface="Arial" charset="0"/>
                <a:ea typeface="Arial" charset="0"/>
                <a:cs typeface="Arial" charset="0"/>
              </a:rPr>
              <a:t>Phenological stages (emergence, flowering, pod formation, consumption and physiological maturity) were monitored. Climatic data (temperature, precipitation) were recorded daily from March to July. Statistical analysis was performed using </a:t>
            </a:r>
            <a:r>
              <a:rPr lang="ro-RO" sz="3200" b="1" dirty="0" err="1">
                <a:latin typeface="Arial" charset="0"/>
                <a:ea typeface="Arial" charset="0"/>
                <a:cs typeface="Arial" charset="0"/>
              </a:rPr>
              <a:t>ExcelStat</a:t>
            </a:r>
            <a:r>
              <a:rPr lang="en-US" sz="3200" b="1" dirty="0">
                <a:latin typeface="Arial" charset="0"/>
                <a:ea typeface="Arial" charset="0"/>
                <a:cs typeface="Arial" charset="0"/>
              </a:rPr>
              <a:t>.</a:t>
            </a:r>
            <a:endParaRPr lang="ro-RO" sz="3200" b="1" dirty="0"/>
          </a:p>
        </p:txBody>
      </p:sp>
      <p:pic>
        <p:nvPicPr>
          <p:cNvPr id="7" name="Imagine 6">
            <a:extLst>
              <a:ext uri="{FF2B5EF4-FFF2-40B4-BE49-F238E27FC236}">
                <a16:creationId xmlns:a16="http://schemas.microsoft.com/office/drawing/2014/main" id="{F970B488-8DBC-5DF7-AE05-8CCE9B567D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480925">
            <a:off x="-2095005" y="-3505600"/>
            <a:ext cx="13992297" cy="13992297"/>
          </a:xfrm>
          <a:prstGeom prst="rect">
            <a:avLst/>
          </a:prstGeom>
        </p:spPr>
      </p:pic>
      <p:pic>
        <p:nvPicPr>
          <p:cNvPr id="8" name="Picture 2">
            <a:extLst>
              <a:ext uri="{FF2B5EF4-FFF2-40B4-BE49-F238E27FC236}">
                <a16:creationId xmlns:a16="http://schemas.microsoft.com/office/drawing/2014/main" id="{177DB709-C353-2489-DE29-23606D1AB483}"/>
              </a:ext>
            </a:extLst>
          </p:cNvPr>
          <p:cNvPicPr>
            <a:picLocks noChangeAspect="1"/>
          </p:cNvPicPr>
          <p:nvPr/>
        </p:nvPicPr>
        <p:blipFill rotWithShape="1">
          <a:blip r:embed="rId5" cstate="print">
            <a:alphaModFix amt="65000"/>
            <a:extLst>
              <a:ext uri="{28A0092B-C50C-407E-A947-70E740481C1C}">
                <a14:useLocalDpi xmlns:a14="http://schemas.microsoft.com/office/drawing/2010/main" val="0"/>
              </a:ext>
            </a:extLst>
          </a:blip>
          <a:srcRect l="14044"/>
          <a:stretch/>
        </p:blipFill>
        <p:spPr bwMode="auto">
          <a:xfrm>
            <a:off x="23292074" y="2160905"/>
            <a:ext cx="5183623" cy="5766177"/>
          </a:xfrm>
          <a:prstGeom prst="rect">
            <a:avLst/>
          </a:prstGeom>
          <a:noFill/>
          <a:ln>
            <a:noFill/>
          </a:ln>
        </p:spPr>
      </p:pic>
      <p:sp>
        <p:nvSpPr>
          <p:cNvPr id="10" name="CasetăText 9">
            <a:extLst>
              <a:ext uri="{FF2B5EF4-FFF2-40B4-BE49-F238E27FC236}">
                <a16:creationId xmlns:a16="http://schemas.microsoft.com/office/drawing/2014/main" id="{3CA8C4F2-0EBA-F000-E51A-0E573F3B9BD1}"/>
              </a:ext>
            </a:extLst>
          </p:cNvPr>
          <p:cNvSpPr txBox="1"/>
          <p:nvPr/>
        </p:nvSpPr>
        <p:spPr>
          <a:xfrm>
            <a:off x="1681746" y="23719894"/>
            <a:ext cx="16149054" cy="14029482"/>
          </a:xfrm>
          <a:prstGeom prst="rect">
            <a:avLst/>
          </a:prstGeom>
          <a:noFill/>
        </p:spPr>
        <p:txBody>
          <a:bodyPr wrap="square">
            <a:spAutoFit/>
          </a:bodyPr>
          <a:lstStyle/>
          <a:p>
            <a:pPr algn="just">
              <a:spcAft>
                <a:spcPts val="1000"/>
              </a:spcAft>
              <a:buNone/>
            </a:pPr>
            <a:r>
              <a:rPr lang="en-US" sz="3200" b="1" i="1" dirty="0">
                <a:latin typeface="Arial" panose="020B0604020202020204" pitchFamily="34" charset="0"/>
                <a:cs typeface="Arial" panose="020B0604020202020204" pitchFamily="34" charset="0"/>
              </a:rPr>
              <a:t>2020 – Rain-delayed harvest (Figure 1)</a:t>
            </a:r>
          </a:p>
          <a:p>
            <a:pPr algn="just">
              <a:buNone/>
            </a:pPr>
            <a:r>
              <a:rPr lang="en-US" sz="3200" b="1" dirty="0">
                <a:latin typeface="Arial" panose="020B0604020202020204" pitchFamily="34" charset="0"/>
                <a:cs typeface="Arial" panose="020B0604020202020204" pitchFamily="34" charset="0"/>
              </a:rPr>
              <a:t>This year had moderate temperatures but increasing rainfall during later </a:t>
            </a:r>
            <a:r>
              <a:rPr lang="en-US" sz="3200" b="1" dirty="0" err="1">
                <a:latin typeface="Arial" panose="020B0604020202020204" pitchFamily="34" charset="0"/>
                <a:cs typeface="Arial" panose="020B0604020202020204" pitchFamily="34" charset="0"/>
              </a:rPr>
              <a:t>phenophases</a:t>
            </a:r>
            <a:r>
              <a:rPr lang="en-US" sz="3200" b="1" dirty="0">
                <a:latin typeface="Arial" panose="020B0604020202020204" pitchFamily="34" charset="0"/>
                <a:cs typeface="Arial" panose="020B0604020202020204" pitchFamily="34" charset="0"/>
              </a:rPr>
              <a:t>. Emergence occurred in 14–26 days. Flowering began on May 2, and pod formation started mid-May. Excess precipitation (231 l/m²) during maturity stages delayed harvest and reduced yields. Accession L1 had the shortest cycle (83 days), while L6 reached physiological maturity in 121 days.</a:t>
            </a:r>
          </a:p>
          <a:p>
            <a:pPr algn="just">
              <a:buNone/>
            </a:pPr>
            <a:endParaRPr lang="en-US" sz="3200" b="1" dirty="0">
              <a:latin typeface="Arial" panose="020B0604020202020204" pitchFamily="34" charset="0"/>
              <a:cs typeface="Arial" panose="020B0604020202020204" pitchFamily="34" charset="0"/>
            </a:endParaRPr>
          </a:p>
          <a:p>
            <a:pPr algn="just">
              <a:spcAft>
                <a:spcPts val="1000"/>
              </a:spcAft>
              <a:buNone/>
            </a:pPr>
            <a:r>
              <a:rPr lang="en-US" sz="3200" b="1" i="1" dirty="0">
                <a:latin typeface="Arial" panose="020B0604020202020204" pitchFamily="34" charset="0"/>
                <a:cs typeface="Arial" panose="020B0604020202020204" pitchFamily="34" charset="0"/>
              </a:rPr>
              <a:t>2021 – Cool spring, high disease pressure (Figure 2)</a:t>
            </a:r>
          </a:p>
          <a:p>
            <a:pPr algn="just">
              <a:buNone/>
            </a:pPr>
            <a:r>
              <a:rPr lang="en-US" sz="3200" b="1" dirty="0">
                <a:latin typeface="Arial" panose="020B0604020202020204" pitchFamily="34" charset="0"/>
                <a:cs typeface="Arial" panose="020B0604020202020204" pitchFamily="34" charset="0"/>
              </a:rPr>
              <a:t>Low spring temperatures (avg. 6.7°C) delayed emergence to 18–34 days. Flowering extended over 38 days due to fluctuating weather. Heavy rainfall during pod filling and maturation stages (235 l/m² in June) hindered weed control and favored disease, figure 3. Physiological maturity stretched from 71 to 116 days, with late-maturing accessions heavily impacted.</a:t>
            </a:r>
          </a:p>
          <a:p>
            <a:pPr algn="just">
              <a:buNone/>
            </a:pPr>
            <a:endParaRPr lang="en-US" sz="3200" b="1" dirty="0">
              <a:latin typeface="Arial" panose="020B0604020202020204" pitchFamily="34" charset="0"/>
              <a:cs typeface="Arial" panose="020B0604020202020204" pitchFamily="34" charset="0"/>
            </a:endParaRPr>
          </a:p>
          <a:p>
            <a:pPr algn="just">
              <a:spcAft>
                <a:spcPts val="1000"/>
              </a:spcAft>
            </a:pPr>
            <a:r>
              <a:rPr lang="en-US" sz="3200" b="1" i="1" dirty="0">
                <a:latin typeface="Arial" panose="020B0604020202020204" pitchFamily="34" charset="0"/>
                <a:cs typeface="Arial" panose="020B0604020202020204" pitchFamily="34" charset="0"/>
              </a:rPr>
              <a:t>2022 – Drought and strong winds (Figure 4)</a:t>
            </a:r>
          </a:p>
          <a:p>
            <a:pPr algn="just">
              <a:spcAft>
                <a:spcPts val="1000"/>
              </a:spcAft>
              <a:buNone/>
            </a:pPr>
            <a:r>
              <a:rPr lang="en-US" sz="3200" b="1" dirty="0">
                <a:latin typeface="Arial" panose="020B0604020202020204" pitchFamily="34" charset="0"/>
                <a:cs typeface="Arial" panose="020B0604020202020204" pitchFamily="34" charset="0"/>
              </a:rPr>
              <a:t>This atypical year saw a long emergence period (up to 35 days) due to soil moisture deficit and dry winds. Flowering and pod formation occurred quickly, but low rainfall (only 19 l/m² during late stages) led to early physiological maturity and reduced yield. Some accessions completed their cycle in under 75 days. Drought-tolerant traits became clearly visible.</a:t>
            </a:r>
          </a:p>
          <a:p>
            <a:pPr algn="just">
              <a:buNone/>
            </a:pPr>
            <a:endParaRPr lang="en-US" sz="3200" b="1" dirty="0">
              <a:latin typeface="Arial" panose="020B0604020202020204" pitchFamily="34" charset="0"/>
              <a:cs typeface="Arial" panose="020B0604020202020204" pitchFamily="34" charset="0"/>
            </a:endParaRPr>
          </a:p>
          <a:p>
            <a:pPr algn="just">
              <a:spcAft>
                <a:spcPts val="1000"/>
              </a:spcAft>
            </a:pPr>
            <a:r>
              <a:rPr lang="en-US" sz="3200" b="1" i="1" dirty="0">
                <a:latin typeface="Arial" panose="020B0604020202020204" pitchFamily="34" charset="0"/>
                <a:cs typeface="Arial" panose="020B0604020202020204" pitchFamily="34" charset="0"/>
              </a:rPr>
              <a:t>2023 – Favorable weather, uniform growth </a:t>
            </a:r>
          </a:p>
          <a:p>
            <a:pPr algn="just">
              <a:spcAft>
                <a:spcPts val="1000"/>
              </a:spcAft>
            </a:pPr>
            <a:r>
              <a:rPr lang="en-US" sz="3200" b="1" dirty="0">
                <a:latin typeface="Arial" panose="020B0604020202020204" pitchFamily="34" charset="0"/>
                <a:cs typeface="Arial" panose="020B0604020202020204" pitchFamily="34" charset="0"/>
              </a:rPr>
              <a:t>Optimal conditions led to the fastest emergence (12–18 days). Flowering and pod development were well-synchronized across accessions. Rainfall was evenly distributed, and average temperatures supported stable growth. Physiological maturity occurred between 100–119 days. Yield potential was highest in this year, demonstrating the benefit of stable climate.</a:t>
            </a:r>
          </a:p>
        </p:txBody>
      </p:sp>
      <p:pic>
        <p:nvPicPr>
          <p:cNvPr id="11" name="Picture 2">
            <a:extLst>
              <a:ext uri="{FF2B5EF4-FFF2-40B4-BE49-F238E27FC236}">
                <a16:creationId xmlns:a16="http://schemas.microsoft.com/office/drawing/2014/main" id="{1F6FF5B4-38F4-B194-4BB2-56267C28B7F1}"/>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8222226" y="22755325"/>
            <a:ext cx="7740203" cy="5679908"/>
          </a:xfrm>
          <a:prstGeom prst="rect">
            <a:avLst/>
          </a:prstGeom>
          <a:noFill/>
        </p:spPr>
      </p:pic>
      <p:pic>
        <p:nvPicPr>
          <p:cNvPr id="13" name="Picture 3">
            <a:extLst>
              <a:ext uri="{FF2B5EF4-FFF2-40B4-BE49-F238E27FC236}">
                <a16:creationId xmlns:a16="http://schemas.microsoft.com/office/drawing/2014/main" id="{5072DDD6-23AC-39A2-1560-86200185A22C}"/>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8517925" y="28744422"/>
            <a:ext cx="8432132" cy="2882459"/>
          </a:xfrm>
          <a:prstGeom prst="rect">
            <a:avLst/>
          </a:prstGeom>
          <a:noFill/>
        </p:spPr>
      </p:pic>
      <p:pic>
        <p:nvPicPr>
          <p:cNvPr id="26" name="Picture 4">
            <a:extLst>
              <a:ext uri="{FF2B5EF4-FFF2-40B4-BE49-F238E27FC236}">
                <a16:creationId xmlns:a16="http://schemas.microsoft.com/office/drawing/2014/main" id="{71270459-41D2-50CD-2CE6-40D3D6CF76E3}"/>
              </a:ext>
            </a:extLst>
          </p:cNvPr>
          <p:cNvPicPr>
            <a:picLocks noChangeAspect="1"/>
          </p:cNvPicPr>
          <p:nvPr/>
        </p:nvPicPr>
        <p:blipFill rotWithShape="1">
          <a:blip r:embed="rId8">
            <a:extLst>
              <a:ext uri="{28A0092B-C50C-407E-A947-70E740481C1C}">
                <a14:useLocalDpi xmlns:a14="http://schemas.microsoft.com/office/drawing/2010/main" val="0"/>
              </a:ext>
            </a:extLst>
          </a:blip>
          <a:srcRect l="2106" t="6401" r="937" b="6107"/>
          <a:stretch/>
        </p:blipFill>
        <p:spPr bwMode="auto">
          <a:xfrm>
            <a:off x="18517925" y="32063022"/>
            <a:ext cx="8266214" cy="2946516"/>
          </a:xfrm>
          <a:prstGeom prst="rect">
            <a:avLst/>
          </a:prstGeom>
          <a:noFill/>
          <a:ln>
            <a:noFill/>
          </a:ln>
          <a:extLst>
            <a:ext uri="{53640926-AAD7-44D8-BBD7-CCE9431645EC}">
              <a14:shadowObscured xmlns:a14="http://schemas.microsoft.com/office/drawing/2010/main"/>
            </a:ext>
          </a:extLst>
        </p:spPr>
      </p:pic>
      <p:sp>
        <p:nvSpPr>
          <p:cNvPr id="28" name="CasetăText 27">
            <a:extLst>
              <a:ext uri="{FF2B5EF4-FFF2-40B4-BE49-F238E27FC236}">
                <a16:creationId xmlns:a16="http://schemas.microsoft.com/office/drawing/2014/main" id="{59A24103-5C09-F672-F829-27443CE4B922}"/>
              </a:ext>
            </a:extLst>
          </p:cNvPr>
          <p:cNvSpPr txBox="1"/>
          <p:nvPr/>
        </p:nvSpPr>
        <p:spPr>
          <a:xfrm>
            <a:off x="1772293" y="39851837"/>
            <a:ext cx="24882065" cy="2554545"/>
          </a:xfrm>
          <a:prstGeom prst="rect">
            <a:avLst/>
          </a:prstGeom>
          <a:noFill/>
        </p:spPr>
        <p:txBody>
          <a:bodyPr wrap="square">
            <a:spAutoFit/>
          </a:bodyPr>
          <a:lstStyle/>
          <a:p>
            <a:pPr algn="just"/>
            <a:r>
              <a:rPr lang="en-US" sz="3200" b="1" dirty="0">
                <a:latin typeface="Arial" panose="020B0604020202020204" pitchFamily="34" charset="0"/>
                <a:cs typeface="Arial" panose="020B0604020202020204" pitchFamily="34" charset="0"/>
              </a:rPr>
              <a:t>Climatic variability significantly influenced the phenological development of pea accessions between 2020 and 2023. Temperature and precipitation fluctuations altered the timing of emergence, flowering, and maturity, directly impacting yield. Early accessions were more sensitive to excess rainfall, while late ones were more affected by drought. The study highlights the importance of selecting climate-resilient genotypes and monitoring environmental conditions to ensure stable and efficient pea production under changing climate scenarios.</a:t>
            </a:r>
          </a:p>
        </p:txBody>
      </p:sp>
      <p:pic>
        <p:nvPicPr>
          <p:cNvPr id="29" name="Picture 5">
            <a:extLst>
              <a:ext uri="{FF2B5EF4-FFF2-40B4-BE49-F238E27FC236}">
                <a16:creationId xmlns:a16="http://schemas.microsoft.com/office/drawing/2014/main" id="{0DD76CFE-2118-A4A3-2AA1-0375321A41CB}"/>
              </a:ext>
            </a:extLst>
          </p:cNvPr>
          <p:cNvPicPr>
            <a:picLocks noChangeAspect="1"/>
          </p:cNvPicPr>
          <p:nvPr/>
        </p:nvPicPr>
        <p:blipFill>
          <a:blip r:embed="rId9">
            <a:extLst>
              <a:ext uri="{28A0092B-C50C-407E-A947-70E740481C1C}">
                <a14:useLocalDpi xmlns:a14="http://schemas.microsoft.com/office/drawing/2010/main" val="0"/>
              </a:ext>
            </a:extLst>
          </a:blip>
          <a:srcRect t="17809"/>
          <a:stretch/>
        </p:blipFill>
        <p:spPr bwMode="auto">
          <a:xfrm>
            <a:off x="18517925" y="35717423"/>
            <a:ext cx="8220532" cy="3304849"/>
          </a:xfrm>
          <a:prstGeom prst="rect">
            <a:avLst/>
          </a:prstGeom>
          <a:noFill/>
        </p:spPr>
      </p:pic>
      <p:sp>
        <p:nvSpPr>
          <p:cNvPr id="18" name="TextBox 17"/>
          <p:cNvSpPr txBox="1"/>
          <p:nvPr/>
        </p:nvSpPr>
        <p:spPr>
          <a:xfrm>
            <a:off x="1681746" y="9822338"/>
            <a:ext cx="25580355" cy="1733680"/>
          </a:xfrm>
          <a:prstGeom prst="rect">
            <a:avLst/>
          </a:prstGeom>
          <a:noFill/>
        </p:spPr>
        <p:txBody>
          <a:bodyPr wrap="square" rtlCol="0">
            <a:spAutoFit/>
          </a:bodyPr>
          <a:lstStyle/>
          <a:p>
            <a:pPr algn="ctr"/>
            <a:r>
              <a:rPr lang="en-US" sz="5333" b="1" dirty="0">
                <a:latin typeface="Arial" charset="0"/>
                <a:ea typeface="Arial" charset="0"/>
                <a:cs typeface="Arial" charset="0"/>
              </a:rPr>
              <a:t>PHENOLOGICAL RESPONSES OF PEA (</a:t>
            </a:r>
            <a:r>
              <a:rPr lang="en-US" sz="5333" b="1" i="1" dirty="0">
                <a:latin typeface="Arial" charset="0"/>
                <a:ea typeface="Arial" charset="0"/>
                <a:cs typeface="Arial" charset="0"/>
              </a:rPr>
              <a:t>PISUM SATIVUM </a:t>
            </a:r>
            <a:r>
              <a:rPr lang="en-US" sz="5333" b="1" dirty="0">
                <a:latin typeface="Arial" charset="0"/>
                <a:ea typeface="Arial" charset="0"/>
                <a:cs typeface="Arial" charset="0"/>
              </a:rPr>
              <a:t>L.) ACCESSIONS </a:t>
            </a:r>
            <a:endParaRPr lang="ro-RO" sz="5333" b="1" dirty="0">
              <a:latin typeface="Arial" charset="0"/>
              <a:ea typeface="Arial" charset="0"/>
              <a:cs typeface="Arial" charset="0"/>
            </a:endParaRPr>
          </a:p>
          <a:p>
            <a:pPr algn="ctr"/>
            <a:r>
              <a:rPr lang="en-US" sz="5333" b="1" dirty="0">
                <a:latin typeface="Arial" charset="0"/>
                <a:ea typeface="Arial" charset="0"/>
                <a:cs typeface="Arial" charset="0"/>
              </a:rPr>
              <a:t>TO CLIMATIC VARIABILITY BETWEEN 2020 AND 2023</a:t>
            </a:r>
          </a:p>
        </p:txBody>
      </p:sp>
      <p:sp>
        <p:nvSpPr>
          <p:cNvPr id="31" name="CasetăText 30">
            <a:extLst>
              <a:ext uri="{FF2B5EF4-FFF2-40B4-BE49-F238E27FC236}">
                <a16:creationId xmlns:a16="http://schemas.microsoft.com/office/drawing/2014/main" id="{F1707FC4-3017-8EC2-DD4C-1B5F1C868049}"/>
              </a:ext>
            </a:extLst>
          </p:cNvPr>
          <p:cNvSpPr txBox="1"/>
          <p:nvPr/>
        </p:nvSpPr>
        <p:spPr>
          <a:xfrm>
            <a:off x="18444740" y="39184018"/>
            <a:ext cx="8583392" cy="400110"/>
          </a:xfrm>
          <a:prstGeom prst="rect">
            <a:avLst/>
          </a:prstGeom>
          <a:noFill/>
        </p:spPr>
        <p:txBody>
          <a:bodyPr wrap="square">
            <a:spAutoFit/>
          </a:bodyPr>
          <a:lstStyle/>
          <a:p>
            <a:pPr algn="ctr"/>
            <a:r>
              <a:rPr lang="en-US" sz="2000" b="1" i="1" dirty="0">
                <a:effectLst/>
                <a:latin typeface="Arial" panose="020B0604020202020204" pitchFamily="34" charset="0"/>
                <a:ea typeface="Calibri" panose="020F0502020204030204" pitchFamily="34" charset="0"/>
                <a:cs typeface="Arial" panose="020B0604020202020204" pitchFamily="34" charset="0"/>
              </a:rPr>
              <a:t>Figure 4. Overview of the experimental field on February 26, 2022</a:t>
            </a:r>
            <a:endParaRPr lang="ro-RO" sz="2000" i="1" dirty="0">
              <a:latin typeface="Arial" panose="020B0604020202020204" pitchFamily="34" charset="0"/>
              <a:cs typeface="Arial" panose="020B0604020202020204" pitchFamily="34" charset="0"/>
            </a:endParaRPr>
          </a:p>
        </p:txBody>
      </p:sp>
      <p:sp>
        <p:nvSpPr>
          <p:cNvPr id="33" name="CasetăText 32">
            <a:extLst>
              <a:ext uri="{FF2B5EF4-FFF2-40B4-BE49-F238E27FC236}">
                <a16:creationId xmlns:a16="http://schemas.microsoft.com/office/drawing/2014/main" id="{7894255C-7BF2-77A7-594D-446419454EA1}"/>
              </a:ext>
            </a:extLst>
          </p:cNvPr>
          <p:cNvSpPr txBox="1"/>
          <p:nvPr/>
        </p:nvSpPr>
        <p:spPr>
          <a:xfrm>
            <a:off x="18444740" y="35009538"/>
            <a:ext cx="8293717" cy="707886"/>
          </a:xfrm>
          <a:prstGeom prst="rect">
            <a:avLst/>
          </a:prstGeom>
          <a:noFill/>
        </p:spPr>
        <p:txBody>
          <a:bodyPr wrap="square">
            <a:spAutoFit/>
          </a:bodyPr>
          <a:lstStyle/>
          <a:p>
            <a:pPr algn="ctr"/>
            <a:r>
              <a:rPr lang="en-US" sz="2000" b="1" i="1" dirty="0">
                <a:effectLst/>
                <a:latin typeface="Arial" panose="020B0604020202020204" pitchFamily="34" charset="0"/>
                <a:ea typeface="Calibri" panose="020F0502020204030204" pitchFamily="34" charset="0"/>
                <a:cs typeface="Arial" panose="020B0604020202020204" pitchFamily="34" charset="0"/>
              </a:rPr>
              <a:t>Figure 3. The effects of heavy precipitation on pea accessions during the harvesting period</a:t>
            </a:r>
            <a:endParaRPr lang="ro-RO" sz="2000" i="1" dirty="0">
              <a:latin typeface="Arial" panose="020B0604020202020204" pitchFamily="34" charset="0"/>
              <a:cs typeface="Arial" panose="020B0604020202020204" pitchFamily="34" charset="0"/>
            </a:endParaRPr>
          </a:p>
        </p:txBody>
      </p:sp>
      <p:sp>
        <p:nvSpPr>
          <p:cNvPr id="35" name="CasetăText 34">
            <a:extLst>
              <a:ext uri="{FF2B5EF4-FFF2-40B4-BE49-F238E27FC236}">
                <a16:creationId xmlns:a16="http://schemas.microsoft.com/office/drawing/2014/main" id="{FFC6C020-ACE3-18FC-60BC-2365BC483074}"/>
              </a:ext>
            </a:extLst>
          </p:cNvPr>
          <p:cNvSpPr txBox="1"/>
          <p:nvPr/>
        </p:nvSpPr>
        <p:spPr>
          <a:xfrm>
            <a:off x="18222226" y="31554739"/>
            <a:ext cx="9567212" cy="400110"/>
          </a:xfrm>
          <a:prstGeom prst="rect">
            <a:avLst/>
          </a:prstGeom>
          <a:noFill/>
        </p:spPr>
        <p:txBody>
          <a:bodyPr wrap="square">
            <a:spAutoFit/>
          </a:bodyPr>
          <a:lstStyle/>
          <a:p>
            <a:pPr algn="ctr"/>
            <a:r>
              <a:rPr lang="en-US" sz="2000" b="1" i="1" dirty="0">
                <a:effectLst/>
                <a:latin typeface="Arial" panose="020B0604020202020204" pitchFamily="34" charset="0"/>
                <a:ea typeface="Calibri" panose="020F0502020204030204" pitchFamily="34" charset="0"/>
                <a:cs typeface="Arial" panose="020B0604020202020204" pitchFamily="34" charset="0"/>
              </a:rPr>
              <a:t>Fig. 2. The effects of heavy precipitation on pea plants</a:t>
            </a:r>
            <a:endParaRPr lang="ro-RO" sz="2000" i="1" dirty="0">
              <a:latin typeface="Arial" panose="020B0604020202020204" pitchFamily="34" charset="0"/>
              <a:cs typeface="Arial" panose="020B0604020202020204" pitchFamily="34" charset="0"/>
            </a:endParaRPr>
          </a:p>
        </p:txBody>
      </p:sp>
      <p:sp>
        <p:nvSpPr>
          <p:cNvPr id="37" name="CasetăText 36">
            <a:extLst>
              <a:ext uri="{FF2B5EF4-FFF2-40B4-BE49-F238E27FC236}">
                <a16:creationId xmlns:a16="http://schemas.microsoft.com/office/drawing/2014/main" id="{56F04FB9-001E-DDFF-092E-423A2A850DD0}"/>
              </a:ext>
            </a:extLst>
          </p:cNvPr>
          <p:cNvSpPr txBox="1"/>
          <p:nvPr/>
        </p:nvSpPr>
        <p:spPr>
          <a:xfrm>
            <a:off x="18222226" y="28251470"/>
            <a:ext cx="8992695" cy="400110"/>
          </a:xfrm>
          <a:prstGeom prst="rect">
            <a:avLst/>
          </a:prstGeom>
          <a:noFill/>
        </p:spPr>
        <p:txBody>
          <a:bodyPr wrap="square">
            <a:spAutoFit/>
          </a:bodyPr>
          <a:lstStyle/>
          <a:p>
            <a:r>
              <a:rPr lang="en-US" sz="2000" b="1" i="1" kern="0" dirty="0">
                <a:solidFill>
                  <a:srgbClr val="0D0D0D"/>
                </a:solidFill>
                <a:effectLst/>
                <a:latin typeface="Arial" panose="020B0604020202020204" pitchFamily="34" charset="0"/>
                <a:ea typeface="Cambria" panose="02040503050406030204" pitchFamily="18" charset="0"/>
                <a:cs typeface="Arial" panose="020B0604020202020204" pitchFamily="34" charset="0"/>
              </a:rPr>
              <a:t>Fig. 1. The reproductive phenogram of pea accessions for the year 2020</a:t>
            </a:r>
            <a:endParaRPr lang="ro-RO" sz="2000" dirty="0">
              <a:latin typeface="Arial" panose="020B0604020202020204" pitchFamily="34" charset="0"/>
              <a:cs typeface="Arial" panose="020B0604020202020204" pitchFamily="34" charset="0"/>
            </a:endParaRPr>
          </a:p>
        </p:txBody>
      </p:sp>
      <p:pic>
        <p:nvPicPr>
          <p:cNvPr id="39" name="Imagine 38">
            <a:extLst>
              <a:ext uri="{FF2B5EF4-FFF2-40B4-BE49-F238E27FC236}">
                <a16:creationId xmlns:a16="http://schemas.microsoft.com/office/drawing/2014/main" id="{48398452-B27F-382D-CDED-33FDA1900603}"/>
              </a:ext>
            </a:extLst>
          </p:cNvPr>
          <p:cNvPicPr>
            <a:picLocks noChangeAspect="1"/>
          </p:cNvPicPr>
          <p:nvPr/>
        </p:nvPicPr>
        <p:blipFill>
          <a:blip r:embed="rId2">
            <a:extLst>
              <a:ext uri="{28A0092B-C50C-407E-A947-70E740481C1C}">
                <a14:useLocalDpi xmlns:a14="http://schemas.microsoft.com/office/drawing/2010/main" val="0"/>
              </a:ext>
            </a:extLst>
          </a:blip>
          <a:srcRect t="24962" r="48085" b="53618"/>
          <a:stretch/>
        </p:blipFill>
        <p:spPr>
          <a:xfrm>
            <a:off x="1067806" y="21898911"/>
            <a:ext cx="6453885" cy="2662788"/>
          </a:xfrm>
          <a:prstGeom prst="rect">
            <a:avLst/>
          </a:prstGeom>
        </p:spPr>
      </p:pic>
      <p:pic>
        <p:nvPicPr>
          <p:cNvPr id="40" name="Imagine 39">
            <a:extLst>
              <a:ext uri="{FF2B5EF4-FFF2-40B4-BE49-F238E27FC236}">
                <a16:creationId xmlns:a16="http://schemas.microsoft.com/office/drawing/2014/main" id="{5B14FB72-B074-1D14-90E5-815DF72A6921}"/>
              </a:ext>
            </a:extLst>
          </p:cNvPr>
          <p:cNvPicPr>
            <a:picLocks noChangeAspect="1"/>
          </p:cNvPicPr>
          <p:nvPr/>
        </p:nvPicPr>
        <p:blipFill>
          <a:blip r:embed="rId2">
            <a:extLst>
              <a:ext uri="{28A0092B-C50C-407E-A947-70E740481C1C}">
                <a14:useLocalDpi xmlns:a14="http://schemas.microsoft.com/office/drawing/2010/main" val="0"/>
              </a:ext>
            </a:extLst>
          </a:blip>
          <a:srcRect t="24962" r="48085" b="53618"/>
          <a:stretch/>
        </p:blipFill>
        <p:spPr>
          <a:xfrm rot="10800000">
            <a:off x="117085" y="12542831"/>
            <a:ext cx="6453885" cy="2662788"/>
          </a:xfrm>
          <a:prstGeom prst="rect">
            <a:avLst/>
          </a:prstGeom>
        </p:spPr>
      </p:pic>
      <p:sp>
        <p:nvSpPr>
          <p:cNvPr id="43" name="CasetăText 42">
            <a:extLst>
              <a:ext uri="{FF2B5EF4-FFF2-40B4-BE49-F238E27FC236}">
                <a16:creationId xmlns:a16="http://schemas.microsoft.com/office/drawing/2014/main" id="{619A8929-2A22-E1C5-B2E8-D96EE55D67F5}"/>
              </a:ext>
            </a:extLst>
          </p:cNvPr>
          <p:cNvSpPr txBox="1"/>
          <p:nvPr/>
        </p:nvSpPr>
        <p:spPr>
          <a:xfrm>
            <a:off x="23864216" y="7612411"/>
            <a:ext cx="3397885" cy="923330"/>
          </a:xfrm>
          <a:prstGeom prst="rect">
            <a:avLst/>
          </a:prstGeom>
          <a:noFill/>
        </p:spPr>
        <p:txBody>
          <a:bodyPr wrap="square">
            <a:spAutoFit/>
          </a:bodyPr>
          <a:lstStyle/>
          <a:p>
            <a:pPr algn="ctr"/>
            <a:r>
              <a:rPr lang="ro-RO" sz="1800" b="1" dirty="0">
                <a:solidFill>
                  <a:srgbClr val="ABCF88"/>
                </a:solidFill>
                <a:latin typeface="Arial" charset="0"/>
                <a:ea typeface="Arial" charset="0"/>
                <a:cs typeface="Arial" charset="0"/>
              </a:rPr>
              <a:t>STAȚIUNEA DE CERCETARE-DEZVOLTARE PENTRU LEGUMICULTURĂ BUZĂU</a:t>
            </a:r>
            <a:endParaRPr lang="ro-RO" dirty="0">
              <a:solidFill>
                <a:srgbClr val="ABCF88"/>
              </a:solidFill>
            </a:endParaRPr>
          </a:p>
        </p:txBody>
      </p:sp>
    </p:spTree>
    <p:extLst>
      <p:ext uri="{BB962C8B-B14F-4D97-AF65-F5344CB8AC3E}">
        <p14:creationId xmlns:p14="http://schemas.microsoft.com/office/powerpoint/2010/main" val="1478231825"/>
      </p:ext>
    </p:extLst>
  </p:cSld>
  <p:clrMapOvr>
    <a:masterClrMapping/>
  </p:clrMapOvr>
</p:sld>
</file>

<file path=ppt/theme/theme1.xml><?xml version="1.0" encoding="utf-8"?>
<a:theme xmlns:a="http://schemas.openxmlformats.org/drawingml/2006/main" name="Temă Office">
  <a:themeElements>
    <a:clrScheme name="Temă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ă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ă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1022</TotalTime>
  <Words>667</Words>
  <Application>Microsoft Office PowerPoint</Application>
  <PresentationFormat>Custom</PresentationFormat>
  <Paragraphs>29</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Arial Black</vt:lpstr>
      <vt:lpstr>Calibri</vt:lpstr>
      <vt:lpstr>Calibri Light</vt:lpstr>
      <vt:lpstr>Cambria</vt:lpstr>
      <vt:lpstr>Temă Office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Ioana</cp:lastModifiedBy>
  <cp:revision>147</cp:revision>
  <cp:lastPrinted>2020-03-30T08:43:16Z</cp:lastPrinted>
  <dcterms:created xsi:type="dcterms:W3CDTF">2015-08-26T05:25:30Z</dcterms:created>
  <dcterms:modified xsi:type="dcterms:W3CDTF">2025-05-20T06:18:49Z</dcterms:modified>
</cp:coreProperties>
</file>