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sldIdLst>
    <p:sldId id="256" r:id="rId2"/>
  </p:sldIdLst>
  <p:sldSz cx="28800425" cy="43200638"/>
  <p:notesSz cx="6669088"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606" userDrawn="1">
          <p15:clr>
            <a:srgbClr val="A4A3A4"/>
          </p15:clr>
        </p15:guide>
        <p15:guide id="2" pos="907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40"/>
    <p:restoredTop sz="95934"/>
  </p:normalViewPr>
  <p:slideViewPr>
    <p:cSldViewPr snapToGrid="0" snapToObjects="1">
      <p:cViewPr varScale="1">
        <p:scale>
          <a:sx n="18" d="100"/>
          <a:sy n="18" d="100"/>
        </p:scale>
        <p:origin x="3330" y="156"/>
      </p:cViewPr>
      <p:guideLst>
        <p:guide orient="horz" pos="13606"/>
        <p:guide pos="907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en-US"/>
              <a:t>Click to edit Master title style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F384D3-BD68-D045-BB96-14DF123A789F}"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844981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F384D3-BD68-D045-BB96-14DF123A789F}"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1501634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610306" y="2300034"/>
            <a:ext cx="6210092" cy="366105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980031" y="2300034"/>
            <a:ext cx="18270270" cy="366105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F384D3-BD68-D045-BB96-14DF123A789F}"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367701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F384D3-BD68-D045-BB96-14DF123A789F}"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548688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65030" y="10770172"/>
            <a:ext cx="24840367" cy="17970262"/>
          </a:xfrm>
        </p:spPr>
        <p:txBody>
          <a:bodyPr anchor="b"/>
          <a:lstStyle>
            <a:lvl1pPr>
              <a:defRPr sz="18898"/>
            </a:lvl1pPr>
          </a:lstStyle>
          <a:p>
            <a:r>
              <a:rPr lang="en-US"/>
              <a:t>Click to edit Master title style</a:t>
            </a:r>
            <a:endParaRPr lang="en-US" dirty="0"/>
          </a:p>
        </p:txBody>
      </p:sp>
      <p:sp>
        <p:nvSpPr>
          <p:cNvPr id="3" name="Text Placeholder 2"/>
          <p:cNvSpPr>
            <a:spLocks noGrp="1"/>
          </p:cNvSpPr>
          <p:nvPr>
            <p:ph type="body" idx="1"/>
          </p:nvPr>
        </p:nvSpPr>
        <p:spPr>
          <a:xfrm>
            <a:off x="1965030" y="28910440"/>
            <a:ext cx="24840367" cy="9450136"/>
          </a:xfrm>
        </p:spPr>
        <p:txBody>
          <a:bodyPr/>
          <a:lstStyle>
            <a:lvl1pPr marL="0" indent="0">
              <a:buNone/>
              <a:defRPr sz="7559">
                <a:solidFill>
                  <a:schemeClr val="tx1"/>
                </a:solidFill>
              </a:defRPr>
            </a:lvl1pPr>
            <a:lvl2pPr marL="1440043" indent="0">
              <a:buNone/>
              <a:defRPr sz="6299">
                <a:solidFill>
                  <a:schemeClr val="tx1">
                    <a:tint val="75000"/>
                  </a:schemeClr>
                </a:solidFill>
              </a:defRPr>
            </a:lvl2pPr>
            <a:lvl3pPr marL="2880086" indent="0">
              <a:buNone/>
              <a:defRPr sz="5669">
                <a:solidFill>
                  <a:schemeClr val="tx1">
                    <a:tint val="75000"/>
                  </a:schemeClr>
                </a:solidFill>
              </a:defRPr>
            </a:lvl3pPr>
            <a:lvl4pPr marL="4320129" indent="0">
              <a:buNone/>
              <a:defRPr sz="5040">
                <a:solidFill>
                  <a:schemeClr val="tx1">
                    <a:tint val="75000"/>
                  </a:schemeClr>
                </a:solidFill>
              </a:defRPr>
            </a:lvl4pPr>
            <a:lvl5pPr marL="5760171" indent="0">
              <a:buNone/>
              <a:defRPr sz="5040">
                <a:solidFill>
                  <a:schemeClr val="tx1">
                    <a:tint val="75000"/>
                  </a:schemeClr>
                </a:solidFill>
              </a:defRPr>
            </a:lvl5pPr>
            <a:lvl6pPr marL="7200214" indent="0">
              <a:buNone/>
              <a:defRPr sz="5040">
                <a:solidFill>
                  <a:schemeClr val="tx1">
                    <a:tint val="75000"/>
                  </a:schemeClr>
                </a:solidFill>
              </a:defRPr>
            </a:lvl6pPr>
            <a:lvl7pPr marL="8640257" indent="0">
              <a:buNone/>
              <a:defRPr sz="5040">
                <a:solidFill>
                  <a:schemeClr val="tx1">
                    <a:tint val="75000"/>
                  </a:schemeClr>
                </a:solidFill>
              </a:defRPr>
            </a:lvl7pPr>
            <a:lvl8pPr marL="10080300" indent="0">
              <a:buNone/>
              <a:defRPr sz="5040">
                <a:solidFill>
                  <a:schemeClr val="tx1">
                    <a:tint val="75000"/>
                  </a:schemeClr>
                </a:solidFill>
              </a:defRPr>
            </a:lvl8pPr>
            <a:lvl9pPr marL="11520343" indent="0">
              <a:buNone/>
              <a:defRPr sz="50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F384D3-BD68-D045-BB96-14DF123A789F}"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1502540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80029" y="11500170"/>
            <a:ext cx="12240181" cy="27410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4580215" y="11500170"/>
            <a:ext cx="12240181" cy="27410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F384D3-BD68-D045-BB96-14DF123A789F}"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1662709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83780" y="2300044"/>
            <a:ext cx="24840367" cy="8350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983784" y="10590160"/>
            <a:ext cx="12183928" cy="5190073"/>
          </a:xfrm>
        </p:spPr>
        <p:txBody>
          <a:bodyPr anchor="b"/>
          <a:lstStyle>
            <a:lvl1pPr marL="0" indent="0">
              <a:buNone/>
              <a:defRPr sz="7559" b="1"/>
            </a:lvl1pPr>
            <a:lvl2pPr marL="1440043" indent="0">
              <a:buNone/>
              <a:defRPr sz="6299" b="1"/>
            </a:lvl2pPr>
            <a:lvl3pPr marL="2880086" indent="0">
              <a:buNone/>
              <a:defRPr sz="5669" b="1"/>
            </a:lvl3pPr>
            <a:lvl4pPr marL="4320129" indent="0">
              <a:buNone/>
              <a:defRPr sz="5040" b="1"/>
            </a:lvl4pPr>
            <a:lvl5pPr marL="5760171" indent="0">
              <a:buNone/>
              <a:defRPr sz="5040" b="1"/>
            </a:lvl5pPr>
            <a:lvl6pPr marL="7200214" indent="0">
              <a:buNone/>
              <a:defRPr sz="5040" b="1"/>
            </a:lvl6pPr>
            <a:lvl7pPr marL="8640257" indent="0">
              <a:buNone/>
              <a:defRPr sz="5040" b="1"/>
            </a:lvl7pPr>
            <a:lvl8pPr marL="10080300" indent="0">
              <a:buNone/>
              <a:defRPr sz="5040" b="1"/>
            </a:lvl8pPr>
            <a:lvl9pPr marL="11520343" indent="0">
              <a:buNone/>
              <a:defRPr sz="5040" b="1"/>
            </a:lvl9pPr>
          </a:lstStyle>
          <a:p>
            <a:pPr lvl="0"/>
            <a:r>
              <a:rPr lang="en-US"/>
              <a:t>Click to edit Master text styles</a:t>
            </a:r>
          </a:p>
        </p:txBody>
      </p:sp>
      <p:sp>
        <p:nvSpPr>
          <p:cNvPr id="4" name="Content Placeholder 3"/>
          <p:cNvSpPr>
            <a:spLocks noGrp="1"/>
          </p:cNvSpPr>
          <p:nvPr>
            <p:ph sz="half" idx="2"/>
          </p:nvPr>
        </p:nvSpPr>
        <p:spPr>
          <a:xfrm>
            <a:off x="1983784" y="15780233"/>
            <a:ext cx="12183928" cy="23210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4580217" y="10590160"/>
            <a:ext cx="12243932" cy="5190073"/>
          </a:xfrm>
        </p:spPr>
        <p:txBody>
          <a:bodyPr anchor="b"/>
          <a:lstStyle>
            <a:lvl1pPr marL="0" indent="0">
              <a:buNone/>
              <a:defRPr sz="7559" b="1"/>
            </a:lvl1pPr>
            <a:lvl2pPr marL="1440043" indent="0">
              <a:buNone/>
              <a:defRPr sz="6299" b="1"/>
            </a:lvl2pPr>
            <a:lvl3pPr marL="2880086" indent="0">
              <a:buNone/>
              <a:defRPr sz="5669" b="1"/>
            </a:lvl3pPr>
            <a:lvl4pPr marL="4320129" indent="0">
              <a:buNone/>
              <a:defRPr sz="5040" b="1"/>
            </a:lvl4pPr>
            <a:lvl5pPr marL="5760171" indent="0">
              <a:buNone/>
              <a:defRPr sz="5040" b="1"/>
            </a:lvl5pPr>
            <a:lvl6pPr marL="7200214" indent="0">
              <a:buNone/>
              <a:defRPr sz="5040" b="1"/>
            </a:lvl6pPr>
            <a:lvl7pPr marL="8640257" indent="0">
              <a:buNone/>
              <a:defRPr sz="5040" b="1"/>
            </a:lvl7pPr>
            <a:lvl8pPr marL="10080300" indent="0">
              <a:buNone/>
              <a:defRPr sz="5040" b="1"/>
            </a:lvl8pPr>
            <a:lvl9pPr marL="11520343" indent="0">
              <a:buNone/>
              <a:defRPr sz="5040" b="1"/>
            </a:lvl9pPr>
          </a:lstStyle>
          <a:p>
            <a:pPr lvl="0"/>
            <a:r>
              <a:rPr lang="en-US"/>
              <a:t>Click to edit Master text styles</a:t>
            </a:r>
          </a:p>
        </p:txBody>
      </p:sp>
      <p:sp>
        <p:nvSpPr>
          <p:cNvPr id="6" name="Content Placeholder 5"/>
          <p:cNvSpPr>
            <a:spLocks noGrp="1"/>
          </p:cNvSpPr>
          <p:nvPr>
            <p:ph sz="quarter" idx="4"/>
          </p:nvPr>
        </p:nvSpPr>
        <p:spPr>
          <a:xfrm>
            <a:off x="14580217" y="15780233"/>
            <a:ext cx="12243932" cy="23210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F384D3-BD68-D045-BB96-14DF123A789F}" type="datetimeFigureOut">
              <a:rPr lang="en-US" smtClean="0"/>
              <a:t>5/5/2025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488401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F384D3-BD68-D045-BB96-14DF123A789F}" type="datetimeFigureOut">
              <a:rPr lang="en-US" smtClean="0"/>
              <a:t>5/5/2025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2045622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384D3-BD68-D045-BB96-14DF123A789F}" type="datetimeFigureOut">
              <a:rPr lang="en-US" smtClean="0"/>
              <a:t>5/5/2025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557503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83780" y="2880042"/>
            <a:ext cx="9288887" cy="10080149"/>
          </a:xfrm>
        </p:spPr>
        <p:txBody>
          <a:bodyPr anchor="b"/>
          <a:lstStyle>
            <a:lvl1pPr>
              <a:defRPr sz="10079"/>
            </a:lvl1pPr>
          </a:lstStyle>
          <a:p>
            <a:r>
              <a:rPr lang="en-US"/>
              <a:t>Click to edit Master title style</a:t>
            </a:r>
            <a:endParaRPr lang="en-US" dirty="0"/>
          </a:p>
        </p:txBody>
      </p:sp>
      <p:sp>
        <p:nvSpPr>
          <p:cNvPr id="3" name="Content Placeholder 2"/>
          <p:cNvSpPr>
            <a:spLocks noGrp="1"/>
          </p:cNvSpPr>
          <p:nvPr>
            <p:ph idx="1"/>
          </p:nvPr>
        </p:nvSpPr>
        <p:spPr>
          <a:xfrm>
            <a:off x="12243932" y="6220102"/>
            <a:ext cx="14580215" cy="30700453"/>
          </a:xfrm>
        </p:spPr>
        <p:txBody>
          <a:bodyPr/>
          <a:lstStyle>
            <a:lvl1pPr>
              <a:defRPr sz="10079"/>
            </a:lvl1pPr>
            <a:lvl2pPr>
              <a:defRPr sz="8819"/>
            </a:lvl2pPr>
            <a:lvl3pPr>
              <a:defRPr sz="7559"/>
            </a:lvl3pPr>
            <a:lvl4pPr>
              <a:defRPr sz="6299"/>
            </a:lvl4pPr>
            <a:lvl5pPr>
              <a:defRPr sz="6299"/>
            </a:lvl5pPr>
            <a:lvl6pPr>
              <a:defRPr sz="6299"/>
            </a:lvl6pPr>
            <a:lvl7pPr>
              <a:defRPr sz="6299"/>
            </a:lvl7pPr>
            <a:lvl8pPr>
              <a:defRPr sz="6299"/>
            </a:lvl8pPr>
            <a:lvl9pPr>
              <a:defRPr sz="62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83780" y="12960191"/>
            <a:ext cx="9288887" cy="24010358"/>
          </a:xfrm>
        </p:spPr>
        <p:txBody>
          <a:bodyPr/>
          <a:lstStyle>
            <a:lvl1pPr marL="0" indent="0">
              <a:buNone/>
              <a:defRPr sz="5040"/>
            </a:lvl1pPr>
            <a:lvl2pPr marL="1440043" indent="0">
              <a:buNone/>
              <a:defRPr sz="4410"/>
            </a:lvl2pPr>
            <a:lvl3pPr marL="2880086" indent="0">
              <a:buNone/>
              <a:defRPr sz="3780"/>
            </a:lvl3pPr>
            <a:lvl4pPr marL="4320129" indent="0">
              <a:buNone/>
              <a:defRPr sz="3150"/>
            </a:lvl4pPr>
            <a:lvl5pPr marL="5760171" indent="0">
              <a:buNone/>
              <a:defRPr sz="3150"/>
            </a:lvl5pPr>
            <a:lvl6pPr marL="7200214" indent="0">
              <a:buNone/>
              <a:defRPr sz="3150"/>
            </a:lvl6pPr>
            <a:lvl7pPr marL="8640257" indent="0">
              <a:buNone/>
              <a:defRPr sz="3150"/>
            </a:lvl7pPr>
            <a:lvl8pPr marL="10080300" indent="0">
              <a:buNone/>
              <a:defRPr sz="3150"/>
            </a:lvl8pPr>
            <a:lvl9pPr marL="11520343" indent="0">
              <a:buNone/>
              <a:defRPr sz="3150"/>
            </a:lvl9pPr>
          </a:lstStyle>
          <a:p>
            <a:pPr lvl="0"/>
            <a:r>
              <a:rPr lang="en-US"/>
              <a:t>Click to edit Master text styles</a:t>
            </a:r>
          </a:p>
        </p:txBody>
      </p:sp>
      <p:sp>
        <p:nvSpPr>
          <p:cNvPr id="5" name="Date Placeholder 4"/>
          <p:cNvSpPr>
            <a:spLocks noGrp="1"/>
          </p:cNvSpPr>
          <p:nvPr>
            <p:ph type="dt" sz="half" idx="10"/>
          </p:nvPr>
        </p:nvSpPr>
        <p:spPr/>
        <p:txBody>
          <a:bodyPr/>
          <a:lstStyle/>
          <a:p>
            <a:fld id="{CEF384D3-BD68-D045-BB96-14DF123A789F}"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2701947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83780" y="2880042"/>
            <a:ext cx="9288887" cy="10080149"/>
          </a:xfrm>
        </p:spPr>
        <p:txBody>
          <a:bodyPr anchor="b"/>
          <a:lstStyle>
            <a:lvl1pPr>
              <a:defRPr sz="10079"/>
            </a:lvl1pPr>
          </a:lstStyle>
          <a:p>
            <a:r>
              <a:rPr lang="en-US"/>
              <a:t>Click to edit Master title style</a:t>
            </a:r>
            <a:endParaRPr lang="en-US" dirty="0"/>
          </a:p>
        </p:txBody>
      </p:sp>
      <p:sp>
        <p:nvSpPr>
          <p:cNvPr id="3" name="Picture Placeholder 2"/>
          <p:cNvSpPr>
            <a:spLocks noGrp="1" noChangeAspect="1"/>
          </p:cNvSpPr>
          <p:nvPr>
            <p:ph type="pic" idx="1"/>
          </p:nvPr>
        </p:nvSpPr>
        <p:spPr>
          <a:xfrm>
            <a:off x="12243932" y="6220102"/>
            <a:ext cx="14580215" cy="30700453"/>
          </a:xfrm>
        </p:spPr>
        <p:txBody>
          <a:bodyPr anchor="t"/>
          <a:lstStyle>
            <a:lvl1pPr marL="0" indent="0">
              <a:buNone/>
              <a:defRPr sz="10079"/>
            </a:lvl1pPr>
            <a:lvl2pPr marL="1440043" indent="0">
              <a:buNone/>
              <a:defRPr sz="8819"/>
            </a:lvl2pPr>
            <a:lvl3pPr marL="2880086" indent="0">
              <a:buNone/>
              <a:defRPr sz="7559"/>
            </a:lvl3pPr>
            <a:lvl4pPr marL="4320129" indent="0">
              <a:buNone/>
              <a:defRPr sz="6299"/>
            </a:lvl4pPr>
            <a:lvl5pPr marL="5760171" indent="0">
              <a:buNone/>
              <a:defRPr sz="6299"/>
            </a:lvl5pPr>
            <a:lvl6pPr marL="7200214" indent="0">
              <a:buNone/>
              <a:defRPr sz="6299"/>
            </a:lvl6pPr>
            <a:lvl7pPr marL="8640257" indent="0">
              <a:buNone/>
              <a:defRPr sz="6299"/>
            </a:lvl7pPr>
            <a:lvl8pPr marL="10080300" indent="0">
              <a:buNone/>
              <a:defRPr sz="6299"/>
            </a:lvl8pPr>
            <a:lvl9pPr marL="11520343" indent="0">
              <a:buNone/>
              <a:defRPr sz="6299"/>
            </a:lvl9pPr>
          </a:lstStyle>
          <a:p>
            <a:r>
              <a:rPr lang="en-US"/>
              <a:t>Click icon to add picture</a:t>
            </a:r>
            <a:endParaRPr lang="en-US" dirty="0"/>
          </a:p>
        </p:txBody>
      </p:sp>
      <p:sp>
        <p:nvSpPr>
          <p:cNvPr id="4" name="Text Placeholder 3"/>
          <p:cNvSpPr>
            <a:spLocks noGrp="1"/>
          </p:cNvSpPr>
          <p:nvPr>
            <p:ph type="body" sz="half" idx="2"/>
          </p:nvPr>
        </p:nvSpPr>
        <p:spPr>
          <a:xfrm>
            <a:off x="1983780" y="12960191"/>
            <a:ext cx="9288887" cy="24010358"/>
          </a:xfrm>
        </p:spPr>
        <p:txBody>
          <a:bodyPr/>
          <a:lstStyle>
            <a:lvl1pPr marL="0" indent="0">
              <a:buNone/>
              <a:defRPr sz="5040"/>
            </a:lvl1pPr>
            <a:lvl2pPr marL="1440043" indent="0">
              <a:buNone/>
              <a:defRPr sz="4410"/>
            </a:lvl2pPr>
            <a:lvl3pPr marL="2880086" indent="0">
              <a:buNone/>
              <a:defRPr sz="3780"/>
            </a:lvl3pPr>
            <a:lvl4pPr marL="4320129" indent="0">
              <a:buNone/>
              <a:defRPr sz="3150"/>
            </a:lvl4pPr>
            <a:lvl5pPr marL="5760171" indent="0">
              <a:buNone/>
              <a:defRPr sz="3150"/>
            </a:lvl5pPr>
            <a:lvl6pPr marL="7200214" indent="0">
              <a:buNone/>
              <a:defRPr sz="3150"/>
            </a:lvl6pPr>
            <a:lvl7pPr marL="8640257" indent="0">
              <a:buNone/>
              <a:defRPr sz="3150"/>
            </a:lvl7pPr>
            <a:lvl8pPr marL="10080300" indent="0">
              <a:buNone/>
              <a:defRPr sz="3150"/>
            </a:lvl8pPr>
            <a:lvl9pPr marL="11520343" indent="0">
              <a:buNone/>
              <a:defRPr sz="3150"/>
            </a:lvl9pPr>
          </a:lstStyle>
          <a:p>
            <a:pPr lvl="0"/>
            <a:r>
              <a:rPr lang="en-US"/>
              <a:t>Click to edit Master text styles</a:t>
            </a:r>
          </a:p>
        </p:txBody>
      </p:sp>
      <p:sp>
        <p:nvSpPr>
          <p:cNvPr id="5" name="Date Placeholder 4"/>
          <p:cNvSpPr>
            <a:spLocks noGrp="1"/>
          </p:cNvSpPr>
          <p:nvPr>
            <p:ph type="dt" sz="half" idx="10"/>
          </p:nvPr>
        </p:nvSpPr>
        <p:spPr/>
        <p:txBody>
          <a:bodyPr/>
          <a:lstStyle/>
          <a:p>
            <a:fld id="{CEF384D3-BD68-D045-BB96-14DF123A789F}"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2813957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75000"/>
                  </a:schemeClr>
                </a:solidFill>
              </a:defRPr>
            </a:lvl1pPr>
          </a:lstStyle>
          <a:p>
            <a:fld id="{CEF384D3-BD68-D045-BB96-14DF123A789F}" type="datetimeFigureOut">
              <a:rPr lang="en-US" smtClean="0"/>
              <a:t>5/5/2025</a:t>
            </a:fld>
            <a:endParaRPr lang="en-US"/>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75000"/>
                  </a:schemeClr>
                </a:solidFill>
              </a:defRPr>
            </a:lvl1pPr>
          </a:lstStyle>
          <a:p>
            <a:fld id="{F6206C09-6F33-3B4A-ACD9-EC8B621BEFB0}" type="slidenum">
              <a:rPr lang="en-US" smtClean="0"/>
              <a:t>‹#›</a:t>
            </a:fld>
            <a:endParaRPr lang="en-US"/>
          </a:p>
        </p:txBody>
      </p:sp>
    </p:spTree>
    <p:extLst>
      <p:ext uri="{BB962C8B-B14F-4D97-AF65-F5344CB8AC3E}">
        <p14:creationId xmlns:p14="http://schemas.microsoft.com/office/powerpoint/2010/main" val="74981675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843" y="1636699"/>
            <a:ext cx="4379727" cy="4548178"/>
          </a:xfrm>
          <a:prstGeom prst="rect">
            <a:avLst/>
          </a:prstGeom>
        </p:spPr>
      </p:pic>
      <p:cxnSp>
        <p:nvCxnSpPr>
          <p:cNvPr id="17" name="Straight Connector 16"/>
          <p:cNvCxnSpPr/>
          <p:nvPr/>
        </p:nvCxnSpPr>
        <p:spPr>
          <a:xfrm>
            <a:off x="-14692" y="7263890"/>
            <a:ext cx="28797858" cy="0"/>
          </a:xfrm>
          <a:prstGeom prst="line">
            <a:avLst/>
          </a:prstGeom>
          <a:ln w="1270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56113" y="8110685"/>
            <a:ext cx="27636215" cy="2862322"/>
          </a:xfrm>
          <a:prstGeom prst="rect">
            <a:avLst/>
          </a:prstGeom>
          <a:noFill/>
        </p:spPr>
        <p:txBody>
          <a:bodyPr wrap="square" rtlCol="0">
            <a:spAutoFit/>
          </a:bodyPr>
          <a:lstStyle/>
          <a:p>
            <a:pPr algn="ctr">
              <a:buNone/>
            </a:pPr>
            <a:r>
              <a:rPr lang="ro-RO" sz="6000" b="1" cap="all" dirty="0">
                <a:latin typeface="Arial" panose="020B0604020202020204" pitchFamily="34" charset="0"/>
                <a:ea typeface="Times New Roman" panose="02020603050405020304" pitchFamily="18" charset="0"/>
                <a:cs typeface="Arial" panose="020B0604020202020204" pitchFamily="34" charset="0"/>
              </a:rPr>
              <a:t>Distribution of the viral complex </a:t>
            </a:r>
            <a:r>
              <a:rPr lang="ro-RO" sz="6000" b="1" i="1" cap="all" dirty="0">
                <a:latin typeface="Arial" panose="020B0604020202020204" pitchFamily="34" charset="0"/>
                <a:ea typeface="Times New Roman" panose="02020603050405020304" pitchFamily="18" charset="0"/>
                <a:cs typeface="Arial" panose="020B0604020202020204" pitchFamily="34" charset="0"/>
              </a:rPr>
              <a:t>Grapevine Pinot gris virus</a:t>
            </a:r>
            <a:r>
              <a:rPr lang="ro-RO" sz="6000" b="1" cap="all" dirty="0">
                <a:latin typeface="Arial" panose="020B0604020202020204" pitchFamily="34" charset="0"/>
                <a:ea typeface="Times New Roman" panose="02020603050405020304" pitchFamily="18" charset="0"/>
                <a:cs typeface="Arial" panose="020B0604020202020204" pitchFamily="34" charset="0"/>
              </a:rPr>
              <a:t> </a:t>
            </a:r>
            <a:endParaRPr lang="en-US" sz="6000" b="1" cap="all" dirty="0">
              <a:latin typeface="Arial" panose="020B0604020202020204" pitchFamily="34" charset="0"/>
              <a:ea typeface="Times New Roman" panose="02020603050405020304" pitchFamily="18" charset="0"/>
              <a:cs typeface="Arial" panose="020B0604020202020204" pitchFamily="34" charset="0"/>
            </a:endParaRPr>
          </a:p>
          <a:p>
            <a:pPr algn="ctr">
              <a:buNone/>
            </a:pPr>
            <a:r>
              <a:rPr lang="ro-RO" sz="6000" b="1" cap="all" dirty="0">
                <a:latin typeface="Arial" panose="020B0604020202020204" pitchFamily="34" charset="0"/>
                <a:ea typeface="Times New Roman" panose="02020603050405020304" pitchFamily="18" charset="0"/>
                <a:cs typeface="Arial" panose="020B0604020202020204" pitchFamily="34" charset="0"/>
              </a:rPr>
              <a:t>and </a:t>
            </a:r>
            <a:r>
              <a:rPr lang="ro-RO" sz="6000" b="1" i="1" cap="all" dirty="0">
                <a:latin typeface="Arial" panose="020B0604020202020204" pitchFamily="34" charset="0"/>
                <a:ea typeface="Times New Roman" panose="02020603050405020304" pitchFamily="18" charset="0"/>
                <a:cs typeface="Arial" panose="020B0604020202020204" pitchFamily="34" charset="0"/>
              </a:rPr>
              <a:t>Grapevine fleck virus</a:t>
            </a:r>
            <a:r>
              <a:rPr lang="ro-RO" sz="6000" b="1" cap="all" dirty="0">
                <a:latin typeface="Arial" panose="020B0604020202020204" pitchFamily="34" charset="0"/>
                <a:ea typeface="Times New Roman" panose="02020603050405020304" pitchFamily="18" charset="0"/>
                <a:cs typeface="Arial" panose="020B0604020202020204" pitchFamily="34" charset="0"/>
              </a:rPr>
              <a:t> in grapevine </a:t>
            </a:r>
          </a:p>
          <a:p>
            <a:pPr algn="ctr">
              <a:buNone/>
            </a:pPr>
            <a:r>
              <a:rPr lang="en-US" sz="6000" b="1" cap="all" dirty="0">
                <a:latin typeface="Arial" panose="020B0604020202020204" pitchFamily="34" charset="0"/>
                <a:ea typeface="Times New Roman" panose="02020603050405020304" pitchFamily="18" charset="0"/>
                <a:cs typeface="Arial" panose="020B0604020202020204" pitchFamily="34" charset="0"/>
              </a:rPr>
              <a:t>on</a:t>
            </a:r>
            <a:r>
              <a:rPr lang="ro-RO" sz="6000" b="1" cap="all" dirty="0">
                <a:latin typeface="Arial" panose="020B0604020202020204" pitchFamily="34" charset="0"/>
                <a:ea typeface="Times New Roman" panose="02020603050405020304" pitchFamily="18" charset="0"/>
                <a:cs typeface="Arial" panose="020B0604020202020204" pitchFamily="34" charset="0"/>
              </a:rPr>
              <a:t> phenophases of vegetation</a:t>
            </a:r>
            <a:endParaRPr lang="en-US" sz="6000" b="1" dirty="0">
              <a:latin typeface="Arial" panose="020B0604020202020204" pitchFamily="34" charset="0"/>
              <a:ea typeface="Arial" charset="0"/>
              <a:cs typeface="Arial" panose="020B0604020202020204" pitchFamily="34" charset="0"/>
            </a:endParaRPr>
          </a:p>
        </p:txBody>
      </p:sp>
      <p:sp>
        <p:nvSpPr>
          <p:cNvPr id="19" name="TextBox 18"/>
          <p:cNvSpPr txBox="1"/>
          <p:nvPr/>
        </p:nvSpPr>
        <p:spPr>
          <a:xfrm>
            <a:off x="2485690" y="11719702"/>
            <a:ext cx="25209101" cy="1130842"/>
          </a:xfrm>
          <a:prstGeom prst="rect">
            <a:avLst/>
          </a:prstGeom>
          <a:noFill/>
        </p:spPr>
        <p:txBody>
          <a:bodyPr wrap="square" rtlCol="0">
            <a:spAutoFit/>
          </a:bodyPr>
          <a:lstStyle/>
          <a:p>
            <a:pPr algn="r"/>
            <a:r>
              <a:rPr lang="ro-RO" sz="3600" b="1" cap="all" dirty="0">
                <a:latin typeface="Arial" panose="020B0604020202020204" pitchFamily="34" charset="0"/>
                <a:ea typeface="Times New Roman" panose="02020603050405020304" pitchFamily="18" charset="0"/>
                <a:cs typeface="Arial" panose="020B0604020202020204" pitchFamily="34" charset="0"/>
              </a:rPr>
              <a:t>Guță Ionela-Cătălina,  Buciumeanu Elena-Cocuța, SUMEDREA dORIN IOAN</a:t>
            </a:r>
            <a:endParaRPr lang="en-US" sz="3600" dirty="0">
              <a:latin typeface="Arial" panose="020B0604020202020204" pitchFamily="34" charset="0"/>
              <a:ea typeface="Times New Roman" panose="02020603050405020304" pitchFamily="18" charset="0"/>
              <a:cs typeface="Arial" panose="020B0604020202020204" pitchFamily="34" charset="0"/>
            </a:endParaRPr>
          </a:p>
          <a:p>
            <a:pPr algn="r"/>
            <a:endParaRPr lang="ro-RO" sz="3200" b="1" i="1" dirty="0">
              <a:latin typeface="Arial" charset="0"/>
              <a:ea typeface="Arial" charset="0"/>
              <a:cs typeface="Arial" charset="0"/>
            </a:endParaRPr>
          </a:p>
        </p:txBody>
      </p:sp>
      <p:sp>
        <p:nvSpPr>
          <p:cNvPr id="20" name="TextBox 19"/>
          <p:cNvSpPr txBox="1"/>
          <p:nvPr/>
        </p:nvSpPr>
        <p:spPr>
          <a:xfrm>
            <a:off x="1481214" y="12964249"/>
            <a:ext cx="25874239" cy="2185214"/>
          </a:xfrm>
          <a:prstGeom prst="rect">
            <a:avLst/>
          </a:prstGeom>
          <a:noFill/>
        </p:spPr>
        <p:txBody>
          <a:bodyPr wrap="square" rtlCol="0">
            <a:spAutoFit/>
          </a:bodyPr>
          <a:lstStyle/>
          <a:p>
            <a:pPr algn="just"/>
            <a:r>
              <a:rPr lang="ro-RO" sz="4000" b="1" kern="0" dirty="0">
                <a:latin typeface="Arial" panose="020B0604020202020204" pitchFamily="34" charset="0"/>
                <a:ea typeface="Times New Roman" panose="02020603050405020304" pitchFamily="18" charset="0"/>
                <a:cs typeface="Arial" panose="020B0604020202020204" pitchFamily="34" charset="0"/>
              </a:rPr>
              <a:t>INTRODUCTION</a:t>
            </a:r>
            <a:r>
              <a:rPr lang="ro-RO" sz="3200" b="1" kern="0" dirty="0">
                <a:latin typeface="Arial" panose="020B0604020202020204" pitchFamily="34" charset="0"/>
                <a:ea typeface="Times New Roman" panose="02020603050405020304" pitchFamily="18" charset="0"/>
                <a:cs typeface="Arial" panose="020B0604020202020204" pitchFamily="34" charset="0"/>
              </a:rPr>
              <a:t>: </a:t>
            </a:r>
            <a:r>
              <a:rPr lang="en-GB" sz="3200" i="1" kern="0" dirty="0">
                <a:latin typeface="Arial" panose="020B0604020202020204" pitchFamily="34" charset="0"/>
                <a:ea typeface="Times New Roman" panose="02020603050405020304" pitchFamily="18" charset="0"/>
                <a:cs typeface="Arial" panose="020B0604020202020204" pitchFamily="34" charset="0"/>
              </a:rPr>
              <a:t>Grapevine Pinot gris virus </a:t>
            </a:r>
            <a:r>
              <a:rPr lang="en-GB" sz="3200" kern="0" dirty="0">
                <a:latin typeface="Arial" panose="020B0604020202020204" pitchFamily="34" charset="0"/>
                <a:ea typeface="Times New Roman" panose="02020603050405020304" pitchFamily="18" charset="0"/>
                <a:cs typeface="Arial" panose="020B0604020202020204" pitchFamily="34" charset="0"/>
              </a:rPr>
              <a:t>and </a:t>
            </a:r>
            <a:r>
              <a:rPr lang="en-GB" sz="3200" i="1" kern="0" dirty="0">
                <a:latin typeface="Arial" panose="020B0604020202020204" pitchFamily="34" charset="0"/>
                <a:ea typeface="Times New Roman" panose="02020603050405020304" pitchFamily="18" charset="0"/>
                <a:cs typeface="Arial" panose="020B0604020202020204" pitchFamily="34" charset="0"/>
              </a:rPr>
              <a:t>Grapevine fleck virus </a:t>
            </a:r>
            <a:r>
              <a:rPr lang="en-GB" sz="3200" kern="0" dirty="0">
                <a:latin typeface="Arial" panose="020B0604020202020204" pitchFamily="34" charset="0"/>
                <a:ea typeface="Times New Roman" panose="02020603050405020304" pitchFamily="18" charset="0"/>
                <a:cs typeface="Arial" panose="020B0604020202020204" pitchFamily="34" charset="0"/>
              </a:rPr>
              <a:t>are widely distributed in vine growing countries of the world.</a:t>
            </a:r>
            <a:r>
              <a:rPr lang="en-GB" sz="3200" b="1" i="1" kern="0" dirty="0">
                <a:latin typeface="Arial" panose="020B0604020202020204" pitchFamily="34" charset="0"/>
                <a:ea typeface="Times New Roman" panose="02020603050405020304" pitchFamily="18" charset="0"/>
                <a:cs typeface="Arial" panose="020B0604020202020204" pitchFamily="34" charset="0"/>
              </a:rPr>
              <a:t> </a:t>
            </a:r>
            <a:r>
              <a:rPr lang="en-GB" sz="3200" kern="0" dirty="0">
                <a:latin typeface="Arial" panose="020B0604020202020204" pitchFamily="34" charset="0"/>
                <a:ea typeface="Times New Roman" panose="02020603050405020304" pitchFamily="18" charset="0"/>
                <a:cs typeface="Arial" panose="020B0604020202020204" pitchFamily="34" charset="0"/>
              </a:rPr>
              <a:t>The study deals with the distribution of GPGV and </a:t>
            </a:r>
            <a:r>
              <a:rPr lang="en-GB" sz="3200" kern="0" dirty="0" err="1">
                <a:latin typeface="Arial" panose="020B0604020202020204" pitchFamily="34" charset="0"/>
                <a:ea typeface="Times New Roman" panose="02020603050405020304" pitchFamily="18" charset="0"/>
                <a:cs typeface="Arial" panose="020B0604020202020204" pitchFamily="34" charset="0"/>
              </a:rPr>
              <a:t>GFkV</a:t>
            </a:r>
            <a:r>
              <a:rPr lang="en-GB" sz="3200" kern="0" dirty="0">
                <a:latin typeface="Arial" panose="020B0604020202020204" pitchFamily="34" charset="0"/>
                <a:ea typeface="Times New Roman" panose="02020603050405020304" pitchFamily="18" charset="0"/>
                <a:cs typeface="Arial" panose="020B0604020202020204" pitchFamily="34" charset="0"/>
              </a:rPr>
              <a:t> in grapevine plants having mixed infection with these viruses, in different </a:t>
            </a:r>
            <a:r>
              <a:rPr lang="en-GB" sz="3200" kern="0" dirty="0" err="1">
                <a:latin typeface="Arial" panose="020B0604020202020204" pitchFamily="34" charset="0"/>
                <a:ea typeface="Times New Roman" panose="02020603050405020304" pitchFamily="18" charset="0"/>
                <a:cs typeface="Arial" panose="020B0604020202020204" pitchFamily="34" charset="0"/>
              </a:rPr>
              <a:t>phenophases</a:t>
            </a:r>
            <a:r>
              <a:rPr lang="en-GB" sz="3200" kern="0" dirty="0">
                <a:latin typeface="Arial" panose="020B0604020202020204" pitchFamily="34" charset="0"/>
                <a:ea typeface="Times New Roman" panose="02020603050405020304" pitchFamily="18" charset="0"/>
                <a:cs typeface="Arial" panose="020B0604020202020204" pitchFamily="34" charset="0"/>
              </a:rPr>
              <a:t>, with the aim to identify the tissues with high virus concentration (most suitable tissue for virus detection), and, also, to identify the tissues with the minimum viral concentration, to be used in virus elimination procedures.</a:t>
            </a:r>
            <a:r>
              <a:rPr lang="ro-RO" sz="3200" b="1" dirty="0">
                <a:latin typeface="Arial" charset="0"/>
                <a:ea typeface="Arial" charset="0"/>
                <a:cs typeface="Arial" charset="0"/>
              </a:rPr>
              <a:t> </a:t>
            </a:r>
          </a:p>
        </p:txBody>
      </p:sp>
      <p:sp>
        <p:nvSpPr>
          <p:cNvPr id="21" name="TextBox 20"/>
          <p:cNvSpPr txBox="1"/>
          <p:nvPr/>
        </p:nvSpPr>
        <p:spPr>
          <a:xfrm>
            <a:off x="1540469" y="15357593"/>
            <a:ext cx="25755728" cy="5139869"/>
          </a:xfrm>
          <a:prstGeom prst="rect">
            <a:avLst/>
          </a:prstGeom>
          <a:noFill/>
        </p:spPr>
        <p:txBody>
          <a:bodyPr wrap="square" rtlCol="0">
            <a:spAutoFit/>
          </a:bodyPr>
          <a:lstStyle/>
          <a:p>
            <a:pPr algn="just"/>
            <a:r>
              <a:rPr lang="ro-RO" sz="4000" b="1" cap="all" dirty="0">
                <a:latin typeface="Arial" panose="020B0604020202020204" pitchFamily="34" charset="0"/>
                <a:ea typeface="Times New Roman" panose="02020603050405020304" pitchFamily="18" charset="0"/>
                <a:cs typeface="Arial" panose="020B0604020202020204" pitchFamily="34" charset="0"/>
              </a:rPr>
              <a:t>Material and mehods </a:t>
            </a:r>
          </a:p>
          <a:p>
            <a:pPr algn="just"/>
            <a:r>
              <a:rPr lang="en-GB" sz="3200" dirty="0">
                <a:latin typeface="Arial" panose="020B0604020202020204" pitchFamily="34" charset="0"/>
                <a:ea typeface="Times New Roman" panose="02020603050405020304" pitchFamily="18" charset="0"/>
                <a:cs typeface="Arial" panose="020B0604020202020204" pitchFamily="34" charset="0"/>
              </a:rPr>
              <a:t>Different organs and tissues of </a:t>
            </a:r>
            <a:r>
              <a:rPr lang="en-GB" sz="3200" i="1" dirty="0">
                <a:latin typeface="Arial" panose="020B0604020202020204" pitchFamily="34" charset="0"/>
                <a:ea typeface="Times New Roman" panose="02020603050405020304" pitchFamily="18" charset="0"/>
                <a:cs typeface="Arial" panose="020B0604020202020204" pitchFamily="34" charset="0"/>
              </a:rPr>
              <a:t>Vitis vinifera </a:t>
            </a:r>
            <a:r>
              <a:rPr lang="en-GB" sz="3200" dirty="0">
                <a:latin typeface="Arial" panose="020B0604020202020204" pitchFamily="34" charset="0"/>
                <a:ea typeface="Times New Roman" panose="02020603050405020304" pitchFamily="18" charset="0"/>
                <a:cs typeface="Arial" panose="020B0604020202020204" pitchFamily="34" charset="0"/>
              </a:rPr>
              <a:t>L</a:t>
            </a:r>
            <a:r>
              <a:rPr lang="en-GB" sz="3200" i="1" dirty="0">
                <a:latin typeface="Arial" panose="020B0604020202020204" pitchFamily="34" charset="0"/>
                <a:ea typeface="Times New Roman" panose="02020603050405020304" pitchFamily="18" charset="0"/>
                <a:cs typeface="Arial" panose="020B0604020202020204" pitchFamily="34" charset="0"/>
              </a:rPr>
              <a:t>.,</a:t>
            </a:r>
            <a:r>
              <a:rPr lang="en-GB" sz="3200" dirty="0">
                <a:latin typeface="Arial" panose="020B0604020202020204" pitchFamily="34" charset="0"/>
                <a:ea typeface="Times New Roman" panose="02020603050405020304" pitchFamily="18" charset="0"/>
                <a:cs typeface="Arial" panose="020B0604020202020204" pitchFamily="34" charset="0"/>
              </a:rPr>
              <a:t> Negru mare cv. double infected with GPGV + </a:t>
            </a:r>
            <a:r>
              <a:rPr lang="en-GB" sz="3200" dirty="0" err="1">
                <a:latin typeface="Arial" panose="020B0604020202020204" pitchFamily="34" charset="0"/>
                <a:ea typeface="Times New Roman" panose="02020603050405020304" pitchFamily="18" charset="0"/>
                <a:cs typeface="Arial" panose="020B0604020202020204" pitchFamily="34" charset="0"/>
              </a:rPr>
              <a:t>GFkV</a:t>
            </a:r>
            <a:r>
              <a:rPr lang="en-GB" sz="3200" dirty="0">
                <a:latin typeface="Arial" panose="020B0604020202020204" pitchFamily="34" charset="0"/>
                <a:ea typeface="Times New Roman" panose="02020603050405020304" pitchFamily="18" charset="0"/>
                <a:cs typeface="Arial" panose="020B0604020202020204" pitchFamily="34" charset="0"/>
              </a:rPr>
              <a:t> were analysed by ELISA (Clark and Adams, 1977) with commercial reagents (</a:t>
            </a:r>
            <a:r>
              <a:rPr lang="en-GB" sz="3200" dirty="0" err="1">
                <a:latin typeface="Arial" panose="020B0604020202020204" pitchFamily="34" charset="0"/>
                <a:ea typeface="Times New Roman" panose="02020603050405020304" pitchFamily="18" charset="0"/>
                <a:cs typeface="Arial" panose="020B0604020202020204" pitchFamily="34" charset="0"/>
              </a:rPr>
              <a:t>Bioreba</a:t>
            </a:r>
            <a:r>
              <a:rPr lang="en-GB" sz="3200" dirty="0">
                <a:latin typeface="Arial" panose="020B0604020202020204" pitchFamily="34" charset="0"/>
                <a:ea typeface="Times New Roman" panose="02020603050405020304" pitchFamily="18" charset="0"/>
                <a:cs typeface="Arial" panose="020B0604020202020204" pitchFamily="34" charset="0"/>
              </a:rPr>
              <a:t>, Switzerland), following the manufacturer’s instructions, during the </a:t>
            </a:r>
            <a:r>
              <a:rPr lang="en-GB" sz="3200" dirty="0" err="1">
                <a:latin typeface="Arial" panose="020B0604020202020204" pitchFamily="34" charset="0"/>
                <a:ea typeface="Times New Roman" panose="02020603050405020304" pitchFamily="18" charset="0"/>
                <a:cs typeface="Arial" panose="020B0604020202020204" pitchFamily="34" charset="0"/>
              </a:rPr>
              <a:t>phenophases</a:t>
            </a:r>
            <a:r>
              <a:rPr lang="en-GB" sz="3200" dirty="0">
                <a:latin typeface="Arial" panose="020B0604020202020204" pitchFamily="34" charset="0"/>
                <a:ea typeface="Times New Roman" panose="02020603050405020304" pitchFamily="18" charset="0"/>
                <a:cs typeface="Arial" panose="020B0604020202020204" pitchFamily="34" charset="0"/>
              </a:rPr>
              <a:t> of grapevine growth and development. The grafted plants showing GPGV infection symptoms were grown in </a:t>
            </a:r>
            <a:r>
              <a:rPr lang="en-GB" sz="3200" i="1" dirty="0">
                <a:latin typeface="Arial" panose="020B0604020202020204" pitchFamily="34" charset="0"/>
                <a:ea typeface="Times New Roman" panose="02020603050405020304" pitchFamily="18" charset="0"/>
                <a:cs typeface="Arial" panose="020B0604020202020204" pitchFamily="34" charset="0"/>
              </a:rPr>
              <a:t>ex situ</a:t>
            </a:r>
            <a:r>
              <a:rPr lang="en-GB" sz="3200" dirty="0">
                <a:latin typeface="Arial" panose="020B0604020202020204" pitchFamily="34" charset="0"/>
                <a:ea typeface="Times New Roman" panose="02020603050405020304" pitchFamily="18" charset="0"/>
                <a:cs typeface="Arial" panose="020B0604020202020204" pitchFamily="34" charset="0"/>
              </a:rPr>
              <a:t> grapevine collection belonging to INCDBH Ștefănești-Argeș. Two grapevine plants were analysed before flowering (05/16/2023), after flowering (06/24/2023), fall (09/12/2023), and dormancy </a:t>
            </a:r>
            <a:r>
              <a:rPr lang="en-GB" sz="3200" dirty="0" err="1">
                <a:latin typeface="Arial" panose="020B0604020202020204" pitchFamily="34" charset="0"/>
                <a:ea typeface="Times New Roman" panose="02020603050405020304" pitchFamily="18" charset="0"/>
                <a:cs typeface="Arial" panose="020B0604020202020204" pitchFamily="34" charset="0"/>
              </a:rPr>
              <a:t>phenophases</a:t>
            </a:r>
            <a:r>
              <a:rPr lang="en-GB" sz="3200" dirty="0">
                <a:latin typeface="Arial" panose="020B0604020202020204" pitchFamily="34" charset="0"/>
                <a:ea typeface="Times New Roman" panose="02020603050405020304" pitchFamily="18" charset="0"/>
                <a:cs typeface="Arial" panose="020B0604020202020204" pitchFamily="34" charset="0"/>
              </a:rPr>
              <a:t>. From each plant, 2 shoots were analysed, from which were collected: leaf (leaf blade and petiole) located at the base, middle and tip of the shoot; lateral shoot; apex; rachis; berry skin; seed; cane after leave fall. The plant material was grinded and homogenised with extraction buffer at 1/10 ratio (m/v). At completion of reactions, optical densities (OD) were measured with double filter at 405/492 nm, using a Chromate microplate reader (Awareness Technology, Inc., Florida, USA). The sample was considered positive when its OD 405/492 nm value was at least three times the negative control value.</a:t>
            </a:r>
            <a:endParaRPr lang="ro-RO" sz="3200" b="1" dirty="0">
              <a:latin typeface="Arial" charset="0"/>
              <a:ea typeface="Arial" charset="0"/>
              <a:cs typeface="Arial" charset="0"/>
            </a:endParaRPr>
          </a:p>
        </p:txBody>
      </p:sp>
      <p:sp>
        <p:nvSpPr>
          <p:cNvPr id="22" name="TextBox 21"/>
          <p:cNvSpPr txBox="1"/>
          <p:nvPr/>
        </p:nvSpPr>
        <p:spPr>
          <a:xfrm>
            <a:off x="1520441" y="20788826"/>
            <a:ext cx="25741661" cy="3662541"/>
          </a:xfrm>
          <a:prstGeom prst="rect">
            <a:avLst/>
          </a:prstGeom>
          <a:noFill/>
        </p:spPr>
        <p:txBody>
          <a:bodyPr wrap="square" rtlCol="0">
            <a:spAutoFit/>
          </a:bodyPr>
          <a:lstStyle/>
          <a:p>
            <a:r>
              <a:rPr lang="ro-RO" sz="4000" b="1" cap="all" dirty="0">
                <a:latin typeface="Arial" panose="020B0604020202020204" pitchFamily="34" charset="0"/>
                <a:ea typeface="Times New Roman" panose="02020603050405020304" pitchFamily="18" charset="0"/>
                <a:cs typeface="Arial" panose="020B0604020202020204" pitchFamily="34" charset="0"/>
              </a:rPr>
              <a:t>Results and discussion</a:t>
            </a:r>
          </a:p>
          <a:p>
            <a:pPr algn="just"/>
            <a:r>
              <a:rPr lang="en-GB" sz="3200" dirty="0">
                <a:latin typeface="Arial" panose="020B0604020202020204" pitchFamily="34" charset="0"/>
                <a:ea typeface="Times New Roman" panose="02020603050405020304" pitchFamily="18" charset="0"/>
                <a:cs typeface="Arial" panose="020B0604020202020204" pitchFamily="34" charset="0"/>
              </a:rPr>
              <a:t>The most important strategy to prevent the viruses spread is the use of healthy propagation material, selected through periodic monitoring followed by the elimination of diseased plants, or obtained by virus elimination methods. It is known that the virus titre is variable during the vegetation period in different organs and tissues of the plant. </a:t>
            </a:r>
            <a:endParaRPr lang="en-US" sz="3200" dirty="0">
              <a:latin typeface="Arial" panose="020B0604020202020204" pitchFamily="34" charset="0"/>
              <a:ea typeface="Times New Roman" panose="02020603050405020304" pitchFamily="18" charset="0"/>
              <a:cs typeface="Arial" panose="020B0604020202020204" pitchFamily="34" charset="0"/>
            </a:endParaRPr>
          </a:p>
          <a:p>
            <a:pPr algn="just">
              <a:buNone/>
            </a:pPr>
            <a:r>
              <a:rPr lang="ro-RO" sz="3200" dirty="0">
                <a:latin typeface="Arial" panose="020B0604020202020204" pitchFamily="34" charset="0"/>
                <a:ea typeface="Times New Roman" panose="02020603050405020304" pitchFamily="18" charset="0"/>
                <a:cs typeface="Arial" panose="020B0604020202020204" pitchFamily="34" charset="0"/>
              </a:rPr>
              <a:t>Below are presented the </a:t>
            </a:r>
            <a:r>
              <a:rPr lang="en-GB" sz="3200" dirty="0">
                <a:latin typeface="Arial" panose="020B0604020202020204" pitchFamily="34" charset="0"/>
                <a:ea typeface="Times New Roman" panose="02020603050405020304" pitchFamily="18" charset="0"/>
                <a:cs typeface="Arial" panose="020B0604020202020204" pitchFamily="34" charset="0"/>
              </a:rPr>
              <a:t>ELISA results on 2 plants belonging to Negru mare genotype </a:t>
            </a:r>
            <a:r>
              <a:rPr lang="ro-RO" sz="3200" dirty="0">
                <a:latin typeface="Arial" panose="020B0604020202020204" pitchFamily="34" charset="0"/>
                <a:ea typeface="Times New Roman" panose="02020603050405020304" pitchFamily="18" charset="0"/>
                <a:cs typeface="Arial" panose="020B0604020202020204" pitchFamily="34" charset="0"/>
              </a:rPr>
              <a:t>natural </a:t>
            </a:r>
            <a:r>
              <a:rPr lang="en-GB" sz="3200" dirty="0">
                <a:latin typeface="Arial" panose="020B0604020202020204" pitchFamily="34" charset="0"/>
                <a:ea typeface="Times New Roman" panose="02020603050405020304" pitchFamily="18" charset="0"/>
                <a:cs typeface="Arial" panose="020B0604020202020204" pitchFamily="34" charset="0"/>
              </a:rPr>
              <a:t>infected with </a:t>
            </a:r>
            <a:r>
              <a:rPr lang="en-GB" sz="3200" dirty="0" err="1">
                <a:latin typeface="Arial" panose="020B0604020202020204" pitchFamily="34" charset="0"/>
                <a:ea typeface="Times New Roman" panose="02020603050405020304" pitchFamily="18" charset="0"/>
                <a:cs typeface="Arial" panose="020B0604020202020204" pitchFamily="34" charset="0"/>
              </a:rPr>
              <a:t>GFkV</a:t>
            </a:r>
            <a:r>
              <a:rPr lang="en-GB" sz="3200" dirty="0">
                <a:latin typeface="Arial" panose="020B0604020202020204" pitchFamily="34" charset="0"/>
                <a:ea typeface="Times New Roman" panose="02020603050405020304" pitchFamily="18" charset="0"/>
                <a:cs typeface="Arial" panose="020B0604020202020204" pitchFamily="34" charset="0"/>
              </a:rPr>
              <a:t> + GPGV </a:t>
            </a:r>
            <a:r>
              <a:rPr lang="ro-RO" sz="3200" dirty="0">
                <a:latin typeface="Arial" panose="020B0604020202020204" pitchFamily="34" charset="0"/>
                <a:ea typeface="Times New Roman" panose="02020603050405020304" pitchFamily="18" charset="0"/>
                <a:cs typeface="Arial" panose="020B0604020202020204" pitchFamily="34" charset="0"/>
              </a:rPr>
              <a:t> </a:t>
            </a:r>
            <a:r>
              <a:rPr lang="en-GB" sz="3200" dirty="0">
                <a:latin typeface="Arial" panose="020B0604020202020204" pitchFamily="34" charset="0"/>
                <a:ea typeface="Times New Roman" panose="02020603050405020304" pitchFamily="18" charset="0"/>
                <a:cs typeface="Arial" panose="020B0604020202020204" pitchFamily="34" charset="0"/>
              </a:rPr>
              <a:t>viral complex, cultivated ex situ, from different organs located in different zones of the trunk, in the vegetation </a:t>
            </a:r>
            <a:r>
              <a:rPr lang="en-GB" sz="3200" dirty="0" err="1">
                <a:latin typeface="Arial" panose="020B0604020202020204" pitchFamily="34" charset="0"/>
                <a:ea typeface="Times New Roman" panose="02020603050405020304" pitchFamily="18" charset="0"/>
                <a:cs typeface="Arial" panose="020B0604020202020204" pitchFamily="34" charset="0"/>
              </a:rPr>
              <a:t>phenophase</a:t>
            </a:r>
            <a:r>
              <a:rPr lang="ro-RO" sz="3200" dirty="0">
                <a:latin typeface="Arial" panose="020B0604020202020204" pitchFamily="34" charset="0"/>
                <a:ea typeface="Times New Roman" panose="02020603050405020304" pitchFamily="18" charset="0"/>
                <a:cs typeface="Arial" panose="020B0604020202020204" pitchFamily="34" charset="0"/>
              </a:rPr>
              <a:t>s. </a:t>
            </a:r>
            <a:r>
              <a:rPr lang="en-GB" sz="3200" dirty="0">
                <a:latin typeface="Arial" panose="020B0604020202020204" pitchFamily="34" charset="0"/>
                <a:ea typeface="Times New Roman" panose="02020603050405020304" pitchFamily="18" charset="0"/>
                <a:cs typeface="Arial" panose="020B0604020202020204" pitchFamily="34" charset="0"/>
              </a:rPr>
              <a:t>OD = optical density at 405/492 nm. The test result was expressed as positive (+) = presence of virus, negative (-) = not identified by ELISA, and nt. = not tested.</a:t>
            </a:r>
            <a:endParaRPr lang="ro-RO" sz="3200" b="1" dirty="0">
              <a:latin typeface="Arial" charset="0"/>
              <a:ea typeface="Arial" charset="0"/>
              <a:cs typeface="Arial" charset="0"/>
            </a:endParaRPr>
          </a:p>
        </p:txBody>
      </p:sp>
      <p:sp>
        <p:nvSpPr>
          <p:cNvPr id="23" name="TextBox 22"/>
          <p:cNvSpPr txBox="1"/>
          <p:nvPr/>
        </p:nvSpPr>
        <p:spPr>
          <a:xfrm>
            <a:off x="10375823" y="32709355"/>
            <a:ext cx="17067808" cy="4647426"/>
          </a:xfrm>
          <a:prstGeom prst="rect">
            <a:avLst/>
          </a:prstGeom>
          <a:noFill/>
        </p:spPr>
        <p:txBody>
          <a:bodyPr wrap="square" rtlCol="0">
            <a:spAutoFit/>
          </a:bodyPr>
          <a:lstStyle/>
          <a:p>
            <a:pPr algn="just"/>
            <a:r>
              <a:rPr lang="en-GB" sz="4000" b="1" cap="all" dirty="0">
                <a:latin typeface="Arial" panose="020B0604020202020204" pitchFamily="34" charset="0"/>
                <a:ea typeface="Times New Roman" panose="02020603050405020304" pitchFamily="18" charset="0"/>
                <a:cs typeface="Arial" panose="020B0604020202020204" pitchFamily="34" charset="0"/>
              </a:rPr>
              <a:t>Conclusions</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algn="just">
              <a:buNone/>
            </a:pPr>
            <a:r>
              <a:rPr lang="en-GB"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GB" sz="3200" dirty="0">
                <a:latin typeface="Times New Roman" panose="02020603050405020304" pitchFamily="18" charset="0"/>
                <a:ea typeface="Times New Roman" panose="02020603050405020304" pitchFamily="18" charset="0"/>
              </a:rPr>
              <a:t>The detection of </a:t>
            </a:r>
            <a:r>
              <a:rPr lang="en-GB" sz="3200" dirty="0" err="1">
                <a:latin typeface="Times New Roman" panose="02020603050405020304" pitchFamily="18" charset="0"/>
                <a:ea typeface="Times New Roman" panose="02020603050405020304" pitchFamily="18" charset="0"/>
              </a:rPr>
              <a:t>GPGV+GFkV</a:t>
            </a:r>
            <a:r>
              <a:rPr lang="en-GB" sz="3200" dirty="0">
                <a:latin typeface="Times New Roman" panose="02020603050405020304" pitchFamily="18" charset="0"/>
                <a:ea typeface="Times New Roman" panose="02020603050405020304" pitchFamily="18" charset="0"/>
              </a:rPr>
              <a:t> viral complex </a:t>
            </a:r>
          </a:p>
          <a:p>
            <a:pPr algn="just">
              <a:buNone/>
            </a:pPr>
            <a:r>
              <a:rPr lang="en-GB" sz="3200" dirty="0">
                <a:latin typeface="Times New Roman" panose="02020603050405020304" pitchFamily="18" charset="0"/>
                <a:ea typeface="Times New Roman" panose="02020603050405020304" pitchFamily="18" charset="0"/>
              </a:rPr>
              <a:t>can be realized by ELISA  both in the vegetation </a:t>
            </a:r>
          </a:p>
          <a:p>
            <a:pPr algn="just">
              <a:buNone/>
            </a:pPr>
            <a:r>
              <a:rPr lang="en-GB" sz="3200" dirty="0">
                <a:latin typeface="Times New Roman" panose="02020603050405020304" pitchFamily="18" charset="0"/>
                <a:ea typeface="Times New Roman" panose="02020603050405020304" pitchFamily="18" charset="0"/>
              </a:rPr>
              <a:t>and dormancy. The highest ELISA values have been </a:t>
            </a:r>
          </a:p>
          <a:p>
            <a:pPr algn="just">
              <a:buNone/>
            </a:pPr>
            <a:r>
              <a:rPr lang="en-GB" sz="3200" dirty="0">
                <a:latin typeface="Times New Roman" panose="02020603050405020304" pitchFamily="18" charset="0"/>
                <a:ea typeface="Times New Roman" panose="02020603050405020304" pitchFamily="18" charset="0"/>
              </a:rPr>
              <a:t>registered before  flowering </a:t>
            </a:r>
            <a:r>
              <a:rPr lang="en-GB" sz="3200" dirty="0" err="1">
                <a:latin typeface="Times New Roman" panose="02020603050405020304" pitchFamily="18" charset="0"/>
                <a:ea typeface="Times New Roman" panose="02020603050405020304" pitchFamily="18" charset="0"/>
              </a:rPr>
              <a:t>phenophase</a:t>
            </a:r>
            <a:r>
              <a:rPr lang="en-GB" sz="3200" dirty="0">
                <a:latin typeface="Times New Roman" panose="02020603050405020304" pitchFamily="18" charset="0"/>
                <a:ea typeface="Times New Roman" panose="02020603050405020304" pitchFamily="18" charset="0"/>
              </a:rPr>
              <a:t> for both viruses</a:t>
            </a:r>
          </a:p>
          <a:p>
            <a:pPr algn="just">
              <a:buNone/>
            </a:pPr>
            <a:r>
              <a:rPr lang="en-GB" sz="3200" dirty="0">
                <a:latin typeface="Times New Roman" panose="02020603050405020304" pitchFamily="18" charset="0"/>
                <a:ea typeface="Times New Roman" panose="02020603050405020304" pitchFamily="18" charset="0"/>
              </a:rPr>
              <a:t> in leaf blade and petiole.</a:t>
            </a:r>
            <a:endParaRPr lang="en-US" sz="3200" dirty="0">
              <a:latin typeface="Times New Roman" panose="02020603050405020304" pitchFamily="18" charset="0"/>
              <a:ea typeface="Times New Roman" panose="02020603050405020304" pitchFamily="18" charset="0"/>
            </a:endParaRPr>
          </a:p>
          <a:p>
            <a:pPr algn="just"/>
            <a:r>
              <a:rPr lang="en-GB" sz="3200" dirty="0">
                <a:latin typeface="Times New Roman" panose="02020603050405020304" pitchFamily="18" charset="0"/>
                <a:ea typeface="Times New Roman" panose="02020603050405020304" pitchFamily="18" charset="0"/>
              </a:rPr>
              <a:t>■ Since GPGV and </a:t>
            </a:r>
            <a:r>
              <a:rPr lang="en-GB" sz="3200" dirty="0" err="1">
                <a:latin typeface="Times New Roman" panose="02020603050405020304" pitchFamily="18" charset="0"/>
                <a:ea typeface="Times New Roman" panose="02020603050405020304" pitchFamily="18" charset="0"/>
              </a:rPr>
              <a:t>GFkV</a:t>
            </a:r>
            <a:r>
              <a:rPr lang="en-GB" sz="3200" dirty="0">
                <a:latin typeface="Times New Roman" panose="02020603050405020304" pitchFamily="18" charset="0"/>
                <a:ea typeface="Times New Roman" panose="02020603050405020304" pitchFamily="18" charset="0"/>
              </a:rPr>
              <a:t> concentrations are fluctuating</a:t>
            </a:r>
            <a:r>
              <a:rPr lang="ro-RO" sz="3200" dirty="0">
                <a:latin typeface="Times New Roman" panose="02020603050405020304" pitchFamily="18" charset="0"/>
                <a:ea typeface="Times New Roman" panose="02020603050405020304" pitchFamily="18" charset="0"/>
              </a:rPr>
              <a:t> </a:t>
            </a:r>
            <a:r>
              <a:rPr lang="en-GB" sz="3200" dirty="0">
                <a:latin typeface="Times New Roman" panose="02020603050405020304" pitchFamily="18" charset="0"/>
                <a:ea typeface="Times New Roman" panose="02020603050405020304" pitchFamily="18" charset="0"/>
              </a:rPr>
              <a:t>in apex, the initiation of tissue cultures to eliminate  the viral complex can be done in different grapevine during the active growth period of the plant.</a:t>
            </a:r>
            <a:endParaRPr lang="ro-RO" sz="3200" dirty="0">
              <a:latin typeface="Arial" charset="0"/>
              <a:ea typeface="Arial" charset="0"/>
              <a:cs typeface="Arial" charset="0"/>
            </a:endParaRPr>
          </a:p>
        </p:txBody>
      </p:sp>
      <p:cxnSp>
        <p:nvCxnSpPr>
          <p:cNvPr id="24" name="Straight Connector 23"/>
          <p:cNvCxnSpPr/>
          <p:nvPr/>
        </p:nvCxnSpPr>
        <p:spPr>
          <a:xfrm>
            <a:off x="2568" y="7072148"/>
            <a:ext cx="28797858"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4691" y="6905772"/>
            <a:ext cx="28797858"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641363" y="37912767"/>
            <a:ext cx="25839723" cy="3662541"/>
          </a:xfrm>
          <a:prstGeom prst="rect">
            <a:avLst/>
          </a:prstGeom>
          <a:noFill/>
        </p:spPr>
        <p:txBody>
          <a:bodyPr wrap="square" rtlCol="0">
            <a:spAutoFit/>
          </a:bodyPr>
          <a:lstStyle/>
          <a:p>
            <a:r>
              <a:rPr lang="ro-RO" sz="4000" b="1" cap="all" noProof="1">
                <a:latin typeface="Arial" panose="020B0604020202020204" pitchFamily="34" charset="0"/>
                <a:ea typeface="Arial" charset="0"/>
                <a:cs typeface="Arial" panose="020B0604020202020204" pitchFamily="34" charset="0"/>
              </a:rPr>
              <a:t>Selective bibliography</a:t>
            </a:r>
          </a:p>
          <a:p>
            <a:pPr algn="just"/>
            <a:r>
              <a:rPr lang="ro-RO" sz="3200" noProof="1">
                <a:latin typeface="Arial" charset="0"/>
                <a:ea typeface="Arial" charset="0"/>
                <a:cs typeface="Arial" charset="0"/>
              </a:rPr>
              <a:t>Krebelj A.J., Čepin U., Ravnikar M., Novak M.P., 2015. Spatio-temporal distribution of Grapevine fanleaf virus (GFLV) in grapevine. Eur. J. Plant Pathol., 142, 159–171</a:t>
            </a:r>
            <a:endParaRPr lang="en-US" sz="3200" noProof="1">
              <a:latin typeface="Arial" charset="0"/>
              <a:ea typeface="Arial" charset="0"/>
              <a:cs typeface="Arial" charset="0"/>
            </a:endParaRPr>
          </a:p>
          <a:p>
            <a:pPr algn="just"/>
            <a:r>
              <a:rPr lang="en-US" sz="3200" noProof="1">
                <a:latin typeface="Arial" charset="0"/>
                <a:ea typeface="Arial" charset="0"/>
                <a:cs typeface="Arial" charset="0"/>
              </a:rPr>
              <a:t>Osman F., Golino D., Hodzic E., Rowhani A., 2018. Virus Distribution and Seasonal Changes of Grapevine Leafroll-Associated Viruses. Am. J. Enol. Vitic., 69(1), 70-76.</a:t>
            </a:r>
            <a:r>
              <a:rPr lang="ro-RO" sz="3200" noProof="1">
                <a:latin typeface="Arial" charset="0"/>
                <a:ea typeface="Arial" charset="0"/>
                <a:cs typeface="Arial" charset="0"/>
              </a:rPr>
              <a:t>.</a:t>
            </a:r>
            <a:endParaRPr lang="en-US" sz="3200" noProof="1">
              <a:latin typeface="Arial" charset="0"/>
              <a:ea typeface="Arial" charset="0"/>
              <a:cs typeface="Arial" charset="0"/>
            </a:endParaRPr>
          </a:p>
          <a:p>
            <a:pPr algn="just"/>
            <a:r>
              <a:rPr lang="en-US" sz="3200" noProof="1">
                <a:latin typeface="Arial" charset="0"/>
                <a:ea typeface="Arial" charset="0"/>
                <a:cs typeface="Arial" charset="0"/>
              </a:rPr>
              <a:t>Fuchs, M., 2025. Grapevine viruses: Did you say more than a hundred? J. Plant Pathol., 107, 217–227. https://doi.org/10.1007/s42161-024-01819-5.</a:t>
            </a:r>
            <a:endParaRPr lang="ro-RO" sz="3200" noProof="1">
              <a:latin typeface="Arial" charset="0"/>
              <a:ea typeface="Arial" charset="0"/>
              <a:cs typeface="Arial" charset="0"/>
            </a:endParaRPr>
          </a:p>
        </p:txBody>
      </p:sp>
      <p:sp>
        <p:nvSpPr>
          <p:cNvPr id="12" name="TextBox 11"/>
          <p:cNvSpPr txBox="1"/>
          <p:nvPr/>
        </p:nvSpPr>
        <p:spPr>
          <a:xfrm>
            <a:off x="5789239" y="2700756"/>
            <a:ext cx="16769964" cy="4716273"/>
          </a:xfrm>
          <a:prstGeom prst="rect">
            <a:avLst/>
          </a:prstGeom>
          <a:noFill/>
        </p:spPr>
        <p:txBody>
          <a:bodyPr wrap="square" rtlCol="0">
            <a:spAutoFit/>
          </a:bodyPr>
          <a:lstStyle/>
          <a:p>
            <a:pPr algn="ctr"/>
            <a:r>
              <a:rPr lang="ro-RO" sz="7902" b="1" dirty="0">
                <a:latin typeface="Arial Black" panose="020B0A04020102020204" pitchFamily="34" charset="0"/>
              </a:rPr>
              <a:t>CONFERINȚA NAȚIONALĂ </a:t>
            </a:r>
            <a:r>
              <a:rPr lang="en-US" sz="7902" b="1" dirty="0">
                <a:latin typeface="Arial Black" panose="020B0A04020102020204" pitchFamily="34" charset="0"/>
              </a:rPr>
              <a:t>“</a:t>
            </a:r>
            <a:r>
              <a:rPr lang="ro-RO" sz="7902" b="1" dirty="0">
                <a:latin typeface="Arial Black" panose="020B0A04020102020204" pitchFamily="34" charset="0"/>
              </a:rPr>
              <a:t>ANIVERSAREA</a:t>
            </a:r>
            <a:r>
              <a:rPr lang="en-US" sz="7902" b="1" dirty="0">
                <a:latin typeface="Arial Black" panose="020B0A04020102020204" pitchFamily="34" charset="0"/>
              </a:rPr>
              <a:t> ICAR”</a:t>
            </a:r>
          </a:p>
          <a:p>
            <a:pPr algn="ctr"/>
            <a:r>
              <a:rPr lang="en-US" sz="7902" b="1" dirty="0">
                <a:latin typeface="Arial Black" panose="020B0A04020102020204" pitchFamily="34" charset="0"/>
              </a:rPr>
              <a:t>Edi</a:t>
            </a:r>
            <a:r>
              <a:rPr lang="ro-RO" sz="7902" b="1" dirty="0" err="1">
                <a:latin typeface="Arial Black" panose="020B0A04020102020204" pitchFamily="34" charset="0"/>
              </a:rPr>
              <a:t>ția</a:t>
            </a:r>
            <a:r>
              <a:rPr lang="ro-RO" sz="7902" b="1" dirty="0">
                <a:latin typeface="Arial Black" panose="020B0A04020102020204" pitchFamily="34" charset="0"/>
              </a:rPr>
              <a:t> IV – 29 mai 2025</a:t>
            </a:r>
          </a:p>
          <a:p>
            <a:endParaRPr lang="en-US" sz="6350" dirty="0"/>
          </a:p>
        </p:txBody>
      </p:sp>
      <p:sp>
        <p:nvSpPr>
          <p:cNvPr id="16" name="TextBox 15"/>
          <p:cNvSpPr txBox="1"/>
          <p:nvPr/>
        </p:nvSpPr>
        <p:spPr>
          <a:xfrm>
            <a:off x="23681400" y="4999757"/>
            <a:ext cx="3580702" cy="3812030"/>
          </a:xfrm>
          <a:prstGeom prst="rect">
            <a:avLst/>
          </a:prstGeom>
          <a:noFill/>
        </p:spPr>
        <p:txBody>
          <a:bodyPr wrap="square" rtlCol="0">
            <a:spAutoFit/>
          </a:bodyPr>
          <a:lstStyle/>
          <a:p>
            <a:r>
              <a:rPr lang="ro-RO" sz="3556" dirty="0"/>
              <a:t>Sigla Instituției </a:t>
            </a:r>
          </a:p>
          <a:p>
            <a:r>
              <a:rPr lang="ro-RO" sz="3556" dirty="0"/>
              <a:t>autorului principal</a:t>
            </a:r>
          </a:p>
          <a:p>
            <a:endParaRPr lang="ro-RO" sz="4267" dirty="0"/>
          </a:p>
          <a:p>
            <a:endParaRPr lang="ro-RO" sz="4267" dirty="0"/>
          </a:p>
          <a:p>
            <a:endParaRPr lang="ro-RO" sz="4267" dirty="0"/>
          </a:p>
          <a:p>
            <a:endParaRPr lang="en-US" sz="4267" dirty="0"/>
          </a:p>
        </p:txBody>
      </p:sp>
      <p:pic>
        <p:nvPicPr>
          <p:cNvPr id="2" name="Picture 1">
            <a:extLst>
              <a:ext uri="{FF2B5EF4-FFF2-40B4-BE49-F238E27FC236}">
                <a16:creationId xmlns:a16="http://schemas.microsoft.com/office/drawing/2014/main" id="{E1FB4BDC-D4C0-8822-5F15-8E6513997466}"/>
              </a:ext>
            </a:extLst>
          </p:cNvPr>
          <p:cNvPicPr>
            <a:picLocks noChangeAspect="1"/>
          </p:cNvPicPr>
          <p:nvPr/>
        </p:nvPicPr>
        <p:blipFill>
          <a:blip r:embed="rId3"/>
          <a:stretch>
            <a:fillRect/>
          </a:stretch>
        </p:blipFill>
        <p:spPr>
          <a:xfrm>
            <a:off x="23058434" y="1805150"/>
            <a:ext cx="4379727" cy="4379727"/>
          </a:xfrm>
          <a:prstGeom prst="rect">
            <a:avLst/>
          </a:prstGeom>
        </p:spPr>
      </p:pic>
      <p:graphicFrame>
        <p:nvGraphicFramePr>
          <p:cNvPr id="3" name="Table 2">
            <a:extLst>
              <a:ext uri="{FF2B5EF4-FFF2-40B4-BE49-F238E27FC236}">
                <a16:creationId xmlns:a16="http://schemas.microsoft.com/office/drawing/2014/main" id="{7D3693AA-BEE6-3C27-9145-A8573D3256F9}"/>
              </a:ext>
            </a:extLst>
          </p:cNvPr>
          <p:cNvGraphicFramePr>
            <a:graphicFrameLocks noGrp="1"/>
          </p:cNvGraphicFramePr>
          <p:nvPr>
            <p:extLst>
              <p:ext uri="{D42A27DB-BD31-4B8C-83A1-F6EECF244321}">
                <p14:modId xmlns:p14="http://schemas.microsoft.com/office/powerpoint/2010/main" val="54545838"/>
              </p:ext>
            </p:extLst>
          </p:nvPr>
        </p:nvGraphicFramePr>
        <p:xfrm>
          <a:off x="1641363" y="25511574"/>
          <a:ext cx="9390895" cy="4783877"/>
        </p:xfrm>
        <a:graphic>
          <a:graphicData uri="http://schemas.openxmlformats.org/drawingml/2006/table">
            <a:tbl>
              <a:tblPr firstRow="1" firstCol="1" bandRow="1">
                <a:tableStyleId>{00A15C55-8517-42AA-B614-E9B94910E393}</a:tableStyleId>
              </a:tblPr>
              <a:tblGrid>
                <a:gridCol w="2033433">
                  <a:extLst>
                    <a:ext uri="{9D8B030D-6E8A-4147-A177-3AD203B41FA5}">
                      <a16:colId xmlns:a16="http://schemas.microsoft.com/office/drawing/2014/main" val="2476467976"/>
                    </a:ext>
                  </a:extLst>
                </a:gridCol>
                <a:gridCol w="730824">
                  <a:extLst>
                    <a:ext uri="{9D8B030D-6E8A-4147-A177-3AD203B41FA5}">
                      <a16:colId xmlns:a16="http://schemas.microsoft.com/office/drawing/2014/main" val="2899720932"/>
                    </a:ext>
                  </a:extLst>
                </a:gridCol>
                <a:gridCol w="827383">
                  <a:extLst>
                    <a:ext uri="{9D8B030D-6E8A-4147-A177-3AD203B41FA5}">
                      <a16:colId xmlns:a16="http://schemas.microsoft.com/office/drawing/2014/main" val="633227252"/>
                    </a:ext>
                  </a:extLst>
                </a:gridCol>
                <a:gridCol w="827383">
                  <a:extLst>
                    <a:ext uri="{9D8B030D-6E8A-4147-A177-3AD203B41FA5}">
                      <a16:colId xmlns:a16="http://schemas.microsoft.com/office/drawing/2014/main" val="8752691"/>
                    </a:ext>
                  </a:extLst>
                </a:gridCol>
                <a:gridCol w="816970">
                  <a:extLst>
                    <a:ext uri="{9D8B030D-6E8A-4147-A177-3AD203B41FA5}">
                      <a16:colId xmlns:a16="http://schemas.microsoft.com/office/drawing/2014/main" val="3744287894"/>
                    </a:ext>
                  </a:extLst>
                </a:gridCol>
                <a:gridCol w="816970">
                  <a:extLst>
                    <a:ext uri="{9D8B030D-6E8A-4147-A177-3AD203B41FA5}">
                      <a16:colId xmlns:a16="http://schemas.microsoft.com/office/drawing/2014/main" val="3093579252"/>
                    </a:ext>
                  </a:extLst>
                </a:gridCol>
                <a:gridCol w="816970">
                  <a:extLst>
                    <a:ext uri="{9D8B030D-6E8A-4147-A177-3AD203B41FA5}">
                      <a16:colId xmlns:a16="http://schemas.microsoft.com/office/drawing/2014/main" val="3359491856"/>
                    </a:ext>
                  </a:extLst>
                </a:gridCol>
                <a:gridCol w="816970">
                  <a:extLst>
                    <a:ext uri="{9D8B030D-6E8A-4147-A177-3AD203B41FA5}">
                      <a16:colId xmlns:a16="http://schemas.microsoft.com/office/drawing/2014/main" val="4291596808"/>
                    </a:ext>
                  </a:extLst>
                </a:gridCol>
                <a:gridCol w="851996">
                  <a:extLst>
                    <a:ext uri="{9D8B030D-6E8A-4147-A177-3AD203B41FA5}">
                      <a16:colId xmlns:a16="http://schemas.microsoft.com/office/drawing/2014/main" val="3781185657"/>
                    </a:ext>
                  </a:extLst>
                </a:gridCol>
                <a:gridCol w="851996">
                  <a:extLst>
                    <a:ext uri="{9D8B030D-6E8A-4147-A177-3AD203B41FA5}">
                      <a16:colId xmlns:a16="http://schemas.microsoft.com/office/drawing/2014/main" val="4100090875"/>
                    </a:ext>
                  </a:extLst>
                </a:gridCol>
              </a:tblGrid>
              <a:tr h="286208">
                <a:tc rowSpan="3" gridSpan="2">
                  <a:txBody>
                    <a:bodyPr/>
                    <a:lstStyle/>
                    <a:p>
                      <a:pPr algn="ctr">
                        <a:buNone/>
                      </a:pPr>
                      <a:r>
                        <a:rPr lang="ro-RO" sz="1400" dirty="0">
                          <a:effectLst/>
                          <a:latin typeface="Arial" panose="020B0604020202020204" pitchFamily="34" charset="0"/>
                          <a:cs typeface="Arial" panose="020B0604020202020204" pitchFamily="34" charset="0"/>
                        </a:rPr>
                        <a:t>Sampling location</a:t>
                      </a:r>
                      <a:endParaRPr lang="en-US" sz="1400" dirty="0">
                        <a:effectLst/>
                        <a:latin typeface="Arial" panose="020B0604020202020204" pitchFamily="34" charset="0"/>
                        <a:cs typeface="Arial" panose="020B0604020202020204" pitchFamily="34" charset="0"/>
                      </a:endParaRPr>
                    </a:p>
                    <a:p>
                      <a:pPr algn="ctr">
                        <a:buNone/>
                      </a:pPr>
                      <a:r>
                        <a:rPr lang="ro-RO" sz="1400" dirty="0">
                          <a:effectLst/>
                          <a:latin typeface="Arial" panose="020B0604020202020204" pitchFamily="34" charset="0"/>
                          <a:cs typeface="Arial" panose="020B0604020202020204" pitchFamily="34" charset="0"/>
                        </a:rPr>
                        <a:t>and  biological material type</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rowSpan="3" hMerge="1">
                  <a:txBody>
                    <a:bodyPr/>
                    <a:lstStyle/>
                    <a:p>
                      <a:endParaRPr lang="en-US"/>
                    </a:p>
                  </a:txBody>
                  <a:tcPr/>
                </a:tc>
                <a:tc gridSpan="4">
                  <a:txBody>
                    <a:bodyPr/>
                    <a:lstStyle/>
                    <a:p>
                      <a:pPr algn="ctr">
                        <a:buNone/>
                      </a:pPr>
                      <a:r>
                        <a:rPr lang="ro-RO" sz="1400">
                          <a:effectLst/>
                          <a:latin typeface="Arial" panose="020B0604020202020204" pitchFamily="34" charset="0"/>
                          <a:cs typeface="Arial" panose="020B0604020202020204" pitchFamily="34" charset="0"/>
                        </a:rPr>
                        <a:t>Shoot  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buNone/>
                      </a:pPr>
                      <a:r>
                        <a:rPr lang="ro-RO" sz="1400">
                          <a:effectLst/>
                          <a:latin typeface="Arial" panose="020B0604020202020204" pitchFamily="34" charset="0"/>
                          <a:cs typeface="Arial" panose="020B0604020202020204" pitchFamily="34" charset="0"/>
                        </a:rPr>
                        <a:t>Shoot  2</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09948055"/>
                  </a:ext>
                </a:extLst>
              </a:tr>
              <a:tr h="286208">
                <a:tc gridSpan="2" vMerge="1">
                  <a:txBody>
                    <a:bodyPr/>
                    <a:lstStyle/>
                    <a:p>
                      <a:endParaRPr lang="en-US"/>
                    </a:p>
                  </a:txBody>
                  <a:tcPr/>
                </a:tc>
                <a:tc hMerge="1" vMerge="1">
                  <a:txBody>
                    <a:bodyPr/>
                    <a:lstStyle/>
                    <a:p>
                      <a:endParaRPr lang="en-US"/>
                    </a:p>
                  </a:txBody>
                  <a:tcPr/>
                </a:tc>
                <a:tc gridSpan="2">
                  <a:txBody>
                    <a:bodyPr/>
                    <a:lstStyle/>
                    <a:p>
                      <a:pPr algn="ctr">
                        <a:buNone/>
                      </a:pPr>
                      <a:r>
                        <a:rPr lang="ro-RO" sz="1400">
                          <a:effectLst/>
                          <a:latin typeface="Arial" panose="020B0604020202020204" pitchFamily="34" charset="0"/>
                          <a:cs typeface="Arial" panose="020B0604020202020204" pitchFamily="34" charset="0"/>
                        </a:rPr>
                        <a:t>GFKV</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tc gridSpan="2">
                  <a:txBody>
                    <a:bodyPr/>
                    <a:lstStyle/>
                    <a:p>
                      <a:pPr algn="ctr">
                        <a:buNone/>
                      </a:pPr>
                      <a:r>
                        <a:rPr lang="ro-RO" sz="1400">
                          <a:effectLst/>
                          <a:latin typeface="Arial" panose="020B0604020202020204" pitchFamily="34" charset="0"/>
                          <a:cs typeface="Arial" panose="020B0604020202020204" pitchFamily="34" charset="0"/>
                        </a:rPr>
                        <a:t>GPGV</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tc gridSpan="2">
                  <a:txBody>
                    <a:bodyPr/>
                    <a:lstStyle/>
                    <a:p>
                      <a:pPr algn="ctr">
                        <a:buNone/>
                      </a:pPr>
                      <a:r>
                        <a:rPr lang="ro-RO" sz="1400">
                          <a:effectLst/>
                          <a:latin typeface="Arial" panose="020B0604020202020204" pitchFamily="34" charset="0"/>
                          <a:cs typeface="Arial" panose="020B0604020202020204" pitchFamily="34" charset="0"/>
                        </a:rPr>
                        <a:t>GFKV</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tc gridSpan="2">
                  <a:txBody>
                    <a:bodyPr/>
                    <a:lstStyle/>
                    <a:p>
                      <a:pPr algn="ctr">
                        <a:buNone/>
                      </a:pPr>
                      <a:r>
                        <a:rPr lang="ro-RO" sz="1400">
                          <a:effectLst/>
                          <a:latin typeface="Arial" panose="020B0604020202020204" pitchFamily="34" charset="0"/>
                          <a:cs typeface="Arial" panose="020B0604020202020204" pitchFamily="34" charset="0"/>
                        </a:rPr>
                        <a:t>GPGV</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extLst>
                  <a:ext uri="{0D108BD9-81ED-4DB2-BD59-A6C34878D82A}">
                    <a16:rowId xmlns:a16="http://schemas.microsoft.com/office/drawing/2014/main" val="247394217"/>
                  </a:ext>
                </a:extLst>
              </a:tr>
              <a:tr h="286208">
                <a:tc gridSpan="2" vMerge="1">
                  <a:txBody>
                    <a:bodyPr/>
                    <a:lstStyle/>
                    <a:p>
                      <a:endParaRPr lang="en-US"/>
                    </a:p>
                  </a:txBody>
                  <a:tcPr/>
                </a:tc>
                <a:tc hMerge="1" vMerge="1">
                  <a:txBody>
                    <a:bodyPr/>
                    <a:lstStyle/>
                    <a:p>
                      <a:endParaRPr lang="en-US"/>
                    </a:p>
                  </a:txBody>
                  <a:tcPr/>
                </a:tc>
                <a:tc>
                  <a:txBody>
                    <a:bodyPr/>
                    <a:lstStyle/>
                    <a:p>
                      <a:pPr algn="ctr">
                        <a:buNone/>
                      </a:pPr>
                      <a:r>
                        <a:rPr lang="ro-RO" sz="1400">
                          <a:effectLst/>
                          <a:latin typeface="Arial" panose="020B0604020202020204" pitchFamily="34" charset="0"/>
                          <a:cs typeface="Arial" panose="020B0604020202020204" pitchFamily="34" charset="0"/>
                        </a:rPr>
                        <a:t>OD</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Result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OD</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Result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OD</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Result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OD</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Result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1803772223"/>
                  </a:ext>
                </a:extLst>
              </a:tr>
              <a:tr h="286208">
                <a:tc gridSpan="10">
                  <a:txBody>
                    <a:bodyPr/>
                    <a:lstStyle/>
                    <a:p>
                      <a:pPr algn="ctr">
                        <a:buNone/>
                      </a:pPr>
                      <a:r>
                        <a:rPr lang="ro-RO" sz="1400" dirty="0">
                          <a:effectLst/>
                          <a:latin typeface="Arial" panose="020B0604020202020204" pitchFamily="34" charset="0"/>
                          <a:cs typeface="Arial" panose="020B0604020202020204" pitchFamily="34" charset="0"/>
                        </a:rPr>
                        <a:t>Plant 1</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92363716"/>
                  </a:ext>
                </a:extLst>
              </a:tr>
              <a:tr h="457933">
                <a:tc rowSpan="2">
                  <a:txBody>
                    <a:bodyPr/>
                    <a:lstStyle/>
                    <a:p>
                      <a:pPr algn="ctr">
                        <a:buNone/>
                      </a:pPr>
                      <a:r>
                        <a:rPr lang="ro-RO" sz="1400" dirty="0">
                          <a:effectLst/>
                          <a:latin typeface="Arial" panose="020B0604020202020204" pitchFamily="34" charset="0"/>
                          <a:cs typeface="Arial" panose="020B0604020202020204" pitchFamily="34" charset="0"/>
                        </a:rPr>
                        <a:t>Lower leaf</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Leaf blade</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2.777</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0.298</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3.303</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0.352</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2332822922"/>
                  </a:ext>
                </a:extLst>
              </a:tr>
              <a:tr h="228967">
                <a:tc vMerge="1">
                  <a:txBody>
                    <a:bodyPr/>
                    <a:lstStyle/>
                    <a:p>
                      <a:endParaRPr lang="en-US"/>
                    </a:p>
                  </a:txBody>
                  <a:tcPr/>
                </a:tc>
                <a:tc>
                  <a:txBody>
                    <a:bodyPr/>
                    <a:lstStyle/>
                    <a:p>
                      <a:pPr algn="ctr">
                        <a:buNone/>
                      </a:pPr>
                      <a:r>
                        <a:rPr lang="ro-RO" sz="1400" dirty="0">
                          <a:effectLst/>
                          <a:latin typeface="Arial" panose="020B0604020202020204" pitchFamily="34" charset="0"/>
                          <a:cs typeface="Arial" panose="020B0604020202020204" pitchFamily="34" charset="0"/>
                        </a:rPr>
                        <a:t>Petiole</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1.948</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3.285</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2.276</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2.965</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1834394149"/>
                  </a:ext>
                </a:extLst>
              </a:tr>
              <a:tr h="457933">
                <a:tc rowSpan="2">
                  <a:txBody>
                    <a:bodyPr/>
                    <a:lstStyle/>
                    <a:p>
                      <a:pPr algn="ctr">
                        <a:buNone/>
                      </a:pPr>
                      <a:r>
                        <a:rPr lang="ro-RO" sz="1400">
                          <a:effectLst/>
                          <a:latin typeface="Arial" panose="020B0604020202020204" pitchFamily="34" charset="0"/>
                          <a:cs typeface="Arial" panose="020B0604020202020204" pitchFamily="34" charset="0"/>
                        </a:rPr>
                        <a:t>Leaf, node 5 below inflorescence</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Leaf blade</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3.238</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3.062</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2.995</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3.573</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3382674624"/>
                  </a:ext>
                </a:extLst>
              </a:tr>
              <a:tr h="228967">
                <a:tc vMerge="1">
                  <a:txBody>
                    <a:bodyPr/>
                    <a:lstStyle/>
                    <a:p>
                      <a:endParaRPr lang="en-US"/>
                    </a:p>
                  </a:txBody>
                  <a:tcPr/>
                </a:tc>
                <a:tc>
                  <a:txBody>
                    <a:bodyPr/>
                    <a:lstStyle/>
                    <a:p>
                      <a:pPr algn="ctr">
                        <a:buNone/>
                      </a:pPr>
                      <a:r>
                        <a:rPr lang="ro-RO" sz="1400">
                          <a:effectLst/>
                          <a:latin typeface="Arial" panose="020B0604020202020204" pitchFamily="34" charset="0"/>
                          <a:cs typeface="Arial" panose="020B0604020202020204" pitchFamily="34" charset="0"/>
                        </a:rPr>
                        <a:t>Petiole</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1.017</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3.549</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1.676</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3.555</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693676191"/>
                  </a:ext>
                </a:extLst>
              </a:tr>
              <a:tr h="228967">
                <a:tc>
                  <a:txBody>
                    <a:bodyPr/>
                    <a:lstStyle/>
                    <a:p>
                      <a:pPr algn="ctr">
                        <a:buNone/>
                      </a:pPr>
                      <a:r>
                        <a:rPr lang="ro-RO" sz="1400">
                          <a:effectLst/>
                          <a:latin typeface="Arial" panose="020B0604020202020204" pitchFamily="34" charset="0"/>
                          <a:cs typeface="Arial" panose="020B0604020202020204" pitchFamily="34" charset="0"/>
                        </a:rPr>
                        <a:t>Apex</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0.454</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2.022</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3730511995"/>
                  </a:ext>
                </a:extLst>
              </a:tr>
              <a:tr h="228967">
                <a:tc gridSpan="10">
                  <a:txBody>
                    <a:bodyPr/>
                    <a:lstStyle/>
                    <a:p>
                      <a:pPr algn="ctr">
                        <a:buNone/>
                      </a:pPr>
                      <a:r>
                        <a:rPr lang="ro-RO" sz="1400" dirty="0">
                          <a:effectLst/>
                          <a:latin typeface="Arial" panose="020B0604020202020204" pitchFamily="34" charset="0"/>
                          <a:cs typeface="Arial" panose="020B0604020202020204" pitchFamily="34" charset="0"/>
                        </a:rPr>
                        <a:t>Plant 2</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26877547"/>
                  </a:ext>
                </a:extLst>
              </a:tr>
              <a:tr h="457933">
                <a:tc rowSpan="2">
                  <a:txBody>
                    <a:bodyPr/>
                    <a:lstStyle/>
                    <a:p>
                      <a:pPr algn="ctr">
                        <a:buNone/>
                      </a:pPr>
                      <a:r>
                        <a:rPr lang="ro-RO" sz="1400">
                          <a:effectLst/>
                          <a:latin typeface="Arial" panose="020B0604020202020204" pitchFamily="34" charset="0"/>
                          <a:cs typeface="Arial" panose="020B0604020202020204" pitchFamily="34" charset="0"/>
                        </a:rPr>
                        <a:t>Lower leaf</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Leaf blade</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1.936</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0.123</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3.549</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0.236</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291030253"/>
                  </a:ext>
                </a:extLst>
              </a:tr>
              <a:tr h="228967">
                <a:tc vMerge="1">
                  <a:txBody>
                    <a:bodyPr/>
                    <a:lstStyle/>
                    <a:p>
                      <a:endParaRPr lang="en-US"/>
                    </a:p>
                  </a:txBody>
                  <a:tcPr/>
                </a:tc>
                <a:tc>
                  <a:txBody>
                    <a:bodyPr/>
                    <a:lstStyle/>
                    <a:p>
                      <a:pPr algn="ctr">
                        <a:buNone/>
                      </a:pPr>
                      <a:r>
                        <a:rPr lang="ro-RO" sz="1400">
                          <a:effectLst/>
                          <a:latin typeface="Arial" panose="020B0604020202020204" pitchFamily="34" charset="0"/>
                          <a:cs typeface="Arial" panose="020B0604020202020204" pitchFamily="34" charset="0"/>
                        </a:rPr>
                        <a:t>Petiole</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1.318</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3.572</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2.185</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3.495</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3411007659"/>
                  </a:ext>
                </a:extLst>
              </a:tr>
              <a:tr h="433510">
                <a:tc rowSpan="2">
                  <a:txBody>
                    <a:bodyPr/>
                    <a:lstStyle/>
                    <a:p>
                      <a:pPr algn="ctr">
                        <a:buNone/>
                      </a:pPr>
                      <a:r>
                        <a:rPr lang="ro-RO" sz="1400">
                          <a:effectLst/>
                          <a:latin typeface="Arial" panose="020B0604020202020204" pitchFamily="34" charset="0"/>
                          <a:cs typeface="Arial" panose="020B0604020202020204" pitchFamily="34" charset="0"/>
                        </a:rPr>
                        <a:t>Leaf,  node 5 above inflorescence</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Leaf blade</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3.403</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3.528</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3.011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3.260</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120844732"/>
                  </a:ext>
                </a:extLst>
              </a:tr>
              <a:tr h="228967">
                <a:tc vMerge="1">
                  <a:txBody>
                    <a:bodyPr/>
                    <a:lstStyle/>
                    <a:p>
                      <a:endParaRPr lang="en-US"/>
                    </a:p>
                  </a:txBody>
                  <a:tcPr/>
                </a:tc>
                <a:tc>
                  <a:txBody>
                    <a:bodyPr/>
                    <a:lstStyle/>
                    <a:p>
                      <a:pPr algn="ctr">
                        <a:buNone/>
                      </a:pPr>
                      <a:r>
                        <a:rPr lang="ro-RO" sz="1400">
                          <a:effectLst/>
                          <a:latin typeface="Arial" panose="020B0604020202020204" pitchFamily="34" charset="0"/>
                          <a:cs typeface="Arial" panose="020B0604020202020204" pitchFamily="34" charset="0"/>
                        </a:rPr>
                        <a:t>Petiole</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0.439</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3.381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0.621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3.5723</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2832236692"/>
                  </a:ext>
                </a:extLst>
              </a:tr>
              <a:tr h="228967">
                <a:tc>
                  <a:txBody>
                    <a:bodyPr/>
                    <a:lstStyle/>
                    <a:p>
                      <a:pPr algn="ctr">
                        <a:buNone/>
                      </a:pPr>
                      <a:r>
                        <a:rPr lang="ro-RO" sz="1400">
                          <a:effectLst/>
                          <a:latin typeface="Arial" panose="020B0604020202020204" pitchFamily="34" charset="0"/>
                          <a:cs typeface="Arial" panose="020B0604020202020204" pitchFamily="34" charset="0"/>
                        </a:rPr>
                        <a:t>Apex</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1.614</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3.393</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nt.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nt.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2501413776"/>
                  </a:ext>
                </a:extLst>
              </a:tr>
              <a:tr h="228967">
                <a:tc>
                  <a:txBody>
                    <a:bodyPr/>
                    <a:lstStyle/>
                    <a:p>
                      <a:pPr algn="ctr">
                        <a:buNone/>
                      </a:pPr>
                      <a:r>
                        <a:rPr lang="ro-RO" sz="1400">
                          <a:effectLst/>
                          <a:latin typeface="Arial" panose="020B0604020202020204" pitchFamily="34" charset="0"/>
                          <a:cs typeface="Arial" panose="020B0604020202020204" pitchFamily="34" charset="0"/>
                        </a:rPr>
                        <a:t>Tendril</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0.821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3.570</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3570528849"/>
                  </a:ext>
                </a:extLst>
              </a:tr>
            </a:tbl>
          </a:graphicData>
        </a:graphic>
      </p:graphicFrame>
      <p:graphicFrame>
        <p:nvGraphicFramePr>
          <p:cNvPr id="4" name="Table 3">
            <a:extLst>
              <a:ext uri="{FF2B5EF4-FFF2-40B4-BE49-F238E27FC236}">
                <a16:creationId xmlns:a16="http://schemas.microsoft.com/office/drawing/2014/main" id="{5A1736AA-E47A-1F2C-A6CB-28090E3EA117}"/>
              </a:ext>
            </a:extLst>
          </p:cNvPr>
          <p:cNvGraphicFramePr>
            <a:graphicFrameLocks noGrp="1"/>
          </p:cNvGraphicFramePr>
          <p:nvPr>
            <p:extLst>
              <p:ext uri="{D42A27DB-BD31-4B8C-83A1-F6EECF244321}">
                <p14:modId xmlns:p14="http://schemas.microsoft.com/office/powerpoint/2010/main" val="831553511"/>
              </p:ext>
            </p:extLst>
          </p:nvPr>
        </p:nvGraphicFramePr>
        <p:xfrm>
          <a:off x="11586006" y="25481051"/>
          <a:ext cx="8811816" cy="5852385"/>
        </p:xfrm>
        <a:graphic>
          <a:graphicData uri="http://schemas.openxmlformats.org/drawingml/2006/table">
            <a:tbl>
              <a:tblPr firstRow="1" firstCol="1" bandRow="1">
                <a:tableStyleId>{93296810-A885-4BE3-A3E7-6D5BEEA58F35}</a:tableStyleId>
              </a:tblPr>
              <a:tblGrid>
                <a:gridCol w="1910161">
                  <a:extLst>
                    <a:ext uri="{9D8B030D-6E8A-4147-A177-3AD203B41FA5}">
                      <a16:colId xmlns:a16="http://schemas.microsoft.com/office/drawing/2014/main" val="167398220"/>
                    </a:ext>
                  </a:extLst>
                </a:gridCol>
                <a:gridCol w="696303">
                  <a:extLst>
                    <a:ext uri="{9D8B030D-6E8A-4147-A177-3AD203B41FA5}">
                      <a16:colId xmlns:a16="http://schemas.microsoft.com/office/drawing/2014/main" val="1928218128"/>
                    </a:ext>
                  </a:extLst>
                </a:gridCol>
                <a:gridCol w="777226">
                  <a:extLst>
                    <a:ext uri="{9D8B030D-6E8A-4147-A177-3AD203B41FA5}">
                      <a16:colId xmlns:a16="http://schemas.microsoft.com/office/drawing/2014/main" val="1517444939"/>
                    </a:ext>
                  </a:extLst>
                </a:gridCol>
                <a:gridCol w="777226">
                  <a:extLst>
                    <a:ext uri="{9D8B030D-6E8A-4147-A177-3AD203B41FA5}">
                      <a16:colId xmlns:a16="http://schemas.microsoft.com/office/drawing/2014/main" val="190268402"/>
                    </a:ext>
                  </a:extLst>
                </a:gridCol>
                <a:gridCol w="767443">
                  <a:extLst>
                    <a:ext uri="{9D8B030D-6E8A-4147-A177-3AD203B41FA5}">
                      <a16:colId xmlns:a16="http://schemas.microsoft.com/office/drawing/2014/main" val="196157643"/>
                    </a:ext>
                  </a:extLst>
                </a:gridCol>
                <a:gridCol w="767443">
                  <a:extLst>
                    <a:ext uri="{9D8B030D-6E8A-4147-A177-3AD203B41FA5}">
                      <a16:colId xmlns:a16="http://schemas.microsoft.com/office/drawing/2014/main" val="2819437448"/>
                    </a:ext>
                  </a:extLst>
                </a:gridCol>
                <a:gridCol w="767443">
                  <a:extLst>
                    <a:ext uri="{9D8B030D-6E8A-4147-A177-3AD203B41FA5}">
                      <a16:colId xmlns:a16="http://schemas.microsoft.com/office/drawing/2014/main" val="2345512364"/>
                    </a:ext>
                  </a:extLst>
                </a:gridCol>
                <a:gridCol w="767443">
                  <a:extLst>
                    <a:ext uri="{9D8B030D-6E8A-4147-A177-3AD203B41FA5}">
                      <a16:colId xmlns:a16="http://schemas.microsoft.com/office/drawing/2014/main" val="2892111193"/>
                    </a:ext>
                  </a:extLst>
                </a:gridCol>
                <a:gridCol w="790564">
                  <a:extLst>
                    <a:ext uri="{9D8B030D-6E8A-4147-A177-3AD203B41FA5}">
                      <a16:colId xmlns:a16="http://schemas.microsoft.com/office/drawing/2014/main" val="4148938306"/>
                    </a:ext>
                  </a:extLst>
                </a:gridCol>
                <a:gridCol w="790564">
                  <a:extLst>
                    <a:ext uri="{9D8B030D-6E8A-4147-A177-3AD203B41FA5}">
                      <a16:colId xmlns:a16="http://schemas.microsoft.com/office/drawing/2014/main" val="2733777498"/>
                    </a:ext>
                  </a:extLst>
                </a:gridCol>
              </a:tblGrid>
              <a:tr h="216755">
                <a:tc rowSpan="3" gridSpan="2">
                  <a:txBody>
                    <a:bodyPr/>
                    <a:lstStyle/>
                    <a:p>
                      <a:pPr algn="ctr">
                        <a:buNone/>
                      </a:pPr>
                      <a:r>
                        <a:rPr lang="ro-RO" sz="1400" dirty="0">
                          <a:effectLst/>
                          <a:latin typeface="Arial" panose="020B0604020202020204" pitchFamily="34" charset="0"/>
                          <a:cs typeface="Arial" panose="020B0604020202020204" pitchFamily="34" charset="0"/>
                        </a:rPr>
                        <a:t>Sampling location</a:t>
                      </a:r>
                      <a:endParaRPr lang="en-US" sz="1400" dirty="0">
                        <a:effectLst/>
                        <a:latin typeface="Arial" panose="020B0604020202020204" pitchFamily="34" charset="0"/>
                        <a:cs typeface="Arial" panose="020B0604020202020204" pitchFamily="34" charset="0"/>
                      </a:endParaRPr>
                    </a:p>
                    <a:p>
                      <a:pPr algn="ctr">
                        <a:buNone/>
                      </a:pPr>
                      <a:r>
                        <a:rPr lang="ro-RO" sz="1400" dirty="0">
                          <a:effectLst/>
                          <a:latin typeface="Arial" panose="020B0604020202020204" pitchFamily="34" charset="0"/>
                          <a:cs typeface="Arial" panose="020B0604020202020204" pitchFamily="34" charset="0"/>
                        </a:rPr>
                        <a:t>and  biological material type</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rowSpan="3" hMerge="1">
                  <a:txBody>
                    <a:bodyPr/>
                    <a:lstStyle/>
                    <a:p>
                      <a:endParaRPr lang="en-US"/>
                    </a:p>
                  </a:txBody>
                  <a:tcPr/>
                </a:tc>
                <a:tc gridSpan="4">
                  <a:txBody>
                    <a:bodyPr/>
                    <a:lstStyle/>
                    <a:p>
                      <a:pPr algn="ctr">
                        <a:buNone/>
                      </a:pPr>
                      <a:r>
                        <a:rPr lang="ro-RO" sz="1400">
                          <a:effectLst/>
                          <a:latin typeface="Arial" panose="020B0604020202020204" pitchFamily="34" charset="0"/>
                          <a:cs typeface="Arial" panose="020B0604020202020204" pitchFamily="34" charset="0"/>
                        </a:rPr>
                        <a:t>Shoot  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buNone/>
                      </a:pPr>
                      <a:r>
                        <a:rPr lang="ro-RO" sz="1400">
                          <a:effectLst/>
                          <a:latin typeface="Arial" panose="020B0604020202020204" pitchFamily="34" charset="0"/>
                          <a:cs typeface="Arial" panose="020B0604020202020204" pitchFamily="34" charset="0"/>
                        </a:rPr>
                        <a:t>Shoot 2</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9252229"/>
                  </a:ext>
                </a:extLst>
              </a:tr>
              <a:tr h="216755">
                <a:tc gridSpan="2" vMerge="1">
                  <a:txBody>
                    <a:bodyPr/>
                    <a:lstStyle/>
                    <a:p>
                      <a:endParaRPr lang="en-US"/>
                    </a:p>
                  </a:txBody>
                  <a:tcPr/>
                </a:tc>
                <a:tc hMerge="1" vMerge="1">
                  <a:txBody>
                    <a:bodyPr/>
                    <a:lstStyle/>
                    <a:p>
                      <a:endParaRPr lang="en-US"/>
                    </a:p>
                  </a:txBody>
                  <a:tcPr/>
                </a:tc>
                <a:tc gridSpan="2">
                  <a:txBody>
                    <a:bodyPr/>
                    <a:lstStyle/>
                    <a:p>
                      <a:pPr algn="ctr">
                        <a:buNone/>
                      </a:pPr>
                      <a:r>
                        <a:rPr lang="ro-RO" sz="1400">
                          <a:effectLst/>
                          <a:latin typeface="Arial" panose="020B0604020202020204" pitchFamily="34" charset="0"/>
                          <a:cs typeface="Arial" panose="020B0604020202020204" pitchFamily="34" charset="0"/>
                        </a:rPr>
                        <a:t>GFKV</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tc gridSpan="2">
                  <a:txBody>
                    <a:bodyPr/>
                    <a:lstStyle/>
                    <a:p>
                      <a:pPr algn="ctr">
                        <a:buNone/>
                      </a:pPr>
                      <a:r>
                        <a:rPr lang="ro-RO" sz="1400">
                          <a:effectLst/>
                          <a:latin typeface="Arial" panose="020B0604020202020204" pitchFamily="34" charset="0"/>
                          <a:cs typeface="Arial" panose="020B0604020202020204" pitchFamily="34" charset="0"/>
                        </a:rPr>
                        <a:t>GPGV</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tc gridSpan="2">
                  <a:txBody>
                    <a:bodyPr/>
                    <a:lstStyle/>
                    <a:p>
                      <a:pPr algn="ctr">
                        <a:buNone/>
                      </a:pPr>
                      <a:r>
                        <a:rPr lang="ro-RO" sz="1400">
                          <a:effectLst/>
                          <a:latin typeface="Arial" panose="020B0604020202020204" pitchFamily="34" charset="0"/>
                          <a:cs typeface="Arial" panose="020B0604020202020204" pitchFamily="34" charset="0"/>
                        </a:rPr>
                        <a:t>GFKV</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tc gridSpan="2">
                  <a:txBody>
                    <a:bodyPr/>
                    <a:lstStyle/>
                    <a:p>
                      <a:pPr algn="ctr">
                        <a:buNone/>
                      </a:pPr>
                      <a:r>
                        <a:rPr lang="ro-RO" sz="1400">
                          <a:effectLst/>
                          <a:latin typeface="Arial" panose="020B0604020202020204" pitchFamily="34" charset="0"/>
                          <a:cs typeface="Arial" panose="020B0604020202020204" pitchFamily="34" charset="0"/>
                        </a:rPr>
                        <a:t>GPGV</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extLst>
                  <a:ext uri="{0D108BD9-81ED-4DB2-BD59-A6C34878D82A}">
                    <a16:rowId xmlns:a16="http://schemas.microsoft.com/office/drawing/2014/main" val="3429432425"/>
                  </a:ext>
                </a:extLst>
              </a:tr>
              <a:tr h="216755">
                <a:tc gridSpan="2" vMerge="1">
                  <a:txBody>
                    <a:bodyPr/>
                    <a:lstStyle/>
                    <a:p>
                      <a:endParaRPr lang="en-US"/>
                    </a:p>
                  </a:txBody>
                  <a:tcPr/>
                </a:tc>
                <a:tc hMerge="1" vMerge="1">
                  <a:txBody>
                    <a:bodyPr/>
                    <a:lstStyle/>
                    <a:p>
                      <a:endParaRPr lang="en-US"/>
                    </a:p>
                  </a:txBody>
                  <a:tcPr/>
                </a:tc>
                <a:tc>
                  <a:txBody>
                    <a:bodyPr/>
                    <a:lstStyle/>
                    <a:p>
                      <a:pPr algn="ctr">
                        <a:buNone/>
                      </a:pPr>
                      <a:r>
                        <a:rPr lang="ro-RO" sz="1400">
                          <a:effectLst/>
                          <a:latin typeface="Arial" panose="020B0604020202020204" pitchFamily="34" charset="0"/>
                          <a:cs typeface="Arial" panose="020B0604020202020204" pitchFamily="34" charset="0"/>
                        </a:rPr>
                        <a:t>OD</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Result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OD</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Result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OD</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Result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OD</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Result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3915785545"/>
                  </a:ext>
                </a:extLst>
              </a:tr>
              <a:tr h="216755">
                <a:tc gridSpan="10">
                  <a:txBody>
                    <a:bodyPr/>
                    <a:lstStyle/>
                    <a:p>
                      <a:pPr algn="ctr">
                        <a:buNone/>
                      </a:pPr>
                      <a:r>
                        <a:rPr lang="ro-RO" sz="1400" dirty="0">
                          <a:effectLst/>
                          <a:latin typeface="Arial" panose="020B0604020202020204" pitchFamily="34" charset="0"/>
                          <a:cs typeface="Arial" panose="020B0604020202020204" pitchFamily="34" charset="0"/>
                        </a:rPr>
                        <a:t>Plant 1</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66890680"/>
                  </a:ext>
                </a:extLst>
              </a:tr>
              <a:tr h="433510">
                <a:tc rowSpan="2">
                  <a:txBody>
                    <a:bodyPr/>
                    <a:lstStyle/>
                    <a:p>
                      <a:pPr algn="ctr">
                        <a:buNone/>
                      </a:pPr>
                      <a:r>
                        <a:rPr lang="ro-RO" sz="1400">
                          <a:effectLst/>
                          <a:latin typeface="Arial" panose="020B0604020202020204" pitchFamily="34" charset="0"/>
                          <a:cs typeface="Arial" panose="020B0604020202020204" pitchFamily="34" charset="0"/>
                        </a:rPr>
                        <a:t>Lower leaf</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Leaf blade</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3.031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0.148</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2.636</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0.166</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1111822858"/>
                  </a:ext>
                </a:extLst>
              </a:tr>
              <a:tr h="216755">
                <a:tc vMerge="1">
                  <a:txBody>
                    <a:bodyPr/>
                    <a:lstStyle/>
                    <a:p>
                      <a:endParaRPr lang="en-US"/>
                    </a:p>
                  </a:txBody>
                  <a:tcPr/>
                </a:tc>
                <a:tc>
                  <a:txBody>
                    <a:bodyPr/>
                    <a:lstStyle/>
                    <a:p>
                      <a:pPr algn="ctr">
                        <a:buNone/>
                      </a:pPr>
                      <a:r>
                        <a:rPr lang="ro-RO" sz="1400">
                          <a:effectLst/>
                          <a:latin typeface="Arial" panose="020B0604020202020204" pitchFamily="34" charset="0"/>
                          <a:cs typeface="Arial" panose="020B0604020202020204" pitchFamily="34" charset="0"/>
                        </a:rPr>
                        <a:t>Petiole</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2.569</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0.225</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1.798</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0.290</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2597353342"/>
                  </a:ext>
                </a:extLst>
              </a:tr>
              <a:tr h="433510">
                <a:tc rowSpan="2">
                  <a:txBody>
                    <a:bodyPr/>
                    <a:lstStyle/>
                    <a:p>
                      <a:pPr algn="ctr">
                        <a:buNone/>
                      </a:pPr>
                      <a:r>
                        <a:rPr lang="ro-RO" sz="1400" dirty="0">
                          <a:effectLst/>
                          <a:latin typeface="Arial" panose="020B0604020202020204" pitchFamily="34" charset="0"/>
                          <a:cs typeface="Arial" panose="020B0604020202020204" pitchFamily="34" charset="0"/>
                        </a:rPr>
                        <a:t>Leaf, node 11</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Leaf blade</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2.980</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0.128</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2.360</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0.129</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1392539895"/>
                  </a:ext>
                </a:extLst>
              </a:tr>
              <a:tr h="216755">
                <a:tc vMerge="1">
                  <a:txBody>
                    <a:bodyPr/>
                    <a:lstStyle/>
                    <a:p>
                      <a:endParaRPr lang="en-US"/>
                    </a:p>
                  </a:txBody>
                  <a:tcPr/>
                </a:tc>
                <a:tc>
                  <a:txBody>
                    <a:bodyPr/>
                    <a:lstStyle/>
                    <a:p>
                      <a:pPr algn="ctr">
                        <a:buNone/>
                      </a:pPr>
                      <a:r>
                        <a:rPr lang="ro-RO" sz="1400">
                          <a:effectLst/>
                          <a:latin typeface="Arial" panose="020B0604020202020204" pitchFamily="34" charset="0"/>
                          <a:cs typeface="Arial" panose="020B0604020202020204" pitchFamily="34" charset="0"/>
                        </a:rPr>
                        <a:t>Petiole</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2.439</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2.787</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2.111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2.283</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1502871275"/>
                  </a:ext>
                </a:extLst>
              </a:tr>
              <a:tr h="433510">
                <a:tc>
                  <a:txBody>
                    <a:bodyPr/>
                    <a:lstStyle/>
                    <a:p>
                      <a:pPr algn="ctr">
                        <a:buNone/>
                      </a:pPr>
                      <a:r>
                        <a:rPr lang="ro-RO" sz="1400">
                          <a:effectLst/>
                          <a:latin typeface="Arial" panose="020B0604020202020204" pitchFamily="34" charset="0"/>
                          <a:cs typeface="Arial" panose="020B0604020202020204" pitchFamily="34" charset="0"/>
                        </a:rPr>
                        <a:t>Lateral shoot,</a:t>
                      </a:r>
                      <a:endParaRPr lang="en-US" sz="1400">
                        <a:effectLst/>
                        <a:latin typeface="Arial" panose="020B0604020202020204" pitchFamily="34" charset="0"/>
                        <a:cs typeface="Arial" panose="020B0604020202020204" pitchFamily="34" charset="0"/>
                      </a:endParaRPr>
                    </a:p>
                    <a:p>
                      <a:pPr algn="ctr">
                        <a:buNone/>
                      </a:pPr>
                      <a:r>
                        <a:rPr lang="ro-RO" sz="1400">
                          <a:effectLst/>
                          <a:latin typeface="Arial" panose="020B0604020202020204" pitchFamily="34" charset="0"/>
                          <a:cs typeface="Arial" panose="020B0604020202020204" pitchFamily="34" charset="0"/>
                        </a:rPr>
                        <a:t>node 15 (whole)</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0.660</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0.625</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3501150802"/>
                  </a:ext>
                </a:extLst>
              </a:tr>
              <a:tr h="216755">
                <a:tc>
                  <a:txBody>
                    <a:bodyPr/>
                    <a:lstStyle/>
                    <a:p>
                      <a:pPr algn="ctr">
                        <a:buNone/>
                      </a:pPr>
                      <a:r>
                        <a:rPr lang="ro-RO" sz="1400">
                          <a:effectLst/>
                          <a:latin typeface="Arial" panose="020B0604020202020204" pitchFamily="34" charset="0"/>
                          <a:cs typeface="Arial" panose="020B0604020202020204" pitchFamily="34" charset="0"/>
                        </a:rPr>
                        <a:t>Tendril,  node 10</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2.337</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0.817</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1612432321"/>
                  </a:ext>
                </a:extLst>
              </a:tr>
              <a:tr h="216755">
                <a:tc>
                  <a:txBody>
                    <a:bodyPr/>
                    <a:lstStyle/>
                    <a:p>
                      <a:pPr algn="ctr">
                        <a:buNone/>
                      </a:pPr>
                      <a:r>
                        <a:rPr lang="ro-RO" sz="1400">
                          <a:effectLst/>
                          <a:latin typeface="Arial" panose="020B0604020202020204" pitchFamily="34" charset="0"/>
                          <a:cs typeface="Arial" panose="020B0604020202020204" pitchFamily="34" charset="0"/>
                        </a:rPr>
                        <a:t>Apex</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nt.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1.516</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0.212</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220833265"/>
                  </a:ext>
                </a:extLst>
              </a:tr>
              <a:tr h="216755">
                <a:tc>
                  <a:txBody>
                    <a:bodyPr/>
                    <a:lstStyle/>
                    <a:p>
                      <a:pPr algn="ctr">
                        <a:buNone/>
                      </a:pPr>
                      <a:r>
                        <a:rPr lang="ro-RO" sz="1400">
                          <a:effectLst/>
                          <a:latin typeface="Arial" panose="020B0604020202020204" pitchFamily="34" charset="0"/>
                          <a:cs typeface="Arial" panose="020B0604020202020204" pitchFamily="34" charset="0"/>
                        </a:rPr>
                        <a:t>Rachis</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nt.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0.782</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2.396</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1988317416"/>
                  </a:ext>
                </a:extLst>
              </a:tr>
              <a:tr h="216755">
                <a:tc>
                  <a:txBody>
                    <a:bodyPr/>
                    <a:lstStyle/>
                    <a:p>
                      <a:pPr algn="ctr">
                        <a:buNone/>
                      </a:pPr>
                      <a:r>
                        <a:rPr lang="ro-RO" sz="1400">
                          <a:effectLst/>
                          <a:latin typeface="Arial" panose="020B0604020202020204" pitchFamily="34" charset="0"/>
                          <a:cs typeface="Arial" panose="020B0604020202020204" pitchFamily="34" charset="0"/>
                        </a:rPr>
                        <a:t>Berry</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nt.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nt.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2.297</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1.717</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1677785420"/>
                  </a:ext>
                </a:extLst>
              </a:tr>
              <a:tr h="216755">
                <a:tc gridSpan="10">
                  <a:txBody>
                    <a:bodyPr/>
                    <a:lstStyle/>
                    <a:p>
                      <a:pPr algn="ctr">
                        <a:buNone/>
                      </a:pPr>
                      <a:r>
                        <a:rPr lang="ro-RO" sz="1400" dirty="0">
                          <a:effectLst/>
                          <a:latin typeface="Arial" panose="020B0604020202020204" pitchFamily="34" charset="0"/>
                          <a:cs typeface="Arial" panose="020B0604020202020204" pitchFamily="34" charset="0"/>
                        </a:rPr>
                        <a:t>Plant 2</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59798133"/>
                  </a:ext>
                </a:extLst>
              </a:tr>
              <a:tr h="433510">
                <a:tc rowSpan="2">
                  <a:txBody>
                    <a:bodyPr/>
                    <a:lstStyle/>
                    <a:p>
                      <a:pPr algn="ctr">
                        <a:buNone/>
                      </a:pPr>
                      <a:r>
                        <a:rPr lang="ro-RO" sz="1400">
                          <a:effectLst/>
                          <a:latin typeface="Arial" panose="020B0604020202020204" pitchFamily="34" charset="0"/>
                          <a:cs typeface="Arial" panose="020B0604020202020204" pitchFamily="34" charset="0"/>
                        </a:rPr>
                        <a:t>Lower leaf</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Leaf blade</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2.286</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0.152</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2.494</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0.136</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2241346587"/>
                  </a:ext>
                </a:extLst>
              </a:tr>
              <a:tr h="216755">
                <a:tc vMerge="1">
                  <a:txBody>
                    <a:bodyPr/>
                    <a:lstStyle/>
                    <a:p>
                      <a:endParaRPr lang="en-US"/>
                    </a:p>
                  </a:txBody>
                  <a:tcPr/>
                </a:tc>
                <a:tc>
                  <a:txBody>
                    <a:bodyPr/>
                    <a:lstStyle/>
                    <a:p>
                      <a:pPr algn="ctr">
                        <a:buNone/>
                      </a:pPr>
                      <a:r>
                        <a:rPr lang="ro-RO" sz="1400">
                          <a:effectLst/>
                          <a:latin typeface="Arial" panose="020B0604020202020204" pitchFamily="34" charset="0"/>
                          <a:cs typeface="Arial" panose="020B0604020202020204" pitchFamily="34" charset="0"/>
                        </a:rPr>
                        <a:t>Petiole</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3.536</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0.298</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3.327</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0.273</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448295422"/>
                  </a:ext>
                </a:extLst>
              </a:tr>
              <a:tr h="433510">
                <a:tc rowSpan="2">
                  <a:txBody>
                    <a:bodyPr/>
                    <a:lstStyle/>
                    <a:p>
                      <a:pPr algn="ctr">
                        <a:buNone/>
                      </a:pPr>
                      <a:r>
                        <a:rPr lang="ro-RO" sz="1400">
                          <a:effectLst/>
                          <a:latin typeface="Arial" panose="020B0604020202020204" pitchFamily="34" charset="0"/>
                          <a:cs typeface="Arial" panose="020B0604020202020204" pitchFamily="34" charset="0"/>
                        </a:rPr>
                        <a:t>Leaf, node 9</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Leaf blade</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1.567</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0.133</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nt.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2949557382"/>
                  </a:ext>
                </a:extLst>
              </a:tr>
              <a:tr h="216755">
                <a:tc vMerge="1">
                  <a:txBody>
                    <a:bodyPr/>
                    <a:lstStyle/>
                    <a:p>
                      <a:endParaRPr lang="en-US"/>
                    </a:p>
                  </a:txBody>
                  <a:tcPr/>
                </a:tc>
                <a:tc>
                  <a:txBody>
                    <a:bodyPr/>
                    <a:lstStyle/>
                    <a:p>
                      <a:pPr algn="ctr">
                        <a:buNone/>
                      </a:pPr>
                      <a:r>
                        <a:rPr lang="ro-RO" sz="1400">
                          <a:effectLst/>
                          <a:latin typeface="Arial" panose="020B0604020202020204" pitchFamily="34" charset="0"/>
                          <a:cs typeface="Arial" panose="020B0604020202020204" pitchFamily="34" charset="0"/>
                        </a:rPr>
                        <a:t>Petiole</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1.774</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1.225</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nt.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nt.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nt.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1827639956"/>
                  </a:ext>
                </a:extLst>
              </a:tr>
              <a:tr h="216755">
                <a:tc>
                  <a:txBody>
                    <a:bodyPr/>
                    <a:lstStyle/>
                    <a:p>
                      <a:pPr algn="ctr">
                        <a:buNone/>
                      </a:pPr>
                      <a:r>
                        <a:rPr lang="ro-RO" sz="1400">
                          <a:effectLst/>
                          <a:latin typeface="Arial" panose="020B0604020202020204" pitchFamily="34" charset="0"/>
                          <a:cs typeface="Arial" panose="020B0604020202020204" pitchFamily="34" charset="0"/>
                        </a:rPr>
                        <a:t>Apex</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1.816</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0.875</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nt.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nt.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1833773461"/>
                  </a:ext>
                </a:extLst>
              </a:tr>
              <a:tr h="216755">
                <a:tc>
                  <a:txBody>
                    <a:bodyPr/>
                    <a:lstStyle/>
                    <a:p>
                      <a:pPr algn="ctr">
                        <a:buNone/>
                      </a:pPr>
                      <a:r>
                        <a:rPr lang="ro-RO" sz="1400">
                          <a:effectLst/>
                          <a:latin typeface="Arial" panose="020B0604020202020204" pitchFamily="34" charset="0"/>
                          <a:cs typeface="Arial" panose="020B0604020202020204" pitchFamily="34" charset="0"/>
                        </a:rPr>
                        <a:t>Tendril, node 8</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3.493</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1.214</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nt.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nt.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nt.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3072144933"/>
                  </a:ext>
                </a:extLst>
              </a:tr>
              <a:tr h="216755">
                <a:tc>
                  <a:txBody>
                    <a:bodyPr/>
                    <a:lstStyle/>
                    <a:p>
                      <a:pPr algn="ctr">
                        <a:buNone/>
                      </a:pPr>
                      <a:r>
                        <a:rPr lang="ro-RO" sz="1400">
                          <a:effectLst/>
                          <a:latin typeface="Arial" panose="020B0604020202020204" pitchFamily="34" charset="0"/>
                          <a:cs typeface="Arial" panose="020B0604020202020204" pitchFamily="34" charset="0"/>
                        </a:rPr>
                        <a:t>Rachis</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0.854</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2.604</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2992618759"/>
                  </a:ext>
                </a:extLst>
              </a:tr>
              <a:tr h="216755">
                <a:tc>
                  <a:txBody>
                    <a:bodyPr/>
                    <a:lstStyle/>
                    <a:p>
                      <a:pPr algn="ctr">
                        <a:buNone/>
                      </a:pPr>
                      <a:r>
                        <a:rPr lang="ro-RO" sz="1400">
                          <a:effectLst/>
                          <a:latin typeface="Arial" panose="020B0604020202020204" pitchFamily="34" charset="0"/>
                          <a:cs typeface="Arial" panose="020B0604020202020204" pitchFamily="34" charset="0"/>
                        </a:rPr>
                        <a:t>Berry</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3.048</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1.030</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3782939547"/>
                  </a:ext>
                </a:extLst>
              </a:tr>
            </a:tbl>
          </a:graphicData>
        </a:graphic>
      </p:graphicFrame>
      <p:sp>
        <p:nvSpPr>
          <p:cNvPr id="6" name="TextBox 5">
            <a:extLst>
              <a:ext uri="{FF2B5EF4-FFF2-40B4-BE49-F238E27FC236}">
                <a16:creationId xmlns:a16="http://schemas.microsoft.com/office/drawing/2014/main" id="{CE7144A5-4327-BCDF-82F9-534613FFB13D}"/>
              </a:ext>
            </a:extLst>
          </p:cNvPr>
          <p:cNvSpPr txBox="1"/>
          <p:nvPr/>
        </p:nvSpPr>
        <p:spPr>
          <a:xfrm>
            <a:off x="2875447" y="24785930"/>
            <a:ext cx="6922726" cy="528942"/>
          </a:xfrm>
          <a:prstGeom prst="rect">
            <a:avLst/>
          </a:prstGeom>
          <a:noFill/>
        </p:spPr>
        <p:txBody>
          <a:bodyPr wrap="square" rtlCol="0">
            <a:spAutoFit/>
          </a:bodyPr>
          <a:lstStyle/>
          <a:p>
            <a:pPr algn="ctr"/>
            <a:r>
              <a:rPr lang="ro-RO" sz="2800" i="1" dirty="0">
                <a:latin typeface="Arial" panose="020B0604020202020204" pitchFamily="34" charset="0"/>
                <a:ea typeface="Times New Roman" panose="02020603050405020304" pitchFamily="18" charset="0"/>
                <a:cs typeface="Arial" panose="020B0604020202020204" pitchFamily="34" charset="0"/>
              </a:rPr>
              <a:t>B</a:t>
            </a:r>
            <a:r>
              <a:rPr lang="en-GB" sz="2800" i="1" dirty="0" err="1">
                <a:latin typeface="Arial" panose="020B0604020202020204" pitchFamily="34" charset="0"/>
                <a:ea typeface="Times New Roman" panose="02020603050405020304" pitchFamily="18" charset="0"/>
                <a:cs typeface="Arial" panose="020B0604020202020204" pitchFamily="34" charset="0"/>
              </a:rPr>
              <a:t>efore</a:t>
            </a:r>
            <a:r>
              <a:rPr lang="en-GB" sz="2800" i="1" dirty="0">
                <a:latin typeface="Arial" panose="020B0604020202020204" pitchFamily="34" charset="0"/>
                <a:ea typeface="Times New Roman" panose="02020603050405020304" pitchFamily="18" charset="0"/>
                <a:cs typeface="Arial" panose="020B0604020202020204" pitchFamily="34" charset="0"/>
              </a:rPr>
              <a:t> flowering </a:t>
            </a:r>
            <a:r>
              <a:rPr lang="en-GB" sz="2800" i="1" dirty="0" err="1">
                <a:latin typeface="Arial" panose="020B0604020202020204" pitchFamily="34" charset="0"/>
                <a:ea typeface="Times New Roman" panose="02020603050405020304" pitchFamily="18" charset="0"/>
                <a:cs typeface="Arial" panose="020B0604020202020204" pitchFamily="34" charset="0"/>
              </a:rPr>
              <a:t>phenophase</a:t>
            </a:r>
            <a:r>
              <a:rPr lang="en-GB" sz="2800" i="1" dirty="0">
                <a:latin typeface="Arial" panose="020B0604020202020204" pitchFamily="34" charset="0"/>
                <a:ea typeface="Times New Roman" panose="02020603050405020304" pitchFamily="18"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5D3B211-D9F2-7F5C-F06C-B4840C940D39}"/>
              </a:ext>
            </a:extLst>
          </p:cNvPr>
          <p:cNvSpPr txBox="1"/>
          <p:nvPr/>
        </p:nvSpPr>
        <p:spPr>
          <a:xfrm>
            <a:off x="11586006" y="24850332"/>
            <a:ext cx="8106148" cy="528942"/>
          </a:xfrm>
          <a:prstGeom prst="rect">
            <a:avLst/>
          </a:prstGeom>
          <a:noFill/>
        </p:spPr>
        <p:txBody>
          <a:bodyPr wrap="square" rtlCol="0">
            <a:spAutoFit/>
          </a:bodyPr>
          <a:lstStyle/>
          <a:p>
            <a:pPr algn="ctr"/>
            <a:r>
              <a:rPr lang="ro-RO" sz="2800" i="1" dirty="0">
                <a:latin typeface="Arial" panose="020B0604020202020204" pitchFamily="34" charset="0"/>
                <a:ea typeface="Times New Roman" panose="02020603050405020304" pitchFamily="18" charset="0"/>
                <a:cs typeface="Arial" panose="020B0604020202020204" pitchFamily="34" charset="0"/>
              </a:rPr>
              <a:t>After </a:t>
            </a:r>
            <a:r>
              <a:rPr lang="en-GB" sz="2800" i="1" dirty="0">
                <a:latin typeface="Arial" panose="020B0604020202020204" pitchFamily="34" charset="0"/>
                <a:ea typeface="Times New Roman" panose="02020603050405020304" pitchFamily="18" charset="0"/>
                <a:cs typeface="Arial" panose="020B0604020202020204" pitchFamily="34" charset="0"/>
              </a:rPr>
              <a:t> flowering </a:t>
            </a:r>
            <a:r>
              <a:rPr lang="en-GB" sz="2800" i="1" dirty="0" err="1">
                <a:latin typeface="Arial" panose="020B0604020202020204" pitchFamily="34" charset="0"/>
                <a:ea typeface="Times New Roman" panose="02020603050405020304" pitchFamily="18" charset="0"/>
                <a:cs typeface="Arial" panose="020B0604020202020204" pitchFamily="34" charset="0"/>
              </a:rPr>
              <a:t>phenophase</a:t>
            </a:r>
            <a:r>
              <a:rPr lang="en-GB" sz="2800" i="1" dirty="0">
                <a:latin typeface="Arial" panose="020B0604020202020204" pitchFamily="34" charset="0"/>
                <a:ea typeface="Times New Roman" panose="02020603050405020304" pitchFamily="18"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93F8B4A-69A1-0EC8-C742-4FB4673A42F2}"/>
              </a:ext>
            </a:extLst>
          </p:cNvPr>
          <p:cNvSpPr txBox="1"/>
          <p:nvPr/>
        </p:nvSpPr>
        <p:spPr>
          <a:xfrm>
            <a:off x="20397822" y="24857987"/>
            <a:ext cx="8106148" cy="523220"/>
          </a:xfrm>
          <a:prstGeom prst="rect">
            <a:avLst/>
          </a:prstGeom>
          <a:noFill/>
        </p:spPr>
        <p:txBody>
          <a:bodyPr wrap="square" rtlCol="0">
            <a:spAutoFit/>
          </a:bodyPr>
          <a:lstStyle/>
          <a:p>
            <a:pPr algn="ctr"/>
            <a:r>
              <a:rPr lang="ro-RO" sz="2800" i="1" dirty="0">
                <a:latin typeface="Arial" panose="020B0604020202020204" pitchFamily="34" charset="0"/>
                <a:ea typeface="Times New Roman" panose="02020603050405020304" pitchFamily="18" charset="0"/>
                <a:cs typeface="Arial" panose="020B0604020202020204" pitchFamily="34" charset="0"/>
              </a:rPr>
              <a:t>R</a:t>
            </a:r>
            <a:r>
              <a:rPr lang="en-GB" sz="2800" i="1" dirty="0" err="1">
                <a:latin typeface="Arial" panose="020B0604020202020204" pitchFamily="34" charset="0"/>
                <a:ea typeface="Times New Roman" panose="02020603050405020304" pitchFamily="18" charset="0"/>
                <a:cs typeface="Arial" panose="020B0604020202020204" pitchFamily="34" charset="0"/>
              </a:rPr>
              <a:t>ipening</a:t>
            </a:r>
            <a:r>
              <a:rPr lang="en-GB" sz="2800" i="1" dirty="0">
                <a:latin typeface="Arial" panose="020B0604020202020204" pitchFamily="34" charset="0"/>
                <a:ea typeface="Times New Roman" panose="02020603050405020304" pitchFamily="18" charset="0"/>
                <a:cs typeface="Arial" panose="020B0604020202020204" pitchFamily="34" charset="0"/>
              </a:rPr>
              <a:t> </a:t>
            </a:r>
            <a:r>
              <a:rPr lang="en-GB" sz="2800" i="1" dirty="0" err="1">
                <a:latin typeface="Arial" panose="020B0604020202020204" pitchFamily="34" charset="0"/>
                <a:ea typeface="Times New Roman" panose="02020603050405020304" pitchFamily="18" charset="0"/>
                <a:cs typeface="Arial" panose="020B0604020202020204" pitchFamily="34" charset="0"/>
              </a:rPr>
              <a:t>phenophase</a:t>
            </a:r>
            <a:r>
              <a:rPr lang="en-GB" sz="2800" i="1" dirty="0">
                <a:latin typeface="Arial" panose="020B0604020202020204" pitchFamily="34" charset="0"/>
                <a:ea typeface="Times New Roman" panose="02020603050405020304" pitchFamily="18"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graphicFrame>
        <p:nvGraphicFramePr>
          <p:cNvPr id="9" name="Table 8">
            <a:extLst>
              <a:ext uri="{FF2B5EF4-FFF2-40B4-BE49-F238E27FC236}">
                <a16:creationId xmlns:a16="http://schemas.microsoft.com/office/drawing/2014/main" id="{7DE9F26F-4B8A-2DB4-F6FF-CF507B5BE171}"/>
              </a:ext>
            </a:extLst>
          </p:cNvPr>
          <p:cNvGraphicFramePr>
            <a:graphicFrameLocks noGrp="1"/>
          </p:cNvGraphicFramePr>
          <p:nvPr>
            <p:extLst>
              <p:ext uri="{D42A27DB-BD31-4B8C-83A1-F6EECF244321}">
                <p14:modId xmlns:p14="http://schemas.microsoft.com/office/powerpoint/2010/main" val="3842047790"/>
              </p:ext>
            </p:extLst>
          </p:nvPr>
        </p:nvGraphicFramePr>
        <p:xfrm>
          <a:off x="20798147" y="25481051"/>
          <a:ext cx="6682939" cy="5093906"/>
        </p:xfrm>
        <a:graphic>
          <a:graphicData uri="http://schemas.openxmlformats.org/drawingml/2006/table">
            <a:tbl>
              <a:tblPr firstRow="1" firstCol="1" bandRow="1">
                <a:tableStyleId>{5C22544A-7EE6-4342-B048-85BDC9FD1C3A}</a:tableStyleId>
              </a:tblPr>
              <a:tblGrid>
                <a:gridCol w="1027642">
                  <a:extLst>
                    <a:ext uri="{9D8B030D-6E8A-4147-A177-3AD203B41FA5}">
                      <a16:colId xmlns:a16="http://schemas.microsoft.com/office/drawing/2014/main" val="2457765512"/>
                    </a:ext>
                  </a:extLst>
                </a:gridCol>
                <a:gridCol w="833459">
                  <a:extLst>
                    <a:ext uri="{9D8B030D-6E8A-4147-A177-3AD203B41FA5}">
                      <a16:colId xmlns:a16="http://schemas.microsoft.com/office/drawing/2014/main" val="330670097"/>
                    </a:ext>
                  </a:extLst>
                </a:gridCol>
                <a:gridCol w="606548">
                  <a:extLst>
                    <a:ext uri="{9D8B030D-6E8A-4147-A177-3AD203B41FA5}">
                      <a16:colId xmlns:a16="http://schemas.microsoft.com/office/drawing/2014/main" val="3512472394"/>
                    </a:ext>
                  </a:extLst>
                </a:gridCol>
                <a:gridCol w="606548">
                  <a:extLst>
                    <a:ext uri="{9D8B030D-6E8A-4147-A177-3AD203B41FA5}">
                      <a16:colId xmlns:a16="http://schemas.microsoft.com/office/drawing/2014/main" val="3518630346"/>
                    </a:ext>
                  </a:extLst>
                </a:gridCol>
                <a:gridCol w="601457">
                  <a:extLst>
                    <a:ext uri="{9D8B030D-6E8A-4147-A177-3AD203B41FA5}">
                      <a16:colId xmlns:a16="http://schemas.microsoft.com/office/drawing/2014/main" val="3078600872"/>
                    </a:ext>
                  </a:extLst>
                </a:gridCol>
                <a:gridCol w="601457">
                  <a:extLst>
                    <a:ext uri="{9D8B030D-6E8A-4147-A177-3AD203B41FA5}">
                      <a16:colId xmlns:a16="http://schemas.microsoft.com/office/drawing/2014/main" val="1841868183"/>
                    </a:ext>
                  </a:extLst>
                </a:gridCol>
                <a:gridCol w="601457">
                  <a:extLst>
                    <a:ext uri="{9D8B030D-6E8A-4147-A177-3AD203B41FA5}">
                      <a16:colId xmlns:a16="http://schemas.microsoft.com/office/drawing/2014/main" val="447349783"/>
                    </a:ext>
                  </a:extLst>
                </a:gridCol>
                <a:gridCol w="601457">
                  <a:extLst>
                    <a:ext uri="{9D8B030D-6E8A-4147-A177-3AD203B41FA5}">
                      <a16:colId xmlns:a16="http://schemas.microsoft.com/office/drawing/2014/main" val="2044118270"/>
                    </a:ext>
                  </a:extLst>
                </a:gridCol>
                <a:gridCol w="601457">
                  <a:extLst>
                    <a:ext uri="{9D8B030D-6E8A-4147-A177-3AD203B41FA5}">
                      <a16:colId xmlns:a16="http://schemas.microsoft.com/office/drawing/2014/main" val="2888483624"/>
                    </a:ext>
                  </a:extLst>
                </a:gridCol>
                <a:gridCol w="601457">
                  <a:extLst>
                    <a:ext uri="{9D8B030D-6E8A-4147-A177-3AD203B41FA5}">
                      <a16:colId xmlns:a16="http://schemas.microsoft.com/office/drawing/2014/main" val="352609098"/>
                    </a:ext>
                  </a:extLst>
                </a:gridCol>
              </a:tblGrid>
              <a:tr h="242147">
                <a:tc rowSpan="3" gridSpan="2">
                  <a:txBody>
                    <a:bodyPr/>
                    <a:lstStyle/>
                    <a:p>
                      <a:pPr algn="ctr">
                        <a:buNone/>
                      </a:pPr>
                      <a:r>
                        <a:rPr lang="ro-RO" sz="1400" dirty="0">
                          <a:effectLst/>
                          <a:latin typeface="Arial" panose="020B0604020202020204" pitchFamily="34" charset="0"/>
                          <a:cs typeface="Arial" panose="020B0604020202020204" pitchFamily="34" charset="0"/>
                        </a:rPr>
                        <a:t>Sampling location</a:t>
                      </a:r>
                      <a:endParaRPr lang="en-US" sz="1400" dirty="0">
                        <a:effectLst/>
                        <a:latin typeface="Arial" panose="020B0604020202020204" pitchFamily="34" charset="0"/>
                        <a:cs typeface="Arial" panose="020B0604020202020204" pitchFamily="34" charset="0"/>
                      </a:endParaRPr>
                    </a:p>
                    <a:p>
                      <a:pPr algn="ctr">
                        <a:buNone/>
                      </a:pPr>
                      <a:r>
                        <a:rPr lang="ro-RO" sz="1400" dirty="0">
                          <a:effectLst/>
                          <a:latin typeface="Arial" panose="020B0604020202020204" pitchFamily="34" charset="0"/>
                          <a:cs typeface="Arial" panose="020B0604020202020204" pitchFamily="34" charset="0"/>
                        </a:rPr>
                        <a:t>and  biological material type</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rowSpan="3" hMerge="1">
                  <a:txBody>
                    <a:bodyPr/>
                    <a:lstStyle/>
                    <a:p>
                      <a:endParaRPr lang="en-US"/>
                    </a:p>
                  </a:txBody>
                  <a:tcPr/>
                </a:tc>
                <a:tc gridSpan="4">
                  <a:txBody>
                    <a:bodyPr/>
                    <a:lstStyle/>
                    <a:p>
                      <a:pPr algn="ctr">
                        <a:buNone/>
                      </a:pPr>
                      <a:r>
                        <a:rPr lang="ro-RO" sz="1400">
                          <a:effectLst/>
                          <a:latin typeface="Arial" panose="020B0604020202020204" pitchFamily="34" charset="0"/>
                          <a:cs typeface="Arial" panose="020B0604020202020204" pitchFamily="34" charset="0"/>
                        </a:rPr>
                        <a:t>Shoot 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buNone/>
                      </a:pPr>
                      <a:r>
                        <a:rPr lang="ro-RO" sz="1400">
                          <a:effectLst/>
                          <a:latin typeface="Arial" panose="020B0604020202020204" pitchFamily="34" charset="0"/>
                          <a:cs typeface="Arial" panose="020B0604020202020204" pitchFamily="34" charset="0"/>
                        </a:rPr>
                        <a:t>Shoot 2</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79151954"/>
                  </a:ext>
                </a:extLst>
              </a:tr>
              <a:tr h="242147">
                <a:tc gridSpan="2" vMerge="1">
                  <a:txBody>
                    <a:bodyPr/>
                    <a:lstStyle/>
                    <a:p>
                      <a:endParaRPr lang="en-US"/>
                    </a:p>
                  </a:txBody>
                  <a:tcPr/>
                </a:tc>
                <a:tc hMerge="1" vMerge="1">
                  <a:txBody>
                    <a:bodyPr/>
                    <a:lstStyle/>
                    <a:p>
                      <a:endParaRPr lang="en-US"/>
                    </a:p>
                  </a:txBody>
                  <a:tcPr/>
                </a:tc>
                <a:tc gridSpan="2">
                  <a:txBody>
                    <a:bodyPr/>
                    <a:lstStyle/>
                    <a:p>
                      <a:pPr algn="ctr">
                        <a:buNone/>
                      </a:pPr>
                      <a:r>
                        <a:rPr lang="ro-RO" sz="1400">
                          <a:effectLst/>
                          <a:latin typeface="Arial" panose="020B0604020202020204" pitchFamily="34" charset="0"/>
                          <a:cs typeface="Arial" panose="020B0604020202020204" pitchFamily="34" charset="0"/>
                        </a:rPr>
                        <a:t>GFKV</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tc gridSpan="2">
                  <a:txBody>
                    <a:bodyPr/>
                    <a:lstStyle/>
                    <a:p>
                      <a:pPr algn="ctr">
                        <a:buNone/>
                      </a:pPr>
                      <a:r>
                        <a:rPr lang="ro-RO" sz="1400">
                          <a:effectLst/>
                          <a:latin typeface="Arial" panose="020B0604020202020204" pitchFamily="34" charset="0"/>
                          <a:cs typeface="Arial" panose="020B0604020202020204" pitchFamily="34" charset="0"/>
                        </a:rPr>
                        <a:t>GPGV</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tc gridSpan="2">
                  <a:txBody>
                    <a:bodyPr/>
                    <a:lstStyle/>
                    <a:p>
                      <a:pPr algn="ctr">
                        <a:buNone/>
                      </a:pPr>
                      <a:r>
                        <a:rPr lang="ro-RO" sz="1400">
                          <a:effectLst/>
                          <a:latin typeface="Arial" panose="020B0604020202020204" pitchFamily="34" charset="0"/>
                          <a:cs typeface="Arial" panose="020B0604020202020204" pitchFamily="34" charset="0"/>
                        </a:rPr>
                        <a:t>GFKV</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tc gridSpan="2">
                  <a:txBody>
                    <a:bodyPr/>
                    <a:lstStyle/>
                    <a:p>
                      <a:pPr algn="ctr">
                        <a:buNone/>
                      </a:pPr>
                      <a:r>
                        <a:rPr lang="ro-RO" sz="1400">
                          <a:effectLst/>
                          <a:latin typeface="Arial" panose="020B0604020202020204" pitchFamily="34" charset="0"/>
                          <a:cs typeface="Arial" panose="020B0604020202020204" pitchFamily="34" charset="0"/>
                        </a:rPr>
                        <a:t>GPGV</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extLst>
                  <a:ext uri="{0D108BD9-81ED-4DB2-BD59-A6C34878D82A}">
                    <a16:rowId xmlns:a16="http://schemas.microsoft.com/office/drawing/2014/main" val="1678141015"/>
                  </a:ext>
                </a:extLst>
              </a:tr>
              <a:tr h="433510">
                <a:tc gridSpan="2" vMerge="1">
                  <a:txBody>
                    <a:bodyPr/>
                    <a:lstStyle/>
                    <a:p>
                      <a:endParaRPr lang="en-US"/>
                    </a:p>
                  </a:txBody>
                  <a:tcPr/>
                </a:tc>
                <a:tc hMerge="1" vMerge="1">
                  <a:txBody>
                    <a:bodyPr/>
                    <a:lstStyle/>
                    <a:p>
                      <a:endParaRPr lang="en-US"/>
                    </a:p>
                  </a:txBody>
                  <a:tcPr/>
                </a:tc>
                <a:tc>
                  <a:txBody>
                    <a:bodyPr/>
                    <a:lstStyle/>
                    <a:p>
                      <a:pPr algn="ctr">
                        <a:buNone/>
                      </a:pPr>
                      <a:r>
                        <a:rPr lang="ro-RO" sz="1400">
                          <a:effectLst/>
                          <a:latin typeface="Arial" panose="020B0604020202020204" pitchFamily="34" charset="0"/>
                          <a:cs typeface="Arial" panose="020B0604020202020204" pitchFamily="34" charset="0"/>
                        </a:rPr>
                        <a:t>OD</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Result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OD</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Result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OD</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Result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OD</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Result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4076976430"/>
                  </a:ext>
                </a:extLst>
              </a:tr>
              <a:tr h="242147">
                <a:tc gridSpan="10">
                  <a:txBody>
                    <a:bodyPr/>
                    <a:lstStyle/>
                    <a:p>
                      <a:pPr algn="ctr">
                        <a:buNone/>
                      </a:pPr>
                      <a:r>
                        <a:rPr lang="ro-RO" sz="1400" dirty="0">
                          <a:effectLst/>
                          <a:latin typeface="Arial" panose="020B0604020202020204" pitchFamily="34" charset="0"/>
                          <a:cs typeface="Arial" panose="020B0604020202020204" pitchFamily="34" charset="0"/>
                        </a:rPr>
                        <a:t>Plant 1</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93120"/>
                  </a:ext>
                </a:extLst>
              </a:tr>
              <a:tr h="433510">
                <a:tc rowSpan="2">
                  <a:txBody>
                    <a:bodyPr/>
                    <a:lstStyle/>
                    <a:p>
                      <a:pPr algn="ctr">
                        <a:buNone/>
                      </a:pPr>
                      <a:r>
                        <a:rPr lang="ro-RO" sz="1400">
                          <a:effectLst/>
                          <a:latin typeface="Arial" panose="020B0604020202020204" pitchFamily="34" charset="0"/>
                          <a:cs typeface="Arial" panose="020B0604020202020204" pitchFamily="34" charset="0"/>
                        </a:rPr>
                        <a:t>Lower leaf</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Leaf blade</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1.298</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0.098</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1.455</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0.101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1022728286"/>
                  </a:ext>
                </a:extLst>
              </a:tr>
              <a:tr h="216755">
                <a:tc vMerge="1">
                  <a:txBody>
                    <a:bodyPr/>
                    <a:lstStyle/>
                    <a:p>
                      <a:endParaRPr lang="en-US"/>
                    </a:p>
                  </a:txBody>
                  <a:tcPr/>
                </a:tc>
                <a:tc>
                  <a:txBody>
                    <a:bodyPr/>
                    <a:lstStyle/>
                    <a:p>
                      <a:pPr algn="ctr">
                        <a:buNone/>
                      </a:pPr>
                      <a:r>
                        <a:rPr lang="ro-RO" sz="1400">
                          <a:effectLst/>
                          <a:latin typeface="Arial" panose="020B0604020202020204" pitchFamily="34" charset="0"/>
                          <a:cs typeface="Arial" panose="020B0604020202020204" pitchFamily="34" charset="0"/>
                        </a:rPr>
                        <a:t>Petiole</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0.770</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0.114</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0.616</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0.105</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2286851130"/>
                  </a:ext>
                </a:extLst>
              </a:tr>
              <a:tr h="433510">
                <a:tc rowSpan="2">
                  <a:txBody>
                    <a:bodyPr/>
                    <a:lstStyle/>
                    <a:p>
                      <a:pPr algn="ctr">
                        <a:buNone/>
                      </a:pPr>
                      <a:r>
                        <a:rPr lang="ro-RO" sz="1400">
                          <a:effectLst/>
                          <a:latin typeface="Arial" panose="020B0604020202020204" pitchFamily="34" charset="0"/>
                          <a:cs typeface="Arial" panose="020B0604020202020204" pitchFamily="34" charset="0"/>
                        </a:rPr>
                        <a:t>Leaf,  node 7</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Leaf blade</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1.885</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0.104</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3.196</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0.100</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466754820"/>
                  </a:ext>
                </a:extLst>
              </a:tr>
              <a:tr h="216755">
                <a:tc vMerge="1">
                  <a:txBody>
                    <a:bodyPr/>
                    <a:lstStyle/>
                    <a:p>
                      <a:endParaRPr lang="en-US"/>
                    </a:p>
                  </a:txBody>
                  <a:tcPr/>
                </a:tc>
                <a:tc>
                  <a:txBody>
                    <a:bodyPr/>
                    <a:lstStyle/>
                    <a:p>
                      <a:pPr algn="ctr">
                        <a:buNone/>
                      </a:pPr>
                      <a:r>
                        <a:rPr lang="ro-RO" sz="1400">
                          <a:effectLst/>
                          <a:latin typeface="Arial" panose="020B0604020202020204" pitchFamily="34" charset="0"/>
                          <a:cs typeface="Arial" panose="020B0604020202020204" pitchFamily="34" charset="0"/>
                        </a:rPr>
                        <a:t>Petiole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1.088</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0.102</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0.545</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0.163</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1182407708"/>
                  </a:ext>
                </a:extLst>
              </a:tr>
              <a:tr h="216755">
                <a:tc>
                  <a:txBody>
                    <a:bodyPr/>
                    <a:lstStyle/>
                    <a:p>
                      <a:pPr algn="ctr">
                        <a:buNone/>
                      </a:pPr>
                      <a:r>
                        <a:rPr lang="ro-RO" sz="1400">
                          <a:effectLst/>
                          <a:latin typeface="Arial" panose="020B0604020202020204" pitchFamily="34" charset="0"/>
                          <a:cs typeface="Arial" panose="020B0604020202020204" pitchFamily="34" charset="0"/>
                        </a:rPr>
                        <a:t>Apex</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2.398</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1.082</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2.761</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3.480</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1238149282"/>
                  </a:ext>
                </a:extLst>
              </a:tr>
              <a:tr h="223728">
                <a:tc>
                  <a:txBody>
                    <a:bodyPr/>
                    <a:lstStyle/>
                    <a:p>
                      <a:pPr algn="ctr">
                        <a:buNone/>
                      </a:pPr>
                      <a:r>
                        <a:rPr lang="ro-RO" sz="1400">
                          <a:effectLst/>
                          <a:latin typeface="Arial" panose="020B0604020202020204" pitchFamily="34" charset="0"/>
                          <a:cs typeface="Arial" panose="020B0604020202020204" pitchFamily="34" charset="0"/>
                        </a:rPr>
                        <a:t>Rachis</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3.490</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1.020</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561402989"/>
                  </a:ext>
                </a:extLst>
              </a:tr>
              <a:tr h="216755">
                <a:tc>
                  <a:txBody>
                    <a:bodyPr/>
                    <a:lstStyle/>
                    <a:p>
                      <a:pPr algn="ctr">
                        <a:buNone/>
                      </a:pPr>
                      <a:r>
                        <a:rPr lang="ro-RO" sz="1400">
                          <a:effectLst/>
                          <a:latin typeface="Arial" panose="020B0604020202020204" pitchFamily="34" charset="0"/>
                          <a:cs typeface="Arial" panose="020B0604020202020204" pitchFamily="34" charset="0"/>
                        </a:rPr>
                        <a:t>Skin</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nt.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3.559</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3.562</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709666396"/>
                  </a:ext>
                </a:extLst>
              </a:tr>
              <a:tr h="216755">
                <a:tc>
                  <a:txBody>
                    <a:bodyPr/>
                    <a:lstStyle/>
                    <a:p>
                      <a:pPr algn="ctr">
                        <a:buNone/>
                      </a:pPr>
                      <a:r>
                        <a:rPr lang="ro-RO" sz="1400">
                          <a:effectLst/>
                          <a:latin typeface="Arial" panose="020B0604020202020204" pitchFamily="34" charset="0"/>
                          <a:cs typeface="Arial" panose="020B0604020202020204" pitchFamily="34" charset="0"/>
                        </a:rPr>
                        <a:t>Seed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0.275</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3.569</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2614959353"/>
                  </a:ext>
                </a:extLst>
              </a:tr>
              <a:tr h="242147">
                <a:tc gridSpan="10">
                  <a:txBody>
                    <a:bodyPr/>
                    <a:lstStyle/>
                    <a:p>
                      <a:pPr algn="ctr">
                        <a:buNone/>
                      </a:pPr>
                      <a:r>
                        <a:rPr lang="ro-RO" sz="1400" dirty="0">
                          <a:effectLst/>
                          <a:latin typeface="Arial" panose="020B0604020202020204" pitchFamily="34" charset="0"/>
                          <a:cs typeface="Arial" panose="020B0604020202020204" pitchFamily="34" charset="0"/>
                        </a:rPr>
                        <a:t>Plant 2</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62016906"/>
                  </a:ext>
                </a:extLst>
              </a:tr>
              <a:tr h="433510">
                <a:tc rowSpan="2">
                  <a:txBody>
                    <a:bodyPr/>
                    <a:lstStyle/>
                    <a:p>
                      <a:pPr algn="ctr">
                        <a:buNone/>
                      </a:pPr>
                      <a:r>
                        <a:rPr lang="ro-RO" sz="1400">
                          <a:effectLst/>
                          <a:latin typeface="Arial" panose="020B0604020202020204" pitchFamily="34" charset="0"/>
                          <a:cs typeface="Arial" panose="020B0604020202020204" pitchFamily="34" charset="0"/>
                        </a:rPr>
                        <a:t>Lower leaf</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Leaf  blade</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2.769</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0.125</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2.394</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0.100</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1057830308"/>
                  </a:ext>
                </a:extLst>
              </a:tr>
              <a:tr h="216755">
                <a:tc vMerge="1">
                  <a:txBody>
                    <a:bodyPr/>
                    <a:lstStyle/>
                    <a:p>
                      <a:endParaRPr lang="en-US"/>
                    </a:p>
                  </a:txBody>
                  <a:tcPr/>
                </a:tc>
                <a:tc>
                  <a:txBody>
                    <a:bodyPr/>
                    <a:lstStyle/>
                    <a:p>
                      <a:pPr algn="ctr">
                        <a:buNone/>
                      </a:pPr>
                      <a:r>
                        <a:rPr lang="ro-RO" sz="1400">
                          <a:effectLst/>
                          <a:latin typeface="Arial" panose="020B0604020202020204" pitchFamily="34" charset="0"/>
                          <a:cs typeface="Arial" panose="020B0604020202020204" pitchFamily="34" charset="0"/>
                        </a:rPr>
                        <a:t>Petiole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0.703</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0.094</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2.106</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0.097</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295793420"/>
                  </a:ext>
                </a:extLst>
              </a:tr>
              <a:tr h="433510">
                <a:tc rowSpan="2">
                  <a:txBody>
                    <a:bodyPr/>
                    <a:lstStyle/>
                    <a:p>
                      <a:pPr algn="ctr">
                        <a:buNone/>
                      </a:pPr>
                      <a:r>
                        <a:rPr lang="ro-RO" sz="1400">
                          <a:effectLst/>
                          <a:latin typeface="Arial" panose="020B0604020202020204" pitchFamily="34" charset="0"/>
                          <a:cs typeface="Arial" panose="020B0604020202020204" pitchFamily="34" charset="0"/>
                        </a:rPr>
                        <a:t>Leaf, node 7</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Leaf blade</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1.396</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0.103</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2.657</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0.099</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1363972406"/>
                  </a:ext>
                </a:extLst>
              </a:tr>
              <a:tr h="216755">
                <a:tc vMerge="1">
                  <a:txBody>
                    <a:bodyPr/>
                    <a:lstStyle/>
                    <a:p>
                      <a:endParaRPr lang="en-US"/>
                    </a:p>
                  </a:txBody>
                  <a:tcPr/>
                </a:tc>
                <a:tc>
                  <a:txBody>
                    <a:bodyPr/>
                    <a:lstStyle/>
                    <a:p>
                      <a:pPr algn="ctr">
                        <a:buNone/>
                      </a:pPr>
                      <a:r>
                        <a:rPr lang="ro-RO" sz="1400">
                          <a:effectLst/>
                          <a:latin typeface="Arial" panose="020B0604020202020204" pitchFamily="34" charset="0"/>
                          <a:cs typeface="Arial" panose="020B0604020202020204" pitchFamily="34" charset="0"/>
                        </a:rPr>
                        <a:t>Petiole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0.519</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0.099</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0.935</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0.097</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869166680"/>
                  </a:ext>
                </a:extLst>
              </a:tr>
              <a:tr h="216755">
                <a:tc>
                  <a:txBody>
                    <a:bodyPr/>
                    <a:lstStyle/>
                    <a:p>
                      <a:pPr algn="ctr">
                        <a:buNone/>
                      </a:pPr>
                      <a:r>
                        <a:rPr lang="ro-RO" sz="1400">
                          <a:effectLst/>
                          <a:latin typeface="Arial" panose="020B0604020202020204" pitchFamily="34" charset="0"/>
                          <a:cs typeface="Arial" panose="020B0604020202020204" pitchFamily="34" charset="0"/>
                        </a:rPr>
                        <a:t>Apex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2.068</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0.139</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3.082</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0.189</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847471407"/>
                  </a:ext>
                </a:extLst>
              </a:tr>
            </a:tbl>
          </a:graphicData>
        </a:graphic>
      </p:graphicFrame>
      <p:graphicFrame>
        <p:nvGraphicFramePr>
          <p:cNvPr id="10" name="Table 9">
            <a:extLst>
              <a:ext uri="{FF2B5EF4-FFF2-40B4-BE49-F238E27FC236}">
                <a16:creationId xmlns:a16="http://schemas.microsoft.com/office/drawing/2014/main" id="{6DB6D3E6-29B6-759A-3C42-F646AF1854F0}"/>
              </a:ext>
            </a:extLst>
          </p:cNvPr>
          <p:cNvGraphicFramePr>
            <a:graphicFrameLocks noGrp="1"/>
          </p:cNvGraphicFramePr>
          <p:nvPr>
            <p:extLst>
              <p:ext uri="{D42A27DB-BD31-4B8C-83A1-F6EECF244321}">
                <p14:modId xmlns:p14="http://schemas.microsoft.com/office/powerpoint/2010/main" val="2880426279"/>
              </p:ext>
            </p:extLst>
          </p:nvPr>
        </p:nvGraphicFramePr>
        <p:xfrm>
          <a:off x="19256825" y="32004527"/>
          <a:ext cx="8224261" cy="2699398"/>
        </p:xfrm>
        <a:graphic>
          <a:graphicData uri="http://schemas.openxmlformats.org/drawingml/2006/table">
            <a:tbl>
              <a:tblPr firstRow="1" firstCol="1" bandRow="1">
                <a:tableStyleId>{21E4AEA4-8DFA-4A89-87EB-49C32662AFE0}</a:tableStyleId>
              </a:tblPr>
              <a:tblGrid>
                <a:gridCol w="2290152">
                  <a:extLst>
                    <a:ext uri="{9D8B030D-6E8A-4147-A177-3AD203B41FA5}">
                      <a16:colId xmlns:a16="http://schemas.microsoft.com/office/drawing/2014/main" val="2848654832"/>
                    </a:ext>
                  </a:extLst>
                </a:gridCol>
                <a:gridCol w="772823">
                  <a:extLst>
                    <a:ext uri="{9D8B030D-6E8A-4147-A177-3AD203B41FA5}">
                      <a16:colId xmlns:a16="http://schemas.microsoft.com/office/drawing/2014/main" val="1059308700"/>
                    </a:ext>
                  </a:extLst>
                </a:gridCol>
                <a:gridCol w="772823">
                  <a:extLst>
                    <a:ext uri="{9D8B030D-6E8A-4147-A177-3AD203B41FA5}">
                      <a16:colId xmlns:a16="http://schemas.microsoft.com/office/drawing/2014/main" val="3271743292"/>
                    </a:ext>
                  </a:extLst>
                </a:gridCol>
                <a:gridCol w="764601">
                  <a:extLst>
                    <a:ext uri="{9D8B030D-6E8A-4147-A177-3AD203B41FA5}">
                      <a16:colId xmlns:a16="http://schemas.microsoft.com/office/drawing/2014/main" val="3192692352"/>
                    </a:ext>
                  </a:extLst>
                </a:gridCol>
                <a:gridCol w="764601">
                  <a:extLst>
                    <a:ext uri="{9D8B030D-6E8A-4147-A177-3AD203B41FA5}">
                      <a16:colId xmlns:a16="http://schemas.microsoft.com/office/drawing/2014/main" val="93919570"/>
                    </a:ext>
                  </a:extLst>
                </a:gridCol>
                <a:gridCol w="764601">
                  <a:extLst>
                    <a:ext uri="{9D8B030D-6E8A-4147-A177-3AD203B41FA5}">
                      <a16:colId xmlns:a16="http://schemas.microsoft.com/office/drawing/2014/main" val="18300106"/>
                    </a:ext>
                  </a:extLst>
                </a:gridCol>
                <a:gridCol w="764601">
                  <a:extLst>
                    <a:ext uri="{9D8B030D-6E8A-4147-A177-3AD203B41FA5}">
                      <a16:colId xmlns:a16="http://schemas.microsoft.com/office/drawing/2014/main" val="1846570845"/>
                    </a:ext>
                  </a:extLst>
                </a:gridCol>
                <a:gridCol w="689693">
                  <a:extLst>
                    <a:ext uri="{9D8B030D-6E8A-4147-A177-3AD203B41FA5}">
                      <a16:colId xmlns:a16="http://schemas.microsoft.com/office/drawing/2014/main" val="1967804"/>
                    </a:ext>
                  </a:extLst>
                </a:gridCol>
                <a:gridCol w="640366">
                  <a:extLst>
                    <a:ext uri="{9D8B030D-6E8A-4147-A177-3AD203B41FA5}">
                      <a16:colId xmlns:a16="http://schemas.microsoft.com/office/drawing/2014/main" val="89049686"/>
                    </a:ext>
                  </a:extLst>
                </a:gridCol>
              </a:tblGrid>
              <a:tr h="235193">
                <a:tc rowSpan="3">
                  <a:txBody>
                    <a:bodyPr/>
                    <a:lstStyle/>
                    <a:p>
                      <a:pPr algn="ctr">
                        <a:buNone/>
                      </a:pPr>
                      <a:r>
                        <a:rPr lang="ro-RO" sz="1400" dirty="0">
                          <a:effectLst/>
                          <a:latin typeface="Arial" panose="020B0604020202020204" pitchFamily="34" charset="0"/>
                          <a:cs typeface="Arial" panose="020B0604020202020204" pitchFamily="34" charset="0"/>
                        </a:rPr>
                        <a:t>Sampling location</a:t>
                      </a:r>
                      <a:endParaRPr lang="en-US" sz="1400" dirty="0">
                        <a:effectLst/>
                        <a:latin typeface="Arial" panose="020B0604020202020204" pitchFamily="34" charset="0"/>
                        <a:cs typeface="Arial" panose="020B0604020202020204" pitchFamily="34" charset="0"/>
                      </a:endParaRPr>
                    </a:p>
                    <a:p>
                      <a:pPr algn="ctr">
                        <a:buNone/>
                      </a:pPr>
                      <a:r>
                        <a:rPr lang="ro-RO" sz="1400" dirty="0">
                          <a:effectLst/>
                          <a:latin typeface="Arial" panose="020B0604020202020204" pitchFamily="34" charset="0"/>
                          <a:cs typeface="Arial" panose="020B0604020202020204" pitchFamily="34" charset="0"/>
                        </a:rPr>
                        <a:t>and  biological material type</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gridSpan="4">
                  <a:txBody>
                    <a:bodyPr/>
                    <a:lstStyle/>
                    <a:p>
                      <a:pPr algn="ctr">
                        <a:buNone/>
                      </a:pPr>
                      <a:r>
                        <a:rPr lang="ro-RO" sz="1400">
                          <a:effectLst/>
                          <a:latin typeface="Arial" panose="020B0604020202020204" pitchFamily="34" charset="0"/>
                          <a:cs typeface="Arial" panose="020B0604020202020204" pitchFamily="34" charset="0"/>
                        </a:rPr>
                        <a:t>Cane  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buNone/>
                      </a:pPr>
                      <a:r>
                        <a:rPr lang="ro-RO" sz="1400">
                          <a:effectLst/>
                          <a:latin typeface="Arial" panose="020B0604020202020204" pitchFamily="34" charset="0"/>
                          <a:cs typeface="Arial" panose="020B0604020202020204" pitchFamily="34" charset="0"/>
                        </a:rPr>
                        <a:t>Cane  2</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00355721"/>
                  </a:ext>
                </a:extLst>
              </a:tr>
              <a:tr h="235193">
                <a:tc vMerge="1">
                  <a:txBody>
                    <a:bodyPr/>
                    <a:lstStyle/>
                    <a:p>
                      <a:endParaRPr lang="en-US"/>
                    </a:p>
                  </a:txBody>
                  <a:tcPr/>
                </a:tc>
                <a:tc gridSpan="2">
                  <a:txBody>
                    <a:bodyPr/>
                    <a:lstStyle/>
                    <a:p>
                      <a:pPr algn="ctr">
                        <a:buNone/>
                      </a:pPr>
                      <a:r>
                        <a:rPr lang="ro-RO" sz="1400">
                          <a:effectLst/>
                          <a:latin typeface="Arial" panose="020B0604020202020204" pitchFamily="34" charset="0"/>
                          <a:cs typeface="Arial" panose="020B0604020202020204" pitchFamily="34" charset="0"/>
                        </a:rPr>
                        <a:t>GFKV</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tc gridSpan="2">
                  <a:txBody>
                    <a:bodyPr/>
                    <a:lstStyle/>
                    <a:p>
                      <a:pPr algn="ctr">
                        <a:buNone/>
                      </a:pPr>
                      <a:r>
                        <a:rPr lang="ro-RO" sz="1400">
                          <a:effectLst/>
                          <a:latin typeface="Arial" panose="020B0604020202020204" pitchFamily="34" charset="0"/>
                          <a:cs typeface="Arial" panose="020B0604020202020204" pitchFamily="34" charset="0"/>
                        </a:rPr>
                        <a:t>GPGV</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tc gridSpan="2">
                  <a:txBody>
                    <a:bodyPr/>
                    <a:lstStyle/>
                    <a:p>
                      <a:pPr algn="ctr">
                        <a:buNone/>
                      </a:pPr>
                      <a:r>
                        <a:rPr lang="ro-RO" sz="1400">
                          <a:effectLst/>
                          <a:latin typeface="Arial" panose="020B0604020202020204" pitchFamily="34" charset="0"/>
                          <a:cs typeface="Arial" panose="020B0604020202020204" pitchFamily="34" charset="0"/>
                        </a:rPr>
                        <a:t>GFKV</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tc gridSpan="2">
                  <a:txBody>
                    <a:bodyPr/>
                    <a:lstStyle/>
                    <a:p>
                      <a:pPr algn="ctr">
                        <a:buNone/>
                      </a:pPr>
                      <a:r>
                        <a:rPr lang="ro-RO" sz="1400">
                          <a:effectLst/>
                          <a:latin typeface="Arial" panose="020B0604020202020204" pitchFamily="34" charset="0"/>
                          <a:cs typeface="Arial" panose="020B0604020202020204" pitchFamily="34" charset="0"/>
                        </a:rPr>
                        <a:t>GPGV</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extLst>
                  <a:ext uri="{0D108BD9-81ED-4DB2-BD59-A6C34878D82A}">
                    <a16:rowId xmlns:a16="http://schemas.microsoft.com/office/drawing/2014/main" val="1889214917"/>
                  </a:ext>
                </a:extLst>
              </a:tr>
              <a:tr h="470387">
                <a:tc vMerge="1">
                  <a:txBody>
                    <a:bodyPr/>
                    <a:lstStyle/>
                    <a:p>
                      <a:endParaRPr lang="en-US"/>
                    </a:p>
                  </a:txBody>
                  <a:tcPr/>
                </a:tc>
                <a:tc>
                  <a:txBody>
                    <a:bodyPr/>
                    <a:lstStyle/>
                    <a:p>
                      <a:pPr algn="ctr">
                        <a:buNone/>
                      </a:pPr>
                      <a:r>
                        <a:rPr lang="ro-RO" sz="1400" dirty="0">
                          <a:effectLst/>
                          <a:latin typeface="Arial" panose="020B0604020202020204" pitchFamily="34" charset="0"/>
                          <a:cs typeface="Arial" panose="020B0604020202020204" pitchFamily="34" charset="0"/>
                        </a:rPr>
                        <a:t>OD</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Result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OD</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Result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OD</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Result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OD</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Result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1992101856"/>
                  </a:ext>
                </a:extLst>
              </a:tr>
              <a:tr h="222902">
                <a:tc gridSpan="9">
                  <a:txBody>
                    <a:bodyPr/>
                    <a:lstStyle/>
                    <a:p>
                      <a:pPr algn="ctr">
                        <a:buNone/>
                      </a:pPr>
                      <a:r>
                        <a:rPr lang="ro-RO" sz="1400" dirty="0">
                          <a:effectLst/>
                          <a:latin typeface="Arial" panose="020B0604020202020204" pitchFamily="34" charset="0"/>
                          <a:cs typeface="Arial" panose="020B0604020202020204" pitchFamily="34" charset="0"/>
                        </a:rPr>
                        <a:t>Plant 1</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58396180"/>
                  </a:ext>
                </a:extLst>
              </a:tr>
              <a:tr h="216755">
                <a:tc>
                  <a:txBody>
                    <a:bodyPr/>
                    <a:lstStyle/>
                    <a:p>
                      <a:pPr algn="ctr">
                        <a:buNone/>
                      </a:pPr>
                      <a:r>
                        <a:rPr lang="ro-RO" sz="1400">
                          <a:effectLst/>
                          <a:latin typeface="Arial" panose="020B0604020202020204" pitchFamily="34" charset="0"/>
                          <a:cs typeface="Arial" panose="020B0604020202020204" pitchFamily="34" charset="0"/>
                        </a:rPr>
                        <a:t>Base</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2.470</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0.469</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3.547</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1.779</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811240260"/>
                  </a:ext>
                </a:extLst>
              </a:tr>
              <a:tr h="216755">
                <a:tc>
                  <a:txBody>
                    <a:bodyPr/>
                    <a:lstStyle/>
                    <a:p>
                      <a:pPr algn="ctr">
                        <a:buNone/>
                      </a:pPr>
                      <a:r>
                        <a:rPr lang="ro-RO" sz="1400">
                          <a:effectLst/>
                          <a:latin typeface="Arial" panose="020B0604020202020204" pitchFamily="34" charset="0"/>
                          <a:cs typeface="Arial" panose="020B0604020202020204" pitchFamily="34" charset="0"/>
                        </a:rPr>
                        <a:t>Middle</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3.567</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1.369</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3.560</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1.986</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431776888"/>
                  </a:ext>
                </a:extLst>
              </a:tr>
              <a:tr h="216755">
                <a:tc>
                  <a:txBody>
                    <a:bodyPr/>
                    <a:lstStyle/>
                    <a:p>
                      <a:pPr algn="ctr">
                        <a:buNone/>
                      </a:pPr>
                      <a:r>
                        <a:rPr lang="ro-RO" sz="1400">
                          <a:effectLst/>
                          <a:latin typeface="Arial" panose="020B0604020202020204" pitchFamily="34" charset="0"/>
                          <a:cs typeface="Arial" panose="020B0604020202020204" pitchFamily="34" charset="0"/>
                        </a:rPr>
                        <a:t>Top</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3.540</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1.778</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3.572</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2.727</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1240694570"/>
                  </a:ext>
                </a:extLst>
              </a:tr>
              <a:tr h="235193">
                <a:tc gridSpan="9">
                  <a:txBody>
                    <a:bodyPr/>
                    <a:lstStyle/>
                    <a:p>
                      <a:pPr algn="ctr">
                        <a:buNone/>
                      </a:pPr>
                      <a:r>
                        <a:rPr lang="ro-RO" sz="1400" dirty="0">
                          <a:effectLst/>
                          <a:latin typeface="Arial" panose="020B0604020202020204" pitchFamily="34" charset="0"/>
                          <a:cs typeface="Arial" panose="020B0604020202020204" pitchFamily="34" charset="0"/>
                        </a:rPr>
                        <a:t>Plant 2</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99652677"/>
                  </a:ext>
                </a:extLst>
              </a:tr>
              <a:tr h="216755">
                <a:tc>
                  <a:txBody>
                    <a:bodyPr/>
                    <a:lstStyle/>
                    <a:p>
                      <a:pPr algn="ctr">
                        <a:buNone/>
                      </a:pPr>
                      <a:r>
                        <a:rPr lang="ro-RO" sz="1400">
                          <a:effectLst/>
                          <a:latin typeface="Arial" panose="020B0604020202020204" pitchFamily="34" charset="0"/>
                          <a:cs typeface="Arial" panose="020B0604020202020204" pitchFamily="34" charset="0"/>
                        </a:rPr>
                        <a:t>Base</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3.540</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0.453</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3.567</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0.113</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3627141574"/>
                  </a:ext>
                </a:extLst>
              </a:tr>
              <a:tr h="216755">
                <a:tc>
                  <a:txBody>
                    <a:bodyPr/>
                    <a:lstStyle/>
                    <a:p>
                      <a:pPr algn="ctr">
                        <a:buNone/>
                      </a:pPr>
                      <a:r>
                        <a:rPr lang="ro-RO" sz="1400">
                          <a:effectLst/>
                          <a:latin typeface="Arial" panose="020B0604020202020204" pitchFamily="34" charset="0"/>
                          <a:cs typeface="Arial" panose="020B0604020202020204" pitchFamily="34" charset="0"/>
                        </a:rPr>
                        <a:t>Middle</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3.554</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0.648</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3.537</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0.393</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754631322"/>
                  </a:ext>
                </a:extLst>
              </a:tr>
              <a:tr h="216755">
                <a:tc>
                  <a:txBody>
                    <a:bodyPr/>
                    <a:lstStyle/>
                    <a:p>
                      <a:pPr algn="ctr">
                        <a:buNone/>
                      </a:pPr>
                      <a:r>
                        <a:rPr lang="ro-RO" sz="1400">
                          <a:effectLst/>
                          <a:latin typeface="Arial" panose="020B0604020202020204" pitchFamily="34" charset="0"/>
                          <a:cs typeface="Arial" panose="020B0604020202020204" pitchFamily="34" charset="0"/>
                        </a:rPr>
                        <a:t>Top</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3.539</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0.796</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a:effectLst/>
                          <a:latin typeface="Arial" panose="020B0604020202020204" pitchFamily="34" charset="0"/>
                          <a:cs typeface="Arial" panose="020B0604020202020204" pitchFamily="34" charset="0"/>
                        </a:rPr>
                        <a:t>3.538</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0.257</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tc>
                  <a:txBody>
                    <a:bodyPr/>
                    <a:lstStyle/>
                    <a:p>
                      <a:pPr algn="ctr">
                        <a:buNone/>
                      </a:pPr>
                      <a:r>
                        <a:rPr lang="ro-RO"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0963" marR="60963" marT="0" marB="0"/>
                </a:tc>
                <a:extLst>
                  <a:ext uri="{0D108BD9-81ED-4DB2-BD59-A6C34878D82A}">
                    <a16:rowId xmlns:a16="http://schemas.microsoft.com/office/drawing/2014/main" val="2390118179"/>
                  </a:ext>
                </a:extLst>
              </a:tr>
            </a:tbl>
          </a:graphicData>
        </a:graphic>
      </p:graphicFrame>
      <p:sp>
        <p:nvSpPr>
          <p:cNvPr id="11" name="TextBox 10">
            <a:extLst>
              <a:ext uri="{FF2B5EF4-FFF2-40B4-BE49-F238E27FC236}">
                <a16:creationId xmlns:a16="http://schemas.microsoft.com/office/drawing/2014/main" id="{2F4DF6B1-C9DA-1AD1-1576-EA16415E2DA5}"/>
              </a:ext>
            </a:extLst>
          </p:cNvPr>
          <p:cNvSpPr txBox="1"/>
          <p:nvPr/>
        </p:nvSpPr>
        <p:spPr>
          <a:xfrm>
            <a:off x="19374938" y="31295284"/>
            <a:ext cx="8106148" cy="528942"/>
          </a:xfrm>
          <a:prstGeom prst="rect">
            <a:avLst/>
          </a:prstGeom>
          <a:noFill/>
        </p:spPr>
        <p:txBody>
          <a:bodyPr wrap="square" rtlCol="0">
            <a:spAutoFit/>
          </a:bodyPr>
          <a:lstStyle/>
          <a:p>
            <a:pPr algn="ctr"/>
            <a:r>
              <a:rPr lang="ro-RO" sz="2800" i="1" dirty="0">
                <a:latin typeface="Arial" panose="020B0604020202020204" pitchFamily="34" charset="0"/>
                <a:ea typeface="Times New Roman" panose="02020603050405020304" pitchFamily="18" charset="0"/>
                <a:cs typeface="Arial" panose="020B0604020202020204" pitchFamily="34" charset="0"/>
              </a:rPr>
              <a:t>Dormancy</a:t>
            </a:r>
            <a:r>
              <a:rPr lang="en-GB" sz="2845" i="1" dirty="0">
                <a:latin typeface="Times New Roman" panose="02020603050405020304" pitchFamily="18" charset="0"/>
                <a:ea typeface="Times New Roman" panose="02020603050405020304" pitchFamily="18" charset="0"/>
              </a:rPr>
              <a:t> </a:t>
            </a:r>
            <a:endParaRPr lang="en-US" sz="2667"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1BF29E08-FDA9-F422-E105-E39B93717858}"/>
              </a:ext>
            </a:extLst>
          </p:cNvPr>
          <p:cNvPicPr>
            <a:picLocks noChangeAspect="1"/>
          </p:cNvPicPr>
          <p:nvPr/>
        </p:nvPicPr>
        <p:blipFill>
          <a:blip r:embed="rId4"/>
          <a:stretch>
            <a:fillRect/>
          </a:stretch>
        </p:blipFill>
        <p:spPr>
          <a:xfrm>
            <a:off x="6082449" y="30966542"/>
            <a:ext cx="3973353" cy="5114516"/>
          </a:xfrm>
          <a:prstGeom prst="rect">
            <a:avLst/>
          </a:prstGeom>
        </p:spPr>
      </p:pic>
      <p:pic>
        <p:nvPicPr>
          <p:cNvPr id="28" name="Picture 27">
            <a:extLst>
              <a:ext uri="{FF2B5EF4-FFF2-40B4-BE49-F238E27FC236}">
                <a16:creationId xmlns:a16="http://schemas.microsoft.com/office/drawing/2014/main" id="{4C7C4A81-AA96-84AF-FE1B-BB047621ABB3}"/>
              </a:ext>
            </a:extLst>
          </p:cNvPr>
          <p:cNvPicPr>
            <a:picLocks noChangeAspect="1"/>
          </p:cNvPicPr>
          <p:nvPr/>
        </p:nvPicPr>
        <p:blipFill>
          <a:blip r:embed="rId5"/>
          <a:stretch>
            <a:fillRect/>
          </a:stretch>
        </p:blipFill>
        <p:spPr>
          <a:xfrm>
            <a:off x="1641363" y="30966542"/>
            <a:ext cx="3835887" cy="5114516"/>
          </a:xfrm>
          <a:prstGeom prst="rect">
            <a:avLst/>
          </a:prstGeom>
        </p:spPr>
      </p:pic>
      <p:sp>
        <p:nvSpPr>
          <p:cNvPr id="29" name="TextBox 28">
            <a:extLst>
              <a:ext uri="{FF2B5EF4-FFF2-40B4-BE49-F238E27FC236}">
                <a16:creationId xmlns:a16="http://schemas.microsoft.com/office/drawing/2014/main" id="{75051DE1-B4E1-6393-2B9C-5057796FE568}"/>
              </a:ext>
            </a:extLst>
          </p:cNvPr>
          <p:cNvSpPr txBox="1"/>
          <p:nvPr/>
        </p:nvSpPr>
        <p:spPr>
          <a:xfrm>
            <a:off x="2052514" y="36274989"/>
            <a:ext cx="7473450" cy="966687"/>
          </a:xfrm>
          <a:prstGeom prst="rect">
            <a:avLst/>
          </a:prstGeom>
          <a:noFill/>
        </p:spPr>
        <p:txBody>
          <a:bodyPr wrap="square" rtlCol="0">
            <a:spAutoFit/>
          </a:bodyPr>
          <a:lstStyle/>
          <a:p>
            <a:pPr algn="ctr"/>
            <a:r>
              <a:rPr lang="en-US" sz="2845" dirty="0">
                <a:latin typeface="Arial" panose="020B0604020202020204" pitchFamily="34" charset="0"/>
                <a:cs typeface="Arial" panose="020B0604020202020204" pitchFamily="34" charset="0"/>
              </a:rPr>
              <a:t>GPGV symptoms on Negru mare cv.: chloroses, leaf mottling and deformation </a:t>
            </a:r>
          </a:p>
        </p:txBody>
      </p:sp>
    </p:spTree>
    <p:extLst>
      <p:ext uri="{BB962C8B-B14F-4D97-AF65-F5344CB8AC3E}">
        <p14:creationId xmlns:p14="http://schemas.microsoft.com/office/powerpoint/2010/main" val="14782318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1350</TotalTime>
  <Words>1355</Words>
  <Application>Microsoft Office PowerPoint</Application>
  <PresentationFormat>Custom</PresentationFormat>
  <Paragraphs>557</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Arial Black</vt:lpstr>
      <vt:lpstr>Calibri</vt:lpstr>
      <vt:lpstr>Calibri Light</vt:lpstr>
      <vt:lpstr>Times New Roman</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aurel.badiu</cp:lastModifiedBy>
  <cp:revision>152</cp:revision>
  <cp:lastPrinted>2020-03-30T08:43:16Z</cp:lastPrinted>
  <dcterms:created xsi:type="dcterms:W3CDTF">2015-08-26T05:25:30Z</dcterms:created>
  <dcterms:modified xsi:type="dcterms:W3CDTF">2025-05-05T10:33:35Z</dcterms:modified>
</cp:coreProperties>
</file>