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13" d="100"/>
          <a:sy n="13" d="100"/>
        </p:scale>
        <p:origin x="2202" y="90"/>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5/19/2025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5/19/2025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5/19/2025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5/19/2025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5/19/2025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1125147"/>
            <a:ext cx="4069673" cy="4226200"/>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91896" y="6550353"/>
            <a:ext cx="28776842" cy="1938992"/>
          </a:xfrm>
          <a:prstGeom prst="rect">
            <a:avLst/>
          </a:prstGeom>
          <a:noFill/>
        </p:spPr>
        <p:txBody>
          <a:bodyPr wrap="square" rtlCol="0">
            <a:spAutoFit/>
          </a:bodyPr>
          <a:lstStyle/>
          <a:p>
            <a:pPr algn="ctr"/>
            <a:r>
              <a:rPr lang="en-US" sz="6000" b="1" dirty="0">
                <a:latin typeface="Arial" charset="0"/>
                <a:ea typeface="Arial" charset="0"/>
                <a:cs typeface="Arial" charset="0"/>
              </a:rPr>
              <a:t>RESEARCH ON THE SUITABILITY OF CERTAIN VARIETIES OF BLUEBERRY AND CURRANT FOR PROCESSED PRODUCTS</a:t>
            </a:r>
          </a:p>
        </p:txBody>
      </p:sp>
      <p:sp>
        <p:nvSpPr>
          <p:cNvPr id="19" name="TextBox 18"/>
          <p:cNvSpPr txBox="1"/>
          <p:nvPr/>
        </p:nvSpPr>
        <p:spPr>
          <a:xfrm>
            <a:off x="1771853" y="8660612"/>
            <a:ext cx="28359197" cy="646331"/>
          </a:xfrm>
          <a:prstGeom prst="rect">
            <a:avLst/>
          </a:prstGeom>
          <a:noFill/>
        </p:spPr>
        <p:txBody>
          <a:bodyPr wrap="square" rtlCol="0">
            <a:spAutoFit/>
          </a:bodyPr>
          <a:lstStyle/>
          <a:p>
            <a:pPr algn="r"/>
            <a:r>
              <a:rPr lang="en-US" sz="3600" b="1" dirty="0" err="1">
                <a:latin typeface="Arial" charset="0"/>
                <a:ea typeface="Arial" charset="0"/>
                <a:cs typeface="Arial" charset="0"/>
              </a:rPr>
              <a:t>Veringă</a:t>
            </a:r>
            <a:r>
              <a:rPr lang="en-US" sz="3600" b="1" dirty="0">
                <a:latin typeface="Arial" charset="0"/>
                <a:ea typeface="Arial" charset="0"/>
                <a:cs typeface="Arial" charset="0"/>
              </a:rPr>
              <a:t> Daniela, Niţu Adriana, Popescu Simona, Vapor Cristina, Oana Hera, Mariana Toma</a:t>
            </a:r>
            <a:endParaRPr lang="ro-RO" sz="3600" b="1" i="1" dirty="0">
              <a:latin typeface="Arial" charset="0"/>
              <a:ea typeface="Arial" charset="0"/>
              <a:cs typeface="Arial" charset="0"/>
            </a:endParaRPr>
          </a:p>
        </p:txBody>
      </p:sp>
      <p:sp>
        <p:nvSpPr>
          <p:cNvPr id="20" name="TextBox 19"/>
          <p:cNvSpPr txBox="1"/>
          <p:nvPr/>
        </p:nvSpPr>
        <p:spPr>
          <a:xfrm>
            <a:off x="1891896" y="10652991"/>
            <a:ext cx="28776842" cy="2185214"/>
          </a:xfrm>
          <a:prstGeom prst="rect">
            <a:avLst/>
          </a:prstGeom>
          <a:noFill/>
        </p:spPr>
        <p:txBody>
          <a:bodyPr wrap="square" rtlCol="0">
            <a:spAutoFit/>
          </a:bodyPr>
          <a:lstStyle/>
          <a:p>
            <a:r>
              <a:rPr lang="en-US" sz="4000" b="1" dirty="0">
                <a:latin typeface="Arial" charset="0"/>
                <a:ea typeface="Arial" charset="0"/>
                <a:cs typeface="Arial" charset="0"/>
              </a:rPr>
              <a:t>INTRODUCTION</a:t>
            </a:r>
            <a:r>
              <a:rPr lang="ro-RO" sz="4000" b="1" dirty="0">
                <a:latin typeface="Arial" charset="0"/>
                <a:ea typeface="Arial" charset="0"/>
                <a:cs typeface="Arial" charset="0"/>
              </a:rPr>
              <a:t>:</a:t>
            </a:r>
            <a:r>
              <a:rPr lang="en-US" sz="4000" b="1" dirty="0">
                <a:latin typeface="Arial" charset="0"/>
                <a:ea typeface="Arial" charset="0"/>
                <a:cs typeface="Arial" charset="0"/>
              </a:rPr>
              <a:t> </a:t>
            </a:r>
            <a:r>
              <a:rPr lang="en-US" sz="3200" b="1" dirty="0">
                <a:latin typeface="Arial" charset="0"/>
                <a:ea typeface="Arial" charset="0"/>
                <a:cs typeface="Arial" charset="0"/>
              </a:rPr>
              <a:t>Fruits are important sources of essential vitamins, minerals and antioxidants, having beneficial effects on the human body. Although the fruits can be consumed fresh, due to the perishability of many of them, they are processed, thus extending their shelf life and reducing food waste. The total processing of fruits represents an important aspect in Romanian economy, and source of income and development for communities, by adding value to food productions from already established fruit-growing areas</a:t>
            </a:r>
            <a:endParaRPr lang="ro-RO" sz="3200" b="1" dirty="0">
              <a:latin typeface="Arial" charset="0"/>
              <a:ea typeface="Arial" charset="0"/>
              <a:cs typeface="Arial" charset="0"/>
            </a:endParaRPr>
          </a:p>
        </p:txBody>
      </p:sp>
      <p:sp>
        <p:nvSpPr>
          <p:cNvPr id="21" name="TextBox 20"/>
          <p:cNvSpPr txBox="1"/>
          <p:nvPr/>
        </p:nvSpPr>
        <p:spPr>
          <a:xfrm>
            <a:off x="1858842" y="13661282"/>
            <a:ext cx="21994715" cy="5139869"/>
          </a:xfrm>
          <a:prstGeom prst="rect">
            <a:avLst/>
          </a:prstGeom>
          <a:noFill/>
        </p:spPr>
        <p:txBody>
          <a:bodyPr wrap="square" rtlCol="0">
            <a:spAutoFit/>
          </a:bodyPr>
          <a:lstStyle/>
          <a:p>
            <a:r>
              <a:rPr lang="ro-RO" sz="4000" b="1" dirty="0">
                <a:latin typeface="Arial" charset="0"/>
                <a:ea typeface="Arial" charset="0"/>
                <a:cs typeface="Arial" charset="0"/>
              </a:rPr>
              <a:t>MATERIAL AND METHODS </a:t>
            </a:r>
          </a:p>
          <a:p>
            <a:pPr marL="0" marR="0" lvl="0" indent="0" algn="just" defTabSz="3628759"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Arial" charset="0"/>
                <a:ea typeface="Arial" charset="0"/>
                <a:cs typeface="Arial" charset="0"/>
              </a:rPr>
              <a:t>The research was conducted on two blueberry varieties (Delicia and Lax- fig.1) and two currant varieties (Jonkheer Van </a:t>
            </a:r>
            <a:r>
              <a:rPr kumimoji="0" lang="en-US" sz="3200" b="1" i="0" u="none" strike="noStrike" kern="1200" cap="none" spc="0" normalizeH="0" baseline="0" noProof="0" dirty="0" err="1">
                <a:ln>
                  <a:noFill/>
                </a:ln>
                <a:solidFill>
                  <a:prstClr val="black"/>
                </a:solidFill>
                <a:effectLst/>
                <a:uLnTx/>
                <a:uFillTx/>
                <a:latin typeface="Arial" charset="0"/>
                <a:ea typeface="Arial" charset="0"/>
                <a:cs typeface="Arial" charset="0"/>
              </a:rPr>
              <a:t>Tets</a:t>
            </a:r>
            <a:r>
              <a:rPr kumimoji="0" lang="en-US" sz="3200" b="1" i="0" u="none" strike="noStrike" kern="1200" cap="none" spc="0" normalizeH="0" baseline="0" noProof="0" dirty="0">
                <a:ln>
                  <a:noFill/>
                </a:ln>
                <a:solidFill>
                  <a:prstClr val="black"/>
                </a:solidFill>
                <a:effectLst/>
                <a:uLnTx/>
                <a:uFillTx/>
                <a:latin typeface="Arial" charset="0"/>
                <a:ea typeface="Arial" charset="0"/>
                <a:cs typeface="Arial" charset="0"/>
              </a:rPr>
              <a:t> and Poli 51- fig.2), provided by I.C.D.P. </a:t>
            </a:r>
            <a:r>
              <a:rPr kumimoji="0" lang="en-US" sz="3200" b="1" i="0" u="none" strike="noStrike" kern="1200" cap="none" spc="0" normalizeH="0" baseline="0" noProof="0" dirty="0" err="1">
                <a:ln>
                  <a:noFill/>
                </a:ln>
                <a:solidFill>
                  <a:prstClr val="black"/>
                </a:solidFill>
                <a:effectLst/>
                <a:uLnTx/>
                <a:uFillTx/>
                <a:latin typeface="Arial" charset="0"/>
                <a:ea typeface="Arial" charset="0"/>
                <a:cs typeface="Arial" charset="0"/>
              </a:rPr>
              <a:t>Piteşti-Mărăcineni</a:t>
            </a:r>
            <a:r>
              <a:rPr kumimoji="0" lang="en-US" sz="3200" b="1" i="0" u="none" strike="noStrike" kern="1200" cap="none" spc="0" normalizeH="0" baseline="0" noProof="0" dirty="0">
                <a:ln>
                  <a:noFill/>
                </a:ln>
                <a:solidFill>
                  <a:prstClr val="black"/>
                </a:solidFill>
                <a:effectLst/>
                <a:uLnTx/>
                <a:uFillTx/>
                <a:latin typeface="Arial" charset="0"/>
                <a:ea typeface="Arial" charset="0"/>
                <a:cs typeface="Arial" charset="0"/>
              </a:rPr>
              <a:t>. These were analyzed organoleptically and characterized biometrically. The fruits were processed in the laboratory of  I.C.D.I.M.P.H.- Horting into preserve, jam, and compote varieties, following technological parameters and without the addition of preservatives or other food additives. After the minimum 21-day stabilization period, the products were analyzed according to STAS 12656-88, Method A, to evaluate their organoleptic properties: appearance, consistency, taste, and aroma. Based on the grades given by the tasters, each product received a rating and was classified into one of the five corresponding quality classes: very good (18,1-20,0 points); good (15,1-18,0 points); satisfactory (11,1-15,0 points); unsatisfactory (7,1-11,0 points) ; </a:t>
            </a:r>
            <a:r>
              <a:rPr kumimoji="0" lang="en-US" sz="3200" b="1" i="0" u="none" strike="noStrike" kern="1200" cap="none" spc="0" normalizeH="0" baseline="0" noProof="0" dirty="0" err="1">
                <a:ln>
                  <a:noFill/>
                </a:ln>
                <a:solidFill>
                  <a:prstClr val="black"/>
                </a:solidFill>
                <a:effectLst/>
                <a:uLnTx/>
                <a:uFillTx/>
                <a:latin typeface="Arial" charset="0"/>
                <a:ea typeface="Arial" charset="0"/>
                <a:cs typeface="Arial" charset="0"/>
              </a:rPr>
              <a:t>inadquate</a:t>
            </a:r>
            <a:r>
              <a:rPr kumimoji="0" lang="en-US" sz="3200" b="1" i="0" u="none" strike="noStrike" kern="1200" cap="none" spc="0" normalizeH="0" baseline="0" noProof="0" dirty="0">
                <a:ln>
                  <a:noFill/>
                </a:ln>
                <a:solidFill>
                  <a:prstClr val="black"/>
                </a:solidFill>
                <a:effectLst/>
                <a:uLnTx/>
                <a:uFillTx/>
                <a:latin typeface="Arial" charset="0"/>
                <a:ea typeface="Arial" charset="0"/>
                <a:cs typeface="Arial" charset="0"/>
              </a:rPr>
              <a:t> (0-7,0 points).</a:t>
            </a:r>
            <a:endParaRPr lang="ro-RO" sz="3200" b="1" dirty="0">
              <a:latin typeface="Arial" charset="0"/>
              <a:ea typeface="Arial" charset="0"/>
              <a:cs typeface="Arial" charset="0"/>
            </a:endParaRPr>
          </a:p>
        </p:txBody>
      </p:sp>
      <p:sp>
        <p:nvSpPr>
          <p:cNvPr id="22" name="TextBox 21"/>
          <p:cNvSpPr txBox="1"/>
          <p:nvPr/>
        </p:nvSpPr>
        <p:spPr>
          <a:xfrm>
            <a:off x="1631756" y="19220572"/>
            <a:ext cx="29438061" cy="769441"/>
          </a:xfrm>
          <a:prstGeom prst="rect">
            <a:avLst/>
          </a:prstGeom>
          <a:noFill/>
        </p:spPr>
        <p:txBody>
          <a:bodyPr wrap="square" rtlCol="0">
            <a:spAutoFit/>
          </a:bodyPr>
          <a:lstStyle/>
          <a:p>
            <a:r>
              <a:rPr lang="ro-RO" sz="4400" b="1" dirty="0">
                <a:latin typeface="Arial" charset="0"/>
                <a:ea typeface="Arial" charset="0"/>
                <a:cs typeface="Arial" charset="0"/>
              </a:rPr>
              <a:t>RESULTS AND DISCUSSIONS </a:t>
            </a:r>
          </a:p>
        </p:txBody>
      </p:sp>
      <p:sp>
        <p:nvSpPr>
          <p:cNvPr id="23" name="TextBox 22"/>
          <p:cNvSpPr txBox="1"/>
          <p:nvPr/>
        </p:nvSpPr>
        <p:spPr>
          <a:xfrm>
            <a:off x="1427899" y="35752016"/>
            <a:ext cx="28896884" cy="3477875"/>
          </a:xfrm>
          <a:prstGeom prst="rect">
            <a:avLst/>
          </a:prstGeom>
          <a:noFill/>
        </p:spPr>
        <p:txBody>
          <a:bodyPr wrap="square" rtlCol="0">
            <a:spAutoFit/>
          </a:bodyPr>
          <a:lstStyle/>
          <a:p>
            <a:r>
              <a:rPr lang="ro-RO" sz="4000" b="1" dirty="0">
                <a:latin typeface="Arial" charset="0"/>
                <a:ea typeface="Arial" charset="0"/>
                <a:cs typeface="Arial" charset="0"/>
              </a:rPr>
              <a:t>CONCLUSIONS</a:t>
            </a:r>
            <a:endParaRPr lang="en-US" sz="4000" b="1" dirty="0">
              <a:latin typeface="Arial" charset="0"/>
              <a:ea typeface="Arial" charset="0"/>
              <a:cs typeface="Arial" charset="0"/>
            </a:endParaRPr>
          </a:p>
          <a:p>
            <a:endParaRPr lang="en-US" sz="2000" b="1" dirty="0">
              <a:latin typeface="Arial" charset="0"/>
              <a:ea typeface="Arial" charset="0"/>
              <a:cs typeface="Arial" charset="0"/>
            </a:endParaRPr>
          </a:p>
          <a:p>
            <a:r>
              <a:rPr lang="en-US" sz="3200" b="1" dirty="0">
                <a:latin typeface="Arial" charset="0"/>
                <a:ea typeface="Arial" charset="0"/>
                <a:cs typeface="Arial" charset="0"/>
              </a:rPr>
              <a:t>Most of the products met the quality standards, receiving the rating 'very good'. An exception was red currant jam, which received the rating 'good'. This indicates that all fruit varieties are suitable for processing in the form of preserve, jam and compote. </a:t>
            </a:r>
          </a:p>
          <a:p>
            <a:pPr marL="457200" indent="-457200">
              <a:buFont typeface="Arial" panose="020B0604020202020204" pitchFamily="34" charset="0"/>
              <a:buChar char="•"/>
            </a:pPr>
            <a:r>
              <a:rPr lang="en-US" sz="3200" b="1" dirty="0">
                <a:latin typeface="Arial" charset="0"/>
                <a:ea typeface="Arial" charset="0"/>
                <a:cs typeface="Arial" charset="0"/>
              </a:rPr>
              <a:t>In red currant preserve, the seeds are present in the syrupy mass, which may pose some inconveniences.</a:t>
            </a:r>
          </a:p>
          <a:p>
            <a:pPr marL="457200" indent="-457200" algn="just">
              <a:buFont typeface="Arial" panose="020B0604020202020204" pitchFamily="34" charset="0"/>
              <a:buChar char="•"/>
            </a:pPr>
            <a:r>
              <a:rPr lang="en-US" sz="3200" b="1" dirty="0">
                <a:latin typeface="Arial" charset="0"/>
                <a:ea typeface="Arial" charset="0"/>
                <a:cs typeface="Arial" charset="0"/>
              </a:rPr>
              <a:t>The compote made from the Delicia variety received the highest score , among all the products fallowed by the compote from the Lax variety .</a:t>
            </a:r>
          </a:p>
          <a:p>
            <a:pPr marL="457200" indent="-457200" algn="just">
              <a:buFont typeface="Arial" panose="020B0604020202020204" pitchFamily="34" charset="0"/>
              <a:buChar char="•"/>
            </a:pPr>
            <a:r>
              <a:rPr lang="en-US" sz="3200" b="1" dirty="0">
                <a:latin typeface="Arial" charset="0"/>
                <a:ea typeface="Arial" charset="0"/>
                <a:cs typeface="Arial" charset="0"/>
              </a:rPr>
              <a:t>The Poli 51 currant jam, compared to the red currant jam, had a more gelled consistency due to the natural pectic substances present in the fruit..</a:t>
            </a:r>
            <a:endParaRPr lang="en-US" sz="3200" dirty="0">
              <a:latin typeface="Arial" charset="0"/>
              <a:ea typeface="Arial" charset="0"/>
              <a:cs typeface="Arial" charset="0"/>
            </a:endParaRP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sp>
        <p:nvSpPr>
          <p:cNvPr id="16" name="TextBox 15"/>
          <p:cNvSpPr txBox="1"/>
          <p:nvPr/>
        </p:nvSpPr>
        <p:spPr>
          <a:xfrm>
            <a:off x="26640596" y="1125147"/>
            <a:ext cx="4028142" cy="3046988"/>
          </a:xfrm>
          <a:prstGeom prst="rect">
            <a:avLst/>
          </a:prstGeom>
          <a:noFill/>
        </p:spPr>
        <p:txBody>
          <a:bodyPr wrap="square" rtlCol="0">
            <a:spAutoFit/>
          </a:bodyPr>
          <a:lstStyle/>
          <a:p>
            <a:endParaRPr lang="ro-RO" sz="4800" dirty="0"/>
          </a:p>
          <a:p>
            <a:endParaRPr lang="ro-RO" sz="4800" dirty="0"/>
          </a:p>
          <a:p>
            <a:endParaRPr lang="ro-RO" sz="4800" dirty="0"/>
          </a:p>
          <a:p>
            <a:endParaRPr lang="en-US" sz="4800" dirty="0"/>
          </a:p>
        </p:txBody>
      </p:sp>
      <p:pic>
        <p:nvPicPr>
          <p:cNvPr id="2" name="Picture 1">
            <a:extLst>
              <a:ext uri="{FF2B5EF4-FFF2-40B4-BE49-F238E27FC236}">
                <a16:creationId xmlns:a16="http://schemas.microsoft.com/office/drawing/2014/main" id="{ACFE4A22-29B4-B88C-D06F-5738D2E9B9E2}"/>
              </a:ext>
            </a:extLst>
          </p:cNvPr>
          <p:cNvPicPr>
            <a:picLocks noChangeAspect="1"/>
          </p:cNvPicPr>
          <p:nvPr/>
        </p:nvPicPr>
        <p:blipFill>
          <a:blip r:embed="rId3"/>
          <a:stretch>
            <a:fillRect/>
          </a:stretch>
        </p:blipFill>
        <p:spPr>
          <a:xfrm>
            <a:off x="26338137" y="1194052"/>
            <a:ext cx="4136202" cy="4361000"/>
          </a:xfrm>
          <a:prstGeom prst="rect">
            <a:avLst/>
          </a:prstGeom>
        </p:spPr>
      </p:pic>
      <p:pic>
        <p:nvPicPr>
          <p:cNvPr id="3" name="Picture 2">
            <a:extLst>
              <a:ext uri="{FF2B5EF4-FFF2-40B4-BE49-F238E27FC236}">
                <a16:creationId xmlns:a16="http://schemas.microsoft.com/office/drawing/2014/main" id="{B689E519-5415-365E-7B3B-55A3123F2B78}"/>
              </a:ext>
            </a:extLst>
          </p:cNvPr>
          <p:cNvPicPr>
            <a:picLocks noChangeAspect="1"/>
          </p:cNvPicPr>
          <p:nvPr/>
        </p:nvPicPr>
        <p:blipFill>
          <a:blip r:embed="rId4"/>
          <a:stretch>
            <a:fillRect/>
          </a:stretch>
        </p:blipFill>
        <p:spPr>
          <a:xfrm>
            <a:off x="24615825" y="12954496"/>
            <a:ext cx="5451399" cy="2635661"/>
          </a:xfrm>
          <a:prstGeom prst="rect">
            <a:avLst/>
          </a:prstGeom>
        </p:spPr>
      </p:pic>
      <p:sp>
        <p:nvSpPr>
          <p:cNvPr id="6" name="TextBox 5">
            <a:extLst>
              <a:ext uri="{FF2B5EF4-FFF2-40B4-BE49-F238E27FC236}">
                <a16:creationId xmlns:a16="http://schemas.microsoft.com/office/drawing/2014/main" id="{F8E1BE42-0474-D74B-1BD3-D7407296C7D3}"/>
              </a:ext>
            </a:extLst>
          </p:cNvPr>
          <p:cNvSpPr txBox="1"/>
          <p:nvPr/>
        </p:nvSpPr>
        <p:spPr>
          <a:xfrm>
            <a:off x="25048954" y="15630007"/>
            <a:ext cx="16246928" cy="492443"/>
          </a:xfrm>
          <a:prstGeom prst="rect">
            <a:avLst/>
          </a:prstGeom>
          <a:noFill/>
        </p:spPr>
        <p:txBody>
          <a:bodyPr wrap="square">
            <a:spAutoFit/>
          </a:bodyPr>
          <a:lstStyle/>
          <a:p>
            <a:r>
              <a:rPr lang="en-US" sz="2600" b="1" dirty="0">
                <a:latin typeface="Arial" panose="020B0604020202020204" pitchFamily="34" charset="0"/>
                <a:cs typeface="Arial" panose="020B0604020202020204" pitchFamily="34" charset="0"/>
              </a:rPr>
              <a:t>Fig. 1 Delicia </a:t>
            </a:r>
            <a:r>
              <a:rPr lang="en-US" sz="2600" b="1" dirty="0" err="1">
                <a:latin typeface="Arial" panose="020B0604020202020204" pitchFamily="34" charset="0"/>
                <a:cs typeface="Arial" panose="020B0604020202020204" pitchFamily="34" charset="0"/>
              </a:rPr>
              <a:t>si</a:t>
            </a:r>
            <a:r>
              <a:rPr lang="en-US" sz="2600" b="1" dirty="0">
                <a:latin typeface="Arial" panose="020B0604020202020204" pitchFamily="34" charset="0"/>
                <a:cs typeface="Arial" panose="020B0604020202020204" pitchFamily="34" charset="0"/>
              </a:rPr>
              <a:t> Lax varieties</a:t>
            </a:r>
          </a:p>
        </p:txBody>
      </p:sp>
      <p:pic>
        <p:nvPicPr>
          <p:cNvPr id="7" name="Picture 6">
            <a:extLst>
              <a:ext uri="{FF2B5EF4-FFF2-40B4-BE49-F238E27FC236}">
                <a16:creationId xmlns:a16="http://schemas.microsoft.com/office/drawing/2014/main" id="{EDB18B1B-1225-B6F6-05B9-23676689595A}"/>
              </a:ext>
            </a:extLst>
          </p:cNvPr>
          <p:cNvPicPr>
            <a:picLocks noChangeAspect="1"/>
          </p:cNvPicPr>
          <p:nvPr/>
        </p:nvPicPr>
        <p:blipFill>
          <a:blip r:embed="rId5"/>
          <a:stretch>
            <a:fillRect/>
          </a:stretch>
        </p:blipFill>
        <p:spPr>
          <a:xfrm>
            <a:off x="24687074" y="16020857"/>
            <a:ext cx="5308903" cy="2749563"/>
          </a:xfrm>
          <a:prstGeom prst="rect">
            <a:avLst/>
          </a:prstGeom>
        </p:spPr>
      </p:pic>
      <p:sp>
        <p:nvSpPr>
          <p:cNvPr id="9" name="TextBox 8">
            <a:extLst>
              <a:ext uri="{FF2B5EF4-FFF2-40B4-BE49-F238E27FC236}">
                <a16:creationId xmlns:a16="http://schemas.microsoft.com/office/drawing/2014/main" id="{BDAD1A29-23FF-4DDC-0DB7-C98C175793A1}"/>
              </a:ext>
            </a:extLst>
          </p:cNvPr>
          <p:cNvSpPr txBox="1"/>
          <p:nvPr/>
        </p:nvSpPr>
        <p:spPr>
          <a:xfrm>
            <a:off x="24577079" y="18825991"/>
            <a:ext cx="18010414" cy="492443"/>
          </a:xfrm>
          <a:prstGeom prst="rect">
            <a:avLst/>
          </a:prstGeom>
          <a:noFill/>
        </p:spPr>
        <p:txBody>
          <a:bodyPr wrap="square">
            <a:spAutoFit/>
          </a:bodyPr>
          <a:lstStyle/>
          <a:p>
            <a:r>
              <a:rPr lang="nl-NL" sz="2600" b="1" dirty="0">
                <a:latin typeface="Arial" panose="020B0604020202020204" pitchFamily="34" charset="0"/>
                <a:cs typeface="Arial" panose="020B0604020202020204" pitchFamily="34" charset="0"/>
              </a:rPr>
              <a:t>Fig.2 Poli 51 si Jonkheer van Tets varieties</a:t>
            </a:r>
            <a:endParaRPr lang="en-US" sz="2600" b="1"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10708806-A6C3-82C8-DBA7-AD62BD1B7FD6}"/>
              </a:ext>
            </a:extLst>
          </p:cNvPr>
          <p:cNvSpPr txBox="1"/>
          <p:nvPr/>
        </p:nvSpPr>
        <p:spPr>
          <a:xfrm>
            <a:off x="1631756" y="20322125"/>
            <a:ext cx="13031302" cy="2554545"/>
          </a:xfrm>
          <a:prstGeom prst="rect">
            <a:avLst/>
          </a:prstGeom>
          <a:noFill/>
        </p:spPr>
        <p:txBody>
          <a:bodyPr wrap="square">
            <a:spAutoFit/>
          </a:bodyPr>
          <a:lstStyle/>
          <a:p>
            <a:pPr algn="just"/>
            <a:r>
              <a:rPr lang="en-US" sz="3200" b="1" dirty="0">
                <a:latin typeface="Arial" panose="020B0604020202020204" pitchFamily="34" charset="0"/>
                <a:cs typeface="Arial" panose="020B0604020202020204" pitchFamily="34" charset="0"/>
              </a:rPr>
              <a:t>The process used to obtain the fruit preserve (fig. 1) was the preservation of fruits in sugar syrup, according to STAS 3750-90, it </a:t>
            </a:r>
            <a:r>
              <a:rPr lang="en-US" sz="3200" b="1" dirty="0" err="1">
                <a:latin typeface="Arial" panose="020B0604020202020204" pitchFamily="34" charset="0"/>
                <a:cs typeface="Arial" panose="020B0604020202020204" pitchFamily="34" charset="0"/>
              </a:rPr>
              <a:t>containe</a:t>
            </a:r>
            <a:r>
              <a:rPr lang="en-US" sz="3200" b="1" dirty="0">
                <a:latin typeface="Arial" panose="020B0604020202020204" pitchFamily="34" charset="0"/>
                <a:cs typeface="Arial" panose="020B0604020202020204" pitchFamily="34" charset="0"/>
              </a:rPr>
              <a:t> 45-55% fruit, 72% soluble dry matter and 0.7% acidity (expressed as malic acid). The results of the sensory analysis are presented in table 1.</a:t>
            </a:r>
          </a:p>
        </p:txBody>
      </p:sp>
      <p:pic>
        <p:nvPicPr>
          <p:cNvPr id="14" name="Picture 13">
            <a:extLst>
              <a:ext uri="{FF2B5EF4-FFF2-40B4-BE49-F238E27FC236}">
                <a16:creationId xmlns:a16="http://schemas.microsoft.com/office/drawing/2014/main" id="{20E593BA-385B-0E3B-970E-768AB074A3D3}"/>
              </a:ext>
            </a:extLst>
          </p:cNvPr>
          <p:cNvPicPr>
            <a:picLocks noChangeAspect="1"/>
          </p:cNvPicPr>
          <p:nvPr/>
        </p:nvPicPr>
        <p:blipFill>
          <a:blip r:embed="rId6"/>
          <a:stretch>
            <a:fillRect/>
          </a:stretch>
        </p:blipFill>
        <p:spPr>
          <a:xfrm>
            <a:off x="16280317" y="20195062"/>
            <a:ext cx="7151066" cy="2823942"/>
          </a:xfrm>
          <a:prstGeom prst="rect">
            <a:avLst/>
          </a:prstGeom>
        </p:spPr>
      </p:pic>
      <p:sp>
        <p:nvSpPr>
          <p:cNvPr id="27" name="TextBox 26">
            <a:extLst>
              <a:ext uri="{FF2B5EF4-FFF2-40B4-BE49-F238E27FC236}">
                <a16:creationId xmlns:a16="http://schemas.microsoft.com/office/drawing/2014/main" id="{FDFE9A5D-478E-132E-2020-90670808686C}"/>
              </a:ext>
            </a:extLst>
          </p:cNvPr>
          <p:cNvSpPr txBox="1"/>
          <p:nvPr/>
        </p:nvSpPr>
        <p:spPr>
          <a:xfrm>
            <a:off x="17623304" y="24341803"/>
            <a:ext cx="13506448" cy="4524315"/>
          </a:xfrm>
          <a:prstGeom prst="rect">
            <a:avLst/>
          </a:prstGeom>
          <a:noFill/>
        </p:spPr>
        <p:txBody>
          <a:bodyPr wrap="square">
            <a:spAutoFit/>
          </a:bodyPr>
          <a:lstStyle/>
          <a:p>
            <a:pPr algn="just"/>
            <a:r>
              <a:rPr lang="en-US" sz="3200" b="1" kern="100" dirty="0">
                <a:effectLst/>
                <a:latin typeface="Arial" panose="020B0604020202020204" pitchFamily="34" charset="0"/>
                <a:ea typeface="Calibri" panose="020F0502020204030204" pitchFamily="34" charset="0"/>
                <a:cs typeface="Arial" panose="020B0604020202020204" pitchFamily="34" charset="0"/>
              </a:rPr>
              <a:t>Jam (fig. 2 and 3) is a concentrated gelled product made from fresh fruit with the addition of sugar and lemon juice (if needed), packed in hermetically sealed and pasteurized containers. From an organoleptic point of view, the jam must comply with STAS 3183/90: appearance of the product: fruit, pieces of fruit, in a gelled mass, without syrup separation,  without signs of fermentation or mold. The color must be characteristic of the fruit variety, with a pleasant taste and aroma, typical of the fruit variety, and without any foreign taste or smell.</a:t>
            </a:r>
            <a:endParaRPr lang="en-US" sz="3200" b="1" dirty="0">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56401964-F9EC-BED8-4264-05CBBD90CF01}"/>
              </a:ext>
            </a:extLst>
          </p:cNvPr>
          <p:cNvSpPr txBox="1"/>
          <p:nvPr/>
        </p:nvSpPr>
        <p:spPr>
          <a:xfrm>
            <a:off x="15123904" y="23189303"/>
            <a:ext cx="21297900" cy="489365"/>
          </a:xfrm>
          <a:prstGeom prst="rect">
            <a:avLst/>
          </a:prstGeom>
          <a:noFill/>
        </p:spPr>
        <p:txBody>
          <a:bodyPr wrap="square">
            <a:spAutoFit/>
          </a:bodyPr>
          <a:lstStyle/>
          <a:p>
            <a:pPr marL="0" marR="0" indent="457200" algn="just">
              <a:lnSpc>
                <a:spcPct val="107000"/>
              </a:lnSpc>
              <a:spcAft>
                <a:spcPts val="800"/>
              </a:spcAft>
            </a:pPr>
            <a:r>
              <a:rPr lang="en-US" sz="2600" b="1" kern="100" dirty="0" err="1">
                <a:effectLst/>
                <a:latin typeface="Arial" panose="020B0604020202020204" pitchFamily="34" charset="0"/>
                <a:ea typeface="Calibri" panose="020F0502020204030204" pitchFamily="34" charset="0"/>
                <a:cs typeface="Arial" panose="020B0604020202020204" pitchFamily="34" charset="0"/>
              </a:rPr>
              <a:t>Figura</a:t>
            </a:r>
            <a:r>
              <a:rPr lang="en-US" sz="2600" b="1" kern="100" dirty="0">
                <a:effectLst/>
                <a:latin typeface="Arial" panose="020B0604020202020204" pitchFamily="34" charset="0"/>
                <a:ea typeface="Calibri" panose="020F0502020204030204" pitchFamily="34" charset="0"/>
                <a:cs typeface="Arial" panose="020B0604020202020204" pitchFamily="34" charset="0"/>
              </a:rPr>
              <a:t> 1 Blueberry fruit preserve: Lax </a:t>
            </a:r>
            <a:r>
              <a:rPr lang="en-US" sz="2600" b="1" kern="100" dirty="0">
                <a:latin typeface="Arial" panose="020B0604020202020204" pitchFamily="34" charset="0"/>
                <a:ea typeface="Calibri" panose="020F0502020204030204" pitchFamily="34" charset="0"/>
                <a:cs typeface="Arial" panose="020B0604020202020204" pitchFamily="34" charset="0"/>
              </a:rPr>
              <a:t>end</a:t>
            </a:r>
            <a:r>
              <a:rPr lang="en-US" sz="2600" b="1" kern="100" dirty="0">
                <a:effectLst/>
                <a:latin typeface="Arial" panose="020B0604020202020204" pitchFamily="34" charset="0"/>
                <a:ea typeface="Calibri" panose="020F0502020204030204" pitchFamily="34" charset="0"/>
                <a:cs typeface="Arial" panose="020B0604020202020204" pitchFamily="34" charset="0"/>
              </a:rPr>
              <a:t> Delicia</a:t>
            </a:r>
          </a:p>
        </p:txBody>
      </p:sp>
      <p:pic>
        <p:nvPicPr>
          <p:cNvPr id="26" name="Picture 25">
            <a:extLst>
              <a:ext uri="{FF2B5EF4-FFF2-40B4-BE49-F238E27FC236}">
                <a16:creationId xmlns:a16="http://schemas.microsoft.com/office/drawing/2014/main" id="{E535117E-2E12-BC61-2EEC-CD9B2CFEA8AC}"/>
              </a:ext>
            </a:extLst>
          </p:cNvPr>
          <p:cNvPicPr>
            <a:picLocks noChangeAspect="1"/>
          </p:cNvPicPr>
          <p:nvPr/>
        </p:nvPicPr>
        <p:blipFill>
          <a:blip r:embed="rId7"/>
          <a:stretch>
            <a:fillRect/>
          </a:stretch>
        </p:blipFill>
        <p:spPr>
          <a:xfrm>
            <a:off x="1771853" y="23305831"/>
            <a:ext cx="7005431" cy="2278465"/>
          </a:xfrm>
          <a:prstGeom prst="rect">
            <a:avLst/>
          </a:prstGeom>
        </p:spPr>
      </p:pic>
      <p:sp>
        <p:nvSpPr>
          <p:cNvPr id="32" name="TextBox 31">
            <a:extLst>
              <a:ext uri="{FF2B5EF4-FFF2-40B4-BE49-F238E27FC236}">
                <a16:creationId xmlns:a16="http://schemas.microsoft.com/office/drawing/2014/main" id="{60FCD7E1-9145-F2CF-C07F-8C129FA3CF19}"/>
              </a:ext>
            </a:extLst>
          </p:cNvPr>
          <p:cNvSpPr txBox="1"/>
          <p:nvPr/>
        </p:nvSpPr>
        <p:spPr>
          <a:xfrm>
            <a:off x="1427899" y="25619863"/>
            <a:ext cx="21295894" cy="492443"/>
          </a:xfrm>
          <a:prstGeom prst="rect">
            <a:avLst/>
          </a:prstGeom>
          <a:noFill/>
        </p:spPr>
        <p:txBody>
          <a:bodyPr wrap="square">
            <a:spAutoFit/>
          </a:bodyPr>
          <a:lstStyle/>
          <a:p>
            <a:r>
              <a:rPr lang="ro-RO" sz="2600" b="1" dirty="0">
                <a:effectLst/>
                <a:latin typeface="Arial" panose="020B0604020202020204" pitchFamily="34" charset="0"/>
                <a:ea typeface="Times New Roman" panose="02020603050405020304" pitchFamily="18" charset="0"/>
                <a:cs typeface="Arial" panose="020B0604020202020204" pitchFamily="34" charset="0"/>
              </a:rPr>
              <a:t>Fig </a:t>
            </a:r>
            <a:r>
              <a:rPr lang="en-US" sz="2600" b="1" dirty="0">
                <a:effectLst/>
                <a:latin typeface="Arial" panose="020B0604020202020204" pitchFamily="34" charset="0"/>
                <a:ea typeface="Times New Roman" panose="02020603050405020304" pitchFamily="18" charset="0"/>
                <a:cs typeface="Arial" panose="020B0604020202020204" pitchFamily="34" charset="0"/>
              </a:rPr>
              <a:t>2</a:t>
            </a:r>
            <a:r>
              <a:rPr lang="ro-RO"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a:effectLst/>
                <a:latin typeface="Arial" panose="020B0604020202020204" pitchFamily="34" charset="0"/>
                <a:ea typeface="Times New Roman" panose="02020603050405020304" pitchFamily="18" charset="0"/>
                <a:cs typeface="Arial" panose="020B0604020202020204" pitchFamily="34" charset="0"/>
              </a:rPr>
              <a:t>Currant jam</a:t>
            </a:r>
            <a:r>
              <a:rPr lang="ro-RO" sz="2600" b="1" dirty="0">
                <a:effectLst/>
                <a:latin typeface="Arial" panose="020B0604020202020204" pitchFamily="34" charset="0"/>
                <a:ea typeface="Times New Roman" panose="02020603050405020304" pitchFamily="18" charset="0"/>
                <a:cs typeface="Arial" panose="020B0604020202020204" pitchFamily="34" charset="0"/>
              </a:rPr>
              <a:t>: </a:t>
            </a:r>
            <a:r>
              <a:rPr lang="ro-RO" sz="2600" b="1" kern="150" dirty="0">
                <a:effectLst/>
                <a:latin typeface="Arial" panose="020B0604020202020204" pitchFamily="34" charset="0"/>
                <a:ea typeface="Calibri" panose="020F0502020204030204" pitchFamily="34" charset="0"/>
                <a:cs typeface="Arial" panose="020B0604020202020204" pitchFamily="34" charset="0"/>
              </a:rPr>
              <a:t>Jonkheer van Tets</a:t>
            </a:r>
            <a:r>
              <a:rPr lang="en-US" sz="2600" b="1" kern="100" dirty="0">
                <a:effectLst/>
                <a:latin typeface="Arial" panose="020B0604020202020204" pitchFamily="34" charset="0"/>
                <a:ea typeface="Calibri" panose="020F0502020204030204" pitchFamily="34" charset="0"/>
                <a:cs typeface="Arial" panose="020B0604020202020204" pitchFamily="34" charset="0"/>
              </a:rPr>
              <a:t> </a:t>
            </a:r>
            <a:r>
              <a:rPr lang="en-US" sz="2600" b="1" kern="100" dirty="0" err="1">
                <a:effectLst/>
                <a:latin typeface="Arial" panose="020B0604020202020204" pitchFamily="34" charset="0"/>
                <a:ea typeface="Calibri" panose="020F0502020204030204" pitchFamily="34" charset="0"/>
                <a:cs typeface="Arial" panose="020B0604020202020204" pitchFamily="34" charset="0"/>
              </a:rPr>
              <a:t>si</a:t>
            </a:r>
            <a:r>
              <a:rPr lang="en-US" sz="2600" b="1" kern="100" dirty="0">
                <a:effectLst/>
                <a:latin typeface="Arial" panose="020B0604020202020204" pitchFamily="34" charset="0"/>
                <a:ea typeface="Calibri" panose="020F0502020204030204" pitchFamily="34" charset="0"/>
                <a:cs typeface="Arial" panose="020B0604020202020204" pitchFamily="34" charset="0"/>
              </a:rPr>
              <a:t> Poli 51</a:t>
            </a:r>
            <a:endParaRPr lang="en-US" sz="2600" b="1" dirty="0">
              <a:latin typeface="Arial" panose="020B0604020202020204" pitchFamily="34" charset="0"/>
              <a:cs typeface="Arial" panose="020B0604020202020204" pitchFamily="34" charset="0"/>
            </a:endParaRPr>
          </a:p>
        </p:txBody>
      </p:sp>
      <p:pic>
        <p:nvPicPr>
          <p:cNvPr id="33" name="Picture 32">
            <a:extLst>
              <a:ext uri="{FF2B5EF4-FFF2-40B4-BE49-F238E27FC236}">
                <a16:creationId xmlns:a16="http://schemas.microsoft.com/office/drawing/2014/main" id="{B047DAF5-A718-5EF3-2F0B-B5B59A41B8FE}"/>
              </a:ext>
            </a:extLst>
          </p:cNvPr>
          <p:cNvPicPr>
            <a:picLocks noChangeAspect="1"/>
          </p:cNvPicPr>
          <p:nvPr/>
        </p:nvPicPr>
        <p:blipFill>
          <a:blip r:embed="rId8"/>
          <a:stretch>
            <a:fillRect/>
          </a:stretch>
        </p:blipFill>
        <p:spPr>
          <a:xfrm>
            <a:off x="1771852" y="26645286"/>
            <a:ext cx="7005431" cy="2210451"/>
          </a:xfrm>
          <a:prstGeom prst="rect">
            <a:avLst/>
          </a:prstGeom>
        </p:spPr>
      </p:pic>
      <p:sp>
        <p:nvSpPr>
          <p:cNvPr id="35" name="TextBox 34">
            <a:extLst>
              <a:ext uri="{FF2B5EF4-FFF2-40B4-BE49-F238E27FC236}">
                <a16:creationId xmlns:a16="http://schemas.microsoft.com/office/drawing/2014/main" id="{802ADAF1-EB75-B8E1-B4EA-44A781DD099D}"/>
              </a:ext>
            </a:extLst>
          </p:cNvPr>
          <p:cNvSpPr txBox="1"/>
          <p:nvPr/>
        </p:nvSpPr>
        <p:spPr>
          <a:xfrm>
            <a:off x="1891896" y="28968327"/>
            <a:ext cx="21295894" cy="492443"/>
          </a:xfrm>
          <a:prstGeom prst="rect">
            <a:avLst/>
          </a:prstGeom>
          <a:noFill/>
        </p:spPr>
        <p:txBody>
          <a:bodyPr wrap="square">
            <a:spAutoFit/>
          </a:bodyPr>
          <a:lstStyle/>
          <a:p>
            <a:r>
              <a:rPr lang="ro-RO" sz="2600" b="1" dirty="0">
                <a:effectLst/>
                <a:latin typeface="Arial" panose="020B0604020202020204" pitchFamily="34" charset="0"/>
                <a:ea typeface="Times New Roman" panose="02020603050405020304" pitchFamily="18" charset="0"/>
                <a:cs typeface="Arial" panose="020B0604020202020204" pitchFamily="34" charset="0"/>
              </a:rPr>
              <a:t>Figura </a:t>
            </a:r>
            <a:r>
              <a:rPr lang="en-US" sz="2600" b="1" dirty="0">
                <a:effectLst/>
                <a:latin typeface="Arial" panose="020B0604020202020204" pitchFamily="34" charset="0"/>
                <a:ea typeface="Times New Roman" panose="02020603050405020304" pitchFamily="18" charset="0"/>
                <a:cs typeface="Arial" panose="020B0604020202020204" pitchFamily="34" charset="0"/>
              </a:rPr>
              <a:t>3</a:t>
            </a:r>
            <a:r>
              <a:rPr lang="ro-RO" sz="2600" b="1" dirty="0">
                <a:effectLst/>
                <a:latin typeface="Arial" panose="020B0604020202020204" pitchFamily="34" charset="0"/>
                <a:ea typeface="Times New Roman" panose="02020603050405020304" pitchFamily="18" charset="0"/>
                <a:cs typeface="Arial" panose="020B0604020202020204" pitchFamily="34" charset="0"/>
              </a:rPr>
              <a:t> </a:t>
            </a:r>
            <a:r>
              <a:rPr lang="en-US" sz="2600" b="1" dirty="0">
                <a:effectLst/>
                <a:latin typeface="Arial" panose="020B0604020202020204" pitchFamily="34" charset="0"/>
                <a:ea typeface="Times New Roman" panose="02020603050405020304" pitchFamily="18" charset="0"/>
                <a:cs typeface="Arial" panose="020B0604020202020204" pitchFamily="34" charset="0"/>
              </a:rPr>
              <a:t>Blueberry jam</a:t>
            </a:r>
            <a:r>
              <a:rPr lang="ro-RO" sz="2600" b="1" dirty="0">
                <a:effectLst/>
                <a:latin typeface="Arial" panose="020B0604020202020204" pitchFamily="34" charset="0"/>
                <a:ea typeface="Times New Roman" panose="02020603050405020304" pitchFamily="18" charset="0"/>
                <a:cs typeface="Arial" panose="020B0604020202020204" pitchFamily="34" charset="0"/>
              </a:rPr>
              <a:t>: Delicia si Lax</a:t>
            </a:r>
            <a:endParaRPr lang="en-US" sz="2600" b="1" dirty="0">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C4D7B46A-50BC-C438-EF7C-EEE05A669355}"/>
              </a:ext>
            </a:extLst>
          </p:cNvPr>
          <p:cNvSpPr txBox="1"/>
          <p:nvPr/>
        </p:nvSpPr>
        <p:spPr>
          <a:xfrm>
            <a:off x="1389926" y="29855086"/>
            <a:ext cx="14174632" cy="5707268"/>
          </a:xfrm>
          <a:prstGeom prst="rect">
            <a:avLst/>
          </a:prstGeom>
          <a:noFill/>
        </p:spPr>
        <p:txBody>
          <a:bodyPr wrap="square">
            <a:spAutoFit/>
          </a:bodyPr>
          <a:lstStyle/>
          <a:p>
            <a:pPr marL="0" marR="0" indent="457200" algn="just">
              <a:lnSpc>
                <a:spcPct val="115000"/>
              </a:lnSpc>
              <a:spcAft>
                <a:spcPts val="800"/>
              </a:spcAft>
            </a:pPr>
            <a:r>
              <a:rPr lang="en-US" sz="3200" b="1" kern="0" dirty="0">
                <a:effectLst/>
                <a:latin typeface="Arial" panose="020B0604020202020204" pitchFamily="34" charset="0"/>
                <a:ea typeface="Calibri" panose="020F0502020204030204" pitchFamily="34" charset="0"/>
                <a:cs typeface="Arial" panose="020B0604020202020204" pitchFamily="34" charset="0"/>
              </a:rPr>
              <a:t>The compote (fig. 4 and 5) is a product made from fruits in sugar syrup, with the addition of lemon juice (if needed), packed in hermetically sealed and pasteurized containers. From an organoleptic point of view, it complies with STAS 3164/90 :  fruits covered with syrup, not broken, up with a degree of ripeness and similar dimensions; appearance of the syrup: clear, with slight </a:t>
            </a:r>
            <a:r>
              <a:rPr lang="en-US" sz="3200" b="1" kern="0" dirty="0" err="1">
                <a:effectLst/>
                <a:latin typeface="Arial" panose="020B0604020202020204" pitchFamily="34" charset="0"/>
                <a:ea typeface="Calibri" panose="020F0502020204030204" pitchFamily="34" charset="0"/>
                <a:cs typeface="Arial" panose="020B0604020202020204" pitchFamily="34" charset="0"/>
              </a:rPr>
              <a:t>ffine</a:t>
            </a:r>
            <a:r>
              <a:rPr lang="en-US" sz="3200" b="1" kern="0" dirty="0">
                <a:effectLst/>
                <a:latin typeface="Arial" panose="020B0604020202020204" pitchFamily="34" charset="0"/>
                <a:ea typeface="Calibri" panose="020F0502020204030204" pitchFamily="34" charset="0"/>
                <a:cs typeface="Arial" panose="020B0604020202020204" pitchFamily="34" charset="0"/>
              </a:rPr>
              <a:t> particles of fruit in suspension; consistency of the </a:t>
            </a:r>
            <a:r>
              <a:rPr lang="en-US" sz="3200" b="1" kern="0" dirty="0" err="1">
                <a:effectLst/>
                <a:latin typeface="Arial" panose="020B0604020202020204" pitchFamily="34" charset="0"/>
                <a:ea typeface="Calibri" panose="020F0502020204030204" pitchFamily="34" charset="0"/>
                <a:cs typeface="Arial" panose="020B0604020202020204" pitchFamily="34" charset="0"/>
              </a:rPr>
              <a:t>fruits:moderately</a:t>
            </a:r>
            <a:r>
              <a:rPr lang="en-US" sz="3200" b="1" kern="0" dirty="0">
                <a:effectLst/>
                <a:latin typeface="Arial" panose="020B0604020202020204" pitchFamily="34" charset="0"/>
                <a:ea typeface="Calibri" panose="020F0502020204030204" pitchFamily="34" charset="0"/>
                <a:cs typeface="Arial" panose="020B0604020202020204" pitchFamily="34" charset="0"/>
              </a:rPr>
              <a:t> firm, cooked fruits, but not broken up; color of the fruits: characteristic of the variety and degree of ripeness; taste and smell: pleasant, characteristic of cooked fruits, without foreign taste and smell (mold, fermentation, sour).</a:t>
            </a:r>
            <a:endParaRPr lang="en-US" sz="3200" b="1"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39" name="TextBox 38">
            <a:extLst>
              <a:ext uri="{FF2B5EF4-FFF2-40B4-BE49-F238E27FC236}">
                <a16:creationId xmlns:a16="http://schemas.microsoft.com/office/drawing/2014/main" id="{BD2892E0-2EA7-6A6B-B832-B48933D7A751}"/>
              </a:ext>
            </a:extLst>
          </p:cNvPr>
          <p:cNvSpPr txBox="1"/>
          <p:nvPr/>
        </p:nvSpPr>
        <p:spPr>
          <a:xfrm>
            <a:off x="24376528" y="29787158"/>
            <a:ext cx="21295894" cy="523220"/>
          </a:xfrm>
          <a:prstGeom prst="rect">
            <a:avLst/>
          </a:prstGeom>
          <a:noFill/>
        </p:spPr>
        <p:txBody>
          <a:bodyPr wrap="square">
            <a:spAutoFit/>
          </a:bodyPr>
          <a:lstStyle/>
          <a:p>
            <a:r>
              <a:rPr lang="ro-RO" sz="2800" b="1" dirty="0">
                <a:effectLst/>
                <a:latin typeface="Arial" panose="020B0604020202020204" pitchFamily="34" charset="0"/>
                <a:ea typeface="Calibri" panose="020F0502020204030204" pitchFamily="34" charset="0"/>
                <a:cs typeface="Arial" panose="020B0604020202020204" pitchFamily="34" charset="0"/>
              </a:rPr>
              <a:t>Tab</a:t>
            </a:r>
            <a:r>
              <a:rPr lang="en-US" sz="2800" b="1" dirty="0">
                <a:effectLst/>
                <a:latin typeface="Arial" panose="020B0604020202020204" pitchFamily="34" charset="0"/>
                <a:ea typeface="Calibri" panose="020F0502020204030204" pitchFamily="34" charset="0"/>
                <a:cs typeface="Arial" panose="020B0604020202020204" pitchFamily="34" charset="0"/>
              </a:rPr>
              <a:t>le</a:t>
            </a:r>
            <a:r>
              <a:rPr lang="ro-RO"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a:effectLst/>
                <a:latin typeface="Arial" panose="020B0604020202020204" pitchFamily="34" charset="0"/>
                <a:ea typeface="Calibri" panose="020F0502020204030204" pitchFamily="34" charset="0"/>
                <a:cs typeface="Arial" panose="020B0604020202020204" pitchFamily="34" charset="0"/>
              </a:rPr>
              <a:t>3</a:t>
            </a:r>
            <a:r>
              <a:rPr lang="ro-RO"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a:effectLst/>
                <a:latin typeface="Arial" panose="020B0604020202020204" pitchFamily="34" charset="0"/>
                <a:ea typeface="Calibri" panose="020F0502020204030204" pitchFamily="34" charset="0"/>
                <a:cs typeface="Arial" panose="020B0604020202020204" pitchFamily="34" charset="0"/>
              </a:rPr>
              <a:t>Sensory analysis of </a:t>
            </a:r>
            <a:r>
              <a:rPr lang="ro-RO" sz="2800" b="1" dirty="0">
                <a:effectLst/>
                <a:latin typeface="Arial" panose="020B0604020202020204" pitchFamily="34" charset="0"/>
                <a:ea typeface="Calibri" panose="020F0502020204030204" pitchFamily="34" charset="0"/>
                <a:cs typeface="Arial" panose="020B0604020202020204" pitchFamily="34" charset="0"/>
              </a:rPr>
              <a:t> COMPOT</a:t>
            </a:r>
            <a:r>
              <a:rPr lang="en-US" sz="2800" b="1" dirty="0">
                <a:effectLst/>
                <a:latin typeface="Arial" panose="020B0604020202020204" pitchFamily="34" charset="0"/>
                <a:ea typeface="Calibri" panose="020F0502020204030204" pitchFamily="34" charset="0"/>
                <a:cs typeface="Arial" panose="020B0604020202020204" pitchFamily="34" charset="0"/>
              </a:rPr>
              <a:t>E</a:t>
            </a:r>
            <a:r>
              <a:rPr lang="ro-RO" sz="2800" b="1" dirty="0">
                <a:effectLst/>
                <a:latin typeface="Arial" panose="020B0604020202020204" pitchFamily="34" charset="0"/>
                <a:ea typeface="Calibri" panose="020F050202020403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pic>
        <p:nvPicPr>
          <p:cNvPr id="40" name="Picture 39">
            <a:extLst>
              <a:ext uri="{FF2B5EF4-FFF2-40B4-BE49-F238E27FC236}">
                <a16:creationId xmlns:a16="http://schemas.microsoft.com/office/drawing/2014/main" id="{FA8B7F70-AF6C-ADA3-EC3E-605049381B27}"/>
              </a:ext>
            </a:extLst>
          </p:cNvPr>
          <p:cNvPicPr>
            <a:picLocks noChangeAspect="1"/>
          </p:cNvPicPr>
          <p:nvPr/>
        </p:nvPicPr>
        <p:blipFill>
          <a:blip r:embed="rId9"/>
          <a:stretch>
            <a:fillRect/>
          </a:stretch>
        </p:blipFill>
        <p:spPr>
          <a:xfrm>
            <a:off x="17061816" y="29024570"/>
            <a:ext cx="5970964" cy="2493370"/>
          </a:xfrm>
          <a:prstGeom prst="rect">
            <a:avLst/>
          </a:prstGeom>
        </p:spPr>
      </p:pic>
      <p:sp>
        <p:nvSpPr>
          <p:cNvPr id="42" name="TextBox 41">
            <a:extLst>
              <a:ext uri="{FF2B5EF4-FFF2-40B4-BE49-F238E27FC236}">
                <a16:creationId xmlns:a16="http://schemas.microsoft.com/office/drawing/2014/main" id="{FB5D6CC3-8EF6-9CB2-4F7A-1BF5F17BEA51}"/>
              </a:ext>
            </a:extLst>
          </p:cNvPr>
          <p:cNvSpPr txBox="1"/>
          <p:nvPr/>
        </p:nvSpPr>
        <p:spPr>
          <a:xfrm>
            <a:off x="15516491" y="31532498"/>
            <a:ext cx="22896094" cy="492443"/>
          </a:xfrm>
          <a:prstGeom prst="rect">
            <a:avLst/>
          </a:prstGeom>
          <a:noFill/>
        </p:spPr>
        <p:txBody>
          <a:bodyPr wrap="square">
            <a:spAutoFit/>
          </a:bodyPr>
          <a:lstStyle/>
          <a:p>
            <a:r>
              <a:rPr lang="ro-RO" sz="2600" b="1" dirty="0">
                <a:effectLst/>
                <a:latin typeface="Arial" panose="020B0604020202020204" pitchFamily="34" charset="0"/>
                <a:ea typeface="Calibri" panose="020F0502020204030204" pitchFamily="34" charset="0"/>
                <a:cs typeface="Arial" panose="020B0604020202020204" pitchFamily="34" charset="0"/>
              </a:rPr>
              <a:t> Fig </a:t>
            </a:r>
            <a:r>
              <a:rPr lang="en-US" sz="2600" b="1" dirty="0">
                <a:effectLst/>
                <a:latin typeface="Arial" panose="020B0604020202020204" pitchFamily="34" charset="0"/>
                <a:ea typeface="Calibri" panose="020F0502020204030204" pitchFamily="34" charset="0"/>
                <a:cs typeface="Arial" panose="020B0604020202020204" pitchFamily="34" charset="0"/>
              </a:rPr>
              <a:t>4</a:t>
            </a:r>
            <a:r>
              <a:rPr lang="ro-RO"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a:effectLst/>
                <a:latin typeface="Arial" panose="020B0604020202020204" pitchFamily="34" charset="0"/>
                <a:ea typeface="Calibri" panose="020F0502020204030204" pitchFamily="34" charset="0"/>
                <a:cs typeface="Arial" panose="020B0604020202020204" pitchFamily="34" charset="0"/>
              </a:rPr>
              <a:t>Currant compote: </a:t>
            </a:r>
            <a:r>
              <a:rPr lang="ro-RO" sz="2600" b="1" kern="150" dirty="0">
                <a:effectLst/>
                <a:latin typeface="Arial" panose="020B0604020202020204" pitchFamily="34" charset="0"/>
                <a:ea typeface="Calibri" panose="020F0502020204030204" pitchFamily="34" charset="0"/>
                <a:cs typeface="Arial" panose="020B0604020202020204" pitchFamily="34" charset="0"/>
              </a:rPr>
              <a:t>Jonkheer van Tets</a:t>
            </a:r>
            <a:r>
              <a:rPr lang="en-US" sz="2600" b="1" kern="100" dirty="0">
                <a:effectLst/>
                <a:latin typeface="Arial" panose="020B0604020202020204" pitchFamily="34" charset="0"/>
                <a:ea typeface="Calibri" panose="020F0502020204030204" pitchFamily="34" charset="0"/>
                <a:cs typeface="Arial" panose="020B0604020202020204" pitchFamily="34" charset="0"/>
              </a:rPr>
              <a:t> and Poli 51</a:t>
            </a:r>
            <a:endParaRPr lang="en-US" sz="2600" b="1" dirty="0">
              <a:latin typeface="Arial" panose="020B0604020202020204" pitchFamily="34" charset="0"/>
              <a:cs typeface="Arial" panose="020B0604020202020204" pitchFamily="34" charset="0"/>
            </a:endParaRPr>
          </a:p>
        </p:txBody>
      </p:sp>
      <p:pic>
        <p:nvPicPr>
          <p:cNvPr id="43" name="Picture 42">
            <a:extLst>
              <a:ext uri="{FF2B5EF4-FFF2-40B4-BE49-F238E27FC236}">
                <a16:creationId xmlns:a16="http://schemas.microsoft.com/office/drawing/2014/main" id="{419C670B-02E7-4999-B97C-4E10B8D0DA38}"/>
              </a:ext>
            </a:extLst>
          </p:cNvPr>
          <p:cNvPicPr>
            <a:picLocks noChangeAspect="1"/>
          </p:cNvPicPr>
          <p:nvPr/>
        </p:nvPicPr>
        <p:blipFill>
          <a:blip r:embed="rId10"/>
          <a:stretch>
            <a:fillRect/>
          </a:stretch>
        </p:blipFill>
        <p:spPr>
          <a:xfrm>
            <a:off x="16834731" y="32268475"/>
            <a:ext cx="5977395" cy="2416736"/>
          </a:xfrm>
          <a:prstGeom prst="rect">
            <a:avLst/>
          </a:prstGeom>
        </p:spPr>
      </p:pic>
      <p:sp>
        <p:nvSpPr>
          <p:cNvPr id="45" name="TextBox 44">
            <a:extLst>
              <a:ext uri="{FF2B5EF4-FFF2-40B4-BE49-F238E27FC236}">
                <a16:creationId xmlns:a16="http://schemas.microsoft.com/office/drawing/2014/main" id="{5F080E05-BE2A-79FE-30E3-73CA12B324D6}"/>
              </a:ext>
            </a:extLst>
          </p:cNvPr>
          <p:cNvSpPr txBox="1"/>
          <p:nvPr/>
        </p:nvSpPr>
        <p:spPr>
          <a:xfrm>
            <a:off x="16119113" y="34830684"/>
            <a:ext cx="22896094" cy="492443"/>
          </a:xfrm>
          <a:prstGeom prst="rect">
            <a:avLst/>
          </a:prstGeom>
          <a:noFill/>
        </p:spPr>
        <p:txBody>
          <a:bodyPr wrap="square">
            <a:spAutoFit/>
          </a:bodyPr>
          <a:lstStyle/>
          <a:p>
            <a:r>
              <a:rPr lang="ro-RO" sz="2600" b="1" dirty="0">
                <a:effectLst/>
                <a:latin typeface="Arial" panose="020B0604020202020204" pitchFamily="34" charset="0"/>
                <a:ea typeface="Calibri" panose="020F0502020204030204" pitchFamily="34" charset="0"/>
                <a:cs typeface="Arial" panose="020B0604020202020204" pitchFamily="34" charset="0"/>
              </a:rPr>
              <a:t>Figura </a:t>
            </a:r>
            <a:r>
              <a:rPr lang="en-US" sz="2600" b="1" dirty="0">
                <a:effectLst/>
                <a:latin typeface="Arial" panose="020B0604020202020204" pitchFamily="34" charset="0"/>
                <a:ea typeface="Calibri" panose="020F0502020204030204" pitchFamily="34" charset="0"/>
                <a:cs typeface="Arial" panose="020B0604020202020204" pitchFamily="34" charset="0"/>
              </a:rPr>
              <a:t>5</a:t>
            </a:r>
            <a:r>
              <a:rPr lang="ro-RO" sz="2600" b="1" dirty="0">
                <a:effectLst/>
                <a:latin typeface="Arial" panose="020B0604020202020204" pitchFamily="34" charset="0"/>
                <a:ea typeface="Calibri" panose="020F0502020204030204" pitchFamily="34" charset="0"/>
                <a:cs typeface="Arial" panose="020B0604020202020204" pitchFamily="34" charset="0"/>
              </a:rPr>
              <a:t>. </a:t>
            </a:r>
            <a:r>
              <a:rPr lang="en-US" sz="2600" b="1" dirty="0">
                <a:effectLst/>
                <a:latin typeface="Arial" panose="020B0604020202020204" pitchFamily="34" charset="0"/>
                <a:ea typeface="Calibri" panose="020F0502020204030204" pitchFamily="34" charset="0"/>
                <a:cs typeface="Arial" panose="020B0604020202020204" pitchFamily="34" charset="0"/>
              </a:rPr>
              <a:t>Blueberry compote: </a:t>
            </a:r>
            <a:r>
              <a:rPr lang="ro-RO" sz="2600" b="1" dirty="0">
                <a:effectLst/>
                <a:latin typeface="Arial" panose="020B0604020202020204" pitchFamily="34" charset="0"/>
                <a:ea typeface="Calibri" panose="020F0502020204030204" pitchFamily="34" charset="0"/>
                <a:cs typeface="Arial" panose="020B0604020202020204" pitchFamily="34" charset="0"/>
              </a:rPr>
              <a:t>soiul Lax si Delicia</a:t>
            </a:r>
            <a:endParaRPr lang="en-US" sz="2600" b="1" dirty="0">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E258C7B8-E23D-6FDC-257F-1DE0DD687A29}"/>
              </a:ext>
            </a:extLst>
          </p:cNvPr>
          <p:cNvSpPr txBox="1"/>
          <p:nvPr/>
        </p:nvSpPr>
        <p:spPr>
          <a:xfrm>
            <a:off x="24571048" y="19577167"/>
            <a:ext cx="22896094" cy="523220"/>
          </a:xfrm>
          <a:prstGeom prst="rect">
            <a:avLst/>
          </a:prstGeom>
          <a:noFill/>
        </p:spPr>
        <p:txBody>
          <a:bodyPr wrap="square">
            <a:spAutoFit/>
          </a:bodyPr>
          <a:lstStyle/>
          <a:p>
            <a:r>
              <a:rPr lang="ro-RO" sz="2800" b="1" dirty="0">
                <a:effectLst/>
                <a:latin typeface="Arial" panose="020B0604020202020204" pitchFamily="34" charset="0"/>
                <a:ea typeface="Calibri" panose="020F0502020204030204" pitchFamily="34" charset="0"/>
                <a:cs typeface="Arial" panose="020B0604020202020204" pitchFamily="34" charset="0"/>
              </a:rPr>
              <a:t>Tab</a:t>
            </a:r>
            <a:r>
              <a:rPr lang="en-US" sz="2800" b="1" dirty="0">
                <a:effectLst/>
                <a:latin typeface="Arial" panose="020B0604020202020204" pitchFamily="34" charset="0"/>
                <a:ea typeface="Calibri" panose="020F0502020204030204" pitchFamily="34" charset="0"/>
                <a:cs typeface="Arial" panose="020B0604020202020204" pitchFamily="34" charset="0"/>
              </a:rPr>
              <a:t>le 1</a:t>
            </a:r>
            <a:r>
              <a:rPr lang="ro-RO" sz="2800" b="1" dirty="0">
                <a:effectLst/>
                <a:latin typeface="Arial" panose="020B0604020202020204" pitchFamily="34" charset="0"/>
                <a:ea typeface="Calibri" panose="020F0502020204030204" pitchFamily="34" charset="0"/>
                <a:cs typeface="Arial" panose="020B0604020202020204" pitchFamily="34" charset="0"/>
              </a:rPr>
              <a:t> </a:t>
            </a:r>
            <a:r>
              <a:rPr lang="en-US" sz="2800" b="1" dirty="0">
                <a:effectLst/>
                <a:latin typeface="Arial" panose="020B0604020202020204" pitchFamily="34" charset="0"/>
                <a:ea typeface="Calibri" panose="020F0502020204030204" pitchFamily="34" charset="0"/>
                <a:cs typeface="Arial" panose="020B0604020202020204" pitchFamily="34" charset="0"/>
              </a:rPr>
              <a:t>Sensory analysis of JAM</a:t>
            </a:r>
            <a:endParaRPr lang="en-US" sz="2800" b="1" dirty="0">
              <a:latin typeface="Arial" panose="020B0604020202020204" pitchFamily="34" charset="0"/>
              <a:cs typeface="Arial" panose="020B0604020202020204" pitchFamily="34" charset="0"/>
            </a:endParaRPr>
          </a:p>
        </p:txBody>
      </p:sp>
      <p:sp>
        <p:nvSpPr>
          <p:cNvPr id="49" name="TextBox 48">
            <a:extLst>
              <a:ext uri="{FF2B5EF4-FFF2-40B4-BE49-F238E27FC236}">
                <a16:creationId xmlns:a16="http://schemas.microsoft.com/office/drawing/2014/main" id="{2F1B9347-FF7E-BD68-2D44-9DEBD592D934}"/>
              </a:ext>
            </a:extLst>
          </p:cNvPr>
          <p:cNvSpPr txBox="1"/>
          <p:nvPr/>
        </p:nvSpPr>
        <p:spPr>
          <a:xfrm>
            <a:off x="9490917" y="23773139"/>
            <a:ext cx="23569862" cy="523220"/>
          </a:xfrm>
          <a:prstGeom prst="rect">
            <a:avLst/>
          </a:prstGeom>
          <a:noFill/>
        </p:spPr>
        <p:txBody>
          <a:bodyPr wrap="square">
            <a:spAutoFit/>
          </a:bodyPr>
          <a:lstStyle/>
          <a:p>
            <a:r>
              <a:rPr lang="ro-RO" sz="2800" b="1" dirty="0">
                <a:effectLst/>
                <a:latin typeface="Arial" panose="020B0604020202020204" pitchFamily="34" charset="0"/>
                <a:ea typeface="Times New Roman" panose="02020603050405020304" pitchFamily="18" charset="0"/>
                <a:cs typeface="Arial" panose="020B0604020202020204" pitchFamily="34" charset="0"/>
              </a:rPr>
              <a:t>Tab</a:t>
            </a:r>
            <a:r>
              <a:rPr lang="en-US" sz="2800" b="1" dirty="0">
                <a:effectLst/>
                <a:latin typeface="Arial" panose="020B0604020202020204" pitchFamily="34" charset="0"/>
                <a:ea typeface="Times New Roman" panose="02020603050405020304" pitchFamily="18" charset="0"/>
                <a:cs typeface="Arial" panose="020B0604020202020204" pitchFamily="34" charset="0"/>
              </a:rPr>
              <a:t>le</a:t>
            </a:r>
            <a:r>
              <a:rPr lang="ro-RO"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a:effectLst/>
                <a:latin typeface="Arial" panose="020B0604020202020204" pitchFamily="34" charset="0"/>
                <a:ea typeface="Times New Roman" panose="02020603050405020304" pitchFamily="18" charset="0"/>
                <a:cs typeface="Arial" panose="020B0604020202020204" pitchFamily="34" charset="0"/>
              </a:rPr>
              <a:t>2</a:t>
            </a:r>
            <a:r>
              <a:rPr lang="ro-RO" sz="2800" b="1" dirty="0">
                <a:effectLst/>
                <a:latin typeface="Arial" panose="020B0604020202020204" pitchFamily="34" charset="0"/>
                <a:ea typeface="Times New Roman" panose="02020603050405020304" pitchFamily="18" charset="0"/>
                <a:cs typeface="Arial" panose="020B0604020202020204" pitchFamily="34" charset="0"/>
              </a:rPr>
              <a:t> Sensory analysis of </a:t>
            </a:r>
            <a:r>
              <a:rPr lang="en-US" sz="2800" b="1" dirty="0">
                <a:effectLst/>
                <a:latin typeface="Arial" panose="020B0604020202020204" pitchFamily="34" charset="0"/>
                <a:ea typeface="Times New Roman" panose="02020603050405020304" pitchFamily="18" charset="0"/>
                <a:cs typeface="Arial" panose="020B0604020202020204" pitchFamily="34" charset="0"/>
              </a:rPr>
              <a:t>PRESERVE</a:t>
            </a:r>
            <a:r>
              <a:rPr lang="ro-RO" sz="2800" b="1" dirty="0">
                <a:effectLst/>
                <a:latin typeface="Arial" panose="020B0604020202020204" pitchFamily="34" charset="0"/>
                <a:ea typeface="Times New Roman" panose="02020603050405020304" pitchFamily="18" charset="0"/>
                <a:cs typeface="Arial" panose="020B0604020202020204" pitchFamily="34" charset="0"/>
              </a:rPr>
              <a:t> </a:t>
            </a:r>
            <a:endParaRPr lang="en-US" sz="2800" b="1" dirty="0">
              <a:latin typeface="Arial" panose="020B0604020202020204" pitchFamily="34" charset="0"/>
              <a:cs typeface="Arial" panose="020B0604020202020204" pitchFamily="34" charset="0"/>
            </a:endParaRPr>
          </a:p>
        </p:txBody>
      </p:sp>
      <p:graphicFrame>
        <p:nvGraphicFramePr>
          <p:cNvPr id="15" name="Table 14">
            <a:extLst>
              <a:ext uri="{FF2B5EF4-FFF2-40B4-BE49-F238E27FC236}">
                <a16:creationId xmlns:a16="http://schemas.microsoft.com/office/drawing/2014/main" id="{B8360DF4-36F4-3A23-A3B5-24F9DDBBB1E9}"/>
              </a:ext>
            </a:extLst>
          </p:cNvPr>
          <p:cNvGraphicFramePr>
            <a:graphicFrameLocks noGrp="1"/>
          </p:cNvGraphicFramePr>
          <p:nvPr>
            <p:extLst>
              <p:ext uri="{D42A27DB-BD31-4B8C-83A1-F6EECF244321}">
                <p14:modId xmlns:p14="http://schemas.microsoft.com/office/powerpoint/2010/main" val="3975697189"/>
              </p:ext>
            </p:extLst>
          </p:nvPr>
        </p:nvGraphicFramePr>
        <p:xfrm>
          <a:off x="23994254" y="20160312"/>
          <a:ext cx="7271840" cy="3966113"/>
        </p:xfrm>
        <a:graphic>
          <a:graphicData uri="http://schemas.openxmlformats.org/drawingml/2006/table">
            <a:tbl>
              <a:tblPr firstRow="1" firstCol="1" bandRow="1"/>
              <a:tblGrid>
                <a:gridCol w="1716743">
                  <a:extLst>
                    <a:ext uri="{9D8B030D-6E8A-4147-A177-3AD203B41FA5}">
                      <a16:colId xmlns:a16="http://schemas.microsoft.com/office/drawing/2014/main" val="867270102"/>
                    </a:ext>
                  </a:extLst>
                </a:gridCol>
                <a:gridCol w="1374972">
                  <a:extLst>
                    <a:ext uri="{9D8B030D-6E8A-4147-A177-3AD203B41FA5}">
                      <a16:colId xmlns:a16="http://schemas.microsoft.com/office/drawing/2014/main" val="3820548367"/>
                    </a:ext>
                  </a:extLst>
                </a:gridCol>
                <a:gridCol w="1419665">
                  <a:extLst>
                    <a:ext uri="{9D8B030D-6E8A-4147-A177-3AD203B41FA5}">
                      <a16:colId xmlns:a16="http://schemas.microsoft.com/office/drawing/2014/main" val="648624655"/>
                    </a:ext>
                  </a:extLst>
                </a:gridCol>
                <a:gridCol w="1419665">
                  <a:extLst>
                    <a:ext uri="{9D8B030D-6E8A-4147-A177-3AD203B41FA5}">
                      <a16:colId xmlns:a16="http://schemas.microsoft.com/office/drawing/2014/main" val="2747615412"/>
                    </a:ext>
                  </a:extLst>
                </a:gridCol>
                <a:gridCol w="1340795">
                  <a:extLst>
                    <a:ext uri="{9D8B030D-6E8A-4147-A177-3AD203B41FA5}">
                      <a16:colId xmlns:a16="http://schemas.microsoft.com/office/drawing/2014/main" val="3447739193"/>
                    </a:ext>
                  </a:extLst>
                </a:gridCol>
              </a:tblGrid>
              <a:tr h="406850">
                <a:tc rowSpan="3">
                  <a:txBody>
                    <a:bodyPr/>
                    <a:lstStyle/>
                    <a:p>
                      <a:pPr marL="0" marR="0" algn="ctr">
                        <a:lnSpc>
                          <a:spcPct val="115000"/>
                        </a:lnSpc>
                        <a:spcAft>
                          <a:spcPts val="800"/>
                        </a:spcAft>
                        <a:buNone/>
                      </a:pPr>
                      <a:r>
                        <a:rPr lang="en-GB" sz="1400" b="1" kern="150">
                          <a:effectLst/>
                          <a:latin typeface="Arial" panose="020B0604020202020204" pitchFamily="34" charset="0"/>
                          <a:ea typeface="Andale Sans UI"/>
                          <a:cs typeface="Times New Roman" panose="02020603050405020304" pitchFamily="18" charset="0"/>
                        </a:rPr>
                        <a:t> </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Aft>
                          <a:spcPts val="800"/>
                        </a:spcAft>
                        <a:buNone/>
                      </a:pPr>
                      <a:r>
                        <a:rPr lang="en-GB" sz="1400" b="1" kern="150">
                          <a:solidFill>
                            <a:srgbClr val="000000"/>
                          </a:solidFill>
                          <a:effectLst/>
                          <a:latin typeface="Arial" panose="020B0604020202020204" pitchFamily="34" charset="0"/>
                          <a:ea typeface="Andale Sans UI"/>
                          <a:cs typeface="Times New Roman" panose="02020603050405020304" pitchFamily="18" charset="0"/>
                        </a:rPr>
                        <a:t>Specification</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gridSpan="4">
                  <a:txBody>
                    <a:bodyPr/>
                    <a:lstStyle/>
                    <a:p>
                      <a:pPr marL="0" marR="0" algn="ctr">
                        <a:lnSpc>
                          <a:spcPct val="115000"/>
                        </a:lnSpc>
                        <a:spcAft>
                          <a:spcPts val="800"/>
                        </a:spcAft>
                        <a:buNone/>
                      </a:pPr>
                      <a:r>
                        <a:rPr lang="ro-RO" sz="1400" b="1"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Variety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3103015"/>
                  </a:ext>
                </a:extLst>
              </a:tr>
              <a:tr h="406850">
                <a:tc vMerge="1">
                  <a:txBody>
                    <a:bodyPr/>
                    <a:lstStyle/>
                    <a:p>
                      <a:endParaRPr lang="en-US"/>
                    </a:p>
                  </a:txBody>
                  <a:tcPr/>
                </a:tc>
                <a:tc gridSpan="2">
                  <a:txBody>
                    <a:bodyPr/>
                    <a:lstStyle/>
                    <a:p>
                      <a:pPr marL="0" marR="0" algn="ctr">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Currants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n-US"/>
                    </a:p>
                  </a:txBody>
                  <a:tcPr/>
                </a:tc>
                <a:tc gridSpan="2">
                  <a:txBody>
                    <a:bodyPr/>
                    <a:lstStyle/>
                    <a:p>
                      <a:pPr marL="0" marR="0" algn="ctr">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Blueberry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hMerge="1">
                  <a:txBody>
                    <a:bodyPr/>
                    <a:lstStyle/>
                    <a:p>
                      <a:endParaRPr lang="en-US"/>
                    </a:p>
                  </a:txBody>
                  <a:tcPr/>
                </a:tc>
                <a:extLst>
                  <a:ext uri="{0D108BD9-81ED-4DB2-BD59-A6C34878D82A}">
                    <a16:rowId xmlns:a16="http://schemas.microsoft.com/office/drawing/2014/main" val="3487963421"/>
                  </a:ext>
                </a:extLst>
              </a:tr>
              <a:tr h="686171">
                <a:tc vMerge="1">
                  <a:txBody>
                    <a:bodyPr/>
                    <a:lstStyle/>
                    <a:p>
                      <a:endParaRPr lang="en-US"/>
                    </a:p>
                  </a:txBody>
                  <a:tcPr/>
                </a:tc>
                <a:tc>
                  <a:txBody>
                    <a:bodyPr/>
                    <a:lstStyle/>
                    <a:p>
                      <a:pPr marL="0" marR="0" algn="ctr">
                        <a:lnSpc>
                          <a:spcPct val="115000"/>
                        </a:lnSpc>
                        <a:spcAft>
                          <a:spcPts val="800"/>
                        </a:spcAft>
                        <a:buNone/>
                      </a:pPr>
                      <a:r>
                        <a:rPr lang="ro-RO" sz="14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Jonkheer Van Tets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15000"/>
                        </a:lnSpc>
                        <a:spcAft>
                          <a:spcPts val="800"/>
                        </a:spcAft>
                        <a:buNone/>
                      </a:pPr>
                      <a:r>
                        <a:rPr lang="ro-RO" sz="14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Soi Poli 51</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15000"/>
                        </a:lnSpc>
                        <a:spcAft>
                          <a:spcPts val="800"/>
                        </a:spcAft>
                        <a:buNone/>
                      </a:pPr>
                      <a:r>
                        <a:rPr lang="ro-RO" sz="14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Delicia</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a:txBody>
                    <a:bodyPr/>
                    <a:lstStyle/>
                    <a:p>
                      <a:pPr marL="0" marR="0" algn="ctr">
                        <a:lnSpc>
                          <a:spcPct val="115000"/>
                        </a:lnSpc>
                        <a:spcAft>
                          <a:spcPts val="800"/>
                        </a:spcAft>
                        <a:buNone/>
                      </a:pPr>
                      <a:r>
                        <a:rPr lang="ro-RO" sz="14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Lax</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extLst>
                  <a:ext uri="{0D108BD9-81ED-4DB2-BD59-A6C34878D82A}">
                    <a16:rowId xmlns:a16="http://schemas.microsoft.com/office/drawing/2014/main" val="2201188232"/>
                  </a:ext>
                </a:extLst>
              </a:tr>
              <a:tr h="40685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Appearance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3016706551"/>
                  </a:ext>
                </a:extLst>
              </a:tr>
              <a:tr h="40685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Color</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4253519138"/>
                  </a:ext>
                </a:extLst>
              </a:tr>
              <a:tr h="40685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Consistency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1483803579"/>
                  </a:ext>
                </a:extLst>
              </a:tr>
              <a:tr h="40685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Taste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4,6</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2060346215"/>
                  </a:ext>
                </a:extLst>
              </a:tr>
              <a:tr h="431992">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Average score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18,2</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19,2</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1440191432"/>
                  </a:ext>
                </a:extLst>
              </a:tr>
              <a:tr h="40685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Score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ctr">
                        <a:lnSpc>
                          <a:spcPct val="115000"/>
                        </a:lnSpc>
                        <a:spcAft>
                          <a:spcPts val="800"/>
                        </a:spcAft>
                        <a:buNone/>
                      </a:pPr>
                      <a:r>
                        <a:rPr lang="ro-RO" sz="1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very good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ct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very good</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ct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very good</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tc>
                  <a:txBody>
                    <a:bodyPr/>
                    <a:lstStyle/>
                    <a:p>
                      <a:pPr marL="0" marR="0" algn="ctr">
                        <a:lnSpc>
                          <a:spcPct val="115000"/>
                        </a:lnSpc>
                        <a:spcAft>
                          <a:spcPts val="800"/>
                        </a:spcAft>
                        <a:buNone/>
                      </a:pPr>
                      <a:r>
                        <a:rPr lang="ro-RO" sz="14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very good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599"/>
                    </a:solidFill>
                  </a:tcPr>
                </a:tc>
                <a:extLst>
                  <a:ext uri="{0D108BD9-81ED-4DB2-BD59-A6C34878D82A}">
                    <a16:rowId xmlns:a16="http://schemas.microsoft.com/office/drawing/2014/main" val="3761922610"/>
                  </a:ext>
                </a:extLst>
              </a:tr>
            </a:tbl>
          </a:graphicData>
        </a:graphic>
      </p:graphicFrame>
      <p:graphicFrame>
        <p:nvGraphicFramePr>
          <p:cNvPr id="28" name="Table 27">
            <a:extLst>
              <a:ext uri="{FF2B5EF4-FFF2-40B4-BE49-F238E27FC236}">
                <a16:creationId xmlns:a16="http://schemas.microsoft.com/office/drawing/2014/main" id="{F5DCC98E-3191-7819-0BCC-EE928F21BD58}"/>
              </a:ext>
            </a:extLst>
          </p:cNvPr>
          <p:cNvGraphicFramePr>
            <a:graphicFrameLocks noGrp="1"/>
          </p:cNvGraphicFramePr>
          <p:nvPr>
            <p:extLst>
              <p:ext uri="{D42A27DB-BD31-4B8C-83A1-F6EECF244321}">
                <p14:modId xmlns:p14="http://schemas.microsoft.com/office/powerpoint/2010/main" val="3953645232"/>
              </p:ext>
            </p:extLst>
          </p:nvPr>
        </p:nvGraphicFramePr>
        <p:xfrm>
          <a:off x="9289311" y="24325481"/>
          <a:ext cx="7454394" cy="4418416"/>
        </p:xfrm>
        <a:graphic>
          <a:graphicData uri="http://schemas.openxmlformats.org/drawingml/2006/table">
            <a:tbl>
              <a:tblPr firstRow="1" firstCol="1" bandRow="1"/>
              <a:tblGrid>
                <a:gridCol w="1759840">
                  <a:extLst>
                    <a:ext uri="{9D8B030D-6E8A-4147-A177-3AD203B41FA5}">
                      <a16:colId xmlns:a16="http://schemas.microsoft.com/office/drawing/2014/main" val="2226993260"/>
                    </a:ext>
                  </a:extLst>
                </a:gridCol>
                <a:gridCol w="1409489">
                  <a:extLst>
                    <a:ext uri="{9D8B030D-6E8A-4147-A177-3AD203B41FA5}">
                      <a16:colId xmlns:a16="http://schemas.microsoft.com/office/drawing/2014/main" val="4039808435"/>
                    </a:ext>
                  </a:extLst>
                </a:gridCol>
                <a:gridCol w="1455305">
                  <a:extLst>
                    <a:ext uri="{9D8B030D-6E8A-4147-A177-3AD203B41FA5}">
                      <a16:colId xmlns:a16="http://schemas.microsoft.com/office/drawing/2014/main" val="3485545721"/>
                    </a:ext>
                  </a:extLst>
                </a:gridCol>
                <a:gridCol w="1455305">
                  <a:extLst>
                    <a:ext uri="{9D8B030D-6E8A-4147-A177-3AD203B41FA5}">
                      <a16:colId xmlns:a16="http://schemas.microsoft.com/office/drawing/2014/main" val="67973577"/>
                    </a:ext>
                  </a:extLst>
                </a:gridCol>
                <a:gridCol w="1374455">
                  <a:extLst>
                    <a:ext uri="{9D8B030D-6E8A-4147-A177-3AD203B41FA5}">
                      <a16:colId xmlns:a16="http://schemas.microsoft.com/office/drawing/2014/main" val="2478866656"/>
                    </a:ext>
                  </a:extLst>
                </a:gridCol>
              </a:tblGrid>
              <a:tr h="431590">
                <a:tc rowSpan="3">
                  <a:txBody>
                    <a:bodyPr/>
                    <a:lstStyle/>
                    <a:p>
                      <a:pPr marL="0" marR="0" algn="ctr">
                        <a:lnSpc>
                          <a:spcPct val="115000"/>
                        </a:lnSpc>
                        <a:spcAft>
                          <a:spcPts val="800"/>
                        </a:spcAft>
                        <a:buNone/>
                      </a:pPr>
                      <a:r>
                        <a:rPr lang="en-GB" sz="1400" b="1" kern="150">
                          <a:effectLst/>
                          <a:latin typeface="Arial" panose="020B0604020202020204" pitchFamily="34" charset="0"/>
                          <a:ea typeface="Andale Sans UI"/>
                          <a:cs typeface="Times New Roman" panose="02020603050405020304" pitchFamily="18" charset="0"/>
                        </a:rPr>
                        <a:t> </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Aft>
                          <a:spcPts val="800"/>
                        </a:spcAft>
                        <a:buNone/>
                      </a:pPr>
                      <a:r>
                        <a:rPr lang="en-GB" sz="1400" b="1" kern="150">
                          <a:solidFill>
                            <a:srgbClr val="000000"/>
                          </a:solidFill>
                          <a:effectLst/>
                          <a:latin typeface="Arial" panose="020B0604020202020204" pitchFamily="34" charset="0"/>
                          <a:ea typeface="Andale Sans UI"/>
                          <a:cs typeface="Times New Roman" panose="02020603050405020304" pitchFamily="18" charset="0"/>
                        </a:rPr>
                        <a:t>Specification</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gridSpan="4">
                  <a:txBody>
                    <a:bodyPr/>
                    <a:lstStyle/>
                    <a:p>
                      <a:pPr marL="0" marR="0" algn="ctr">
                        <a:lnSpc>
                          <a:spcPct val="115000"/>
                        </a:lnSpc>
                        <a:spcAft>
                          <a:spcPts val="800"/>
                        </a:spcAft>
                        <a:buNone/>
                      </a:pPr>
                      <a:r>
                        <a:rPr lang="en-US" sz="1400" b="1"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Variety</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82284570"/>
                  </a:ext>
                </a:extLst>
              </a:tr>
              <a:tr h="431590">
                <a:tc vMerge="1">
                  <a:txBody>
                    <a:bodyPr/>
                    <a:lstStyle/>
                    <a:p>
                      <a:endParaRPr lang="en-US"/>
                    </a:p>
                  </a:txBody>
                  <a:tcPr/>
                </a:tc>
                <a:tc gridSpan="2">
                  <a:txBody>
                    <a:bodyPr/>
                    <a:lstStyle/>
                    <a:p>
                      <a:pPr marL="0" marR="0" algn="ctr">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Currants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hMerge="1">
                  <a:txBody>
                    <a:bodyPr/>
                    <a:lstStyle/>
                    <a:p>
                      <a:endParaRPr lang="en-US"/>
                    </a:p>
                  </a:txBody>
                  <a:tcPr/>
                </a:tc>
                <a:tc gridSpan="2">
                  <a:txBody>
                    <a:bodyPr/>
                    <a:lstStyle/>
                    <a:p>
                      <a:pPr marL="0" marR="0" algn="ctr">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Blueberry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hMerge="1">
                  <a:txBody>
                    <a:bodyPr/>
                    <a:lstStyle/>
                    <a:p>
                      <a:endParaRPr lang="en-US"/>
                    </a:p>
                  </a:txBody>
                  <a:tcPr/>
                </a:tc>
                <a:extLst>
                  <a:ext uri="{0D108BD9-81ED-4DB2-BD59-A6C34878D82A}">
                    <a16:rowId xmlns:a16="http://schemas.microsoft.com/office/drawing/2014/main" val="368575478"/>
                  </a:ext>
                </a:extLst>
              </a:tr>
              <a:tr h="892908">
                <a:tc vMerge="1">
                  <a:txBody>
                    <a:bodyPr/>
                    <a:lstStyle/>
                    <a:p>
                      <a:endParaRPr lang="en-US"/>
                    </a:p>
                  </a:txBody>
                  <a:tcPr/>
                </a:tc>
                <a:tc>
                  <a:txBody>
                    <a:bodyPr/>
                    <a:lstStyle/>
                    <a:p>
                      <a:pPr marL="0" marR="0" algn="ctr">
                        <a:lnSpc>
                          <a:spcPct val="115000"/>
                        </a:lnSpc>
                        <a:spcAft>
                          <a:spcPts val="800"/>
                        </a:spcAft>
                        <a:buNone/>
                      </a:pPr>
                      <a:r>
                        <a:rPr lang="en-GB" sz="1400" b="1" kern="150">
                          <a:solidFill>
                            <a:srgbClr val="000000"/>
                          </a:solidFill>
                          <a:effectLst/>
                          <a:latin typeface="Arial" panose="020B0604020202020204" pitchFamily="34" charset="0"/>
                          <a:ea typeface="Andale Sans UI"/>
                          <a:cs typeface="Times New Roman" panose="02020603050405020304" pitchFamily="18" charset="0"/>
                        </a:rPr>
                        <a:t>Jonkheer Van Tets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15000"/>
                        </a:lnSpc>
                        <a:spcAft>
                          <a:spcPts val="800"/>
                        </a:spcAft>
                        <a:buNone/>
                      </a:pPr>
                      <a:r>
                        <a:rPr lang="en-GB" sz="1400" b="1" kern="150">
                          <a:solidFill>
                            <a:srgbClr val="000000"/>
                          </a:solidFill>
                          <a:effectLst/>
                          <a:latin typeface="Arial" panose="020B0604020202020204" pitchFamily="34" charset="0"/>
                          <a:ea typeface="Andale Sans UI"/>
                          <a:cs typeface="Times New Roman" panose="02020603050405020304" pitchFamily="18" charset="0"/>
                        </a:rPr>
                        <a:t>Soi Poli 51</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15000"/>
                        </a:lnSpc>
                        <a:spcAft>
                          <a:spcPts val="800"/>
                        </a:spcAft>
                        <a:buNone/>
                      </a:pPr>
                      <a:r>
                        <a:rPr lang="en-GB" sz="1400" b="1" kern="150">
                          <a:solidFill>
                            <a:srgbClr val="000000"/>
                          </a:solidFill>
                          <a:effectLst/>
                          <a:latin typeface="Arial" panose="020B0604020202020204" pitchFamily="34" charset="0"/>
                          <a:ea typeface="Andale Sans UI"/>
                          <a:cs typeface="Times New Roman" panose="02020603050405020304" pitchFamily="18" charset="0"/>
                        </a:rPr>
                        <a:t>Delicia</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marL="0" marR="0" algn="ctr">
                        <a:lnSpc>
                          <a:spcPct val="115000"/>
                        </a:lnSpc>
                        <a:spcAft>
                          <a:spcPts val="800"/>
                        </a:spcAft>
                        <a:buNone/>
                      </a:pPr>
                      <a:r>
                        <a:rPr lang="en-GB" sz="1400" b="1" kern="150">
                          <a:solidFill>
                            <a:srgbClr val="000000"/>
                          </a:solidFill>
                          <a:effectLst/>
                          <a:latin typeface="Arial" panose="020B0604020202020204" pitchFamily="34" charset="0"/>
                          <a:ea typeface="Andale Sans UI"/>
                          <a:cs typeface="Times New Roman" panose="02020603050405020304" pitchFamily="18" charset="0"/>
                        </a:rPr>
                        <a:t>Lax</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926238133"/>
                  </a:ext>
                </a:extLst>
              </a:tr>
              <a:tr h="43159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Appearance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482197428"/>
                  </a:ext>
                </a:extLst>
              </a:tr>
              <a:tr h="43159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Color</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110721321"/>
                  </a:ext>
                </a:extLst>
              </a:tr>
              <a:tr h="43159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Consistency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3,6</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4,6</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359400819"/>
                  </a:ext>
                </a:extLst>
              </a:tr>
              <a:tr h="43159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Taste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4,6</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2304306507"/>
                  </a:ext>
                </a:extLst>
              </a:tr>
              <a:tr h="504378">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Average score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17,2</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18,6</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3551395436"/>
                  </a:ext>
                </a:extLst>
              </a:tr>
              <a:tr h="431590">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Score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Aft>
                          <a:spcPts val="800"/>
                        </a:spcAft>
                        <a:buNone/>
                      </a:pPr>
                      <a:r>
                        <a:rPr lang="ro-RO" sz="1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good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Aft>
                          <a:spcPts val="800"/>
                        </a:spcAft>
                        <a:buNone/>
                      </a:pPr>
                      <a:r>
                        <a:rPr lang="ro-RO" sz="14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very good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Aft>
                          <a:spcPts val="800"/>
                        </a:spcAft>
                        <a:buNone/>
                      </a:pPr>
                      <a:r>
                        <a:rPr lang="ro-RO" sz="14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very good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tc>
                  <a:txBody>
                    <a:bodyPr/>
                    <a:lstStyle/>
                    <a:p>
                      <a:pPr marL="0" marR="0" algn="ctr">
                        <a:lnSpc>
                          <a:spcPct val="115000"/>
                        </a:lnSpc>
                        <a:spcAft>
                          <a:spcPts val="800"/>
                        </a:spcAft>
                        <a:buNone/>
                      </a:pPr>
                      <a:r>
                        <a:rPr lang="ro-RO" sz="14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very good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296077319"/>
                  </a:ext>
                </a:extLst>
              </a:tr>
            </a:tbl>
          </a:graphicData>
        </a:graphic>
      </p:graphicFrame>
      <p:graphicFrame>
        <p:nvGraphicFramePr>
          <p:cNvPr id="30" name="Table 29">
            <a:extLst>
              <a:ext uri="{FF2B5EF4-FFF2-40B4-BE49-F238E27FC236}">
                <a16:creationId xmlns:a16="http://schemas.microsoft.com/office/drawing/2014/main" id="{9897791C-36CF-8F17-5392-4B4C9CC4AC31}"/>
              </a:ext>
            </a:extLst>
          </p:cNvPr>
          <p:cNvGraphicFramePr>
            <a:graphicFrameLocks noGrp="1"/>
          </p:cNvGraphicFramePr>
          <p:nvPr>
            <p:extLst>
              <p:ext uri="{D42A27DB-BD31-4B8C-83A1-F6EECF244321}">
                <p14:modId xmlns:p14="http://schemas.microsoft.com/office/powerpoint/2010/main" val="2206690877"/>
              </p:ext>
            </p:extLst>
          </p:nvPr>
        </p:nvGraphicFramePr>
        <p:xfrm>
          <a:off x="24388272" y="30500040"/>
          <a:ext cx="7194272" cy="3945943"/>
        </p:xfrm>
        <a:graphic>
          <a:graphicData uri="http://schemas.openxmlformats.org/drawingml/2006/table">
            <a:tbl>
              <a:tblPr firstRow="1" firstCol="1" bandRow="1"/>
              <a:tblGrid>
                <a:gridCol w="1698430">
                  <a:extLst>
                    <a:ext uri="{9D8B030D-6E8A-4147-A177-3AD203B41FA5}">
                      <a16:colId xmlns:a16="http://schemas.microsoft.com/office/drawing/2014/main" val="1710534264"/>
                    </a:ext>
                  </a:extLst>
                </a:gridCol>
                <a:gridCol w="1360306">
                  <a:extLst>
                    <a:ext uri="{9D8B030D-6E8A-4147-A177-3AD203B41FA5}">
                      <a16:colId xmlns:a16="http://schemas.microsoft.com/office/drawing/2014/main" val="3483163285"/>
                    </a:ext>
                  </a:extLst>
                </a:gridCol>
                <a:gridCol w="1404521">
                  <a:extLst>
                    <a:ext uri="{9D8B030D-6E8A-4147-A177-3AD203B41FA5}">
                      <a16:colId xmlns:a16="http://schemas.microsoft.com/office/drawing/2014/main" val="2324684283"/>
                    </a:ext>
                  </a:extLst>
                </a:gridCol>
                <a:gridCol w="1404521">
                  <a:extLst>
                    <a:ext uri="{9D8B030D-6E8A-4147-A177-3AD203B41FA5}">
                      <a16:colId xmlns:a16="http://schemas.microsoft.com/office/drawing/2014/main" val="1302962212"/>
                    </a:ext>
                  </a:extLst>
                </a:gridCol>
                <a:gridCol w="1326494">
                  <a:extLst>
                    <a:ext uri="{9D8B030D-6E8A-4147-A177-3AD203B41FA5}">
                      <a16:colId xmlns:a16="http://schemas.microsoft.com/office/drawing/2014/main" val="3789818325"/>
                    </a:ext>
                  </a:extLst>
                </a:gridCol>
              </a:tblGrid>
              <a:tr h="393694">
                <a:tc rowSpan="3">
                  <a:txBody>
                    <a:bodyPr/>
                    <a:lstStyle/>
                    <a:p>
                      <a:pPr marL="0" marR="0">
                        <a:lnSpc>
                          <a:spcPct val="115000"/>
                        </a:lnSpc>
                        <a:spcAft>
                          <a:spcPts val="800"/>
                        </a:spcAft>
                        <a:buNone/>
                      </a:pPr>
                      <a:r>
                        <a:rPr lang="en-GB" sz="1400" b="1" kern="150" dirty="0">
                          <a:solidFill>
                            <a:srgbClr val="000000"/>
                          </a:solidFill>
                          <a:effectLst/>
                          <a:latin typeface="Arial" panose="020B0604020202020204" pitchFamily="34" charset="0"/>
                          <a:ea typeface="Andale Sans UI"/>
                          <a:cs typeface="Times New Roman" panose="02020603050405020304" pitchFamily="18" charset="0"/>
                        </a:rPr>
                        <a:t>Specification</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7D31"/>
                    </a:solidFill>
                  </a:tcPr>
                </a:tc>
                <a:tc gridSpan="4">
                  <a:txBody>
                    <a:bodyPr/>
                    <a:lstStyle/>
                    <a:p>
                      <a:pPr marL="0" marR="0" algn="ctr">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Variety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0959667"/>
                  </a:ext>
                </a:extLst>
              </a:tr>
              <a:tr h="393694">
                <a:tc vMerge="1">
                  <a:txBody>
                    <a:bodyPr/>
                    <a:lstStyle/>
                    <a:p>
                      <a:endParaRPr lang="en-US"/>
                    </a:p>
                  </a:txBody>
                  <a:tcPr/>
                </a:tc>
                <a:tc gridSpan="2">
                  <a:txBody>
                    <a:bodyPr/>
                    <a:lstStyle/>
                    <a:p>
                      <a:pPr marL="0" marR="0" algn="ctr">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Currants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hMerge="1">
                  <a:txBody>
                    <a:bodyPr/>
                    <a:lstStyle/>
                    <a:p>
                      <a:endParaRPr lang="en-US"/>
                    </a:p>
                  </a:txBody>
                  <a:tcPr/>
                </a:tc>
                <a:tc gridSpan="2">
                  <a:txBody>
                    <a:bodyPr/>
                    <a:lstStyle/>
                    <a:p>
                      <a:pPr marL="0" marR="0" algn="ctr">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Blueberry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3"/>
                    </a:solidFill>
                  </a:tcPr>
                </a:tc>
                <a:tc hMerge="1">
                  <a:txBody>
                    <a:bodyPr/>
                    <a:lstStyle/>
                    <a:p>
                      <a:endParaRPr lang="en-US"/>
                    </a:p>
                  </a:txBody>
                  <a:tcPr/>
                </a:tc>
                <a:extLst>
                  <a:ext uri="{0D108BD9-81ED-4DB2-BD59-A6C34878D82A}">
                    <a16:rowId xmlns:a16="http://schemas.microsoft.com/office/drawing/2014/main" val="3231351237"/>
                  </a:ext>
                </a:extLst>
              </a:tr>
              <a:tr h="814504">
                <a:tc vMerge="1">
                  <a:txBody>
                    <a:bodyPr/>
                    <a:lstStyle/>
                    <a:p>
                      <a:endParaRPr lang="en-US"/>
                    </a:p>
                  </a:txBody>
                  <a:tcPr/>
                </a:tc>
                <a:tc>
                  <a:txBody>
                    <a:bodyPr/>
                    <a:lstStyle/>
                    <a:p>
                      <a:pPr marL="0" marR="0" algn="ctr">
                        <a:lnSpc>
                          <a:spcPct val="115000"/>
                        </a:lnSpc>
                        <a:spcAft>
                          <a:spcPts val="800"/>
                        </a:spcAft>
                        <a:buNone/>
                      </a:pPr>
                      <a:r>
                        <a:rPr lang="en-GB" sz="1400" b="1" kern="150">
                          <a:solidFill>
                            <a:srgbClr val="000000"/>
                          </a:solidFill>
                          <a:effectLst/>
                          <a:latin typeface="Arial" panose="020B0604020202020204" pitchFamily="34" charset="0"/>
                          <a:ea typeface="Andale Sans UI"/>
                          <a:cs typeface="Times New Roman" panose="02020603050405020304" pitchFamily="18" charset="0"/>
                        </a:rPr>
                        <a:t>Jonkheer Van Tets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0" marR="0" algn="ctr">
                        <a:lnSpc>
                          <a:spcPct val="115000"/>
                        </a:lnSpc>
                        <a:spcAft>
                          <a:spcPts val="800"/>
                        </a:spcAft>
                        <a:buNone/>
                      </a:pPr>
                      <a:r>
                        <a:rPr lang="ro-RO" sz="1400" b="1"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Soi Poli 51</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0" marR="0" algn="ctr">
                        <a:lnSpc>
                          <a:spcPct val="115000"/>
                        </a:lnSpc>
                        <a:spcAft>
                          <a:spcPts val="800"/>
                        </a:spcAft>
                        <a:buNone/>
                      </a:pPr>
                      <a:r>
                        <a:rPr lang="en-GB" sz="1400" b="1" kern="150">
                          <a:solidFill>
                            <a:srgbClr val="000000"/>
                          </a:solidFill>
                          <a:effectLst/>
                          <a:latin typeface="Arial" panose="020B0604020202020204" pitchFamily="34" charset="0"/>
                          <a:ea typeface="Andale Sans UI"/>
                          <a:cs typeface="Times New Roman" panose="02020603050405020304" pitchFamily="18" charset="0"/>
                        </a:rPr>
                        <a:t>Jonkheer Van Tets</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marL="0" marR="0" algn="ctr">
                        <a:lnSpc>
                          <a:spcPct val="115000"/>
                        </a:lnSpc>
                        <a:spcAft>
                          <a:spcPts val="800"/>
                        </a:spcAft>
                        <a:buNone/>
                      </a:pPr>
                      <a:r>
                        <a:rPr lang="ro-RO" sz="14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Lax</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951969222"/>
                  </a:ext>
                </a:extLst>
              </a:tr>
              <a:tr h="393694">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Appearance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102331640"/>
                  </a:ext>
                </a:extLst>
              </a:tr>
              <a:tr h="393694">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Color</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1934864480"/>
                  </a:ext>
                </a:extLst>
              </a:tr>
              <a:tr h="393694">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Consistency</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624756100"/>
                  </a:ext>
                </a:extLst>
              </a:tr>
              <a:tr h="393694">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Taste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4,6</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4,5</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77160682"/>
                  </a:ext>
                </a:extLst>
              </a:tr>
              <a:tr h="375581">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Average score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18,8</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18,5</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19,4</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gn="r">
                        <a:lnSpc>
                          <a:spcPct val="115000"/>
                        </a:lnSpc>
                        <a:spcAft>
                          <a:spcPts val="800"/>
                        </a:spcAft>
                        <a:buNone/>
                      </a:pPr>
                      <a:r>
                        <a:rPr lang="ro-RO" sz="14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19,2</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419886217"/>
                  </a:ext>
                </a:extLst>
              </a:tr>
              <a:tr h="393694">
                <a:tc>
                  <a:txBody>
                    <a:bodyPr/>
                    <a:lstStyle/>
                    <a:p>
                      <a:pPr marL="0" marR="0">
                        <a:lnSpc>
                          <a:spcPct val="115000"/>
                        </a:lnSpc>
                        <a:spcAft>
                          <a:spcPts val="800"/>
                        </a:spcAft>
                        <a:buNone/>
                      </a:pPr>
                      <a:r>
                        <a:rPr lang="en-US" sz="1400" b="1"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Score</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nSpc>
                          <a:spcPct val="115000"/>
                        </a:lnSpc>
                        <a:spcAft>
                          <a:spcPts val="800"/>
                        </a:spcAft>
                        <a:buNone/>
                      </a:pPr>
                      <a:r>
                        <a:rPr lang="en-US" sz="1400"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very good</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nSpc>
                          <a:spcPct val="115000"/>
                        </a:lnSpc>
                        <a:spcAft>
                          <a:spcPts val="800"/>
                        </a:spcAft>
                        <a:buNone/>
                      </a:pPr>
                      <a:r>
                        <a:rPr lang="en-US" sz="1400"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very good</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nSpc>
                          <a:spcPct val="115000"/>
                        </a:lnSpc>
                        <a:spcAft>
                          <a:spcPts val="800"/>
                        </a:spcAft>
                        <a:buNone/>
                      </a:pPr>
                      <a:r>
                        <a:rPr lang="en-US" sz="1400"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very good</a:t>
                      </a:r>
                      <a:endParaRPr lang="en-US"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marL="0" marR="0">
                        <a:lnSpc>
                          <a:spcPct val="115000"/>
                        </a:lnSpc>
                        <a:spcAft>
                          <a:spcPts val="800"/>
                        </a:spcAft>
                        <a:buNone/>
                      </a:pPr>
                      <a:r>
                        <a:rPr lang="en-US" sz="14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very good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val="2479953714"/>
                  </a:ext>
                </a:extLst>
              </a:tr>
            </a:tbl>
          </a:graphicData>
        </a:graphic>
      </p:graphicFrame>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2854</TotalTime>
  <Words>954</Words>
  <Application>Microsoft Office PowerPoint</Application>
  <PresentationFormat>Custom</PresentationFormat>
  <Paragraphs>145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Andale Sans UI</vt:lpstr>
      <vt:lpstr>Arial</vt:lpstr>
      <vt:lpstr>Arial Black</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Ioana</cp:lastModifiedBy>
  <cp:revision>179</cp:revision>
  <cp:lastPrinted>2020-03-30T08:43:16Z</cp:lastPrinted>
  <dcterms:created xsi:type="dcterms:W3CDTF">2015-08-26T05:25:30Z</dcterms:created>
  <dcterms:modified xsi:type="dcterms:W3CDTF">2025-05-19T06:37:02Z</dcterms:modified>
</cp:coreProperties>
</file>