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32399288" cy="39600188"/>
  <p:notesSz cx="6669088" cy="9928225"/>
  <p:defaultTextStyle>
    <a:defPPr>
      <a:defRPr lang="en-US"/>
    </a:defPPr>
    <a:lvl1pPr marL="0" algn="l" defTabSz="3628759" rtl="0" eaLnBrk="1" latinLnBrk="0" hangingPunct="1">
      <a:defRPr sz="7143" kern="1200">
        <a:solidFill>
          <a:schemeClr val="tx1"/>
        </a:solidFill>
        <a:latin typeface="+mn-lt"/>
        <a:ea typeface="+mn-ea"/>
        <a:cs typeface="+mn-cs"/>
      </a:defRPr>
    </a:lvl1pPr>
    <a:lvl2pPr marL="1814380" algn="l" defTabSz="3628759" rtl="0" eaLnBrk="1" latinLnBrk="0" hangingPunct="1">
      <a:defRPr sz="7143" kern="1200">
        <a:solidFill>
          <a:schemeClr val="tx1"/>
        </a:solidFill>
        <a:latin typeface="+mn-lt"/>
        <a:ea typeface="+mn-ea"/>
        <a:cs typeface="+mn-cs"/>
      </a:defRPr>
    </a:lvl2pPr>
    <a:lvl3pPr marL="3628759" algn="l" defTabSz="3628759" rtl="0" eaLnBrk="1" latinLnBrk="0" hangingPunct="1">
      <a:defRPr sz="7143" kern="1200">
        <a:solidFill>
          <a:schemeClr val="tx1"/>
        </a:solidFill>
        <a:latin typeface="+mn-lt"/>
        <a:ea typeface="+mn-ea"/>
        <a:cs typeface="+mn-cs"/>
      </a:defRPr>
    </a:lvl3pPr>
    <a:lvl4pPr marL="5443141" algn="l" defTabSz="3628759" rtl="0" eaLnBrk="1" latinLnBrk="0" hangingPunct="1">
      <a:defRPr sz="7143" kern="1200">
        <a:solidFill>
          <a:schemeClr val="tx1"/>
        </a:solidFill>
        <a:latin typeface="+mn-lt"/>
        <a:ea typeface="+mn-ea"/>
        <a:cs typeface="+mn-cs"/>
      </a:defRPr>
    </a:lvl4pPr>
    <a:lvl5pPr marL="7257521" algn="l" defTabSz="3628759" rtl="0" eaLnBrk="1" latinLnBrk="0" hangingPunct="1">
      <a:defRPr sz="7143" kern="1200">
        <a:solidFill>
          <a:schemeClr val="tx1"/>
        </a:solidFill>
        <a:latin typeface="+mn-lt"/>
        <a:ea typeface="+mn-ea"/>
        <a:cs typeface="+mn-cs"/>
      </a:defRPr>
    </a:lvl5pPr>
    <a:lvl6pPr marL="9071900" algn="l" defTabSz="3628759" rtl="0" eaLnBrk="1" latinLnBrk="0" hangingPunct="1">
      <a:defRPr sz="7143" kern="1200">
        <a:solidFill>
          <a:schemeClr val="tx1"/>
        </a:solidFill>
        <a:latin typeface="+mn-lt"/>
        <a:ea typeface="+mn-ea"/>
        <a:cs typeface="+mn-cs"/>
      </a:defRPr>
    </a:lvl6pPr>
    <a:lvl7pPr marL="10886280" algn="l" defTabSz="3628759" rtl="0" eaLnBrk="1" latinLnBrk="0" hangingPunct="1">
      <a:defRPr sz="7143" kern="1200">
        <a:solidFill>
          <a:schemeClr val="tx1"/>
        </a:solidFill>
        <a:latin typeface="+mn-lt"/>
        <a:ea typeface="+mn-ea"/>
        <a:cs typeface="+mn-cs"/>
      </a:defRPr>
    </a:lvl7pPr>
    <a:lvl8pPr marL="12700660" algn="l" defTabSz="3628759" rtl="0" eaLnBrk="1" latinLnBrk="0" hangingPunct="1">
      <a:defRPr sz="7143" kern="1200">
        <a:solidFill>
          <a:schemeClr val="tx1"/>
        </a:solidFill>
        <a:latin typeface="+mn-lt"/>
        <a:ea typeface="+mn-ea"/>
        <a:cs typeface="+mn-cs"/>
      </a:defRPr>
    </a:lvl8pPr>
    <a:lvl9pPr marL="14515040" algn="l" defTabSz="3628759"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72"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 uri="{1BD7E111-0CB8-44D6-8891-C1BB2F81B7CC}">
      <p1710:readonlyRecommended xmlns:p1710="http://schemas.microsoft.com/office/powerpoint/2017/10/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40"/>
    <p:restoredTop sz="95407" autoAdjust="0"/>
  </p:normalViewPr>
  <p:slideViewPr>
    <p:cSldViewPr snapToGrid="0" snapToObjects="1">
      <p:cViewPr varScale="1">
        <p:scale>
          <a:sx n="12" d="100"/>
          <a:sy n="12" d="100"/>
        </p:scale>
        <p:origin x="2304" y="132"/>
      </p:cViewPr>
      <p:guideLst>
        <p:guide orient="horz" pos="12472"/>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51" y="6480867"/>
            <a:ext cx="27539395" cy="1378673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4" y="20799270"/>
            <a:ext cx="24299467" cy="9560876"/>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59653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909568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3" y="2108347"/>
            <a:ext cx="6986096" cy="335593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4" y="2108347"/>
            <a:ext cx="20553298" cy="335593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11614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68655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9872561"/>
            <a:ext cx="27944386" cy="16472575"/>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6500971"/>
            <a:ext cx="27944386" cy="8662538"/>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F384D3-BD68-D045-BB96-14DF123A789F}"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32859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5"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3"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F384D3-BD68-D045-BB96-14DF123A789F}"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8010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108354"/>
            <a:ext cx="27944386" cy="765420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9707550"/>
            <a:ext cx="13706416"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4465070"/>
            <a:ext cx="13706416"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3" y="9707550"/>
            <a:ext cx="13773918"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3" y="14465070"/>
            <a:ext cx="13773918"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F384D3-BD68-D045-BB96-14DF123A789F}" type="datetimeFigureOut">
              <a:rPr lang="en-US" smtClean="0"/>
              <a:t>4/30/2025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07928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F384D3-BD68-D045-BB96-14DF123A789F}" type="datetimeFigureOut">
              <a:rPr lang="en-US" smtClean="0"/>
              <a:t>4/30/2025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528346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F384D3-BD68-D045-BB96-14DF123A789F}" type="datetimeFigureOut">
              <a:rPr lang="en-US" smtClean="0"/>
              <a:t>4/30/2025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77198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20" y="5701705"/>
            <a:ext cx="16402139" cy="28141800"/>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403083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20" y="5701705"/>
            <a:ext cx="16402139" cy="28141800"/>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6349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2" y="2108354"/>
            <a:ext cx="27944386" cy="765420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2" y="10541718"/>
            <a:ext cx="27944386" cy="251259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36703519"/>
            <a:ext cx="7289840" cy="2108343"/>
          </a:xfrm>
          <a:prstGeom prst="rect">
            <a:avLst/>
          </a:prstGeom>
        </p:spPr>
        <p:txBody>
          <a:bodyPr vert="horz" lIns="91440" tIns="45720" rIns="91440" bIns="45720" rtlCol="0" anchor="ctr"/>
          <a:lstStyle>
            <a:lvl1pPr algn="l">
              <a:defRPr sz="4252">
                <a:solidFill>
                  <a:schemeClr val="tx1">
                    <a:tint val="75000"/>
                  </a:schemeClr>
                </a:solidFill>
              </a:defRPr>
            </a:lvl1pPr>
          </a:lstStyle>
          <a:p>
            <a:fld id="{CEF384D3-BD68-D045-BB96-14DF123A789F}" type="datetimeFigureOut">
              <a:rPr lang="en-US" smtClean="0"/>
              <a:t>4/30/2025</a:t>
            </a:fld>
            <a:endParaRPr lang="en-US"/>
          </a:p>
        </p:txBody>
      </p:sp>
      <p:sp>
        <p:nvSpPr>
          <p:cNvPr id="5" name="Footer Placeholder 4"/>
          <p:cNvSpPr>
            <a:spLocks noGrp="1"/>
          </p:cNvSpPr>
          <p:nvPr>
            <p:ph type="ftr" sz="quarter" idx="3"/>
          </p:nvPr>
        </p:nvSpPr>
        <p:spPr>
          <a:xfrm>
            <a:off x="10732265" y="36703519"/>
            <a:ext cx="10934760" cy="2108343"/>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881997" y="36703519"/>
            <a:ext cx="7289840" cy="2108343"/>
          </a:xfrm>
          <a:prstGeom prst="rect">
            <a:avLst/>
          </a:prstGeom>
        </p:spPr>
        <p:txBody>
          <a:bodyPr vert="horz" lIns="91440" tIns="45720" rIns="91440" bIns="45720" rtlCol="0" anchor="ctr"/>
          <a:lstStyle>
            <a:lvl1pPr algn="r">
              <a:defRPr sz="4252">
                <a:solidFill>
                  <a:schemeClr val="tx1">
                    <a:tint val="75000"/>
                  </a:schemeClr>
                </a:solidFill>
              </a:defRPr>
            </a:lvl1pPr>
          </a:lstStyle>
          <a:p>
            <a:fld id="{F6206C09-6F33-3B4A-ACD9-EC8B621BEFB0}" type="slidenum">
              <a:rPr lang="en-US" smtClean="0"/>
              <a:t>‹#›</a:t>
            </a:fld>
            <a:endParaRPr lang="en-US"/>
          </a:p>
        </p:txBody>
      </p:sp>
    </p:spTree>
    <p:extLst>
      <p:ext uri="{BB962C8B-B14F-4D97-AF65-F5344CB8AC3E}">
        <p14:creationId xmlns:p14="http://schemas.microsoft.com/office/powerpoint/2010/main" val="8671555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microsoft.com/office/2007/relationships/hdphoto" Target="../media/hdphoto2.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microsoft.com/office/2007/relationships/hdphoto" Target="../media/hdphoto1.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A1E551A-8094-820D-4CE0-EE2583C3DCA4}"/>
              </a:ext>
            </a:extLst>
          </p:cNvPr>
          <p:cNvGrpSpPr/>
          <p:nvPr/>
        </p:nvGrpSpPr>
        <p:grpSpPr>
          <a:xfrm>
            <a:off x="2888" y="762483"/>
            <a:ext cx="32396400" cy="38130743"/>
            <a:chOff x="2888" y="795140"/>
            <a:chExt cx="32396400" cy="38130743"/>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1859" y="795140"/>
              <a:ext cx="4069673" cy="4226200"/>
            </a:xfrm>
            <a:prstGeom prst="rect">
              <a:avLst/>
            </a:prstGeom>
          </p:spPr>
        </p:pic>
        <p:cxnSp>
          <p:nvCxnSpPr>
            <p:cNvPr id="17" name="Straight Connector 16"/>
            <p:cNvCxnSpPr/>
            <p:nvPr/>
          </p:nvCxnSpPr>
          <p:spPr>
            <a:xfrm>
              <a:off x="2888" y="5538819"/>
              <a:ext cx="32396400" cy="0"/>
            </a:xfrm>
            <a:prstGeom prst="line">
              <a:avLst/>
            </a:prstGeom>
            <a:ln w="1270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91896" y="6446939"/>
              <a:ext cx="28776842" cy="2862322"/>
            </a:xfrm>
            <a:prstGeom prst="rect">
              <a:avLst/>
            </a:prstGeom>
            <a:noFill/>
          </p:spPr>
          <p:txBody>
            <a:bodyPr wrap="square" rtlCol="0">
              <a:spAutoFit/>
            </a:bodyPr>
            <a:lstStyle/>
            <a:p>
              <a:pPr algn="ctr">
                <a:buNone/>
              </a:pPr>
              <a:r>
                <a:rPr lang="ro-RO" sz="6000" b="1" dirty="0">
                  <a:effectLst/>
                  <a:latin typeface="Arial" panose="020B0604020202020204" pitchFamily="34" charset="0"/>
                  <a:ea typeface="Times New Roman" panose="02020603050405020304" pitchFamily="18" charset="0"/>
                  <a:cs typeface="Arial" panose="020B0604020202020204" pitchFamily="34" charset="0"/>
                </a:rPr>
                <a:t>THE EFFECT OF BACTERIAL BIOPREPARATIONS ON THE PRODUCTIVITY OF BELL PEPPER CULTIVATION IN THE PEDO-CLIMATE CONDITIONS </a:t>
              </a:r>
              <a:r>
                <a:rPr lang="en-GB" sz="6000" b="1" dirty="0">
                  <a:effectLst/>
                  <a:latin typeface="Arial" panose="020B0604020202020204" pitchFamily="34" charset="0"/>
                  <a:ea typeface="Times New Roman" panose="02020603050405020304" pitchFamily="18" charset="0"/>
                  <a:cs typeface="Arial" panose="020B0604020202020204" pitchFamily="34" charset="0"/>
                </a:rPr>
                <a:t>OF </a:t>
              </a:r>
              <a:r>
                <a:rPr lang="en-GB" sz="6000" b="1" i="0" dirty="0">
                  <a:effectLst/>
                  <a:latin typeface="Montserrat" panose="00000500000000000000" pitchFamily="2" charset="0"/>
                </a:rPr>
                <a:t>VEGETABLE DEVELOPMENT RESEARCH STATION BUZ</a:t>
              </a:r>
              <a:r>
                <a:rPr lang="ro-RO" sz="6000" b="1" dirty="0">
                  <a:latin typeface="Montserrat" panose="00000500000000000000" pitchFamily="2" charset="0"/>
                </a:rPr>
                <a:t>Ă</a:t>
              </a:r>
              <a:r>
                <a:rPr lang="en-GB" sz="6000" b="1" i="0" dirty="0">
                  <a:effectLst/>
                  <a:latin typeface="Montserrat" panose="00000500000000000000" pitchFamily="2" charset="0"/>
                </a:rPr>
                <a:t>U</a:t>
              </a:r>
              <a:endParaRPr lang="ro-RO" sz="6000" b="1" dirty="0">
                <a:effectLst/>
                <a:latin typeface="Arial" panose="020B0604020202020204" pitchFamily="34" charset="0"/>
                <a:ea typeface="Calibri" panose="020F0502020204030204" pitchFamily="34" charset="0"/>
                <a:cs typeface="Arial" panose="020B0604020202020204" pitchFamily="34" charset="0"/>
              </a:endParaRPr>
            </a:p>
          </p:txBody>
        </p:sp>
        <p:sp>
          <p:nvSpPr>
            <p:cNvPr id="19" name="TextBox 18"/>
            <p:cNvSpPr txBox="1"/>
            <p:nvPr/>
          </p:nvSpPr>
          <p:spPr>
            <a:xfrm>
              <a:off x="15655157" y="9711962"/>
              <a:ext cx="10694001" cy="646331"/>
            </a:xfrm>
            <a:prstGeom prst="rect">
              <a:avLst/>
            </a:prstGeom>
            <a:noFill/>
          </p:spPr>
          <p:txBody>
            <a:bodyPr wrap="square" rtlCol="0">
              <a:spAutoFit/>
            </a:bodyPr>
            <a:lstStyle/>
            <a:p>
              <a:r>
                <a:rPr lang="it-IT" sz="3600" b="1" dirty="0">
                  <a:effectLst/>
                  <a:latin typeface="Arial" panose="020B0604020202020204" pitchFamily="34" charset="0"/>
                  <a:ea typeface="Calibri" panose="020F0502020204030204" pitchFamily="34" charset="0"/>
                  <a:cs typeface="Arial" panose="020B0604020202020204" pitchFamily="34" charset="0"/>
                </a:rPr>
                <a:t>Viorica Chiurciu, Floarea Burnichi, Tudor Florin</a:t>
              </a:r>
              <a:endParaRPr lang="it-IT" sz="3600" b="1" baseline="30000" dirty="0">
                <a:latin typeface="Arial" panose="020B0604020202020204" pitchFamily="34" charset="0"/>
                <a:ea typeface="Calibri" panose="020F0502020204030204" pitchFamily="34" charset="0"/>
                <a:cs typeface="Arial" panose="020B0604020202020204" pitchFamily="34" charset="0"/>
              </a:endParaRPr>
            </a:p>
          </p:txBody>
        </p:sp>
        <p:sp>
          <p:nvSpPr>
            <p:cNvPr id="20" name="TextBox 19"/>
            <p:cNvSpPr txBox="1"/>
            <p:nvPr/>
          </p:nvSpPr>
          <p:spPr>
            <a:xfrm>
              <a:off x="1746653" y="10442291"/>
              <a:ext cx="29463261" cy="4031873"/>
            </a:xfrm>
            <a:prstGeom prst="rect">
              <a:avLst/>
            </a:prstGeom>
            <a:noFill/>
          </p:spPr>
          <p:txBody>
            <a:bodyPr wrap="square" rtlCol="0">
              <a:spAutoFit/>
            </a:bodyPr>
            <a:lstStyle/>
            <a:p>
              <a:r>
                <a:rPr lang="en-GB" sz="4000" b="1" dirty="0">
                  <a:latin typeface="Arial" charset="0"/>
                  <a:ea typeface="Arial" charset="0"/>
                  <a:cs typeface="Arial" charset="0"/>
                </a:rPr>
                <a:t>INTRODUCTION</a:t>
              </a:r>
            </a:p>
            <a:p>
              <a:r>
                <a:rPr lang="en-US" sz="3600" dirty="0">
                  <a:latin typeface="Arial" panose="020B0604020202020204" pitchFamily="34" charset="0"/>
                  <a:ea typeface="Calibri" panose="020F0502020204030204" pitchFamily="34" charset="0"/>
                  <a:cs typeface="Arial" panose="020B0604020202020204" pitchFamily="34" charset="0"/>
                </a:rPr>
                <a:t>    </a:t>
              </a:r>
              <a:r>
                <a:rPr lang="en-US" sz="3600" dirty="0">
                  <a:effectLst/>
                  <a:latin typeface="Arial" panose="020B0604020202020204" pitchFamily="34" charset="0"/>
                  <a:ea typeface="Calibri" panose="020F0502020204030204" pitchFamily="34" charset="0"/>
                  <a:cs typeface="Arial" panose="020B0604020202020204" pitchFamily="34" charset="0"/>
                </a:rPr>
                <a:t>The article aims to present the results obtained in </a:t>
              </a:r>
              <a:r>
                <a:rPr lang="ro-RO" sz="3600" dirty="0" err="1">
                  <a:effectLst/>
                  <a:latin typeface="Arial" panose="020B0604020202020204" pitchFamily="34" charset="0"/>
                  <a:ea typeface="Calibri" panose="020F0502020204030204" pitchFamily="34" charset="0"/>
                  <a:cs typeface="Arial" panose="020B0604020202020204" pitchFamily="34" charset="0"/>
                </a:rPr>
                <a:t>bell</a:t>
              </a:r>
              <a:r>
                <a:rPr lang="ro-RO" sz="3600" dirty="0">
                  <a:effectLst/>
                  <a:latin typeface="Arial" panose="020B0604020202020204" pitchFamily="34" charset="0"/>
                  <a:ea typeface="Calibri" panose="020F0502020204030204" pitchFamily="34" charset="0"/>
                  <a:cs typeface="Arial" panose="020B0604020202020204" pitchFamily="34" charset="0"/>
                </a:rPr>
                <a:t> </a:t>
              </a:r>
              <a:r>
                <a:rPr lang="en-US" sz="3600" dirty="0">
                  <a:effectLst/>
                  <a:latin typeface="Arial" panose="020B0604020202020204" pitchFamily="34" charset="0"/>
                  <a:ea typeface="Calibri" panose="020F0502020204030204" pitchFamily="34" charset="0"/>
                  <a:cs typeface="Arial" panose="020B0604020202020204" pitchFamily="34" charset="0"/>
                </a:rPr>
                <a:t>pepper cultivation, on the plots of </a:t>
              </a:r>
              <a:r>
                <a:rPr lang="en-GB" sz="3600" b="1" i="1" dirty="0">
                  <a:effectLst/>
                  <a:latin typeface="Arial" panose="020B0604020202020204" pitchFamily="34" charset="0"/>
                  <a:cs typeface="Arial" panose="020B0604020202020204" pitchFamily="34" charset="0"/>
                </a:rPr>
                <a:t>Vegetable Development Research Station </a:t>
              </a:r>
              <a:r>
                <a:rPr lang="en-US" sz="3600" b="1" i="1" dirty="0" err="1">
                  <a:effectLst/>
                  <a:latin typeface="Arial" panose="020B0604020202020204" pitchFamily="34" charset="0"/>
                  <a:ea typeface="Calibri" panose="020F0502020204030204" pitchFamily="34" charset="0"/>
                  <a:cs typeface="Arial" panose="020B0604020202020204" pitchFamily="34" charset="0"/>
                </a:rPr>
                <a:t>Buzău</a:t>
              </a:r>
              <a:r>
                <a:rPr lang="en-US" sz="3600" dirty="0">
                  <a:effectLst/>
                  <a:latin typeface="Arial" panose="020B0604020202020204" pitchFamily="34" charset="0"/>
                  <a:ea typeface="Calibri" panose="020F0502020204030204" pitchFamily="34" charset="0"/>
                  <a:cs typeface="Arial" panose="020B0604020202020204" pitchFamily="34" charset="0"/>
                </a:rPr>
                <a:t>. An experiment was carried out in the resort in which two types of </a:t>
              </a:r>
              <a:r>
                <a:rPr lang="en-US" sz="3600" b="1" dirty="0">
                  <a:effectLst/>
                  <a:latin typeface="Arial" panose="020B0604020202020204" pitchFamily="34" charset="0"/>
                  <a:ea typeface="Calibri" panose="020F0502020204030204" pitchFamily="34" charset="0"/>
                  <a:cs typeface="Arial" panose="020B0604020202020204" pitchFamily="34" charset="0"/>
                </a:rPr>
                <a:t>Rom-</a:t>
              </a:r>
              <a:r>
                <a:rPr lang="en-US" sz="3600" b="1" dirty="0" err="1">
                  <a:effectLst/>
                  <a:latin typeface="Arial" panose="020B0604020202020204" pitchFamily="34" charset="0"/>
                  <a:ea typeface="Calibri" panose="020F0502020204030204" pitchFamily="34" charset="0"/>
                  <a:cs typeface="Arial" panose="020B0604020202020204" pitchFamily="34" charset="0"/>
                </a:rPr>
                <a:t>Agrobiofertil</a:t>
              </a:r>
              <a:r>
                <a:rPr lang="en-US" sz="3600" b="1" dirty="0">
                  <a:effectLst/>
                  <a:latin typeface="Arial" panose="020B0604020202020204" pitchFamily="34" charset="0"/>
                  <a:ea typeface="Calibri" panose="020F0502020204030204" pitchFamily="34" charset="0"/>
                  <a:cs typeface="Arial" panose="020B0604020202020204" pitchFamily="34" charset="0"/>
                </a:rPr>
                <a:t> NP </a:t>
              </a:r>
              <a:r>
                <a:rPr lang="en-US" sz="3600" dirty="0">
                  <a:effectLst/>
                  <a:latin typeface="Arial" panose="020B0604020202020204" pitchFamily="34" charset="0"/>
                  <a:ea typeface="Calibri" panose="020F0502020204030204" pitchFamily="34" charset="0"/>
                  <a:cs typeface="Arial" panose="020B0604020202020204" pitchFamily="34" charset="0"/>
                </a:rPr>
                <a:t>fertilizers</a:t>
              </a:r>
              <a:r>
                <a:rPr lang="en-US" sz="3600" b="1" dirty="0">
                  <a:effectLst/>
                  <a:latin typeface="Arial" panose="020B0604020202020204" pitchFamily="34" charset="0"/>
                  <a:ea typeface="Calibri" panose="020F0502020204030204" pitchFamily="34" charset="0"/>
                  <a:cs typeface="Arial" panose="020B0604020202020204" pitchFamily="34" charset="0"/>
                </a:rPr>
                <a:t> </a:t>
              </a:r>
              <a:r>
                <a:rPr lang="en-US" sz="3600" dirty="0">
                  <a:effectLst/>
                  <a:latin typeface="Arial" panose="020B0604020202020204" pitchFamily="34" charset="0"/>
                  <a:ea typeface="Calibri" panose="020F0502020204030204" pitchFamily="34" charset="0"/>
                  <a:cs typeface="Arial" panose="020B0604020202020204" pitchFamily="34" charset="0"/>
                </a:rPr>
                <a:t>were tested simultaneously, in parallel with a chemical fertilizer, on an area of ​​approx. 3 ha. Based on the experiments, certain parameters were established to highlight the effects of organic fertilizers on the bell pepper crop and their contribution to the productivity</a:t>
              </a:r>
              <a:r>
                <a:rPr lang="ro-RO" sz="3600" dirty="0">
                  <a:effectLst/>
                  <a:latin typeface="Arial" panose="020B0604020202020204" pitchFamily="34" charset="0"/>
                  <a:ea typeface="Calibri" panose="020F0502020204030204" pitchFamily="34" charset="0"/>
                  <a:cs typeface="Arial" panose="020B0604020202020204" pitchFamily="34" charset="0"/>
                </a:rPr>
                <a:t>, </a:t>
              </a:r>
              <a:r>
                <a:rPr lang="ro-RO" sz="3600" dirty="0" err="1">
                  <a:effectLst/>
                  <a:latin typeface="Arial" panose="020B0604020202020204" pitchFamily="34" charset="0"/>
                  <a:ea typeface="Calibri" panose="020F0502020204030204" pitchFamily="34" charset="0"/>
                  <a:cs typeface="Arial" panose="020B0604020202020204" pitchFamily="34" charset="0"/>
                </a:rPr>
                <a:t>the</a:t>
              </a:r>
              <a:r>
                <a:rPr lang="ro-RO" sz="3600" dirty="0">
                  <a:effectLst/>
                  <a:latin typeface="Arial" panose="020B0604020202020204" pitchFamily="34" charset="0"/>
                  <a:ea typeface="Calibri" panose="020F0502020204030204" pitchFamily="34" charset="0"/>
                  <a:cs typeface="Arial" panose="020B0604020202020204" pitchFamily="34" charset="0"/>
                </a:rPr>
                <a:t> </a:t>
              </a:r>
              <a:r>
                <a:rPr lang="ro-RO" sz="3600" dirty="0" err="1">
                  <a:effectLst/>
                  <a:latin typeface="Arial" panose="020B0604020202020204" pitchFamily="34" charset="0"/>
                  <a:ea typeface="Calibri" panose="020F0502020204030204" pitchFamily="34" charset="0"/>
                  <a:cs typeface="Arial" panose="020B0604020202020204" pitchFamily="34" charset="0"/>
                </a:rPr>
                <a:t>growth</a:t>
              </a:r>
              <a:r>
                <a:rPr lang="ro-RO" sz="3600" dirty="0">
                  <a:effectLst/>
                  <a:latin typeface="Arial" panose="020B0604020202020204" pitchFamily="34" charset="0"/>
                  <a:ea typeface="Calibri" panose="020F0502020204030204" pitchFamily="34" charset="0"/>
                  <a:cs typeface="Arial" panose="020B0604020202020204" pitchFamily="34" charset="0"/>
                </a:rPr>
                <a:t> </a:t>
              </a:r>
              <a:r>
                <a:rPr lang="ro-RO" sz="3600" dirty="0" err="1">
                  <a:effectLst/>
                  <a:latin typeface="Arial" panose="020B0604020202020204" pitchFamily="34" charset="0"/>
                  <a:ea typeface="Calibri" panose="020F0502020204030204" pitchFamily="34" charset="0"/>
                  <a:cs typeface="Arial" panose="020B0604020202020204" pitchFamily="34" charset="0"/>
                </a:rPr>
                <a:t>and</a:t>
              </a:r>
              <a:r>
                <a:rPr lang="ro-RO" sz="3600" dirty="0">
                  <a:effectLst/>
                  <a:latin typeface="Arial" panose="020B0604020202020204" pitchFamily="34" charset="0"/>
                  <a:ea typeface="Calibri" panose="020F0502020204030204" pitchFamily="34" charset="0"/>
                  <a:cs typeface="Arial" panose="020B0604020202020204" pitchFamily="34" charset="0"/>
                </a:rPr>
                <a:t> </a:t>
              </a:r>
              <a:r>
                <a:rPr lang="ro-RO" sz="3600" dirty="0" err="1">
                  <a:effectLst/>
                  <a:latin typeface="Arial" panose="020B0604020202020204" pitchFamily="34" charset="0"/>
                  <a:ea typeface="Calibri" panose="020F0502020204030204" pitchFamily="34" charset="0"/>
                  <a:cs typeface="Arial" panose="020B0604020202020204" pitchFamily="34" charset="0"/>
                </a:rPr>
                <a:t>the</a:t>
              </a:r>
              <a:r>
                <a:rPr lang="ro-RO" sz="3600" dirty="0">
                  <a:effectLst/>
                  <a:latin typeface="Arial" panose="020B0604020202020204" pitchFamily="34" charset="0"/>
                  <a:ea typeface="Calibri" panose="020F0502020204030204" pitchFamily="34" charset="0"/>
                  <a:cs typeface="Arial" panose="020B0604020202020204" pitchFamily="34" charset="0"/>
                </a:rPr>
                <a:t> </a:t>
              </a:r>
              <a:r>
                <a:rPr lang="ro-RO" sz="3600" dirty="0" err="1">
                  <a:effectLst/>
                  <a:latin typeface="Arial" panose="020B0604020202020204" pitchFamily="34" charset="0"/>
                  <a:ea typeface="Calibri" panose="020F0502020204030204" pitchFamily="34" charset="0"/>
                  <a:cs typeface="Arial" panose="020B0604020202020204" pitchFamily="34" charset="0"/>
                </a:rPr>
                <a:t>development</a:t>
              </a:r>
              <a:r>
                <a:rPr lang="en-US" sz="3600" dirty="0">
                  <a:effectLst/>
                  <a:latin typeface="Arial" panose="020B0604020202020204" pitchFamily="34" charset="0"/>
                  <a:ea typeface="Calibri" panose="020F0502020204030204" pitchFamily="34" charset="0"/>
                  <a:cs typeface="Arial" panose="020B0604020202020204" pitchFamily="34" charset="0"/>
                </a:rPr>
                <a:t> of the aforementioned crop. After analyzing and interpreting the data, it was concluded that the activity of live bacterial cultures in the content of Rom-</a:t>
              </a:r>
              <a:r>
                <a:rPr lang="en-US" sz="3600" dirty="0" err="1">
                  <a:effectLst/>
                  <a:latin typeface="Arial" panose="020B0604020202020204" pitchFamily="34" charset="0"/>
                  <a:ea typeface="Calibri" panose="020F0502020204030204" pitchFamily="34" charset="0"/>
                  <a:cs typeface="Arial" panose="020B0604020202020204" pitchFamily="34" charset="0"/>
                </a:rPr>
                <a:t>Agrobiofertil</a:t>
              </a:r>
              <a:r>
                <a:rPr lang="en-US" sz="3600" dirty="0">
                  <a:effectLst/>
                  <a:latin typeface="Arial" panose="020B0604020202020204" pitchFamily="34" charset="0"/>
                  <a:ea typeface="Calibri" panose="020F0502020204030204" pitchFamily="34" charset="0"/>
                  <a:cs typeface="Arial" panose="020B0604020202020204" pitchFamily="34" charset="0"/>
                </a:rPr>
                <a:t> NP led to a substantial increase in both secondary parameters and an increase in the most important parameter, namely productivity.</a:t>
              </a:r>
              <a:endParaRPr lang="en-GB" sz="3200" dirty="0">
                <a:latin typeface="Arial" charset="0"/>
                <a:ea typeface="Arial" charset="0"/>
                <a:cs typeface="Arial" charset="0"/>
              </a:endParaRPr>
            </a:p>
          </p:txBody>
        </p:sp>
        <p:sp>
          <p:nvSpPr>
            <p:cNvPr id="21" name="TextBox 20"/>
            <p:cNvSpPr txBox="1"/>
            <p:nvPr/>
          </p:nvSpPr>
          <p:spPr>
            <a:xfrm>
              <a:off x="1759252" y="14714157"/>
              <a:ext cx="29438061" cy="5632311"/>
            </a:xfrm>
            <a:prstGeom prst="rect">
              <a:avLst/>
            </a:prstGeom>
            <a:noFill/>
          </p:spPr>
          <p:txBody>
            <a:bodyPr wrap="square" rtlCol="0">
              <a:spAutoFit/>
            </a:bodyPr>
            <a:lstStyle/>
            <a:p>
              <a:r>
                <a:rPr lang="en-US" sz="4000" b="1" spc="-5" dirty="0">
                  <a:effectLst/>
                  <a:latin typeface="Arial" panose="020B0604020202020204" pitchFamily="34" charset="0"/>
                  <a:ea typeface="Calibri" panose="020F0502020204030204" pitchFamily="34" charset="0"/>
                  <a:cs typeface="Arial" panose="020B0604020202020204" pitchFamily="34" charset="0"/>
                </a:rPr>
                <a:t>MATERIALS</a:t>
              </a:r>
              <a:r>
                <a:rPr lang="en-US" sz="4000" b="1" spc="-15" dirty="0">
                  <a:effectLst/>
                  <a:latin typeface="Arial" panose="020B0604020202020204" pitchFamily="34" charset="0"/>
                  <a:ea typeface="Calibri" panose="020F0502020204030204" pitchFamily="34" charset="0"/>
                  <a:cs typeface="Arial" panose="020B0604020202020204" pitchFamily="34" charset="0"/>
                </a:rPr>
                <a:t> </a:t>
              </a:r>
              <a:r>
                <a:rPr lang="en-US" sz="4000" b="1" spc="-5" dirty="0">
                  <a:effectLst/>
                  <a:latin typeface="Arial" panose="020B0604020202020204" pitchFamily="34" charset="0"/>
                  <a:ea typeface="Calibri" panose="020F0502020204030204" pitchFamily="34" charset="0"/>
                  <a:cs typeface="Arial" panose="020B0604020202020204" pitchFamily="34" charset="0"/>
                </a:rPr>
                <a:t>AND</a:t>
              </a:r>
              <a:r>
                <a:rPr lang="en-US" sz="4000" b="1" spc="-20" dirty="0">
                  <a:effectLst/>
                  <a:latin typeface="Arial" panose="020B0604020202020204" pitchFamily="34" charset="0"/>
                  <a:ea typeface="Calibri" panose="020F0502020204030204" pitchFamily="34" charset="0"/>
                  <a:cs typeface="Arial" panose="020B0604020202020204" pitchFamily="34" charset="0"/>
                </a:rPr>
                <a:t> </a:t>
              </a:r>
              <a:r>
                <a:rPr lang="en-US" sz="4000" b="1" dirty="0">
                  <a:effectLst/>
                  <a:latin typeface="Arial" panose="020B0604020202020204" pitchFamily="34" charset="0"/>
                  <a:ea typeface="Calibri" panose="020F0502020204030204" pitchFamily="34" charset="0"/>
                  <a:cs typeface="Arial" panose="020B0604020202020204" pitchFamily="34" charset="0"/>
                </a:rPr>
                <a:t>METHODS </a:t>
              </a:r>
            </a:p>
            <a:p>
              <a:r>
                <a:rPr lang="en-US" sz="3200" dirty="0">
                  <a:latin typeface="Arial" panose="020B0604020202020204" pitchFamily="34" charset="0"/>
                  <a:ea typeface="Times New Roman" panose="02020603050405020304" pitchFamily="18" charset="0"/>
                  <a:cs typeface="Arial" panose="020B0604020202020204" pitchFamily="34" charset="0"/>
                </a:rPr>
                <a:t>   </a:t>
              </a:r>
              <a:r>
                <a:rPr lang="ro-RO" sz="3200" dirty="0">
                  <a:latin typeface="Arial" panose="020B0604020202020204" pitchFamily="34" charset="0"/>
                  <a:ea typeface="Times New Roman" panose="02020603050405020304" pitchFamily="18" charset="0"/>
                  <a:cs typeface="Arial" panose="020B0604020202020204" pitchFamily="34" charset="0"/>
                </a:rPr>
                <a:t>R</a:t>
              </a:r>
              <a:r>
                <a:rPr lang="en-US" sz="3200" dirty="0" err="1">
                  <a:effectLst/>
                  <a:latin typeface="Arial" panose="020B0604020202020204" pitchFamily="34" charset="0"/>
                  <a:ea typeface="Times New Roman" panose="02020603050405020304" pitchFamily="18" charset="0"/>
                  <a:cs typeface="Arial" panose="020B0604020202020204" pitchFamily="34" charset="0"/>
                </a:rPr>
                <a:t>esearch</a:t>
              </a:r>
              <a:r>
                <a:rPr lang="en-US" sz="3200" spc="235" dirty="0">
                  <a:effectLst/>
                  <a:latin typeface="Arial" panose="020B0604020202020204" pitchFamily="34" charset="0"/>
                  <a:ea typeface="Times New Roman" panose="02020603050405020304" pitchFamily="18" charset="0"/>
                  <a:cs typeface="Arial" panose="020B0604020202020204" pitchFamily="34" charset="0"/>
                </a:rPr>
                <a:t> </a:t>
              </a:r>
              <a:r>
                <a:rPr lang="en-US" sz="3200" spc="-5" dirty="0">
                  <a:effectLst/>
                  <a:latin typeface="Arial" panose="020B0604020202020204" pitchFamily="34" charset="0"/>
                  <a:ea typeface="Times New Roman" panose="02020603050405020304" pitchFamily="18" charset="0"/>
                  <a:cs typeface="Arial" panose="020B0604020202020204" pitchFamily="34" charset="0"/>
                </a:rPr>
                <a:t>was</a:t>
              </a:r>
              <a:r>
                <a:rPr lang="en-US" sz="3200" spc="220" dirty="0">
                  <a:effectLst/>
                  <a:latin typeface="Arial" panose="020B0604020202020204" pitchFamily="34" charset="0"/>
                  <a:ea typeface="Times New Roman" panose="02020603050405020304" pitchFamily="18" charset="0"/>
                  <a:cs typeface="Arial" panose="020B0604020202020204" pitchFamily="34" charset="0"/>
                </a:rPr>
                <a:t> </a:t>
              </a:r>
              <a:r>
                <a:rPr lang="en-US" sz="3200" dirty="0">
                  <a:effectLst/>
                  <a:latin typeface="Arial" panose="020B0604020202020204" pitchFamily="34" charset="0"/>
                  <a:ea typeface="Times New Roman" panose="02020603050405020304" pitchFamily="18" charset="0"/>
                  <a:cs typeface="Arial" panose="020B0604020202020204" pitchFamily="34" charset="0"/>
                </a:rPr>
                <a:t>carried</a:t>
              </a:r>
              <a:r>
                <a:rPr lang="en-US" sz="3200" spc="230" dirty="0">
                  <a:effectLst/>
                  <a:latin typeface="Arial" panose="020B0604020202020204" pitchFamily="34" charset="0"/>
                  <a:ea typeface="Times New Roman" panose="02020603050405020304" pitchFamily="18" charset="0"/>
                  <a:cs typeface="Arial" panose="020B0604020202020204" pitchFamily="34" charset="0"/>
                </a:rPr>
                <a:t> </a:t>
              </a:r>
              <a:r>
                <a:rPr lang="en-US" sz="3200" dirty="0">
                  <a:effectLst/>
                  <a:latin typeface="Arial" panose="020B0604020202020204" pitchFamily="34" charset="0"/>
                  <a:ea typeface="Times New Roman" panose="02020603050405020304" pitchFamily="18" charset="0"/>
                  <a:cs typeface="Arial" panose="020B0604020202020204" pitchFamily="34" charset="0"/>
                </a:rPr>
                <a:t>out</a:t>
              </a:r>
              <a:r>
                <a:rPr lang="en-US" sz="3200" spc="220" dirty="0">
                  <a:effectLst/>
                  <a:latin typeface="Arial" panose="020B0604020202020204" pitchFamily="34" charset="0"/>
                  <a:ea typeface="Times New Roman" panose="02020603050405020304" pitchFamily="18" charset="0"/>
                  <a:cs typeface="Arial" panose="020B0604020202020204" pitchFamily="34" charset="0"/>
                </a:rPr>
                <a:t> </a:t>
              </a:r>
              <a:r>
                <a:rPr lang="en-US" sz="3200" dirty="0">
                  <a:effectLst/>
                  <a:latin typeface="Arial" panose="020B0604020202020204" pitchFamily="34" charset="0"/>
                  <a:ea typeface="Times New Roman" panose="02020603050405020304" pitchFamily="18" charset="0"/>
                  <a:cs typeface="Arial" panose="020B0604020202020204" pitchFamily="34" charset="0"/>
                </a:rPr>
                <a:t>at</a:t>
              </a:r>
              <a:r>
                <a:rPr lang="en-US" sz="3200" spc="225" dirty="0">
                  <a:effectLst/>
                  <a:latin typeface="Arial" panose="020B0604020202020204" pitchFamily="34" charset="0"/>
                  <a:ea typeface="Times New Roman" panose="02020603050405020304" pitchFamily="18" charset="0"/>
                  <a:cs typeface="Arial" panose="020B0604020202020204" pitchFamily="34" charset="0"/>
                </a:rPr>
                <a:t> </a:t>
              </a:r>
              <a:r>
                <a:rPr lang="en-US" sz="3200" dirty="0">
                  <a:effectLst/>
                  <a:latin typeface="Arial" panose="020B0604020202020204" pitchFamily="34" charset="0"/>
                  <a:ea typeface="Times New Roman" panose="02020603050405020304" pitchFamily="18" charset="0"/>
                  <a:cs typeface="Arial" panose="020B0604020202020204" pitchFamily="34" charset="0"/>
                </a:rPr>
                <a:t>Research &amp; Development Station </a:t>
              </a:r>
              <a:r>
                <a:rPr lang="en-US" sz="3200" dirty="0">
                  <a:latin typeface="Arial" panose="020B0604020202020204" pitchFamily="34" charset="0"/>
                  <a:ea typeface="Times New Roman" panose="02020603050405020304" pitchFamily="18" charset="0"/>
                  <a:cs typeface="Arial" panose="020B0604020202020204" pitchFamily="34" charset="0"/>
                </a:rPr>
                <a:t>for Vegetable </a:t>
              </a:r>
              <a:r>
                <a:rPr lang="en-US" sz="3200" dirty="0" err="1">
                  <a:latin typeface="Arial" panose="020B0604020202020204" pitchFamily="34" charset="0"/>
                  <a:ea typeface="Times New Roman" panose="02020603050405020304" pitchFamily="18" charset="0"/>
                  <a:cs typeface="Arial" panose="020B0604020202020204" pitchFamily="34" charset="0"/>
                </a:rPr>
                <a:t>Buzău</a:t>
              </a:r>
              <a:r>
                <a:rPr lang="en-US" sz="3200" dirty="0">
                  <a:latin typeface="Arial" panose="020B0604020202020204" pitchFamily="34" charset="0"/>
                  <a:ea typeface="Times New Roman" panose="02020603050405020304" pitchFamily="18" charset="0"/>
                  <a:cs typeface="Arial" panose="020B0604020202020204" pitchFamily="34" charset="0"/>
                </a:rPr>
                <a:t>.</a:t>
              </a:r>
            </a:p>
            <a:p>
              <a:r>
                <a:rPr lang="en-US" sz="3200" dirty="0">
                  <a:latin typeface="Arial" panose="020B0604020202020204" pitchFamily="34" charset="0"/>
                  <a:ea typeface="Times New Roman" panose="02020603050405020304" pitchFamily="18" charset="0"/>
                  <a:cs typeface="Arial" panose="020B0604020202020204" pitchFamily="34" charset="0"/>
                </a:rPr>
                <a:t>   Three lots were established</a:t>
              </a:r>
              <a:r>
                <a:rPr lang="en-US" sz="3200" dirty="0">
                  <a:effectLst/>
                  <a:latin typeface="Arial" panose="020B0604020202020204" pitchFamily="34" charset="0"/>
                  <a:ea typeface="Times New Roman" panose="02020603050405020304" pitchFamily="18" charset="0"/>
                  <a:cs typeface="Arial" panose="020B0604020202020204" pitchFamily="34" charset="0"/>
                </a:rPr>
                <a:t>, for the cultivation of </a:t>
              </a:r>
              <a:r>
                <a:rPr lang="ro-RO" sz="3200" dirty="0" err="1">
                  <a:effectLst/>
                  <a:latin typeface="Arial" panose="020B0604020202020204" pitchFamily="34" charset="0"/>
                  <a:ea typeface="Times New Roman" panose="02020603050405020304" pitchFamily="18" charset="0"/>
                  <a:cs typeface="Arial" panose="020B0604020202020204" pitchFamily="34" charset="0"/>
                </a:rPr>
                <a:t>bell</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en-US" sz="3200" dirty="0">
                  <a:effectLst/>
                  <a:latin typeface="Arial" panose="020B0604020202020204" pitchFamily="34" charset="0"/>
                  <a:ea typeface="Times New Roman" panose="02020603050405020304" pitchFamily="18" charset="0"/>
                  <a:cs typeface="Arial" panose="020B0604020202020204" pitchFamily="34" charset="0"/>
                </a:rPr>
                <a:t>pepper (</a:t>
              </a:r>
              <a:r>
                <a:rPr lang="en-GB" sz="3200" dirty="0">
                  <a:latin typeface="Arial" panose="020B0604020202020204" pitchFamily="34" charset="0"/>
                  <a:ea typeface="Arial" charset="0"/>
                  <a:cs typeface="Arial" panose="020B0604020202020204" pitchFamily="34" charset="0"/>
                </a:rPr>
                <a:t>Galben Superior </a:t>
              </a:r>
              <a:r>
                <a:rPr lang="en-GB" sz="3200" dirty="0">
                  <a:effectLst/>
                  <a:latin typeface="Arial" panose="020B0604020202020204" pitchFamily="34" charset="0"/>
                  <a:ea typeface="Times New Roman" panose="02020603050405020304" pitchFamily="18" charset="0"/>
                  <a:cs typeface="Arial" panose="020B0604020202020204" pitchFamily="34" charset="0"/>
                </a:rPr>
                <a:t>variety</a:t>
              </a:r>
              <a:r>
                <a:rPr lang="en-US" sz="3200" dirty="0">
                  <a:effectLst/>
                  <a:latin typeface="Arial" panose="020B0604020202020204" pitchFamily="34" charset="0"/>
                  <a:ea typeface="Times New Roman" panose="02020603050405020304" pitchFamily="18" charset="0"/>
                  <a:cs typeface="Arial" panose="020B0604020202020204" pitchFamily="34" charset="0"/>
                </a:rPr>
                <a:t>) </a:t>
              </a:r>
              <a:r>
                <a:rPr lang="en-US" sz="3200" dirty="0">
                  <a:latin typeface="Arial" panose="020B0604020202020204" pitchFamily="34" charset="0"/>
                  <a:ea typeface="Times New Roman" panose="02020603050405020304" pitchFamily="18" charset="0"/>
                  <a:cs typeface="Arial" panose="020B0604020202020204" pitchFamily="34" charset="0"/>
                </a:rPr>
                <a:t>at the research center</a:t>
              </a:r>
              <a:r>
                <a:rPr lang="en-US" sz="3200" dirty="0">
                  <a:effectLst/>
                  <a:latin typeface="Arial" panose="020B0604020202020204" pitchFamily="34" charset="0"/>
                  <a:ea typeface="Times New Roman" panose="02020603050405020304" pitchFamily="18" charset="0"/>
                  <a:cs typeface="Arial" panose="020B0604020202020204" pitchFamily="34" charset="0"/>
                </a:rPr>
                <a:t>:</a:t>
              </a:r>
              <a:endParaRPr lang="ro-RO" sz="3200" dirty="0">
                <a:effectLst/>
                <a:latin typeface="Arial" panose="020B0604020202020204" pitchFamily="34" charset="0"/>
                <a:ea typeface="Times New Roman" panose="02020603050405020304" pitchFamily="18" charset="0"/>
                <a:cs typeface="Arial" panose="020B0604020202020204" pitchFamily="34" charset="0"/>
              </a:endParaRPr>
            </a:p>
            <a:p>
              <a:pPr marL="830580" marR="1905" indent="-457200" algn="just">
                <a:buFont typeface="Arial" panose="020B0604020202020204" pitchFamily="34" charset="0"/>
                <a:buChar char="•"/>
              </a:pPr>
              <a:r>
                <a:rPr lang="en-US" sz="3200" dirty="0">
                  <a:effectLst/>
                  <a:latin typeface="Arial" panose="020B0604020202020204" pitchFamily="34" charset="0"/>
                  <a:ea typeface="Times New Roman" panose="02020603050405020304" pitchFamily="18" charset="0"/>
                  <a:cs typeface="Arial" panose="020B0604020202020204" pitchFamily="34" charset="0"/>
                </a:rPr>
                <a:t>V1-biologically fertilized lot 1 - product fertilization Rom-</a:t>
              </a:r>
              <a:r>
                <a:rPr lang="en-US" sz="3200" dirty="0" err="1">
                  <a:effectLst/>
                  <a:latin typeface="Arial" panose="020B0604020202020204" pitchFamily="34" charset="0"/>
                  <a:ea typeface="Times New Roman" panose="02020603050405020304" pitchFamily="18" charset="0"/>
                  <a:cs typeface="Arial" panose="020B0604020202020204" pitchFamily="34" charset="0"/>
                </a:rPr>
                <a:t>Agrobiofertil</a:t>
              </a:r>
              <a:r>
                <a:rPr lang="en-US" sz="3200" dirty="0">
                  <a:effectLst/>
                  <a:latin typeface="Arial" panose="020B0604020202020204" pitchFamily="34" charset="0"/>
                  <a:ea typeface="Times New Roman" panose="02020603050405020304" pitchFamily="18" charset="0"/>
                  <a:cs typeface="Arial" panose="020B0604020202020204" pitchFamily="34" charset="0"/>
                </a:rPr>
                <a:t> NP (equal mix of live bacterial cultures of </a:t>
              </a:r>
              <a:r>
                <a:rPr lang="en-US" sz="3200" i="1" dirty="0">
                  <a:effectLst/>
                  <a:latin typeface="Arial" panose="020B0604020202020204" pitchFamily="34" charset="0"/>
                  <a:ea typeface="Times New Roman" panose="02020603050405020304" pitchFamily="18" charset="0"/>
                  <a:cs typeface="Arial" panose="020B0604020202020204" pitchFamily="34" charset="0"/>
                </a:rPr>
                <a:t>Azotobacter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chrooccum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Azospirillium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lipoferum</a:t>
              </a:r>
              <a:r>
                <a:rPr lang="en-US" sz="3200" dirty="0">
                  <a:effectLst/>
                  <a:latin typeface="Arial" panose="020B0604020202020204" pitchFamily="34" charset="0"/>
                  <a:ea typeface="Times New Roman" panose="02020603050405020304" pitchFamily="18" charset="0"/>
                  <a:cs typeface="Arial" panose="020B0604020202020204" pitchFamily="34" charset="0"/>
                </a:rPr>
                <a:t> and </a:t>
              </a:r>
              <a:r>
                <a:rPr lang="en-US" sz="3200" i="1" dirty="0">
                  <a:effectLst/>
                  <a:latin typeface="Arial" panose="020B0604020202020204" pitchFamily="34" charset="0"/>
                  <a:ea typeface="Times New Roman" panose="02020603050405020304" pitchFamily="18" charset="0"/>
                  <a:cs typeface="Arial" panose="020B0604020202020204" pitchFamily="34" charset="0"/>
                </a:rPr>
                <a:t>Bacillus megaterium</a:t>
              </a:r>
              <a:r>
                <a:rPr lang="en-US" sz="3200" dirty="0">
                  <a:effectLst/>
                  <a:latin typeface="Arial" panose="020B0604020202020204" pitchFamily="34" charset="0"/>
                  <a:ea typeface="Times New Roman" panose="02020603050405020304" pitchFamily="18" charset="0"/>
                  <a:cs typeface="Arial" panose="020B0604020202020204" pitchFamily="34" charset="0"/>
                </a:rPr>
                <a:t>),</a:t>
              </a:r>
              <a:endParaRPr lang="ro-RO" sz="3200" dirty="0">
                <a:effectLst/>
                <a:latin typeface="Arial" panose="020B0604020202020204" pitchFamily="34" charset="0"/>
                <a:ea typeface="Times New Roman" panose="02020603050405020304" pitchFamily="18" charset="0"/>
                <a:cs typeface="Arial" panose="020B0604020202020204" pitchFamily="34" charset="0"/>
              </a:endParaRPr>
            </a:p>
            <a:p>
              <a:pPr marL="830580" marR="1905" indent="-457200" algn="just">
                <a:buFont typeface="Arial" panose="020B0604020202020204" pitchFamily="34" charset="0"/>
                <a:buChar char="•"/>
              </a:pPr>
              <a:r>
                <a:rPr lang="en-US" sz="3200" dirty="0">
                  <a:effectLst/>
                  <a:latin typeface="Arial" panose="020B0604020202020204" pitchFamily="34" charset="0"/>
                  <a:ea typeface="Times New Roman" panose="02020603050405020304" pitchFamily="18" charset="0"/>
                  <a:cs typeface="Arial" panose="020B0604020202020204" pitchFamily="34" charset="0"/>
                </a:rPr>
                <a:t>V2-biologically fertilized lot 2 - </a:t>
              </a:r>
              <a:r>
                <a:rPr lang="en-US" sz="3200" dirty="0" err="1">
                  <a:effectLst/>
                  <a:latin typeface="Arial" panose="020B0604020202020204" pitchFamily="34" charset="0"/>
                  <a:ea typeface="Times New Roman" panose="02020603050405020304" pitchFamily="18" charset="0"/>
                  <a:cs typeface="Arial" panose="020B0604020202020204" pitchFamily="34" charset="0"/>
                </a:rPr>
                <a:t>Azoter</a:t>
              </a:r>
              <a:r>
                <a:rPr lang="en-US" sz="3200" dirty="0">
                  <a:effectLst/>
                  <a:latin typeface="Arial" panose="020B0604020202020204" pitchFamily="34" charset="0"/>
                  <a:ea typeface="Times New Roman" panose="02020603050405020304" pitchFamily="18" charset="0"/>
                  <a:cs typeface="Arial" panose="020B0604020202020204" pitchFamily="34" charset="0"/>
                </a:rPr>
                <a:t> product (equal mix of live bacterial cultures of </a:t>
              </a:r>
              <a:r>
                <a:rPr lang="en-US" sz="3200" i="1" dirty="0">
                  <a:effectLst/>
                  <a:latin typeface="Arial" panose="020B0604020202020204" pitchFamily="34" charset="0"/>
                  <a:ea typeface="Times New Roman" panose="02020603050405020304" pitchFamily="18" charset="0"/>
                  <a:cs typeface="Arial" panose="020B0604020202020204" pitchFamily="34" charset="0"/>
                </a:rPr>
                <a:t>Azotobacter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chroococcum</a:t>
              </a:r>
              <a:r>
                <a:rPr lang="en-US" sz="3200"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Azospirillum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brasilense</a:t>
              </a:r>
              <a:r>
                <a:rPr lang="en-US" sz="3200"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a:effectLst/>
                  <a:latin typeface="Arial" panose="020B0604020202020204" pitchFamily="34" charset="0"/>
                  <a:ea typeface="Times New Roman" panose="02020603050405020304" pitchFamily="18" charset="0"/>
                  <a:cs typeface="Arial" panose="020B0604020202020204" pitchFamily="34" charset="0"/>
                </a:rPr>
                <a:t>Bacillus megaterium</a:t>
              </a:r>
              <a:r>
                <a:rPr lang="en-US" sz="3200" dirty="0">
                  <a:effectLst/>
                  <a:latin typeface="Arial" panose="020B0604020202020204" pitchFamily="34" charset="0"/>
                  <a:ea typeface="Times New Roman" panose="02020603050405020304" pitchFamily="18" charset="0"/>
                  <a:cs typeface="Arial" panose="020B0604020202020204" pitchFamily="34" charset="0"/>
                </a:rPr>
                <a:t> bacteria).</a:t>
              </a:r>
              <a:endParaRPr lang="ro-RO" sz="3200" dirty="0">
                <a:effectLst/>
                <a:latin typeface="Arial" panose="020B0604020202020204" pitchFamily="34" charset="0"/>
                <a:ea typeface="Times New Roman" panose="02020603050405020304" pitchFamily="18" charset="0"/>
                <a:cs typeface="Arial" panose="020B0604020202020204" pitchFamily="34" charset="0"/>
              </a:endParaRPr>
            </a:p>
            <a:p>
              <a:pPr marL="830580" marR="1905" indent="-457200" algn="just">
                <a:buFont typeface="Arial" panose="020B0604020202020204" pitchFamily="34" charset="0"/>
                <a:buChar char="•"/>
              </a:pPr>
              <a:r>
                <a:rPr lang="en-US" sz="3200" dirty="0">
                  <a:effectLst/>
                  <a:latin typeface="Arial" panose="020B0604020202020204" pitchFamily="34" charset="0"/>
                  <a:ea typeface="Times New Roman" panose="02020603050405020304" pitchFamily="18" charset="0"/>
                  <a:cs typeface="Arial" panose="020B0604020202020204" pitchFamily="34" charset="0"/>
                </a:rPr>
                <a:t>V3-chemically fertilized lot - product Complex NPK 16:16:16</a:t>
              </a:r>
            </a:p>
            <a:p>
              <a:pPr marL="373380" marR="1905" algn="just"/>
              <a:r>
                <a:rPr lang="en-US" sz="3200" dirty="0">
                  <a:latin typeface="Arial" panose="020B0604020202020204" pitchFamily="34" charset="0"/>
                  <a:ea typeface="Times New Roman" panose="02020603050405020304" pitchFamily="18" charset="0"/>
                  <a:cs typeface="Arial" panose="020B0604020202020204" pitchFamily="34" charset="0"/>
                </a:rPr>
                <a:t>T</a:t>
              </a:r>
              <a:r>
                <a:rPr lang="en-US" sz="3200" dirty="0">
                  <a:effectLst/>
                  <a:latin typeface="Arial" panose="020B0604020202020204" pitchFamily="34" charset="0"/>
                  <a:ea typeface="Times New Roman" panose="02020603050405020304" pitchFamily="18" charset="0"/>
                  <a:cs typeface="Arial" panose="020B0604020202020204" pitchFamily="34" charset="0"/>
                </a:rPr>
                <a:t>wo biological fertilizer products and one chemical fertilizer product were used. </a:t>
              </a:r>
              <a:r>
                <a:rPr lang="en-US" sz="3200" dirty="0">
                  <a:latin typeface="Arial" panose="020B0604020202020204" pitchFamily="34" charset="0"/>
                  <a:ea typeface="Times New Roman" panose="02020603050405020304" pitchFamily="18" charset="0"/>
                  <a:cs typeface="Arial" panose="020B0604020202020204" pitchFamily="34" charset="0"/>
                </a:rPr>
                <a:t>The data obtained within the three lots were collected, statistically processed and the effectiveness of each product could be proven, based on the results obtained</a:t>
              </a:r>
              <a:r>
                <a:rPr lang="en-US" sz="3200" dirty="0">
                  <a:effectLst/>
                  <a:latin typeface="Arial" panose="020B0604020202020204" pitchFamily="34" charset="0"/>
                  <a:ea typeface="Times New Roman" panose="02020603050405020304" pitchFamily="18" charset="0"/>
                  <a:cs typeface="Arial" panose="020B0604020202020204" pitchFamily="34" charset="0"/>
                </a:rPr>
                <a:t>. Methods of observation, data collection, analysis, interpretation of data were used as working methods.</a:t>
              </a:r>
              <a:endParaRPr lang="ro-RO" sz="32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2" name="TextBox 21"/>
            <p:cNvSpPr txBox="1"/>
            <p:nvPr/>
          </p:nvSpPr>
          <p:spPr>
            <a:xfrm>
              <a:off x="1746653" y="20683522"/>
              <a:ext cx="29463262" cy="9571851"/>
            </a:xfrm>
            <a:prstGeom prst="rect">
              <a:avLst/>
            </a:prstGeom>
            <a:noFill/>
          </p:spPr>
          <p:txBody>
            <a:bodyPr wrap="square" rtlCol="0">
              <a:spAutoFit/>
            </a:bodyPr>
            <a:lstStyle/>
            <a:p>
              <a:pPr marR="1455420">
                <a:buNone/>
              </a:pPr>
              <a:r>
                <a:rPr lang="en-US" sz="4000" b="1" spc="-5" dirty="0">
                  <a:effectLst/>
                  <a:latin typeface="Arial" panose="020B0604020202020204" pitchFamily="34" charset="0"/>
                  <a:ea typeface="Calibri" panose="020F0502020204030204" pitchFamily="34" charset="0"/>
                  <a:cs typeface="Arial" panose="020B0604020202020204" pitchFamily="34" charset="0"/>
                </a:rPr>
                <a:t>RESULTS AND DISCUSSIONS</a:t>
              </a:r>
              <a:endParaRPr lang="ro-RO" sz="4000" dirty="0">
                <a:effectLst/>
                <a:latin typeface="Arial" panose="020B0604020202020204" pitchFamily="34" charset="0"/>
                <a:ea typeface="Calibri" panose="020F0502020204030204" pitchFamily="34" charset="0"/>
                <a:cs typeface="Arial" panose="020B0604020202020204" pitchFamily="34" charset="0"/>
              </a:endParaRPr>
            </a:p>
            <a:p>
              <a:pPr marR="1905" algn="just">
                <a:buNone/>
              </a:pPr>
              <a:r>
                <a:rPr lang="en-US" sz="3200" dirty="0">
                  <a:effectLst/>
                  <a:latin typeface="Arial" panose="020B0604020202020204" pitchFamily="34" charset="0"/>
                  <a:ea typeface="Times New Roman" panose="02020603050405020304" pitchFamily="18" charset="0"/>
                  <a:cs typeface="Arial" panose="020B0604020202020204" pitchFamily="34" charset="0"/>
                </a:rPr>
                <a:t>    Following the bell pepper culture experiment, certain parameters were established to differentiate between the fertilizer products tested. Data interpretation was performed by Excel program and Anova statistical calculation program: between the three lots there are differences between the established parameters, differences highlighted both between the two biologically fertilized lots and between the biologically fertilized lots and the chemically fertilized one. The most important parameter is crop productivity. Productivity showed an increase of approx. 9.63 % (V1 vs V2), 66.67 % (V1 vs V3) and 52.03 % (V2 vs V3). Based </a:t>
              </a:r>
              <a:r>
                <a:rPr lang="en-US" sz="3200">
                  <a:effectLst/>
                  <a:latin typeface="Arial" panose="020B0604020202020204" pitchFamily="34" charset="0"/>
                  <a:ea typeface="Times New Roman" panose="02020603050405020304" pitchFamily="18" charset="0"/>
                  <a:cs typeface="Arial" panose="020B0604020202020204" pitchFamily="34" charset="0"/>
                </a:rPr>
                <a:t>on the </a:t>
              </a:r>
              <a:r>
                <a:rPr lang="en-US" sz="3200" dirty="0">
                  <a:effectLst/>
                  <a:latin typeface="Arial" panose="020B0604020202020204" pitchFamily="34" charset="0"/>
                  <a:ea typeface="Times New Roman" panose="02020603050405020304" pitchFamily="18" charset="0"/>
                  <a:cs typeface="Arial" panose="020B0604020202020204" pitchFamily="34" charset="0"/>
                </a:rPr>
                <a:t>data, it was demonstrated that the effectiveness of bacterial cultures in the composition of biological fertilizers led to a substantial increase in bell pepper plants in the two biological groups.</a:t>
              </a:r>
            </a:p>
            <a:p>
              <a:pPr marR="1905" indent="-90170" algn="just"/>
              <a:endParaRPr lang="en-US" sz="3200" b="1" dirty="0">
                <a:latin typeface="Arial" panose="020B0604020202020204" pitchFamily="34" charset="0"/>
                <a:ea typeface="Arial" charset="0"/>
                <a:cs typeface="Arial" panose="020B0604020202020204" pitchFamily="34" charset="0"/>
              </a:endParaRPr>
            </a:p>
            <a:p>
              <a:pPr marR="1905" indent="-90170" algn="just"/>
              <a:endParaRPr lang="en-US" sz="3200" b="1" dirty="0">
                <a:latin typeface="Arial" panose="020B0604020202020204" pitchFamily="34" charset="0"/>
                <a:ea typeface="Arial" charset="0"/>
                <a:cs typeface="Arial" panose="020B0604020202020204" pitchFamily="34" charset="0"/>
              </a:endParaRPr>
            </a:p>
            <a:p>
              <a:pPr marR="1905" indent="-90170" algn="just"/>
              <a:endParaRPr lang="en-US" sz="3200" b="1" dirty="0">
                <a:latin typeface="Arial" panose="020B0604020202020204" pitchFamily="34" charset="0"/>
                <a:ea typeface="Arial" charset="0"/>
                <a:cs typeface="Arial" panose="020B0604020202020204" pitchFamily="34" charset="0"/>
              </a:endParaRPr>
            </a:p>
            <a:p>
              <a:pPr marR="1905" indent="-90170" algn="just"/>
              <a:endParaRPr lang="en-US" sz="3200" b="1" dirty="0">
                <a:latin typeface="Arial" panose="020B0604020202020204" pitchFamily="34" charset="0"/>
                <a:ea typeface="Arial" charset="0"/>
                <a:cs typeface="Arial" panose="020B0604020202020204" pitchFamily="34" charset="0"/>
              </a:endParaRPr>
            </a:p>
            <a:p>
              <a:pPr marR="1905" indent="-90170" algn="just"/>
              <a:endParaRPr lang="en-US" sz="3200" b="1" dirty="0">
                <a:latin typeface="Arial" panose="020B0604020202020204" pitchFamily="34" charset="0"/>
                <a:ea typeface="Arial" charset="0"/>
                <a:cs typeface="Arial" panose="020B0604020202020204" pitchFamily="34" charset="0"/>
              </a:endParaRPr>
            </a:p>
            <a:p>
              <a:pPr marR="1905" indent="-90170" algn="just"/>
              <a:endParaRPr lang="en-US" sz="3200" b="1" dirty="0">
                <a:latin typeface="Arial" panose="020B0604020202020204" pitchFamily="34" charset="0"/>
                <a:ea typeface="Arial" charset="0"/>
                <a:cs typeface="Arial" panose="020B0604020202020204" pitchFamily="34" charset="0"/>
              </a:endParaRPr>
            </a:p>
            <a:p>
              <a:pPr marR="1905" indent="-90170" algn="just"/>
              <a:endParaRPr lang="en-US" sz="3200" b="1" dirty="0">
                <a:latin typeface="Arial" panose="020B0604020202020204" pitchFamily="34" charset="0"/>
                <a:ea typeface="Arial" charset="0"/>
                <a:cs typeface="Arial" panose="020B0604020202020204" pitchFamily="34" charset="0"/>
              </a:endParaRPr>
            </a:p>
            <a:p>
              <a:pPr marR="1905" indent="-90170" algn="just"/>
              <a:endParaRPr lang="en-US" sz="3200" b="1" dirty="0">
                <a:latin typeface="Arial" panose="020B0604020202020204" pitchFamily="34" charset="0"/>
                <a:ea typeface="Arial" charset="0"/>
                <a:cs typeface="Arial" panose="020B0604020202020204" pitchFamily="34" charset="0"/>
              </a:endParaRPr>
            </a:p>
            <a:p>
              <a:pPr marR="1905" indent="-90170" algn="just"/>
              <a:endParaRPr lang="en-GB" sz="3200" b="1" dirty="0">
                <a:effectLst/>
                <a:latin typeface="Arial" panose="020B0604020202020204" pitchFamily="34" charset="0"/>
                <a:ea typeface="Times New Roman" panose="02020603050405020304" pitchFamily="18" charset="0"/>
                <a:cs typeface="Arial" panose="020B0604020202020204" pitchFamily="34" charset="0"/>
              </a:endParaRPr>
            </a:p>
            <a:p>
              <a:pPr marR="1905" indent="-90170" algn="just"/>
              <a:endParaRPr lang="en-GB" sz="3200" b="1" dirty="0">
                <a:effectLst/>
                <a:latin typeface="Arial" panose="020B0604020202020204" pitchFamily="34" charset="0"/>
                <a:ea typeface="Times New Roman" panose="02020603050405020304" pitchFamily="18" charset="0"/>
                <a:cs typeface="Arial" panose="020B0604020202020204" pitchFamily="34" charset="0"/>
              </a:endParaRPr>
            </a:p>
            <a:p>
              <a:pPr marR="1905" indent="-90170" algn="just"/>
              <a:r>
                <a:rPr lang="en-GB" sz="3200" dirty="0">
                  <a:effectLst/>
                  <a:latin typeface="Arial" panose="020B0604020202020204" pitchFamily="34" charset="0"/>
                  <a:ea typeface="Times New Roman" panose="02020603050405020304" pitchFamily="18" charset="0"/>
                  <a:cs typeface="Arial" panose="020B0604020202020204" pitchFamily="34" charset="0"/>
                </a:rPr>
                <a:t>Fig.1 Differences between bell pepper plants, </a:t>
              </a:r>
              <a:r>
                <a:rPr lang="en-GB" sz="3200" dirty="0">
                  <a:latin typeface="Arial" panose="020B0604020202020204" pitchFamily="34" charset="0"/>
                  <a:ea typeface="Arial" charset="0"/>
                  <a:cs typeface="Arial" panose="020B0604020202020204" pitchFamily="34" charset="0"/>
                </a:rPr>
                <a:t>Galben Superior (</a:t>
              </a:r>
              <a:r>
                <a:rPr lang="en-GB" sz="3200" dirty="0">
                  <a:effectLst/>
                  <a:latin typeface="Arial" panose="020B0604020202020204" pitchFamily="34" charset="0"/>
                  <a:ea typeface="Times New Roman" panose="02020603050405020304" pitchFamily="18" charset="0"/>
                  <a:cs typeface="Arial" panose="020B0604020202020204" pitchFamily="34" charset="0"/>
                </a:rPr>
                <a:t>Superior Yellow) variety. a. Rom-</a:t>
              </a:r>
              <a:r>
                <a:rPr lang="en-GB" sz="3200" dirty="0" err="1">
                  <a:effectLst/>
                  <a:latin typeface="Arial" panose="020B0604020202020204" pitchFamily="34" charset="0"/>
                  <a:ea typeface="Times New Roman" panose="02020603050405020304" pitchFamily="18" charset="0"/>
                  <a:cs typeface="Arial" panose="020B0604020202020204" pitchFamily="34" charset="0"/>
                </a:rPr>
                <a:t>Agrofertil</a:t>
              </a:r>
              <a:r>
                <a:rPr lang="en-GB" sz="3200" dirty="0">
                  <a:effectLst/>
                  <a:latin typeface="Arial" panose="020B0604020202020204" pitchFamily="34" charset="0"/>
                  <a:ea typeface="Times New Roman" panose="02020603050405020304" pitchFamily="18" charset="0"/>
                  <a:cs typeface="Arial" panose="020B0604020202020204" pitchFamily="34" charset="0"/>
                </a:rPr>
                <a:t> NP, b. </a:t>
              </a:r>
              <a:r>
                <a:rPr lang="en-GB" sz="3200" dirty="0" err="1">
                  <a:effectLst/>
                  <a:latin typeface="Arial" panose="020B0604020202020204" pitchFamily="34" charset="0"/>
                  <a:ea typeface="Times New Roman" panose="02020603050405020304" pitchFamily="18" charset="0"/>
                  <a:cs typeface="Arial" panose="020B0604020202020204" pitchFamily="34" charset="0"/>
                </a:rPr>
                <a:t>Azoter</a:t>
              </a:r>
              <a:r>
                <a:rPr lang="en-GB" sz="3200" dirty="0">
                  <a:effectLst/>
                  <a:latin typeface="Arial" panose="020B0604020202020204" pitchFamily="34" charset="0"/>
                  <a:ea typeface="Times New Roman" panose="02020603050405020304" pitchFamily="18" charset="0"/>
                  <a:cs typeface="Arial" panose="020B0604020202020204" pitchFamily="34" charset="0"/>
                </a:rPr>
                <a:t>, and c. NPK chemical fertilized plant.</a:t>
              </a:r>
            </a:p>
            <a:p>
              <a:pPr marR="1905" indent="-90170" algn="just"/>
              <a:r>
                <a:rPr lang="en-GB" sz="3200" dirty="0">
                  <a:latin typeface="Arial" panose="020B0604020202020204" pitchFamily="34" charset="0"/>
                  <a:ea typeface="Arial" charset="0"/>
                  <a:cs typeface="Arial" panose="020B0604020202020204" pitchFamily="34" charset="0"/>
                </a:rPr>
                <a:t>Fig. 2 Galben Superior </a:t>
              </a:r>
              <a:r>
                <a:rPr lang="en-GB" sz="3200" dirty="0">
                  <a:effectLst/>
                  <a:latin typeface="Arial" panose="020B0604020202020204" pitchFamily="34" charset="0"/>
                  <a:ea typeface="Times New Roman" panose="02020603050405020304" pitchFamily="18" charset="0"/>
                  <a:cs typeface="Arial" panose="020B0604020202020204" pitchFamily="34" charset="0"/>
                </a:rPr>
                <a:t>variety of bell pepper plant (</a:t>
              </a:r>
              <a:r>
                <a:rPr lang="en-US" sz="3200" dirty="0">
                  <a:effectLst/>
                  <a:latin typeface="Arial" panose="020B0604020202020204" pitchFamily="34" charset="0"/>
                  <a:ea typeface="Times New Roman" panose="02020603050405020304" pitchFamily="18" charset="0"/>
                  <a:cs typeface="Arial" panose="020B0604020202020204" pitchFamily="34" charset="0"/>
                </a:rPr>
                <a:t>biologically fertilized lot by </a:t>
              </a:r>
              <a:r>
                <a:rPr lang="en-GB" sz="3200" dirty="0">
                  <a:effectLst/>
                  <a:latin typeface="Arial" panose="020B0604020202020204" pitchFamily="34" charset="0"/>
                  <a:ea typeface="Times New Roman" panose="02020603050405020304" pitchFamily="18" charset="0"/>
                  <a:cs typeface="Arial" panose="020B0604020202020204" pitchFamily="34" charset="0"/>
                </a:rPr>
                <a:t>Rom-</a:t>
              </a:r>
              <a:r>
                <a:rPr lang="en-GB" sz="3200" dirty="0" err="1">
                  <a:effectLst/>
                  <a:latin typeface="Arial" panose="020B0604020202020204" pitchFamily="34" charset="0"/>
                  <a:ea typeface="Times New Roman" panose="02020603050405020304" pitchFamily="18" charset="0"/>
                  <a:cs typeface="Arial" panose="020B0604020202020204" pitchFamily="34" charset="0"/>
                </a:rPr>
                <a:t>Agrobiofertil</a:t>
              </a:r>
              <a:r>
                <a:rPr lang="en-GB" sz="3200" dirty="0">
                  <a:effectLst/>
                  <a:latin typeface="Arial" panose="020B0604020202020204" pitchFamily="34" charset="0"/>
                  <a:ea typeface="Times New Roman" panose="02020603050405020304" pitchFamily="18" charset="0"/>
                  <a:cs typeface="Arial" panose="020B0604020202020204" pitchFamily="34" charset="0"/>
                </a:rPr>
                <a:t> NP)</a:t>
              </a:r>
              <a:endParaRPr lang="en-GB" sz="3200" dirty="0">
                <a:latin typeface="Arial" panose="020B0604020202020204" pitchFamily="34" charset="0"/>
                <a:ea typeface="Arial" charset="0"/>
                <a:cs typeface="Arial" panose="020B0604020202020204" pitchFamily="34" charset="0"/>
              </a:endParaRPr>
            </a:p>
          </p:txBody>
        </p:sp>
        <p:sp>
          <p:nvSpPr>
            <p:cNvPr id="23" name="TextBox 22"/>
            <p:cNvSpPr txBox="1"/>
            <p:nvPr/>
          </p:nvSpPr>
          <p:spPr>
            <a:xfrm>
              <a:off x="1475558" y="30637802"/>
              <a:ext cx="28359198" cy="5139869"/>
            </a:xfrm>
            <a:prstGeom prst="rect">
              <a:avLst/>
            </a:prstGeom>
            <a:noFill/>
          </p:spPr>
          <p:txBody>
            <a:bodyPr wrap="square" rtlCol="0">
              <a:spAutoFit/>
            </a:bodyPr>
            <a:lstStyle/>
            <a:p>
              <a:r>
                <a:rPr lang="ro-RO" sz="4000" b="1" dirty="0">
                  <a:latin typeface="Arial" charset="0"/>
                  <a:ea typeface="Arial" charset="0"/>
                  <a:cs typeface="Arial" charset="0"/>
                </a:rPr>
                <a:t>CONCLU</a:t>
              </a:r>
              <a:r>
                <a:rPr lang="en-GB" sz="4000" b="1" dirty="0">
                  <a:latin typeface="Arial" charset="0"/>
                  <a:ea typeface="Arial" charset="0"/>
                  <a:cs typeface="Arial" charset="0"/>
                </a:rPr>
                <a:t>SIONS</a:t>
              </a:r>
            </a:p>
            <a:p>
              <a:pPr marL="457200" marR="1905" indent="-457200" algn="just">
                <a:buFont typeface="Arial" panose="020B0604020202020204" pitchFamily="34" charset="0"/>
                <a:buChar char="•"/>
              </a:pPr>
              <a:r>
                <a:rPr lang="en-US" sz="3200" dirty="0">
                  <a:effectLst/>
                  <a:latin typeface="Arial" panose="020B0604020202020204" pitchFamily="34" charset="0"/>
                  <a:ea typeface="Times New Roman" panose="02020603050405020304" pitchFamily="18" charset="0"/>
                  <a:cs typeface="Arial" panose="020B0604020202020204" pitchFamily="34" charset="0"/>
                </a:rPr>
                <a:t>The replacement of chemical fertilizers with biological fertilizers, (live bacterial cultures), had the effect of restoring the flora damaged by the action of chemical fertilizers, increasing the parameters of agricultural </a:t>
              </a:r>
              <a:r>
                <a:rPr lang="en-US" sz="3200" dirty="0">
                  <a:latin typeface="Arial" panose="020B0604020202020204" pitchFamily="34" charset="0"/>
                  <a:ea typeface="Times New Roman" panose="02020603050405020304" pitchFamily="18" charset="0"/>
                  <a:cs typeface="Arial" panose="020B0604020202020204" pitchFamily="34" charset="0"/>
                </a:rPr>
                <a:t>crops (productivity of soil and the amounts of mineral elements in the soil)</a:t>
              </a:r>
              <a:r>
                <a:rPr lang="en-US" sz="3200" dirty="0">
                  <a:effectLst/>
                  <a:latin typeface="Arial" panose="020B0604020202020204" pitchFamily="34" charset="0"/>
                  <a:ea typeface="Times New Roman" panose="02020603050405020304" pitchFamily="18" charset="0"/>
                  <a:cs typeface="Arial" panose="020B0604020202020204" pitchFamily="34" charset="0"/>
                </a:rPr>
                <a:t>.</a:t>
              </a:r>
            </a:p>
            <a:p>
              <a:pPr marL="457200" marR="1905" indent="-457200" algn="just">
                <a:buFont typeface="Arial" panose="020B0604020202020204" pitchFamily="34" charset="0"/>
                <a:buChar char="•"/>
              </a:pPr>
              <a:r>
                <a:rPr lang="en-US" sz="3200" dirty="0">
                  <a:effectLst/>
                  <a:latin typeface="Arial" panose="020B0604020202020204" pitchFamily="34" charset="0"/>
                  <a:ea typeface="Times New Roman" panose="02020603050405020304" pitchFamily="18" charset="0"/>
                  <a:cs typeface="Arial" panose="020B0604020202020204" pitchFamily="34" charset="0"/>
                </a:rPr>
                <a:t>Bacterial biopreparations had the effect of lowering the pH of the soil through various pH-regulation mechanisms.</a:t>
              </a:r>
              <a:endParaRPr lang="ro-RO" sz="3200" dirty="0">
                <a:effectLst/>
                <a:latin typeface="Arial" panose="020B0604020202020204" pitchFamily="34" charset="0"/>
                <a:ea typeface="Calibri" panose="020F0502020204030204" pitchFamily="34" charset="0"/>
                <a:cs typeface="Arial" panose="020B0604020202020204" pitchFamily="34" charset="0"/>
              </a:endParaRPr>
            </a:p>
            <a:p>
              <a:pPr marL="457200" indent="-457200" algn="just">
                <a:buFont typeface="Arial" panose="020B0604020202020204" pitchFamily="34" charset="0"/>
                <a:buChar char="•"/>
                <a:tabLst>
                  <a:tab pos="1012825" algn="l"/>
                </a:tabLst>
              </a:pPr>
              <a:r>
                <a:rPr lang="en-US" sz="3200" dirty="0">
                  <a:effectLst/>
                  <a:latin typeface="Arial" panose="020B0604020202020204" pitchFamily="34" charset="0"/>
                  <a:ea typeface="Times New Roman" panose="02020603050405020304" pitchFamily="18" charset="0"/>
                  <a:cs typeface="Arial" panose="020B0604020202020204" pitchFamily="34" charset="0"/>
                </a:rPr>
                <a:t>Farmers will get a higher production, much richer in beneficial elements for human and animal health. The use of microorganisms in agricultural crops has led to a balance of soil electrolyte balance, balancing soil processes and the very fast and beneficial mediation of energy exchange between soil, environment and agricultural ecosystems.</a:t>
              </a:r>
              <a:r>
                <a:rPr lang="en-US" sz="3200" dirty="0">
                  <a:latin typeface="Arial" panose="020B0604020202020204" pitchFamily="34" charset="0"/>
                  <a:ea typeface="Times New Roman" panose="02020603050405020304" pitchFamily="18" charset="0"/>
                  <a:cs typeface="Arial" panose="020B0604020202020204" pitchFamily="34" charset="0"/>
                </a:rPr>
                <a:t> The use of microorganisms in agriculture as a treatment for seed material could be important.</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457200" indent="-457200" algn="just">
                <a:buFont typeface="Arial" panose="020B0604020202020204" pitchFamily="34" charset="0"/>
                <a:buChar char="•"/>
                <a:tabLst>
                  <a:tab pos="1012825" algn="l"/>
                </a:tabLst>
              </a:pPr>
              <a:r>
                <a:rPr lang="en-US" sz="3200" dirty="0">
                  <a:effectLst/>
                  <a:latin typeface="Arial" panose="020B0604020202020204" pitchFamily="34" charset="0"/>
                  <a:ea typeface="Times New Roman" panose="02020603050405020304" pitchFamily="18" charset="0"/>
                  <a:cs typeface="Arial" panose="020B0604020202020204" pitchFamily="34" charset="0"/>
                </a:rPr>
                <a:t>Inoculation of seed material in three bacterial cultures arrangement like Rom-</a:t>
              </a:r>
              <a:r>
                <a:rPr lang="en-US" sz="3200" dirty="0" err="1">
                  <a:effectLst/>
                  <a:latin typeface="Arial" panose="020B0604020202020204" pitchFamily="34" charset="0"/>
                  <a:ea typeface="Times New Roman" panose="02020603050405020304" pitchFamily="18" charset="0"/>
                  <a:cs typeface="Arial" panose="020B0604020202020204" pitchFamily="34" charset="0"/>
                </a:rPr>
                <a:t>Agrobiofertil</a:t>
              </a:r>
              <a:r>
                <a:rPr lang="en-US" sz="3200" dirty="0">
                  <a:effectLst/>
                  <a:latin typeface="Arial" panose="020B0604020202020204" pitchFamily="34" charset="0"/>
                  <a:ea typeface="Times New Roman" panose="02020603050405020304" pitchFamily="18" charset="0"/>
                  <a:cs typeface="Arial" panose="020B0604020202020204" pitchFamily="34" charset="0"/>
                </a:rPr>
                <a:t> NP product led to a much faster germination of the seed material, protection of the seeds from some pests in the soil and fixation of the planting material in the soil, a much better rooting and much better plant development in the soil.</a:t>
              </a:r>
              <a:endParaRPr lang="ro-RO" sz="4000" b="1" dirty="0">
                <a:latin typeface="Arial" panose="020B0604020202020204" pitchFamily="34" charset="0"/>
                <a:ea typeface="Arial" charset="0"/>
                <a:cs typeface="Arial" panose="020B0604020202020204" pitchFamily="34" charset="0"/>
              </a:endParaRPr>
            </a:p>
          </p:txBody>
        </p:sp>
        <p:cxnSp>
          <p:nvCxnSpPr>
            <p:cNvPr id="24" name="Straight Connector 23"/>
            <p:cNvCxnSpPr/>
            <p:nvPr/>
          </p:nvCxnSpPr>
          <p:spPr>
            <a:xfrm>
              <a:off x="2888" y="5682272"/>
              <a:ext cx="32396400" cy="0"/>
            </a:xfrm>
            <a:prstGeom prst="line">
              <a:avLst/>
            </a:prstGeom>
            <a:ln w="1270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888" y="5834444"/>
              <a:ext cx="32396400" cy="0"/>
            </a:xfrm>
            <a:prstGeom prst="line">
              <a:avLst/>
            </a:prstGeom>
            <a:ln w="127000">
              <a:solidFill>
                <a:srgbClr val="0070C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341859" y="36248227"/>
              <a:ext cx="28492897" cy="2677656"/>
            </a:xfrm>
            <a:prstGeom prst="rect">
              <a:avLst/>
            </a:prstGeom>
            <a:noFill/>
          </p:spPr>
          <p:txBody>
            <a:bodyPr wrap="square" rtlCol="0">
              <a:spAutoFit/>
            </a:bodyPr>
            <a:lstStyle/>
            <a:p>
              <a:r>
                <a:rPr lang="en-US" sz="4000" b="1" spc="-5" dirty="0">
                  <a:effectLst/>
                  <a:latin typeface="Arial" panose="020B0604020202020204" pitchFamily="34" charset="0"/>
                  <a:ea typeface="Calibri" panose="020F0502020204030204" pitchFamily="34" charset="0"/>
                  <a:cs typeface="Arial" panose="020B0604020202020204" pitchFamily="34" charset="0"/>
                </a:rPr>
                <a:t>REFERENCES</a:t>
              </a:r>
            </a:p>
            <a:p>
              <a:pPr marL="457200" indent="-457200">
                <a:buFont typeface="Arial" panose="020B0604020202020204" pitchFamily="34" charset="0"/>
                <a:buChar char="•"/>
              </a:pPr>
              <a:r>
                <a:rPr lang="en-US" sz="3200" dirty="0">
                  <a:effectLst/>
                  <a:latin typeface="Arial" panose="020B0604020202020204" pitchFamily="34" charset="0"/>
                  <a:ea typeface="Times New Roman" panose="02020603050405020304" pitchFamily="18" charset="0"/>
                  <a:cs typeface="Arial" panose="020B0604020202020204" pitchFamily="34" charset="0"/>
                </a:rPr>
                <a:t>Glick, B. R., Cheng, Z., Czarny, J., &amp; Duan, J. (2007). Promotion of plant growth by ACC deaminase-producing soil bacteria.</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en-US" sz="3200" dirty="0">
                  <a:effectLst/>
                  <a:latin typeface="Arial" panose="020B0604020202020204" pitchFamily="34" charset="0"/>
                  <a:ea typeface="Times New Roman" panose="02020603050405020304" pitchFamily="18" charset="0"/>
                  <a:cs typeface="Arial" panose="020B0604020202020204" pitchFamily="34" charset="0"/>
                </a:rPr>
                <a:t>European Journal of Plant</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en-US" sz="3200" dirty="0">
                  <a:effectLst/>
                  <a:latin typeface="Arial" panose="020B0604020202020204" pitchFamily="34" charset="0"/>
                  <a:ea typeface="Times New Roman" panose="02020603050405020304" pitchFamily="18" charset="0"/>
                  <a:cs typeface="Arial" panose="020B0604020202020204" pitchFamily="34" charset="0"/>
                </a:rPr>
                <a:t>Pathology, 119, 329–339.</a:t>
              </a:r>
              <a:endParaRPr lang="ro-RO" sz="3200" dirty="0">
                <a:effectLst/>
                <a:latin typeface="Arial" panose="020B0604020202020204" pitchFamily="34" charset="0"/>
                <a:ea typeface="Times New Roman" panose="02020603050405020304" pitchFamily="18" charset="0"/>
                <a:cs typeface="Arial" panose="020B0604020202020204" pitchFamily="34" charset="0"/>
              </a:endParaRPr>
            </a:p>
            <a:p>
              <a:pPr marL="457200" indent="-457200">
                <a:buFont typeface="Arial" panose="020B0604020202020204" pitchFamily="34" charset="0"/>
                <a:buChar char="•"/>
              </a:pPr>
              <a:r>
                <a:rPr lang="ro-RO" sz="3200" b="0" i="0" dirty="0" err="1">
                  <a:solidFill>
                    <a:srgbClr val="111111"/>
                  </a:solidFill>
                  <a:effectLst/>
                  <a:latin typeface="Arial" panose="020B0604020202020204" pitchFamily="34" charset="0"/>
                  <a:cs typeface="Arial" panose="020B0604020202020204" pitchFamily="34" charset="0"/>
                </a:rPr>
                <a:t>Levandovschi</a:t>
              </a:r>
              <a:r>
                <a:rPr lang="ro-RO" sz="3200" b="0" i="0" dirty="0">
                  <a:solidFill>
                    <a:srgbClr val="111111"/>
                  </a:solidFill>
                  <a:effectLst/>
                  <a:latin typeface="Arial" panose="020B0604020202020204" pitchFamily="34" charset="0"/>
                  <a:cs typeface="Arial" panose="020B0604020202020204" pitchFamily="34" charset="0"/>
                </a:rPr>
                <a:t> n., </a:t>
              </a:r>
              <a:r>
                <a:rPr lang="ro-RO" sz="3200" b="0" i="0" dirty="0" err="1">
                  <a:solidFill>
                    <a:srgbClr val="111111"/>
                  </a:solidFill>
                  <a:effectLst/>
                  <a:latin typeface="Arial" panose="020B0604020202020204" pitchFamily="34" charset="0"/>
                  <a:cs typeface="Arial" panose="020B0604020202020204" pitchFamily="34" charset="0"/>
                </a:rPr>
                <a:t>Chiurciu</a:t>
              </a:r>
              <a:r>
                <a:rPr lang="ro-RO" sz="3200" b="0" i="0" dirty="0">
                  <a:solidFill>
                    <a:srgbClr val="111111"/>
                  </a:solidFill>
                  <a:effectLst/>
                  <a:latin typeface="Arial" panose="020B0604020202020204" pitchFamily="34" charset="0"/>
                  <a:cs typeface="Arial" panose="020B0604020202020204" pitchFamily="34" charset="0"/>
                </a:rPr>
                <a:t> c., </a:t>
              </a:r>
              <a:r>
                <a:rPr lang="ro-RO" sz="3200" b="0" i="0" dirty="0" err="1">
                  <a:solidFill>
                    <a:srgbClr val="111111"/>
                  </a:solidFill>
                  <a:effectLst/>
                  <a:latin typeface="Arial" panose="020B0604020202020204" pitchFamily="34" charset="0"/>
                  <a:cs typeface="Arial" panose="020B0604020202020204" pitchFamily="34" charset="0"/>
                </a:rPr>
                <a:t>Chitonu</a:t>
              </a:r>
              <a:r>
                <a:rPr lang="ro-RO" sz="3200" b="0" i="0" dirty="0">
                  <a:solidFill>
                    <a:srgbClr val="111111"/>
                  </a:solidFill>
                  <a:effectLst/>
                  <a:latin typeface="Arial" panose="020B0604020202020204" pitchFamily="34" charset="0"/>
                  <a:cs typeface="Arial" panose="020B0604020202020204" pitchFamily="34" charset="0"/>
                </a:rPr>
                <a:t> p., 2017, Rom-</a:t>
              </a:r>
              <a:r>
                <a:rPr lang="ro-RO" sz="3200" b="0" i="0" dirty="0" err="1">
                  <a:solidFill>
                    <a:srgbClr val="111111"/>
                  </a:solidFill>
                  <a:effectLst/>
                  <a:latin typeface="Arial" panose="020B0604020202020204" pitchFamily="34" charset="0"/>
                  <a:cs typeface="Arial" panose="020B0604020202020204" pitchFamily="34" charset="0"/>
                </a:rPr>
                <a:t>Agrobiofertil</a:t>
              </a:r>
              <a:r>
                <a:rPr lang="ro-RO" sz="3200" b="0" i="0" dirty="0">
                  <a:solidFill>
                    <a:srgbClr val="111111"/>
                  </a:solidFill>
                  <a:effectLst/>
                  <a:latin typeface="Arial" panose="020B0604020202020204" pitchFamily="34" charset="0"/>
                  <a:cs typeface="Arial" panose="020B0604020202020204" pitchFamily="34" charset="0"/>
                </a:rPr>
                <a:t> NP - </a:t>
              </a:r>
              <a:r>
                <a:rPr lang="ro-RO" sz="3200" b="0" i="0" dirty="0" err="1">
                  <a:solidFill>
                    <a:srgbClr val="111111"/>
                  </a:solidFill>
                  <a:effectLst/>
                  <a:latin typeface="Arial" panose="020B0604020202020204" pitchFamily="34" charset="0"/>
                  <a:cs typeface="Arial" panose="020B0604020202020204" pitchFamily="34" charset="0"/>
                </a:rPr>
                <a:t>biological</a:t>
              </a:r>
              <a:r>
                <a:rPr lang="ro-RO" sz="3200" b="0" i="0" dirty="0">
                  <a:solidFill>
                    <a:srgbClr val="111111"/>
                  </a:solidFill>
                  <a:effectLst/>
                  <a:latin typeface="Arial" panose="020B0604020202020204" pitchFamily="34" charset="0"/>
                  <a:cs typeface="Arial" panose="020B0604020202020204" pitchFamily="34" charset="0"/>
                </a:rPr>
                <a:t> </a:t>
              </a:r>
              <a:r>
                <a:rPr lang="ro-RO" sz="3200" b="0" i="0" dirty="0" err="1">
                  <a:solidFill>
                    <a:srgbClr val="111111"/>
                  </a:solidFill>
                  <a:effectLst/>
                  <a:latin typeface="Arial" panose="020B0604020202020204" pitchFamily="34" charset="0"/>
                  <a:cs typeface="Arial" panose="020B0604020202020204" pitchFamily="34" charset="0"/>
                </a:rPr>
                <a:t>fertilizer</a:t>
              </a:r>
              <a:r>
                <a:rPr lang="ro-RO" sz="3200" b="0" i="0" dirty="0">
                  <a:solidFill>
                    <a:srgbClr val="111111"/>
                  </a:solidFill>
                  <a:effectLst/>
                  <a:latin typeface="Arial" panose="020B0604020202020204" pitchFamily="34" charset="0"/>
                  <a:cs typeface="Arial" panose="020B0604020202020204" pitchFamily="34" charset="0"/>
                </a:rPr>
                <a:t> for a </a:t>
              </a:r>
              <a:r>
                <a:rPr lang="ro-RO" sz="3200" b="0" i="0" dirty="0" err="1">
                  <a:solidFill>
                    <a:srgbClr val="111111"/>
                  </a:solidFill>
                  <a:effectLst/>
                  <a:latin typeface="Arial" panose="020B0604020202020204" pitchFamily="34" charset="0"/>
                  <a:cs typeface="Arial" panose="020B0604020202020204" pitchFamily="34" charset="0"/>
                </a:rPr>
                <a:t>sustainable</a:t>
              </a:r>
              <a:r>
                <a:rPr lang="ro-RO" sz="3200" b="0" i="0" dirty="0">
                  <a:solidFill>
                    <a:srgbClr val="111111"/>
                  </a:solidFill>
                  <a:effectLst/>
                  <a:latin typeface="Arial" panose="020B0604020202020204" pitchFamily="34" charset="0"/>
                  <a:cs typeface="Arial" panose="020B0604020202020204" pitchFamily="34" charset="0"/>
                </a:rPr>
                <a:t> </a:t>
              </a:r>
              <a:r>
                <a:rPr lang="ro-RO" sz="3200" b="0" i="0" dirty="0" err="1">
                  <a:solidFill>
                    <a:srgbClr val="111111"/>
                  </a:solidFill>
                  <a:effectLst/>
                  <a:latin typeface="Arial" panose="020B0604020202020204" pitchFamily="34" charset="0"/>
                  <a:cs typeface="Arial" panose="020B0604020202020204" pitchFamily="34" charset="0"/>
                </a:rPr>
                <a:t>agriculture</a:t>
              </a:r>
              <a:r>
                <a:rPr lang="ro-RO" sz="3200" b="0" i="0" dirty="0">
                  <a:solidFill>
                    <a:srgbClr val="111111"/>
                  </a:solidFill>
                  <a:effectLst/>
                  <a:latin typeface="Arial" panose="020B0604020202020204" pitchFamily="34" charset="0"/>
                  <a:cs typeface="Arial" panose="020B0604020202020204" pitchFamily="34" charset="0"/>
                </a:rPr>
                <a:t>. Sao </a:t>
              </a:r>
              <a:r>
                <a:rPr lang="ro-RO" sz="3200" b="0" i="0" dirty="0" err="1">
                  <a:solidFill>
                    <a:srgbClr val="111111"/>
                  </a:solidFill>
                  <a:effectLst/>
                  <a:latin typeface="Arial" panose="020B0604020202020204" pitchFamily="34" charset="0"/>
                  <a:cs typeface="Arial" panose="020B0604020202020204" pitchFamily="34" charset="0"/>
                </a:rPr>
                <a:t>Paulo</a:t>
              </a:r>
              <a:r>
                <a:rPr lang="ro-RO" sz="3200" b="0" i="0" dirty="0">
                  <a:solidFill>
                    <a:srgbClr val="111111"/>
                  </a:solidFill>
                  <a:effectLst/>
                  <a:latin typeface="Arial" panose="020B0604020202020204" pitchFamily="34" charset="0"/>
                  <a:cs typeface="Arial" panose="020B0604020202020204" pitchFamily="34" charset="0"/>
                </a:rPr>
                <a:t>, </a:t>
              </a:r>
              <a:r>
                <a:rPr lang="ro-RO" sz="3200" b="0" i="0" dirty="0" err="1">
                  <a:solidFill>
                    <a:srgbClr val="111111"/>
                  </a:solidFill>
                  <a:effectLst/>
                  <a:latin typeface="Arial" panose="020B0604020202020204" pitchFamily="34" charset="0"/>
                  <a:cs typeface="Arial" panose="020B0604020202020204" pitchFamily="34" charset="0"/>
                </a:rPr>
                <a:t>Brazil</a:t>
              </a:r>
              <a:r>
                <a:rPr lang="ro-RO" sz="3200" b="0" i="0" dirty="0">
                  <a:solidFill>
                    <a:srgbClr val="111111"/>
                  </a:solidFill>
                  <a:effectLst/>
                  <a:latin typeface="Arial" panose="020B0604020202020204" pitchFamily="34" charset="0"/>
                  <a:cs typeface="Arial" panose="020B0604020202020204" pitchFamily="34" charset="0"/>
                </a:rPr>
                <a:t>: 2nd World </a:t>
              </a:r>
              <a:r>
                <a:rPr lang="ro-RO" sz="3200" b="0" i="0" dirty="0" err="1">
                  <a:solidFill>
                    <a:srgbClr val="111111"/>
                  </a:solidFill>
                  <a:effectLst/>
                  <a:latin typeface="Arial" panose="020B0604020202020204" pitchFamily="34" charset="0"/>
                  <a:cs typeface="Arial" panose="020B0604020202020204" pitchFamily="34" charset="0"/>
                </a:rPr>
                <a:t>Biotechnology</a:t>
              </a:r>
              <a:r>
                <a:rPr lang="ro-RO" sz="3200" b="0" i="0" dirty="0">
                  <a:solidFill>
                    <a:srgbClr val="111111"/>
                  </a:solidFill>
                  <a:effectLst/>
                  <a:latin typeface="Arial" panose="020B0604020202020204" pitchFamily="34" charset="0"/>
                  <a:cs typeface="Arial" panose="020B0604020202020204" pitchFamily="34" charset="0"/>
                </a:rPr>
                <a:t> </a:t>
              </a:r>
              <a:r>
                <a:rPr lang="ro-RO" sz="3200" b="0" i="0" dirty="0" err="1">
                  <a:solidFill>
                    <a:srgbClr val="111111"/>
                  </a:solidFill>
                  <a:effectLst/>
                  <a:latin typeface="Arial" panose="020B0604020202020204" pitchFamily="34" charset="0"/>
                  <a:cs typeface="Arial" panose="020B0604020202020204" pitchFamily="34" charset="0"/>
                </a:rPr>
                <a:t>Congress</a:t>
              </a:r>
              <a:r>
                <a:rPr lang="ro-RO" sz="3200" b="0" i="0" dirty="0">
                  <a:solidFill>
                    <a:srgbClr val="111111"/>
                  </a:solidFill>
                  <a:effectLst/>
                  <a:latin typeface="Arial" panose="020B0604020202020204" pitchFamily="34" charset="0"/>
                  <a:cs typeface="Arial" panose="020B0604020202020204" pitchFamily="34" charset="0"/>
                </a:rPr>
                <a:t>, </a:t>
              </a:r>
              <a:r>
                <a:rPr lang="ro-RO" sz="3200" b="0" i="0" dirty="0" err="1">
                  <a:solidFill>
                    <a:srgbClr val="111111"/>
                  </a:solidFill>
                  <a:effectLst/>
                  <a:latin typeface="Arial" panose="020B0604020202020204" pitchFamily="34" charset="0"/>
                  <a:cs typeface="Arial" panose="020B0604020202020204" pitchFamily="34" charset="0"/>
                </a:rPr>
                <a:t>December</a:t>
              </a:r>
              <a:r>
                <a:rPr lang="ro-RO" sz="3200" b="0" i="0" dirty="0">
                  <a:solidFill>
                    <a:srgbClr val="111111"/>
                  </a:solidFill>
                  <a:effectLst/>
                  <a:latin typeface="Arial" panose="020B0604020202020204" pitchFamily="34" charset="0"/>
                  <a:cs typeface="Arial" panose="020B0604020202020204" pitchFamily="34" charset="0"/>
                </a:rPr>
                <a:t> 04-06, 2017 In: Journal of </a:t>
              </a:r>
              <a:r>
                <a:rPr lang="ro-RO" sz="3200" b="0" i="0" dirty="0" err="1">
                  <a:solidFill>
                    <a:srgbClr val="111111"/>
                  </a:solidFill>
                  <a:effectLst/>
                  <a:latin typeface="Arial" panose="020B0604020202020204" pitchFamily="34" charset="0"/>
                  <a:cs typeface="Arial" panose="020B0604020202020204" pitchFamily="34" charset="0"/>
                </a:rPr>
                <a:t>Biotechnology</a:t>
              </a:r>
              <a:r>
                <a:rPr lang="ro-RO" sz="3200" b="0" i="0" dirty="0">
                  <a:solidFill>
                    <a:srgbClr val="111111"/>
                  </a:solidFill>
                  <a:effectLst/>
                  <a:latin typeface="Arial" panose="020B0604020202020204" pitchFamily="34" charset="0"/>
                  <a:cs typeface="Arial" panose="020B0604020202020204" pitchFamily="34" charset="0"/>
                </a:rPr>
                <a:t> &amp; </a:t>
              </a:r>
              <a:r>
                <a:rPr lang="ro-RO" sz="3200" b="0" i="0" dirty="0" err="1">
                  <a:solidFill>
                    <a:srgbClr val="111111"/>
                  </a:solidFill>
                  <a:effectLst/>
                  <a:latin typeface="Arial" panose="020B0604020202020204" pitchFamily="34" charset="0"/>
                  <a:cs typeface="Arial" panose="020B0604020202020204" pitchFamily="34" charset="0"/>
                </a:rPr>
                <a:t>Biomaterials</a:t>
              </a:r>
              <a:r>
                <a:rPr lang="ro-RO" sz="3200" b="0" i="0" dirty="0">
                  <a:solidFill>
                    <a:srgbClr val="111111"/>
                  </a:solidFill>
                  <a:effectLst/>
                  <a:latin typeface="Arial" panose="020B0604020202020204" pitchFamily="34" charset="0"/>
                  <a:cs typeface="Arial" panose="020B0604020202020204" pitchFamily="34" charset="0"/>
                </a:rPr>
                <a:t>, Vol. 7, </a:t>
              </a:r>
              <a:r>
                <a:rPr lang="ro-RO" sz="3200" b="0" i="0" dirty="0" err="1">
                  <a:solidFill>
                    <a:srgbClr val="111111"/>
                  </a:solidFill>
                  <a:effectLst/>
                  <a:latin typeface="Arial" panose="020B0604020202020204" pitchFamily="34" charset="0"/>
                  <a:cs typeface="Arial" panose="020B0604020202020204" pitchFamily="34" charset="0"/>
                </a:rPr>
                <a:t>Issue</a:t>
              </a:r>
              <a:r>
                <a:rPr lang="ro-RO" sz="3200" b="0" i="0" dirty="0">
                  <a:solidFill>
                    <a:srgbClr val="111111"/>
                  </a:solidFill>
                  <a:effectLst/>
                  <a:latin typeface="Arial" panose="020B0604020202020204" pitchFamily="34" charset="0"/>
                  <a:cs typeface="Arial" panose="020B0604020202020204" pitchFamily="34" charset="0"/>
                </a:rPr>
                <a:t> 6 (</a:t>
              </a:r>
              <a:r>
                <a:rPr lang="ro-RO" sz="3200" b="0" i="0" dirty="0" err="1">
                  <a:solidFill>
                    <a:srgbClr val="111111"/>
                  </a:solidFill>
                  <a:effectLst/>
                  <a:latin typeface="Arial" panose="020B0604020202020204" pitchFamily="34" charset="0"/>
                  <a:cs typeface="Arial" panose="020B0604020202020204" pitchFamily="34" charset="0"/>
                </a:rPr>
                <a:t>Suppl</a:t>
              </a:r>
              <a:r>
                <a:rPr lang="ro-RO" sz="3200" b="0" i="0" dirty="0">
                  <a:solidFill>
                    <a:srgbClr val="111111"/>
                  </a:solidFill>
                  <a:effectLst/>
                  <a:latin typeface="Arial" panose="020B0604020202020204" pitchFamily="34" charset="0"/>
                  <a:cs typeface="Arial" panose="020B0604020202020204" pitchFamily="34" charset="0"/>
                </a:rPr>
                <a:t>), pp. 69</a:t>
              </a:r>
              <a:endParaRPr lang="ro-RO" sz="3200" b="1" noProof="1">
                <a:latin typeface="Arial" charset="0"/>
                <a:ea typeface="Arial" charset="0"/>
                <a:cs typeface="Arial" charset="0"/>
              </a:endParaRPr>
            </a:p>
          </p:txBody>
        </p:sp>
        <p:sp>
          <p:nvSpPr>
            <p:cNvPr id="12" name="TextBox 11"/>
            <p:cNvSpPr txBox="1"/>
            <p:nvPr/>
          </p:nvSpPr>
          <p:spPr>
            <a:xfrm>
              <a:off x="5921644" y="1056015"/>
              <a:ext cx="18865516" cy="3785652"/>
            </a:xfrm>
            <a:prstGeom prst="rect">
              <a:avLst/>
            </a:prstGeom>
            <a:noFill/>
          </p:spPr>
          <p:txBody>
            <a:bodyPr wrap="square" rtlCol="0">
              <a:spAutoFit/>
            </a:bodyPr>
            <a:lstStyle/>
            <a:p>
              <a:pPr algn="ctr"/>
              <a:r>
                <a:rPr lang="ro-RO" sz="8000" b="1" dirty="0">
                  <a:latin typeface="Arial Black" panose="020B0A04020102020204" pitchFamily="34" charset="0"/>
                </a:rPr>
                <a:t>CONFERINȚA NAȚIONALĂ </a:t>
              </a:r>
              <a:r>
                <a:rPr lang="en-US" sz="8000" b="1" dirty="0">
                  <a:latin typeface="Arial Black" panose="020B0A04020102020204" pitchFamily="34" charset="0"/>
                </a:rPr>
                <a:t>“</a:t>
              </a:r>
              <a:r>
                <a:rPr lang="ro-RO" sz="8000" b="1" dirty="0">
                  <a:latin typeface="Arial Black" panose="020B0A04020102020204" pitchFamily="34" charset="0"/>
                </a:rPr>
                <a:t>ANIVERSAREA</a:t>
              </a:r>
              <a:r>
                <a:rPr lang="en-US" sz="8000" b="1" dirty="0">
                  <a:latin typeface="Arial Black" panose="020B0A04020102020204" pitchFamily="34" charset="0"/>
                </a:rPr>
                <a:t> ICAR”</a:t>
              </a:r>
            </a:p>
            <a:p>
              <a:pPr algn="ctr"/>
              <a:r>
                <a:rPr lang="en-US" sz="8000" b="1" dirty="0">
                  <a:latin typeface="Arial Black" panose="020B0A04020102020204" pitchFamily="34" charset="0"/>
                </a:rPr>
                <a:t>Edi</a:t>
              </a:r>
              <a:r>
                <a:rPr lang="ro-RO" sz="8000" b="1" dirty="0" err="1">
                  <a:latin typeface="Arial Black" panose="020B0A04020102020204" pitchFamily="34" charset="0"/>
                </a:rPr>
                <a:t>ția</a:t>
              </a:r>
              <a:r>
                <a:rPr lang="ro-RO" sz="8000" b="1" dirty="0">
                  <a:latin typeface="Arial Black" panose="020B0A04020102020204" pitchFamily="34" charset="0"/>
                </a:rPr>
                <a:t> IV – 29 mai 2025</a:t>
              </a:r>
              <a:endParaRPr lang="en-US" dirty="0"/>
            </a:p>
          </p:txBody>
        </p:sp>
        <p:pic>
          <p:nvPicPr>
            <p:cNvPr id="8" name="Picture 7">
              <a:extLst>
                <a:ext uri="{FF2B5EF4-FFF2-40B4-BE49-F238E27FC236}">
                  <a16:creationId xmlns:a16="http://schemas.microsoft.com/office/drawing/2014/main" id="{10EAB68E-BFB4-4878-7DA0-9D2B00388979}"/>
                </a:ext>
              </a:extLst>
            </p:cNvPr>
            <p:cNvPicPr>
              <a:picLocks noChangeAspect="1"/>
            </p:cNvPicPr>
            <p:nvPr/>
          </p:nvPicPr>
          <p:blipFill>
            <a:blip r:embed="rId3"/>
            <a:stretch>
              <a:fillRect/>
            </a:stretch>
          </p:blipFill>
          <p:spPr>
            <a:xfrm>
              <a:off x="25496273" y="1496040"/>
              <a:ext cx="4562865" cy="2148844"/>
            </a:xfrm>
            <a:prstGeom prst="rect">
              <a:avLst/>
            </a:prstGeom>
          </p:spPr>
        </p:pic>
        <p:pic>
          <p:nvPicPr>
            <p:cNvPr id="3" name="Picture 2">
              <a:extLst>
                <a:ext uri="{FF2B5EF4-FFF2-40B4-BE49-F238E27FC236}">
                  <a16:creationId xmlns:a16="http://schemas.microsoft.com/office/drawing/2014/main" id="{5CECBE27-9E0A-9577-B9AB-5F9F35767275}"/>
                </a:ext>
              </a:extLst>
            </p:cNvPr>
            <p:cNvPicPr>
              <a:picLocks noChangeAspect="1"/>
            </p:cNvPicPr>
            <p:nvPr/>
          </p:nvPicPr>
          <p:blipFill>
            <a:blip r:embed="rId4">
              <a:extLst>
                <a:ext uri="{BEBA8EAE-BF5A-486C-A8C5-ECC9F3942E4B}">
                  <a14:imgProps xmlns:a14="http://schemas.microsoft.com/office/drawing/2010/main">
                    <a14:imgLayer r:embed="rId5">
                      <a14:imgEffect>
                        <a14:brightnessContrast bright="19000"/>
                      </a14:imgEffect>
                    </a14:imgLayer>
                  </a14:imgProps>
                </a:ext>
                <a:ext uri="{28A0092B-C50C-407E-A947-70E740481C1C}">
                  <a14:useLocalDpi xmlns:a14="http://schemas.microsoft.com/office/drawing/2010/main" val="0"/>
                </a:ext>
              </a:extLst>
            </a:blip>
            <a:srcRect/>
            <a:stretch>
              <a:fillRect/>
            </a:stretch>
          </p:blipFill>
          <p:spPr bwMode="auto">
            <a:xfrm>
              <a:off x="5644886" y="24482552"/>
              <a:ext cx="8335126" cy="4524284"/>
            </a:xfrm>
            <a:prstGeom prst="rect">
              <a:avLst/>
            </a:prstGeom>
            <a:noFill/>
          </p:spPr>
        </p:pic>
        <p:pic>
          <p:nvPicPr>
            <p:cNvPr id="4" name="Picture 3">
              <a:extLst>
                <a:ext uri="{FF2B5EF4-FFF2-40B4-BE49-F238E27FC236}">
                  <a16:creationId xmlns:a16="http://schemas.microsoft.com/office/drawing/2014/main" id="{6971779B-0E7E-65C2-277B-ECD53D541E15}"/>
                </a:ext>
              </a:extLst>
            </p:cNvPr>
            <p:cNvPicPr>
              <a:picLocks noChangeAspect="1"/>
            </p:cNvPicPr>
            <p:nvPr/>
          </p:nvPicPr>
          <p:blipFill>
            <a:blip r:embed="rId6">
              <a:extLst>
                <a:ext uri="{BEBA8EAE-BF5A-486C-A8C5-ECC9F3942E4B}">
                  <a14:imgProps xmlns:a14="http://schemas.microsoft.com/office/drawing/2010/main">
                    <a14:imgLayer r:embed="rId7">
                      <a14:imgEffect>
                        <a14:brightnessContrast bright="22000"/>
                      </a14:imgEffect>
                    </a14:imgLayer>
                  </a14:imgProps>
                </a:ext>
                <a:ext uri="{28A0092B-C50C-407E-A947-70E740481C1C}">
                  <a14:useLocalDpi xmlns:a14="http://schemas.microsoft.com/office/drawing/2010/main" val="0"/>
                </a:ext>
              </a:extLst>
            </a:blip>
            <a:srcRect/>
            <a:stretch>
              <a:fillRect/>
            </a:stretch>
          </p:blipFill>
          <p:spPr bwMode="auto">
            <a:xfrm>
              <a:off x="16883062" y="24410362"/>
              <a:ext cx="8613211" cy="4366483"/>
            </a:xfrm>
            <a:prstGeom prst="rect">
              <a:avLst/>
            </a:prstGeom>
            <a:noFill/>
          </p:spPr>
        </p:pic>
      </p:grpSp>
    </p:spTree>
    <p:extLst>
      <p:ext uri="{BB962C8B-B14F-4D97-AF65-F5344CB8AC3E}">
        <p14:creationId xmlns:p14="http://schemas.microsoft.com/office/powerpoint/2010/main" val="1478231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1159</TotalTime>
  <Words>832</Words>
  <Application>Microsoft Office PowerPoint</Application>
  <PresentationFormat>Custom</PresentationFormat>
  <Paragraphs>35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Calibri</vt:lpstr>
      <vt:lpstr>Calibri Light</vt:lpstr>
      <vt:lpstr>Montserrat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Ioana</cp:lastModifiedBy>
  <cp:revision>185</cp:revision>
  <cp:lastPrinted>2020-03-30T08:43:16Z</cp:lastPrinted>
  <dcterms:created xsi:type="dcterms:W3CDTF">2015-08-26T05:25:30Z</dcterms:created>
  <dcterms:modified xsi:type="dcterms:W3CDTF">2025-04-30T08:20:36Z</dcterms:modified>
</cp:coreProperties>
</file>