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80513" cy="151923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til luminos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2" d="100"/>
          <a:sy n="52" d="100"/>
        </p:scale>
        <p:origin x="330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539" y="2486346"/>
            <a:ext cx="7803436" cy="5289197"/>
          </a:xfrm>
        </p:spPr>
        <p:txBody>
          <a:bodyPr anchor="b"/>
          <a:lstStyle>
            <a:lvl1pPr algn="ctr"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7564" y="7979515"/>
            <a:ext cx="6885385" cy="3667973"/>
          </a:xfrm>
        </p:spPr>
        <p:txBody>
          <a:bodyPr/>
          <a:lstStyle>
            <a:lvl1pPr marL="0" indent="0" algn="ctr">
              <a:buNone/>
              <a:defRPr sz="2410"/>
            </a:lvl1pPr>
            <a:lvl2pPr marL="459029" indent="0" algn="ctr">
              <a:buNone/>
              <a:defRPr sz="2008"/>
            </a:lvl2pPr>
            <a:lvl3pPr marL="918058" indent="0" algn="ctr">
              <a:buNone/>
              <a:defRPr sz="1807"/>
            </a:lvl3pPr>
            <a:lvl4pPr marL="1377086" indent="0" algn="ctr">
              <a:buNone/>
              <a:defRPr sz="1606"/>
            </a:lvl4pPr>
            <a:lvl5pPr marL="1836115" indent="0" algn="ctr">
              <a:buNone/>
              <a:defRPr sz="1606"/>
            </a:lvl5pPr>
            <a:lvl6pPr marL="2295144" indent="0" algn="ctr">
              <a:buNone/>
              <a:defRPr sz="1606"/>
            </a:lvl6pPr>
            <a:lvl7pPr marL="2754173" indent="0" algn="ctr">
              <a:buNone/>
              <a:defRPr sz="1606"/>
            </a:lvl7pPr>
            <a:lvl8pPr marL="3213202" indent="0" algn="ctr">
              <a:buNone/>
              <a:defRPr sz="1606"/>
            </a:lvl8pPr>
            <a:lvl9pPr marL="3672230" indent="0" algn="ctr">
              <a:buNone/>
              <a:defRPr sz="160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794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4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9805" y="808853"/>
            <a:ext cx="1979548" cy="128748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161" y="808853"/>
            <a:ext cx="5823888" cy="1287483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97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3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379" y="3787548"/>
            <a:ext cx="7918192" cy="6319605"/>
          </a:xfrm>
        </p:spPr>
        <p:txBody>
          <a:bodyPr anchor="b"/>
          <a:lstStyle>
            <a:lvl1pPr>
              <a:defRPr sz="602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6379" y="10166939"/>
            <a:ext cx="7918192" cy="3323331"/>
          </a:xfrm>
        </p:spPr>
        <p:txBody>
          <a:bodyPr/>
          <a:lstStyle>
            <a:lvl1pPr marL="0" indent="0">
              <a:buNone/>
              <a:defRPr sz="2410">
                <a:solidFill>
                  <a:schemeClr val="tx1"/>
                </a:solidFill>
              </a:defRPr>
            </a:lvl1pPr>
            <a:lvl2pPr marL="459029" indent="0">
              <a:buNone/>
              <a:defRPr sz="2008">
                <a:solidFill>
                  <a:schemeClr val="tx1">
                    <a:tint val="75000"/>
                  </a:schemeClr>
                </a:solidFill>
              </a:defRPr>
            </a:lvl2pPr>
            <a:lvl3pPr marL="918058" indent="0">
              <a:buNone/>
              <a:defRPr sz="1807">
                <a:solidFill>
                  <a:schemeClr val="tx1">
                    <a:tint val="75000"/>
                  </a:schemeClr>
                </a:solidFill>
              </a:defRPr>
            </a:lvl3pPr>
            <a:lvl4pPr marL="1377086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4pPr>
            <a:lvl5pPr marL="1836115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5pPr>
            <a:lvl6pPr marL="2295144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6pPr>
            <a:lvl7pPr marL="2754173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7pPr>
            <a:lvl8pPr marL="3213202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8pPr>
            <a:lvl9pPr marL="3672230" indent="0">
              <a:buNone/>
              <a:defRPr sz="160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1160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7635" y="4044267"/>
            <a:ext cx="3901718" cy="9639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43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808857"/>
            <a:ext cx="7918192" cy="29364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57" y="3724243"/>
            <a:ext cx="3883787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57" y="5549437"/>
            <a:ext cx="3883787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635" y="3724243"/>
            <a:ext cx="3902914" cy="1825194"/>
          </a:xfrm>
        </p:spPr>
        <p:txBody>
          <a:bodyPr anchor="b"/>
          <a:lstStyle>
            <a:lvl1pPr marL="0" indent="0">
              <a:buNone/>
              <a:defRPr sz="2410" b="1"/>
            </a:lvl1pPr>
            <a:lvl2pPr marL="459029" indent="0">
              <a:buNone/>
              <a:defRPr sz="2008" b="1"/>
            </a:lvl2pPr>
            <a:lvl3pPr marL="918058" indent="0">
              <a:buNone/>
              <a:defRPr sz="1807" b="1"/>
            </a:lvl3pPr>
            <a:lvl4pPr marL="1377086" indent="0">
              <a:buNone/>
              <a:defRPr sz="1606" b="1"/>
            </a:lvl4pPr>
            <a:lvl5pPr marL="1836115" indent="0">
              <a:buNone/>
              <a:defRPr sz="1606" b="1"/>
            </a:lvl5pPr>
            <a:lvl6pPr marL="2295144" indent="0">
              <a:buNone/>
              <a:defRPr sz="1606" b="1"/>
            </a:lvl6pPr>
            <a:lvl7pPr marL="2754173" indent="0">
              <a:buNone/>
              <a:defRPr sz="1606" b="1"/>
            </a:lvl7pPr>
            <a:lvl8pPr marL="3213202" indent="0">
              <a:buNone/>
              <a:defRPr sz="1606" b="1"/>
            </a:lvl8pPr>
            <a:lvl9pPr marL="3672230" indent="0">
              <a:buNone/>
              <a:defRPr sz="1606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7635" y="5549437"/>
            <a:ext cx="3902914" cy="81623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8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16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914" y="2187424"/>
            <a:ext cx="4647635" cy="10796433"/>
          </a:xfrm>
        </p:spPr>
        <p:txBody>
          <a:bodyPr/>
          <a:lstStyle>
            <a:lvl1pPr>
              <a:defRPr sz="3213"/>
            </a:lvl1pPr>
            <a:lvl2pPr>
              <a:defRPr sz="2811"/>
            </a:lvl2pPr>
            <a:lvl3pPr>
              <a:defRPr sz="2410"/>
            </a:lvl3pPr>
            <a:lvl4pPr>
              <a:defRPr sz="2008"/>
            </a:lvl4pPr>
            <a:lvl5pPr>
              <a:defRPr sz="2008"/>
            </a:lvl5pPr>
            <a:lvl6pPr>
              <a:defRPr sz="2008"/>
            </a:lvl6pPr>
            <a:lvl7pPr>
              <a:defRPr sz="2008"/>
            </a:lvl7pPr>
            <a:lvl8pPr>
              <a:defRPr sz="2008"/>
            </a:lvl8pPr>
            <a:lvl9pPr>
              <a:defRPr sz="2008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6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356" y="1012825"/>
            <a:ext cx="2960954" cy="3544888"/>
          </a:xfrm>
        </p:spPr>
        <p:txBody>
          <a:bodyPr anchor="b"/>
          <a:lstStyle>
            <a:lvl1pPr>
              <a:defRPr sz="321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902914" y="2187424"/>
            <a:ext cx="4647635" cy="10796433"/>
          </a:xfrm>
        </p:spPr>
        <p:txBody>
          <a:bodyPr anchor="t"/>
          <a:lstStyle>
            <a:lvl1pPr marL="0" indent="0">
              <a:buNone/>
              <a:defRPr sz="3213"/>
            </a:lvl1pPr>
            <a:lvl2pPr marL="459029" indent="0">
              <a:buNone/>
              <a:defRPr sz="2811"/>
            </a:lvl2pPr>
            <a:lvl3pPr marL="918058" indent="0">
              <a:buNone/>
              <a:defRPr sz="2410"/>
            </a:lvl3pPr>
            <a:lvl4pPr marL="1377086" indent="0">
              <a:buNone/>
              <a:defRPr sz="2008"/>
            </a:lvl4pPr>
            <a:lvl5pPr marL="1836115" indent="0">
              <a:buNone/>
              <a:defRPr sz="2008"/>
            </a:lvl5pPr>
            <a:lvl6pPr marL="2295144" indent="0">
              <a:buNone/>
              <a:defRPr sz="2008"/>
            </a:lvl6pPr>
            <a:lvl7pPr marL="2754173" indent="0">
              <a:buNone/>
              <a:defRPr sz="2008"/>
            </a:lvl7pPr>
            <a:lvl8pPr marL="3213202" indent="0">
              <a:buNone/>
              <a:defRPr sz="2008"/>
            </a:lvl8pPr>
            <a:lvl9pPr marL="3672230" indent="0">
              <a:buNone/>
              <a:defRPr sz="200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2356" y="4557713"/>
            <a:ext cx="2960954" cy="8443726"/>
          </a:xfrm>
        </p:spPr>
        <p:txBody>
          <a:bodyPr/>
          <a:lstStyle>
            <a:lvl1pPr marL="0" indent="0">
              <a:buNone/>
              <a:defRPr sz="1606"/>
            </a:lvl1pPr>
            <a:lvl2pPr marL="459029" indent="0">
              <a:buNone/>
              <a:defRPr sz="1406"/>
            </a:lvl2pPr>
            <a:lvl3pPr marL="918058" indent="0">
              <a:buNone/>
              <a:defRPr sz="1205"/>
            </a:lvl3pPr>
            <a:lvl4pPr marL="1377086" indent="0">
              <a:buNone/>
              <a:defRPr sz="1004"/>
            </a:lvl4pPr>
            <a:lvl5pPr marL="1836115" indent="0">
              <a:buNone/>
              <a:defRPr sz="1004"/>
            </a:lvl5pPr>
            <a:lvl6pPr marL="2295144" indent="0">
              <a:buNone/>
              <a:defRPr sz="1004"/>
            </a:lvl6pPr>
            <a:lvl7pPr marL="2754173" indent="0">
              <a:buNone/>
              <a:defRPr sz="1004"/>
            </a:lvl7pPr>
            <a:lvl8pPr marL="3213202" indent="0">
              <a:buNone/>
              <a:defRPr sz="1004"/>
            </a:lvl8pPr>
            <a:lvl9pPr marL="3672230" indent="0">
              <a:buNone/>
              <a:defRPr sz="1004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21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1161" y="808857"/>
            <a:ext cx="7918192" cy="29364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1161" y="4044267"/>
            <a:ext cx="7918192" cy="9639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1160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A2A3C-5716-4556-9FE0-DD4B3B8C964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1045" y="14081084"/>
            <a:ext cx="3098423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83738" y="14081084"/>
            <a:ext cx="2065615" cy="8088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68C-F196-41E9-9474-EAD774B9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19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8058" rtl="0" eaLnBrk="1" latinLnBrk="0" hangingPunct="1">
        <a:lnSpc>
          <a:spcPct val="90000"/>
        </a:lnSpc>
        <a:spcBef>
          <a:spcPct val="0"/>
        </a:spcBef>
        <a:buNone/>
        <a:defRPr sz="441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9514" indent="-229514" algn="l" defTabSz="918058" rtl="0" eaLnBrk="1" latinLnBrk="0" hangingPunct="1">
        <a:lnSpc>
          <a:spcPct val="90000"/>
        </a:lnSpc>
        <a:spcBef>
          <a:spcPts val="1004"/>
        </a:spcBef>
        <a:buFont typeface="Arial" panose="020B0604020202020204" pitchFamily="34" charset="0"/>
        <a:buChar char="•"/>
        <a:defRPr sz="2811" kern="1200">
          <a:solidFill>
            <a:schemeClr val="tx1"/>
          </a:solidFill>
          <a:latin typeface="+mn-lt"/>
          <a:ea typeface="+mn-ea"/>
          <a:cs typeface="+mn-cs"/>
        </a:defRPr>
      </a:lvl1pPr>
      <a:lvl2pPr marL="688543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410" kern="1200">
          <a:solidFill>
            <a:schemeClr val="tx1"/>
          </a:solidFill>
          <a:latin typeface="+mn-lt"/>
          <a:ea typeface="+mn-ea"/>
          <a:cs typeface="+mn-cs"/>
        </a:defRPr>
      </a:lvl2pPr>
      <a:lvl3pPr marL="1147572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2008" kern="1200">
          <a:solidFill>
            <a:schemeClr val="tx1"/>
          </a:solidFill>
          <a:latin typeface="+mn-lt"/>
          <a:ea typeface="+mn-ea"/>
          <a:cs typeface="+mn-cs"/>
        </a:defRPr>
      </a:lvl3pPr>
      <a:lvl4pPr marL="1606601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2065630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524658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983687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442716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901745" indent="-229514" algn="l" defTabSz="918058" rtl="0" eaLnBrk="1" latinLnBrk="0" hangingPunct="1">
        <a:lnSpc>
          <a:spcPct val="90000"/>
        </a:lnSpc>
        <a:spcBef>
          <a:spcPts val="502"/>
        </a:spcBef>
        <a:buFont typeface="Arial" panose="020B0604020202020204" pitchFamily="34" charset="0"/>
        <a:buChar char="•"/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1pPr>
      <a:lvl2pPr marL="459029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2pPr>
      <a:lvl3pPr marL="918058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3pPr>
      <a:lvl4pPr marL="1377086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4pPr>
      <a:lvl5pPr marL="1836115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5pPr>
      <a:lvl6pPr marL="2295144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6pPr>
      <a:lvl7pPr marL="2754173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7pPr>
      <a:lvl8pPr marL="3213202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8pPr>
      <a:lvl9pPr marL="3672230" algn="l" defTabSz="918058" rtl="0" eaLnBrk="1" latinLnBrk="0" hangingPunct="1">
        <a:defRPr sz="180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iosob.gabriel@gmail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l="-97000" r="-9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8370" y="1897133"/>
            <a:ext cx="7795463" cy="902606"/>
          </a:xfrm>
        </p:spPr>
        <p:txBody>
          <a:bodyPr>
            <a:noAutofit/>
          </a:bodyPr>
          <a:lstStyle/>
          <a:p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EVALUAREA IMPACTULUI SCHIMBĂRILOR CLIMATICE ASUPRA POPULAȚIILOR ȘI PAGUBELOR PROVOCATE DE PRINCIPALII DĂUNĂTORI AI FASOLEI: O TRECERE ÎN REVISTĂ A LITERATURII DE SPECIALITATE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51" y="140268"/>
            <a:ext cx="1417690" cy="1834013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13051" y="1974281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9385" y="288742"/>
            <a:ext cx="6413516" cy="817013"/>
          </a:xfrm>
        </p:spPr>
        <p:txBody>
          <a:bodyPr>
            <a:noAutofit/>
          </a:bodyPr>
          <a:lstStyle/>
          <a:p>
            <a:r>
              <a:rPr lang="ro-RO" sz="2400" b="1" dirty="0"/>
              <a:t>ACADEMIA DE ȘTIINȚE AGRICOLE ȘI SILVICE </a:t>
            </a:r>
            <a:endParaRPr lang="en-US" sz="2400" b="1" dirty="0"/>
          </a:p>
          <a:p>
            <a:r>
              <a:rPr lang="ro-RO" sz="2400" b="1" dirty="0"/>
              <a:t>“</a:t>
            </a:r>
            <a:r>
              <a:rPr lang="ro-RO" sz="2400" b="1" i="1" dirty="0"/>
              <a:t>GHEORGHE IONESCU ȘIȘEȘTI</a:t>
            </a:r>
            <a:r>
              <a:rPr lang="en-US" sz="2400" b="1" dirty="0"/>
              <a:t>”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49384" y="1166356"/>
            <a:ext cx="6039264" cy="54345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8058" rtl="0" eaLnBrk="1" latinLnBrk="0" hangingPunct="1">
              <a:lnSpc>
                <a:spcPct val="90000"/>
              </a:lnSpc>
              <a:spcBef>
                <a:spcPts val="1004"/>
              </a:spcBef>
              <a:buFont typeface="Arial" panose="020B0604020202020204" pitchFamily="34" charset="0"/>
              <a:buNone/>
              <a:defRPr sz="241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9029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200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58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80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7086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36115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95144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54173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13202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72230" indent="0" algn="ctr" defTabSz="918058" rtl="0" eaLnBrk="1" latinLnBrk="0" hangingPunct="1">
              <a:lnSpc>
                <a:spcPct val="90000"/>
              </a:lnSpc>
              <a:spcBef>
                <a:spcPts val="502"/>
              </a:spcBef>
              <a:buFont typeface="Arial" panose="020B0604020202020204" pitchFamily="34" charset="0"/>
              <a:buNone/>
              <a:defRPr sz="16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2200" b="1" dirty="0"/>
              <a:t>STAȚIUNEA DE CERCETARE-DEZVOLTARE PENTRU LEGUMICULTURĂ BACĂU</a:t>
            </a:r>
            <a:endParaRPr lang="en-US" sz="22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31332" y="3378907"/>
            <a:ext cx="7803436" cy="2578510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REZUMAT</a:t>
            </a:r>
          </a:p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Această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prezintă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care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climatice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afectează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populațiile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dăunători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și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daunele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rezultate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fasole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o-RO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fost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utilizat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căutare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sistematică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bazele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date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academice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și în Google Scholar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folosind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cuvinte-cheie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precum "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schimbări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climatice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fasole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comună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", "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dăunător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evidențiază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care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schimbările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și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precipitațiile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pot afecta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abundența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distribuția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și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fenologia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dăunătorilor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asemenea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lucrarea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prezintă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strategii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gestionare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dăunătorilor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culturile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fasole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în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condițiile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schimbărilor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climatice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punând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accentul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abordări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durabile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și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ecologice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o-RO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400" b="1" dirty="0">
                <a:latin typeface="+mn-lt"/>
                <a:cs typeface="Times New Roman" panose="02020603050405020304" pitchFamily="18" charset="0"/>
              </a:rPr>
              <a:t>În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concluzie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articolul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ro-RO" sz="1400" b="1" dirty="0">
                <a:latin typeface="+mn-lt"/>
                <a:cs typeface="Times New Roman" panose="02020603050405020304" pitchFamily="18" charset="0"/>
              </a:rPr>
              <a:t>evidențiază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nevoia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urgentă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de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strategii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care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să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răspundă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consecințelor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pe care le au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schimbările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climatice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asupra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culturii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de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fasole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, în special cu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privire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la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aspectele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 legate de </a:t>
            </a:r>
            <a:r>
              <a:rPr lang="en-US" sz="1400" b="1" dirty="0" err="1">
                <a:latin typeface="+mn-lt"/>
                <a:cs typeface="Times New Roman" panose="02020603050405020304" pitchFamily="18" charset="0"/>
              </a:rPr>
              <a:t>dăunători</a:t>
            </a:r>
            <a:r>
              <a:rPr lang="en-US" sz="1400" b="1" dirty="0">
                <a:latin typeface="+mn-lt"/>
                <a:cs typeface="Times New Roman" panose="02020603050405020304" pitchFamily="18" charset="0"/>
              </a:rPr>
              <a:t>.</a:t>
            </a:r>
            <a:endParaRPr lang="ro-RO" sz="1400" b="1" dirty="0"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7326" y="14484489"/>
            <a:ext cx="8640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604481" y="14484489"/>
            <a:ext cx="58571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/>
              <a:t>CONFERINTA ANIVERSARA ICAR</a:t>
            </a:r>
            <a:r>
              <a:rPr lang="ro-RO" sz="2000" b="1" dirty="0"/>
              <a:t> ed. III</a:t>
            </a:r>
            <a:endParaRPr lang="en-US" sz="2000" b="1" dirty="0"/>
          </a:p>
          <a:p>
            <a:pPr algn="ctr"/>
            <a:r>
              <a:rPr lang="en-US" sz="2000" b="1" dirty="0" err="1"/>
              <a:t>Bucuresti</a:t>
            </a:r>
            <a:r>
              <a:rPr lang="en-US" sz="2000" b="1" dirty="0"/>
              <a:t>, 30 </a:t>
            </a:r>
            <a:r>
              <a:rPr lang="en-US" sz="2000" b="1" dirty="0" err="1"/>
              <a:t>mai</a:t>
            </a:r>
            <a:r>
              <a:rPr lang="en-US" sz="2000" b="1" dirty="0"/>
              <a:t> 2024</a:t>
            </a: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623360" y="10856494"/>
            <a:ext cx="7803436" cy="1648724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n-US" sz="1800" dirty="0"/>
          </a:p>
          <a:p>
            <a:pPr algn="just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</a:p>
          <a:p>
            <a:pPr marL="342900" indent="-342900" algn="just">
              <a:buAutoNum type="arabicPeriod"/>
            </a:pPr>
            <a:r>
              <a:rPr lang="ro-RO" sz="1200" dirty="0">
                <a:latin typeface="+mn-lt"/>
              </a:rPr>
              <a:t>Înțelegerea conexiunilor complexe dintre factorii climatici și dinamica dăunătorilor este esențială pentru dezvoltarea unor strategii eficiente de gestionare a dăunătorilor. Sunt necesare soiuri rezistente, agenți de control biologic și practici inteligente din punct de vedere climatic pentru a controla provocările generate de condițiile de mediu în schimbare.</a:t>
            </a:r>
          </a:p>
          <a:p>
            <a:pPr marL="342900" indent="-342900" algn="just">
              <a:buAutoNum type="arabicPeriod"/>
            </a:pPr>
            <a:r>
              <a:rPr lang="ro-RO" sz="1200" dirty="0">
                <a:latin typeface="+mn-lt"/>
              </a:rPr>
              <a:t>Această lucrare face apel la dezvoltarea de soiuri rezistente la schimbările climatice și la implementarea unor sisteme de cultură avansate pentru a asigura o producție durabilă.</a:t>
            </a:r>
          </a:p>
          <a:p>
            <a:pPr marL="342900" indent="-342900" algn="just">
              <a:buAutoNum type="arabicPeriod"/>
            </a:pPr>
            <a:r>
              <a:rPr lang="ro-RO" sz="1200" dirty="0">
                <a:latin typeface="+mn-lt"/>
              </a:rPr>
              <a:t>Abordarea provocărilor legate de schimbările climatice asupra culturii de fasole necesită o combinație de soluții tehnologice, de investiții și de reglementări politice la nivel local și mondial.</a:t>
            </a:r>
            <a:endParaRPr lang="en-US" sz="2000" dirty="0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31332" y="12829180"/>
            <a:ext cx="7803436" cy="1542202"/>
          </a:xfrm>
          <a:prstGeom prst="rect">
            <a:avLst/>
          </a:prstGeom>
          <a:ln w="22225">
            <a:solidFill>
              <a:schemeClr val="tx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805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600" indent="-228600" algn="just">
              <a:buFont typeface="+mj-lt"/>
              <a:buAutoNum type="arabicPeriod"/>
            </a:pPr>
            <a:r>
              <a:rPr lang="ro-RO" sz="600" dirty="0" err="1">
                <a:latin typeface="+mn-lt"/>
              </a:rPr>
              <a:t>Alizamani</a:t>
            </a:r>
            <a:r>
              <a:rPr lang="ro-RO" sz="600" dirty="0">
                <a:latin typeface="+mn-lt"/>
              </a:rPr>
              <a:t>, T, A </a:t>
            </a:r>
            <a:r>
              <a:rPr lang="ro-RO" sz="600" dirty="0" err="1">
                <a:latin typeface="+mn-lt"/>
              </a:rPr>
              <a:t>Fazeli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M </a:t>
            </a:r>
            <a:r>
              <a:rPr lang="ro-RO" sz="600" dirty="0" err="1">
                <a:latin typeface="+mn-lt"/>
              </a:rPr>
              <a:t>Mirab-balou</a:t>
            </a:r>
            <a:r>
              <a:rPr lang="ro-RO" sz="600" dirty="0">
                <a:latin typeface="+mn-lt"/>
              </a:rPr>
              <a:t>. 2022. “</a:t>
            </a:r>
            <a:r>
              <a:rPr lang="ro-RO" sz="600" dirty="0" err="1">
                <a:latin typeface="+mn-lt"/>
              </a:rPr>
              <a:t>Evaluation</a:t>
            </a:r>
            <a:r>
              <a:rPr lang="ro-RO" sz="600" dirty="0">
                <a:latin typeface="+mn-lt"/>
              </a:rPr>
              <a:t> of </a:t>
            </a:r>
            <a:r>
              <a:rPr lang="ro-RO" sz="600" dirty="0" err="1">
                <a:latin typeface="+mn-lt"/>
              </a:rPr>
              <a:t>Resistance</a:t>
            </a:r>
            <a:r>
              <a:rPr lang="ro-RO" sz="600" dirty="0">
                <a:latin typeface="+mn-lt"/>
              </a:rPr>
              <a:t> of </a:t>
            </a:r>
            <a:r>
              <a:rPr lang="ro-RO" sz="600" dirty="0" err="1">
                <a:latin typeface="+mn-lt"/>
              </a:rPr>
              <a:t>Bean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Cultivars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to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Greenhouse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Whitefly</a:t>
            </a:r>
            <a:r>
              <a:rPr lang="ro-RO" sz="600" dirty="0">
                <a:latin typeface="+mn-lt"/>
              </a:rPr>
              <a:t>, Trialeurodes Vaporariorum </a:t>
            </a:r>
            <a:r>
              <a:rPr lang="ro-RO" sz="600" dirty="0" err="1">
                <a:latin typeface="+mn-lt"/>
              </a:rPr>
              <a:t>Westwood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under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Greenhouse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Conditions</a:t>
            </a:r>
            <a:r>
              <a:rPr lang="ro-RO" sz="600" dirty="0">
                <a:latin typeface="+mn-lt"/>
              </a:rPr>
              <a:t>.” Plant </a:t>
            </a:r>
            <a:r>
              <a:rPr lang="ro-RO" sz="600" dirty="0" err="1">
                <a:latin typeface="+mn-lt"/>
              </a:rPr>
              <a:t>Pests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Research</a:t>
            </a:r>
            <a:r>
              <a:rPr lang="ro-RO" sz="600" dirty="0">
                <a:latin typeface="+mn-lt"/>
              </a:rPr>
              <a:t> 11 (4): 39–49.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o-RO" sz="600" dirty="0">
                <a:latin typeface="+mn-lt"/>
              </a:rPr>
              <a:t>Călin, Maria, Tina Oana Cristea, Silvica Ambarus, Creola Brezeanu, Petre Marian Brezeanu, Maria Prisecaru,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George Florin </a:t>
            </a:r>
            <a:r>
              <a:rPr lang="ro-RO" sz="600" dirty="0" err="1">
                <a:latin typeface="+mn-lt"/>
              </a:rPr>
              <a:t>Şova</a:t>
            </a:r>
            <a:r>
              <a:rPr lang="ro-RO" sz="600" dirty="0">
                <a:latin typeface="+mn-lt"/>
              </a:rPr>
              <a:t>. 2012. “STUDY ON ATTACKS OF TOMATO FRUITWORM (HELICOVERPA ARMIGERA HÜBNER) IN VEGETABLE PLANTS.” </a:t>
            </a:r>
            <a:r>
              <a:rPr lang="ro-RO" sz="600" dirty="0" err="1">
                <a:latin typeface="+mn-lt"/>
              </a:rPr>
              <a:t>Scientific</a:t>
            </a:r>
            <a:r>
              <a:rPr lang="ro-RO" sz="600" dirty="0">
                <a:latin typeface="+mn-lt"/>
              </a:rPr>
              <a:t> Studies &amp; </a:t>
            </a:r>
            <a:r>
              <a:rPr lang="ro-RO" sz="600" dirty="0" err="1">
                <a:latin typeface="+mn-lt"/>
              </a:rPr>
              <a:t>Research</a:t>
            </a:r>
            <a:r>
              <a:rPr lang="ro-RO" sz="600" dirty="0">
                <a:latin typeface="+mn-lt"/>
              </a:rPr>
              <a:t>. </a:t>
            </a:r>
            <a:r>
              <a:rPr lang="ro-RO" sz="600" dirty="0" err="1">
                <a:latin typeface="+mn-lt"/>
              </a:rPr>
              <a:t>Series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Biology</a:t>
            </a:r>
            <a:r>
              <a:rPr lang="ro-RO" sz="600" dirty="0">
                <a:latin typeface="+mn-lt"/>
              </a:rPr>
              <a:t>/Studii Si </a:t>
            </a:r>
            <a:r>
              <a:rPr lang="ro-RO" sz="600" dirty="0" err="1">
                <a:latin typeface="+mn-lt"/>
              </a:rPr>
              <a:t>Cercetari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Stiintifice</a:t>
            </a:r>
            <a:r>
              <a:rPr lang="ro-RO" sz="600" dirty="0">
                <a:latin typeface="+mn-lt"/>
              </a:rPr>
              <a:t>. Seria Biologie 21 (2).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600" dirty="0" err="1">
                <a:latin typeface="+mn-lt"/>
              </a:rPr>
              <a:t>Etana</a:t>
            </a:r>
            <a:r>
              <a:rPr lang="en-US" sz="600" dirty="0">
                <a:latin typeface="+mn-lt"/>
              </a:rPr>
              <a:t>, </a:t>
            </a:r>
            <a:r>
              <a:rPr lang="en-US" sz="600" dirty="0" err="1">
                <a:latin typeface="+mn-lt"/>
              </a:rPr>
              <a:t>Daba</a:t>
            </a:r>
            <a:r>
              <a:rPr lang="en-US" sz="600" dirty="0">
                <a:latin typeface="+mn-lt"/>
              </a:rPr>
              <a:t>. 2022. “Major Insect Pests and Diseases in Common Bean (Phaseolus Vulgaris L.) Production in Ethiopia.” Frontiers 2 (2): 79–87.</a:t>
            </a:r>
            <a:endParaRPr lang="ro-RO" sz="600" dirty="0">
              <a:latin typeface="+mn-lt"/>
            </a:endParaRPr>
          </a:p>
          <a:p>
            <a:pPr marL="228600" indent="-228600" algn="just">
              <a:buFont typeface="+mj-lt"/>
              <a:buAutoNum type="arabicPeriod"/>
            </a:pPr>
            <a:r>
              <a:rPr lang="ro-RO" sz="600" dirty="0">
                <a:latin typeface="+mn-lt"/>
              </a:rPr>
              <a:t>Gamal, </a:t>
            </a:r>
            <a:r>
              <a:rPr lang="ro-RO" sz="600" dirty="0" err="1">
                <a:latin typeface="+mn-lt"/>
              </a:rPr>
              <a:t>Enas</a:t>
            </a:r>
            <a:r>
              <a:rPr lang="ro-RO" sz="600" dirty="0">
                <a:latin typeface="+mn-lt"/>
              </a:rPr>
              <a:t>, Ahmed Salman,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Mohamed AA Abdel-Rahman. 2022. “Impact of </a:t>
            </a:r>
            <a:r>
              <a:rPr lang="ro-RO" sz="600" dirty="0" err="1">
                <a:latin typeface="+mn-lt"/>
              </a:rPr>
              <a:t>Hymenopterous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Parasitoids</a:t>
            </a:r>
            <a:r>
              <a:rPr lang="ro-RO" sz="600" dirty="0">
                <a:latin typeface="+mn-lt"/>
              </a:rPr>
              <a:t> (</a:t>
            </a:r>
            <a:r>
              <a:rPr lang="ro-RO" sz="600" dirty="0" err="1">
                <a:latin typeface="+mn-lt"/>
              </a:rPr>
              <a:t>Hymenoptera</a:t>
            </a:r>
            <a:r>
              <a:rPr lang="ro-RO" sz="600" dirty="0">
                <a:latin typeface="+mn-lt"/>
              </a:rPr>
              <a:t>: </a:t>
            </a:r>
            <a:r>
              <a:rPr lang="ro-RO" sz="600" dirty="0" err="1">
                <a:latin typeface="+mn-lt"/>
              </a:rPr>
              <a:t>Aphidiidae</a:t>
            </a:r>
            <a:r>
              <a:rPr lang="ro-RO" sz="600" dirty="0">
                <a:latin typeface="+mn-lt"/>
              </a:rPr>
              <a:t>) </a:t>
            </a:r>
            <a:r>
              <a:rPr lang="ro-RO" sz="600" dirty="0" err="1">
                <a:latin typeface="+mn-lt"/>
              </a:rPr>
              <a:t>Attacking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the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Cowpea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Aphid</a:t>
            </a:r>
            <a:r>
              <a:rPr lang="ro-RO" sz="600" dirty="0">
                <a:latin typeface="+mn-lt"/>
              </a:rPr>
              <a:t>, Aphis </a:t>
            </a:r>
            <a:r>
              <a:rPr lang="ro-RO" sz="600" dirty="0" err="1">
                <a:latin typeface="+mn-lt"/>
              </a:rPr>
              <a:t>Craccivora</a:t>
            </a:r>
            <a:r>
              <a:rPr lang="ro-RO" sz="600" dirty="0">
                <a:latin typeface="+mn-lt"/>
              </a:rPr>
              <a:t> Koch (</a:t>
            </a:r>
            <a:r>
              <a:rPr lang="ro-RO" sz="600" dirty="0" err="1">
                <a:latin typeface="+mn-lt"/>
              </a:rPr>
              <a:t>Homoptera</a:t>
            </a:r>
            <a:r>
              <a:rPr lang="ro-RO" sz="600" dirty="0">
                <a:latin typeface="+mn-lt"/>
              </a:rPr>
              <a:t>: Aphididae) </a:t>
            </a:r>
            <a:r>
              <a:rPr lang="ro-RO" sz="600" dirty="0" err="1">
                <a:latin typeface="+mn-lt"/>
              </a:rPr>
              <a:t>Infesting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Broad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Bean</a:t>
            </a:r>
            <a:r>
              <a:rPr lang="ro-RO" sz="600" dirty="0">
                <a:latin typeface="+mn-lt"/>
              </a:rPr>
              <a:t> Plants at </a:t>
            </a:r>
            <a:r>
              <a:rPr lang="ro-RO" sz="600" dirty="0" err="1">
                <a:latin typeface="+mn-lt"/>
              </a:rPr>
              <a:t>Assiut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Governorate</a:t>
            </a:r>
            <a:r>
              <a:rPr lang="ro-RO" sz="600" dirty="0">
                <a:latin typeface="+mn-lt"/>
              </a:rPr>
              <a:t>.” Journal of </a:t>
            </a:r>
            <a:r>
              <a:rPr lang="ro-RO" sz="600" dirty="0" err="1">
                <a:latin typeface="+mn-lt"/>
              </a:rPr>
              <a:t>Sohag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Agriscience</a:t>
            </a:r>
            <a:r>
              <a:rPr lang="ro-RO" sz="600" dirty="0">
                <a:latin typeface="+mn-lt"/>
              </a:rPr>
              <a:t> (JSAS) 7 (1): 9–17.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o-RO" sz="600" dirty="0" err="1">
                <a:latin typeface="+mn-lt"/>
              </a:rPr>
              <a:t>Fite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Tarekegn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Tadele</a:t>
            </a:r>
            <a:r>
              <a:rPr lang="ro-RO" sz="600" dirty="0">
                <a:latin typeface="+mn-lt"/>
              </a:rPr>
              <a:t> Tefera. 2022. “The </a:t>
            </a:r>
            <a:r>
              <a:rPr lang="ro-RO" sz="600" dirty="0" err="1">
                <a:latin typeface="+mn-lt"/>
              </a:rPr>
              <a:t>Cotton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Bollworm</a:t>
            </a:r>
            <a:r>
              <a:rPr lang="ro-RO" sz="600" dirty="0">
                <a:latin typeface="+mn-lt"/>
              </a:rPr>
              <a:t> (Helicoverpa Armigera)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Azuki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Bean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Beetle</a:t>
            </a:r>
            <a:r>
              <a:rPr lang="ro-RO" sz="600" dirty="0">
                <a:latin typeface="+mn-lt"/>
              </a:rPr>
              <a:t> (</a:t>
            </a:r>
            <a:r>
              <a:rPr lang="ro-RO" sz="600" dirty="0" err="1">
                <a:latin typeface="+mn-lt"/>
              </a:rPr>
              <a:t>Callosobruchus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Chinensis</a:t>
            </a:r>
            <a:r>
              <a:rPr lang="ro-RO" sz="600" dirty="0">
                <a:latin typeface="+mn-lt"/>
              </a:rPr>
              <a:t>): Major </a:t>
            </a:r>
            <a:r>
              <a:rPr lang="ro-RO" sz="600" dirty="0" err="1">
                <a:latin typeface="+mn-lt"/>
              </a:rPr>
              <a:t>Chickpea</a:t>
            </a:r>
            <a:r>
              <a:rPr lang="ro-RO" sz="600" dirty="0">
                <a:latin typeface="+mn-lt"/>
              </a:rPr>
              <a:t> (</a:t>
            </a:r>
            <a:r>
              <a:rPr lang="ro-RO" sz="600" dirty="0" err="1">
                <a:latin typeface="+mn-lt"/>
              </a:rPr>
              <a:t>Cicer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Arietinum</a:t>
            </a:r>
            <a:r>
              <a:rPr lang="ro-RO" sz="600" dirty="0">
                <a:latin typeface="+mn-lt"/>
              </a:rPr>
              <a:t> L.) </a:t>
            </a:r>
            <a:r>
              <a:rPr lang="ro-RO" sz="600" dirty="0" err="1">
                <a:latin typeface="+mn-lt"/>
              </a:rPr>
              <a:t>Production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Challenges</a:t>
            </a:r>
            <a:r>
              <a:rPr lang="ro-RO" sz="600" dirty="0">
                <a:latin typeface="+mn-lt"/>
              </a:rPr>
              <a:t> on </a:t>
            </a:r>
            <a:r>
              <a:rPr lang="ro-RO" sz="600" dirty="0" err="1">
                <a:latin typeface="+mn-lt"/>
              </a:rPr>
              <a:t>Smallholder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Farmers</a:t>
            </a:r>
            <a:r>
              <a:rPr lang="ro-RO" sz="600" dirty="0">
                <a:latin typeface="+mn-lt"/>
              </a:rPr>
              <a:t> in </a:t>
            </a:r>
            <a:r>
              <a:rPr lang="ro-RO" sz="600" dirty="0" err="1">
                <a:latin typeface="+mn-lt"/>
              </a:rPr>
              <a:t>Ethiopia</a:t>
            </a:r>
            <a:r>
              <a:rPr lang="ro-RO" sz="600" dirty="0">
                <a:latin typeface="+mn-lt"/>
              </a:rPr>
              <a:t>.” The Journal of Basic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Applied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Zoology</a:t>
            </a:r>
            <a:r>
              <a:rPr lang="ro-RO" sz="600" dirty="0">
                <a:latin typeface="+mn-lt"/>
              </a:rPr>
              <a:t> 83 (1): 11.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o-RO" sz="600" dirty="0">
                <a:latin typeface="+mn-lt"/>
              </a:rPr>
              <a:t>Gamarra, </a:t>
            </a:r>
            <a:r>
              <a:rPr lang="ro-RO" sz="600" dirty="0" err="1">
                <a:latin typeface="+mn-lt"/>
              </a:rPr>
              <a:t>Heidy</a:t>
            </a:r>
            <a:r>
              <a:rPr lang="ro-RO" sz="600" dirty="0">
                <a:latin typeface="+mn-lt"/>
              </a:rPr>
              <a:t>, Marc </a:t>
            </a:r>
            <a:r>
              <a:rPr lang="ro-RO" sz="600" dirty="0" err="1">
                <a:latin typeface="+mn-lt"/>
              </a:rPr>
              <a:t>Sporleder</a:t>
            </a:r>
            <a:r>
              <a:rPr lang="ro-RO" sz="600" dirty="0">
                <a:latin typeface="+mn-lt"/>
              </a:rPr>
              <a:t>, Pablo </a:t>
            </a:r>
            <a:r>
              <a:rPr lang="ro-RO" sz="600" dirty="0" err="1">
                <a:latin typeface="+mn-lt"/>
              </a:rPr>
              <a:t>Carhuapoma</a:t>
            </a:r>
            <a:r>
              <a:rPr lang="ro-RO" sz="600" dirty="0">
                <a:latin typeface="+mn-lt"/>
              </a:rPr>
              <a:t>, Jürgen </a:t>
            </a:r>
            <a:r>
              <a:rPr lang="ro-RO" sz="600" dirty="0" err="1">
                <a:latin typeface="+mn-lt"/>
              </a:rPr>
              <a:t>Kroschel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Jan </a:t>
            </a:r>
            <a:r>
              <a:rPr lang="ro-RO" sz="600" dirty="0" err="1">
                <a:latin typeface="+mn-lt"/>
              </a:rPr>
              <a:t>Kreuze</a:t>
            </a:r>
            <a:r>
              <a:rPr lang="ro-RO" sz="600" dirty="0">
                <a:latin typeface="+mn-lt"/>
              </a:rPr>
              <a:t>. 2020. “A </a:t>
            </a:r>
            <a:r>
              <a:rPr lang="ro-RO" sz="600" dirty="0" err="1">
                <a:latin typeface="+mn-lt"/>
              </a:rPr>
              <a:t>Temperature</a:t>
            </a:r>
            <a:r>
              <a:rPr lang="ro-RO" sz="600" dirty="0">
                <a:latin typeface="+mn-lt"/>
              </a:rPr>
              <a:t>-Dependent </a:t>
            </a:r>
            <a:r>
              <a:rPr lang="ro-RO" sz="600" dirty="0" err="1">
                <a:latin typeface="+mn-lt"/>
              </a:rPr>
              <a:t>Phenology</a:t>
            </a:r>
            <a:r>
              <a:rPr lang="ro-RO" sz="600" dirty="0">
                <a:latin typeface="+mn-lt"/>
              </a:rPr>
              <a:t> Model for </a:t>
            </a:r>
            <a:r>
              <a:rPr lang="ro-RO" sz="600" dirty="0" err="1">
                <a:latin typeface="+mn-lt"/>
              </a:rPr>
              <a:t>the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Greenhouse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Whitefly</a:t>
            </a:r>
            <a:r>
              <a:rPr lang="ro-RO" sz="600" dirty="0">
                <a:latin typeface="+mn-lt"/>
              </a:rPr>
              <a:t> Trialeurodes Vaporariorum (Hemiptera: Aleyrodidae).” Virus </a:t>
            </a:r>
            <a:r>
              <a:rPr lang="ro-RO" sz="600" dirty="0" err="1">
                <a:latin typeface="+mn-lt"/>
              </a:rPr>
              <a:t>Research</a:t>
            </a:r>
            <a:r>
              <a:rPr lang="ro-RO" sz="600" dirty="0">
                <a:latin typeface="+mn-lt"/>
              </a:rPr>
              <a:t> 289: 198107.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o-RO" sz="600" dirty="0">
                <a:latin typeface="+mn-lt"/>
              </a:rPr>
              <a:t>Jafari, </a:t>
            </a:r>
            <a:r>
              <a:rPr lang="ro-RO" sz="600" dirty="0" err="1">
                <a:latin typeface="+mn-lt"/>
              </a:rPr>
              <a:t>Hasan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Behzad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Habibpour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Seyed</a:t>
            </a:r>
            <a:r>
              <a:rPr lang="ro-RO" sz="600" dirty="0">
                <a:latin typeface="+mn-lt"/>
              </a:rPr>
              <a:t> Ali </a:t>
            </a:r>
            <a:r>
              <a:rPr lang="ro-RO" sz="600" dirty="0" err="1">
                <a:latin typeface="+mn-lt"/>
              </a:rPr>
              <a:t>Hemmati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Lukasz</a:t>
            </a:r>
            <a:r>
              <a:rPr lang="ro-RO" sz="600" dirty="0">
                <a:latin typeface="+mn-lt"/>
              </a:rPr>
              <a:t> L </a:t>
            </a:r>
            <a:r>
              <a:rPr lang="ro-RO" sz="600" dirty="0" err="1">
                <a:latin typeface="+mn-lt"/>
              </a:rPr>
              <a:t>Stelinski</a:t>
            </a:r>
            <a:r>
              <a:rPr lang="ro-RO" sz="600" dirty="0">
                <a:latin typeface="+mn-lt"/>
              </a:rPr>
              <a:t>. 2023. “</a:t>
            </a:r>
            <a:r>
              <a:rPr lang="ro-RO" sz="600" dirty="0" err="1">
                <a:latin typeface="+mn-lt"/>
              </a:rPr>
              <a:t>Population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Growth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Parameters</a:t>
            </a:r>
            <a:r>
              <a:rPr lang="ro-RO" sz="600" dirty="0">
                <a:latin typeface="+mn-lt"/>
              </a:rPr>
              <a:t> of Helicoverpa Armigera (</a:t>
            </a:r>
            <a:r>
              <a:rPr lang="ro-RO" sz="600" dirty="0" err="1">
                <a:latin typeface="+mn-lt"/>
              </a:rPr>
              <a:t>Hübner</a:t>
            </a:r>
            <a:r>
              <a:rPr lang="ro-RO" sz="600" dirty="0">
                <a:latin typeface="+mn-lt"/>
              </a:rPr>
              <a:t>) on </a:t>
            </a:r>
            <a:r>
              <a:rPr lang="ro-RO" sz="600" dirty="0" err="1">
                <a:latin typeface="+mn-lt"/>
              </a:rPr>
              <a:t>Various</a:t>
            </a:r>
            <a:r>
              <a:rPr lang="ro-RO" sz="600" dirty="0">
                <a:latin typeface="+mn-lt"/>
              </a:rPr>
              <a:t> Legume </a:t>
            </a:r>
            <a:r>
              <a:rPr lang="ro-RO" sz="600" dirty="0" err="1">
                <a:latin typeface="+mn-lt"/>
              </a:rPr>
              <a:t>Seeds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Reveal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Potential</a:t>
            </a:r>
            <a:r>
              <a:rPr lang="ro-RO" sz="600" dirty="0">
                <a:latin typeface="+mn-lt"/>
              </a:rPr>
              <a:t> Tolerance </a:t>
            </a:r>
            <a:r>
              <a:rPr lang="ro-RO" sz="600" dirty="0" err="1">
                <a:latin typeface="+mn-lt"/>
              </a:rPr>
              <a:t>Traits</a:t>
            </a:r>
            <a:r>
              <a:rPr lang="ro-RO" sz="600" dirty="0">
                <a:latin typeface="+mn-lt"/>
              </a:rPr>
              <a:t>.” </a:t>
            </a:r>
            <a:r>
              <a:rPr lang="ro-RO" sz="600" dirty="0" err="1">
                <a:latin typeface="+mn-lt"/>
              </a:rPr>
              <a:t>Sustainability</a:t>
            </a:r>
            <a:r>
              <a:rPr lang="ro-RO" sz="600" dirty="0">
                <a:latin typeface="+mn-lt"/>
              </a:rPr>
              <a:t> 15 (9): 7502.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o-RO" sz="600" dirty="0" err="1">
                <a:latin typeface="+mn-lt"/>
              </a:rPr>
              <a:t>Kumar</a:t>
            </a:r>
            <a:r>
              <a:rPr lang="ro-RO" sz="600" dirty="0">
                <a:latin typeface="+mn-lt"/>
              </a:rPr>
              <a:t>, GV </a:t>
            </a:r>
            <a:r>
              <a:rPr lang="ro-RO" sz="600" dirty="0" err="1">
                <a:latin typeface="+mn-lt"/>
              </a:rPr>
              <a:t>Suneel</a:t>
            </a:r>
            <a:r>
              <a:rPr lang="ro-RO" sz="600" dirty="0">
                <a:latin typeface="+mn-lt"/>
              </a:rPr>
              <a:t>, SVS </a:t>
            </a:r>
            <a:r>
              <a:rPr lang="ro-RO" sz="600" dirty="0" err="1">
                <a:latin typeface="+mn-lt"/>
              </a:rPr>
              <a:t>Gopala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Swamy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M </a:t>
            </a:r>
            <a:r>
              <a:rPr lang="ro-RO" sz="600" dirty="0" err="1">
                <a:latin typeface="+mn-lt"/>
              </a:rPr>
              <a:t>Gurivi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Reddy</a:t>
            </a:r>
            <a:r>
              <a:rPr lang="ro-RO" sz="600" dirty="0">
                <a:latin typeface="+mn-lt"/>
              </a:rPr>
              <a:t>. 2016. “</a:t>
            </a:r>
            <a:r>
              <a:rPr lang="ro-RO" sz="600" dirty="0" err="1">
                <a:latin typeface="+mn-lt"/>
              </a:rPr>
              <a:t>Thrips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Transmitted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Tospoviruses</a:t>
            </a:r>
            <a:r>
              <a:rPr lang="ro-RO" sz="600" dirty="0">
                <a:latin typeface="+mn-lt"/>
              </a:rPr>
              <a:t>-Global Status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Management </a:t>
            </a:r>
            <a:r>
              <a:rPr lang="ro-RO" sz="600" dirty="0" err="1">
                <a:latin typeface="+mn-lt"/>
              </a:rPr>
              <a:t>Strategies</a:t>
            </a:r>
            <a:r>
              <a:rPr lang="ro-RO" sz="600" dirty="0">
                <a:latin typeface="+mn-lt"/>
              </a:rPr>
              <a:t>.”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o-RO" sz="600" dirty="0">
                <a:latin typeface="+mn-lt"/>
              </a:rPr>
              <a:t>Mwanauta, Regina, Kelvin </a:t>
            </a:r>
            <a:r>
              <a:rPr lang="ro-RO" sz="600" dirty="0" err="1">
                <a:latin typeface="+mn-lt"/>
              </a:rPr>
              <a:t>Mtei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Patrick </a:t>
            </a:r>
            <a:r>
              <a:rPr lang="ro-RO" sz="600" dirty="0" err="1">
                <a:latin typeface="+mn-lt"/>
              </a:rPr>
              <a:t>Ndakidemi</a:t>
            </a:r>
            <a:r>
              <a:rPr lang="ro-RO" sz="600" dirty="0">
                <a:latin typeface="+mn-lt"/>
              </a:rPr>
              <a:t>. 2015. “</a:t>
            </a:r>
            <a:r>
              <a:rPr lang="ro-RO" sz="600" dirty="0" err="1">
                <a:latin typeface="+mn-lt"/>
              </a:rPr>
              <a:t>Potential</a:t>
            </a:r>
            <a:r>
              <a:rPr lang="ro-RO" sz="600" dirty="0">
                <a:latin typeface="+mn-lt"/>
              </a:rPr>
              <a:t> of </a:t>
            </a:r>
            <a:r>
              <a:rPr lang="ro-RO" sz="600" dirty="0" err="1">
                <a:latin typeface="+mn-lt"/>
              </a:rPr>
              <a:t>Controlling</a:t>
            </a:r>
            <a:r>
              <a:rPr lang="ro-RO" sz="600" dirty="0">
                <a:latin typeface="+mn-lt"/>
              </a:rPr>
              <a:t> Common </a:t>
            </a:r>
            <a:r>
              <a:rPr lang="ro-RO" sz="600" dirty="0" err="1">
                <a:latin typeface="+mn-lt"/>
              </a:rPr>
              <a:t>Bean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Insect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Pests</a:t>
            </a:r>
            <a:r>
              <a:rPr lang="ro-RO" sz="600" dirty="0">
                <a:latin typeface="+mn-lt"/>
              </a:rPr>
              <a:t> (</a:t>
            </a:r>
            <a:r>
              <a:rPr lang="ro-RO" sz="600" dirty="0" err="1">
                <a:latin typeface="+mn-lt"/>
              </a:rPr>
              <a:t>Bean</a:t>
            </a:r>
            <a:r>
              <a:rPr lang="ro-RO" sz="600" dirty="0">
                <a:latin typeface="+mn-lt"/>
              </a:rPr>
              <a:t> Stem </a:t>
            </a:r>
            <a:r>
              <a:rPr lang="ro-RO" sz="600" dirty="0" err="1">
                <a:latin typeface="+mn-lt"/>
              </a:rPr>
              <a:t>Maggot</a:t>
            </a:r>
            <a:r>
              <a:rPr lang="ro-RO" sz="600" dirty="0">
                <a:latin typeface="+mn-lt"/>
              </a:rPr>
              <a:t> (</a:t>
            </a:r>
            <a:r>
              <a:rPr lang="ro-RO" sz="600" dirty="0" err="1">
                <a:latin typeface="+mn-lt"/>
              </a:rPr>
              <a:t>Ophiomyia</a:t>
            </a:r>
            <a:r>
              <a:rPr lang="ro-RO" sz="600" dirty="0">
                <a:latin typeface="+mn-lt"/>
              </a:rPr>
              <a:t> Phaseoli), </a:t>
            </a:r>
            <a:r>
              <a:rPr lang="ro-RO" sz="600" dirty="0" err="1">
                <a:latin typeface="+mn-lt"/>
              </a:rPr>
              <a:t>Ootheca</a:t>
            </a:r>
            <a:r>
              <a:rPr lang="ro-RO" sz="600" dirty="0">
                <a:latin typeface="+mn-lt"/>
              </a:rPr>
              <a:t> (</a:t>
            </a:r>
            <a:r>
              <a:rPr lang="ro-RO" sz="600" dirty="0" err="1">
                <a:latin typeface="+mn-lt"/>
              </a:rPr>
              <a:t>Ootheca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Bennigseni</a:t>
            </a:r>
            <a:r>
              <a:rPr lang="ro-RO" sz="600" dirty="0">
                <a:latin typeface="+mn-lt"/>
              </a:rPr>
              <a:t>)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Aphids</a:t>
            </a:r>
            <a:r>
              <a:rPr lang="ro-RO" sz="600" dirty="0">
                <a:latin typeface="+mn-lt"/>
              </a:rPr>
              <a:t> (Aphis Fabae)) </a:t>
            </a:r>
            <a:r>
              <a:rPr lang="ro-RO" sz="600" dirty="0" err="1">
                <a:latin typeface="+mn-lt"/>
              </a:rPr>
              <a:t>Using</a:t>
            </a:r>
            <a:r>
              <a:rPr lang="ro-RO" sz="600" dirty="0">
                <a:latin typeface="+mn-lt"/>
              </a:rPr>
              <a:t> Agronomic, </a:t>
            </a:r>
            <a:r>
              <a:rPr lang="ro-RO" sz="600" dirty="0" err="1">
                <a:latin typeface="+mn-lt"/>
              </a:rPr>
              <a:t>Biological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Botanical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Practices</a:t>
            </a:r>
            <a:r>
              <a:rPr lang="ro-RO" sz="600" dirty="0">
                <a:latin typeface="+mn-lt"/>
              </a:rPr>
              <a:t> in </a:t>
            </a:r>
            <a:r>
              <a:rPr lang="ro-RO" sz="600" dirty="0" err="1">
                <a:latin typeface="+mn-lt"/>
              </a:rPr>
              <a:t>Field</a:t>
            </a:r>
            <a:r>
              <a:rPr lang="ro-RO" sz="600" dirty="0">
                <a:latin typeface="+mn-lt"/>
              </a:rPr>
              <a:t>.”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ro-RO" sz="600" dirty="0">
                <a:latin typeface="+mn-lt"/>
              </a:rPr>
              <a:t>Sarkar, PK, GP </a:t>
            </a:r>
            <a:r>
              <a:rPr lang="ro-RO" sz="600" dirty="0" err="1">
                <a:latin typeface="+mn-lt"/>
              </a:rPr>
              <a:t>Timsina</a:t>
            </a:r>
            <a:r>
              <a:rPr lang="ro-RO" sz="600" dirty="0">
                <a:latin typeface="+mn-lt"/>
              </a:rPr>
              <a:t>, </a:t>
            </a:r>
            <a:r>
              <a:rPr lang="ro-RO" sz="600" dirty="0" err="1">
                <a:latin typeface="+mn-lt"/>
              </a:rPr>
              <a:t>and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Sudarshan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Chakraborti</a:t>
            </a:r>
            <a:r>
              <a:rPr lang="ro-RO" sz="600" dirty="0">
                <a:latin typeface="+mn-lt"/>
              </a:rPr>
              <a:t>. 2013. “Life </a:t>
            </a:r>
            <a:r>
              <a:rPr lang="ro-RO" sz="600" dirty="0" err="1">
                <a:latin typeface="+mn-lt"/>
              </a:rPr>
              <a:t>History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Traits</a:t>
            </a:r>
            <a:r>
              <a:rPr lang="ro-RO" sz="600" dirty="0">
                <a:latin typeface="+mn-lt"/>
              </a:rPr>
              <a:t> of Tetranychus Urticae Koch.(Acari: </a:t>
            </a:r>
            <a:r>
              <a:rPr lang="ro-RO" sz="600" dirty="0" err="1">
                <a:latin typeface="+mn-lt"/>
              </a:rPr>
              <a:t>Tetranychidae</a:t>
            </a:r>
            <a:r>
              <a:rPr lang="ro-RO" sz="600" dirty="0">
                <a:latin typeface="+mn-lt"/>
              </a:rPr>
              <a:t>) on </a:t>
            </a:r>
            <a:r>
              <a:rPr lang="ro-RO" sz="600" dirty="0" err="1">
                <a:latin typeface="+mn-lt"/>
              </a:rPr>
              <a:t>Cowpea</a:t>
            </a:r>
            <a:r>
              <a:rPr lang="ro-RO" sz="600" dirty="0">
                <a:latin typeface="+mn-lt"/>
              </a:rPr>
              <a:t> (</a:t>
            </a:r>
            <a:r>
              <a:rPr lang="ro-RO" sz="600" dirty="0" err="1">
                <a:latin typeface="+mn-lt"/>
              </a:rPr>
              <a:t>Vigna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Unguiculata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Subsp</a:t>
            </a:r>
            <a:r>
              <a:rPr lang="ro-RO" sz="600" dirty="0">
                <a:latin typeface="+mn-lt"/>
              </a:rPr>
              <a:t>. </a:t>
            </a:r>
            <a:r>
              <a:rPr lang="ro-RO" sz="600" dirty="0" err="1">
                <a:latin typeface="+mn-lt"/>
              </a:rPr>
              <a:t>Cylindrica</a:t>
            </a:r>
            <a:r>
              <a:rPr lang="ro-RO" sz="600" dirty="0">
                <a:latin typeface="+mn-lt"/>
              </a:rPr>
              <a:t> L.)(</a:t>
            </a:r>
            <a:r>
              <a:rPr lang="ro-RO" sz="600" dirty="0" err="1">
                <a:latin typeface="+mn-lt"/>
              </a:rPr>
              <a:t>Fabacae</a:t>
            </a:r>
            <a:r>
              <a:rPr lang="ro-RO" sz="600" dirty="0">
                <a:latin typeface="+mn-lt"/>
              </a:rPr>
              <a:t>: </a:t>
            </a:r>
            <a:r>
              <a:rPr lang="ro-RO" sz="600" dirty="0" err="1">
                <a:latin typeface="+mn-lt"/>
              </a:rPr>
              <a:t>Fabeles</a:t>
            </a:r>
            <a:r>
              <a:rPr lang="ro-RO" sz="600" dirty="0">
                <a:latin typeface="+mn-lt"/>
              </a:rPr>
              <a:t>).” Journal of </a:t>
            </a:r>
            <a:r>
              <a:rPr lang="ro-RO" sz="600" dirty="0" err="1">
                <a:latin typeface="+mn-lt"/>
              </a:rPr>
              <a:t>Entomological</a:t>
            </a:r>
            <a:r>
              <a:rPr lang="ro-RO" sz="600" dirty="0">
                <a:latin typeface="+mn-lt"/>
              </a:rPr>
              <a:t> </a:t>
            </a:r>
            <a:r>
              <a:rPr lang="ro-RO" sz="600" dirty="0" err="1">
                <a:latin typeface="+mn-lt"/>
              </a:rPr>
              <a:t>Research</a:t>
            </a:r>
            <a:r>
              <a:rPr lang="ro-RO" sz="600" dirty="0">
                <a:latin typeface="+mn-lt"/>
              </a:rPr>
              <a:t> 37 (2): 117–22.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en-US" sz="600" dirty="0" err="1">
                <a:latin typeface="+mn-lt"/>
              </a:rPr>
              <a:t>Schausberger</a:t>
            </a:r>
            <a:r>
              <a:rPr lang="en-US" sz="600" dirty="0">
                <a:latin typeface="+mn-lt"/>
              </a:rPr>
              <a:t>, Peter, </a:t>
            </a:r>
            <a:r>
              <a:rPr lang="en-US" sz="600" dirty="0" err="1">
                <a:latin typeface="+mn-lt"/>
              </a:rPr>
              <a:t>Demet</a:t>
            </a:r>
            <a:r>
              <a:rPr lang="en-US" sz="600" dirty="0">
                <a:latin typeface="+mn-lt"/>
              </a:rPr>
              <a:t> </a:t>
            </a:r>
            <a:r>
              <a:rPr lang="en-US" sz="600" dirty="0" err="1">
                <a:latin typeface="+mn-lt"/>
              </a:rPr>
              <a:t>Çekin</a:t>
            </a:r>
            <a:r>
              <a:rPr lang="en-US" sz="600" dirty="0">
                <a:latin typeface="+mn-lt"/>
              </a:rPr>
              <a:t>, and Alena </a:t>
            </a:r>
            <a:r>
              <a:rPr lang="en-US" sz="600" dirty="0" err="1">
                <a:latin typeface="+mn-lt"/>
              </a:rPr>
              <a:t>Litin</a:t>
            </a:r>
            <a:r>
              <a:rPr lang="en-US" sz="600" dirty="0">
                <a:latin typeface="+mn-lt"/>
              </a:rPr>
              <a:t>. 2021. “Learned Predators Enhance Biological Control via Organizational Upward and Trophic Top‐down Cascades.” Journal of Applied Ecology 58 (1): 158–66.</a:t>
            </a:r>
            <a:endParaRPr lang="ro-RO" sz="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3361" y="5995150"/>
            <a:ext cx="29377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REZULTATE ȘI DISCUȚII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8370" y="12459848"/>
            <a:ext cx="19030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BIBLIOGRAFIE</a:t>
            </a:r>
          </a:p>
        </p:txBody>
      </p:sp>
      <p:pic>
        <p:nvPicPr>
          <p:cNvPr id="16" name="Imagine 15">
            <a:extLst>
              <a:ext uri="{FF2B5EF4-FFF2-40B4-BE49-F238E27FC236}">
                <a16:creationId xmlns:a16="http://schemas.microsoft.com/office/drawing/2014/main" id="{1747C868-AA48-46B9-AF8D-5EE76BDEE1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647" y="240171"/>
            <a:ext cx="1533480" cy="1533480"/>
          </a:xfrm>
          <a:prstGeom prst="rect">
            <a:avLst/>
          </a:prstGeom>
        </p:spPr>
      </p:pic>
      <p:graphicFrame>
        <p:nvGraphicFramePr>
          <p:cNvPr id="15" name="Tabel 16">
            <a:extLst>
              <a:ext uri="{FF2B5EF4-FFF2-40B4-BE49-F238E27FC236}">
                <a16:creationId xmlns:a16="http://schemas.microsoft.com/office/drawing/2014/main" id="{C9E9895F-F955-463E-8DF9-398F59B2EA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898616"/>
              </p:ext>
            </p:extLst>
          </p:nvPr>
        </p:nvGraphicFramePr>
        <p:xfrm>
          <a:off x="623361" y="6821977"/>
          <a:ext cx="7803435" cy="399198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004474">
                  <a:extLst>
                    <a:ext uri="{9D8B030D-6E8A-4147-A177-3AD203B41FA5}">
                      <a16:colId xmlns:a16="http://schemas.microsoft.com/office/drawing/2014/main" val="2978751203"/>
                    </a:ext>
                  </a:extLst>
                </a:gridCol>
                <a:gridCol w="2178995">
                  <a:extLst>
                    <a:ext uri="{9D8B030D-6E8A-4147-A177-3AD203B41FA5}">
                      <a16:colId xmlns:a16="http://schemas.microsoft.com/office/drawing/2014/main" val="2387726042"/>
                    </a:ext>
                  </a:extLst>
                </a:gridCol>
                <a:gridCol w="1614792">
                  <a:extLst>
                    <a:ext uri="{9D8B030D-6E8A-4147-A177-3AD203B41FA5}">
                      <a16:colId xmlns:a16="http://schemas.microsoft.com/office/drawing/2014/main" val="1333244488"/>
                    </a:ext>
                  </a:extLst>
                </a:gridCol>
                <a:gridCol w="2033081">
                  <a:extLst>
                    <a:ext uri="{9D8B030D-6E8A-4147-A177-3AD203B41FA5}">
                      <a16:colId xmlns:a16="http://schemas.microsoft.com/office/drawing/2014/main" val="1257882148"/>
                    </a:ext>
                  </a:extLst>
                </a:gridCol>
                <a:gridCol w="972093">
                  <a:extLst>
                    <a:ext uri="{9D8B030D-6E8A-4147-A177-3AD203B41FA5}">
                      <a16:colId xmlns:a16="http://schemas.microsoft.com/office/drawing/2014/main" val="2145510160"/>
                    </a:ext>
                  </a:extLst>
                </a:gridCol>
              </a:tblGrid>
              <a:tr h="462401"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Dăunători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Pagube directe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Pagube indirecte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Impactul schimbărilor climatice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o-RO" sz="1200" dirty="0"/>
                        <a:t>Bibliografie selectivă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6315313"/>
                  </a:ext>
                </a:extLst>
              </a:tr>
              <a:tr h="938925">
                <a:tc>
                  <a:txBody>
                    <a:bodyPr/>
                    <a:lstStyle/>
                    <a:p>
                      <a:r>
                        <a:rPr lang="ro-RO" sz="900" b="1" i="0" dirty="0"/>
                        <a:t>Păduchele negru </a:t>
                      </a:r>
                      <a:r>
                        <a:rPr lang="ro-RO" sz="900" i="1" dirty="0"/>
                        <a:t>(Aphis fabae)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Modul de hrănire duce la o creștere atrofiată și o vigoare redusă, ceea ce afectează negativ producția de boabe a fasolei.</a:t>
                      </a:r>
                    </a:p>
                    <a:p>
                      <a:pPr algn="just"/>
                      <a:r>
                        <a:rPr lang="ro-RO" sz="720" dirty="0"/>
                        <a:t>Reducerea nivelului de proteină brută în țesutul foliar cu aproximativ 7-33%.</a:t>
                      </a:r>
                    </a:p>
                    <a:p>
                      <a:pPr algn="just"/>
                      <a:r>
                        <a:rPr lang="ro-RO" sz="720" dirty="0"/>
                        <a:t>Inducerea unei vigori reduse a plantelor, a unei creșteri atrofiate și a unei distorsiuni a părților plantei din cauza activităților de hrănire.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it-IT" sz="720" i="1" dirty="0"/>
                        <a:t>A</a:t>
                      </a:r>
                      <a:r>
                        <a:rPr lang="ro-RO" sz="720" i="1" dirty="0" err="1"/>
                        <a:t>phis</a:t>
                      </a:r>
                      <a:r>
                        <a:rPr lang="it-IT" sz="720" i="1" dirty="0"/>
                        <a:t> fabae </a:t>
                      </a:r>
                      <a:r>
                        <a:rPr lang="it-IT" sz="720" dirty="0"/>
                        <a:t>poate transmite virusul mozaicului comun al fasolei (BCMV).</a:t>
                      </a:r>
                      <a:endParaRPr lang="ro-RO" sz="720" dirty="0"/>
                    </a:p>
                    <a:p>
                      <a:pPr marL="0" indent="0" algn="just">
                        <a:buNone/>
                      </a:pPr>
                      <a:r>
                        <a:rPr lang="ro-RO" sz="720" dirty="0"/>
                        <a:t>Excretă roua de miere care favorizează dezvoltarea ciupercilor și a altor agenți patogeni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Schimbările climatice afectează dinamica populației de dăunători ai culturilor, ceea ce poate duce la o creștere a infestării.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 err="1"/>
                        <a:t>Etana</a:t>
                      </a:r>
                      <a:r>
                        <a:rPr lang="ro-RO" sz="720" dirty="0"/>
                        <a:t> 2022, Gamal, Salman, </a:t>
                      </a:r>
                      <a:r>
                        <a:rPr lang="ro-RO" sz="720" dirty="0" err="1"/>
                        <a:t>and</a:t>
                      </a:r>
                      <a:r>
                        <a:rPr lang="ro-RO" sz="720" dirty="0"/>
                        <a:t> Abdel-Rahman 2022, Mwanauta, </a:t>
                      </a:r>
                      <a:r>
                        <a:rPr lang="ro-RO" sz="720" dirty="0" err="1"/>
                        <a:t>Mtei</a:t>
                      </a:r>
                      <a:r>
                        <a:rPr lang="ro-RO" sz="720" dirty="0"/>
                        <a:t>, </a:t>
                      </a:r>
                      <a:r>
                        <a:rPr lang="ro-RO" sz="720" dirty="0" err="1"/>
                        <a:t>and</a:t>
                      </a:r>
                      <a:r>
                        <a:rPr lang="ro-RO" sz="720" dirty="0"/>
                        <a:t> </a:t>
                      </a:r>
                      <a:r>
                        <a:rPr lang="ro-RO" sz="720" dirty="0" err="1"/>
                        <a:t>Ndakidemi</a:t>
                      </a:r>
                      <a:r>
                        <a:rPr lang="ro-RO" sz="720" dirty="0"/>
                        <a:t> 2015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5199803"/>
                  </a:ext>
                </a:extLst>
              </a:tr>
              <a:tr h="514894">
                <a:tc>
                  <a:txBody>
                    <a:bodyPr/>
                    <a:lstStyle/>
                    <a:p>
                      <a:r>
                        <a:rPr lang="ro-RO" sz="900" b="1" dirty="0"/>
                        <a:t>Trips californian </a:t>
                      </a:r>
                      <a:r>
                        <a:rPr lang="ro-RO" sz="900" dirty="0"/>
                        <a:t>(</a:t>
                      </a:r>
                      <a:r>
                        <a:rPr lang="ro-RO" sz="900" i="1" dirty="0"/>
                        <a:t>Frankliniella occidentalis</a:t>
                      </a:r>
                      <a:r>
                        <a:rPr lang="ro-RO" sz="9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Prin hrănirea plantelor poate duce la o creștere deformată a plantelor, la apariția unor pete argintii pe frunze și la reducerea vigorii plantelor.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Aceștia acționează ca vectori pentru transmiterea unor virusuri, afectând sănătatea și productivitatea plantelor.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720" dirty="0"/>
                        <a:t>Modificările de temperatură și umiditate pot afecta dinamica populației și comportamentul acestor tiriși.</a:t>
                      </a:r>
                      <a:endParaRPr lang="ro-RO" sz="72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720" dirty="0"/>
                        <a:t>Kumar, Swamy, and Reddy 2016</a:t>
                      </a:r>
                      <a:r>
                        <a:rPr lang="ro-RO" sz="720" dirty="0"/>
                        <a:t>, </a:t>
                      </a:r>
                      <a:r>
                        <a:rPr lang="de-DE" sz="720" dirty="0"/>
                        <a:t>Schausberger, Çekin, and Litin 2021</a:t>
                      </a:r>
                      <a:endParaRPr lang="ro-RO" sz="72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8150378"/>
                  </a:ext>
                </a:extLst>
              </a:tr>
              <a:tr h="726910">
                <a:tc>
                  <a:txBody>
                    <a:bodyPr/>
                    <a:lstStyle/>
                    <a:p>
                      <a:r>
                        <a:rPr lang="ro-RO" sz="900" b="1" dirty="0"/>
                        <a:t>Musculița albă de seră </a:t>
                      </a:r>
                      <a:r>
                        <a:rPr lang="ro-RO" sz="900" dirty="0"/>
                        <a:t>(</a:t>
                      </a:r>
                      <a:r>
                        <a:rPr lang="ro-RO" sz="900" i="1" dirty="0"/>
                        <a:t>Trialeurodes vaporariorum</a:t>
                      </a:r>
                      <a:r>
                        <a:rPr lang="ro-RO" sz="9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Prin modul de hrănire provoacă daune frunzelor și florilor de fasole.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Acționează ca vectori pentru virusuri, afectând sănătatea și productivitatea plantelor.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Schimbările climatice pot influența populațiile de musculiței albe și distribuția acestora, cu impact asupra producției de fasole.</a:t>
                      </a:r>
                    </a:p>
                    <a:p>
                      <a:pPr algn="just"/>
                      <a:r>
                        <a:rPr lang="ro-RO" sz="720" dirty="0"/>
                        <a:t>Schimbările climatice, inclusiv seceta și căldura, au facilitat dezvoltarea și răspândirea speciei T. vaporariorum.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720" dirty="0"/>
                        <a:t>Alizamani, Fazeli, and Mirab-balou 2022</a:t>
                      </a:r>
                      <a:r>
                        <a:rPr lang="ro-RO" sz="720" dirty="0"/>
                        <a:t>, Gamarra et al. 2020</a:t>
                      </a:r>
                      <a:endParaRPr lang="pt-BR" sz="72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7588901"/>
                  </a:ext>
                </a:extLst>
              </a:tr>
              <a:tr h="636046">
                <a:tc>
                  <a:txBody>
                    <a:bodyPr/>
                    <a:lstStyle/>
                    <a:p>
                      <a:r>
                        <a:rPr lang="ro-RO" sz="900" b="1" dirty="0"/>
                        <a:t>Acarianul roșu comun</a:t>
                      </a:r>
                      <a:r>
                        <a:rPr lang="ro-RO" sz="900" dirty="0"/>
                        <a:t> (</a:t>
                      </a:r>
                      <a:r>
                        <a:rPr lang="ro-RO" sz="900" b="0" i="1" dirty="0"/>
                        <a:t>Tetranychus urticae</a:t>
                      </a:r>
                      <a:r>
                        <a:rPr lang="ro-RO" sz="9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Se hrănesc cu țesuturile plantelor, reducând fotosinteza și absorbția nutrienților. De asemenea, acestea pot produce decolorare, pete și pânze pe frunzele plantelor, afectând sănătatea și productivitatea.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Acarienii acționează ca vectori, transmițând virusuri plantelor în timp ce se hrănesc.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Temperaturile ridicate și variațiile în ceea ce privește precipitațiile asociate cu schimbările climatice pot crea condiții favorabile pentru reproducerea și dezvoltarea rapidă a acestor acarieni.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Sarkar, </a:t>
                      </a:r>
                      <a:r>
                        <a:rPr lang="ro-RO" sz="720" dirty="0" err="1"/>
                        <a:t>Timsina</a:t>
                      </a:r>
                      <a:r>
                        <a:rPr lang="ro-RO" sz="720" dirty="0"/>
                        <a:t>, </a:t>
                      </a:r>
                      <a:r>
                        <a:rPr lang="ro-RO" sz="720" dirty="0" err="1"/>
                        <a:t>and</a:t>
                      </a:r>
                      <a:r>
                        <a:rPr lang="ro-RO" sz="720" dirty="0"/>
                        <a:t> </a:t>
                      </a:r>
                      <a:r>
                        <a:rPr lang="ro-RO" sz="720" dirty="0" err="1"/>
                        <a:t>Chakraborti</a:t>
                      </a:r>
                      <a:r>
                        <a:rPr lang="ro-RO" sz="720" dirty="0"/>
                        <a:t> 2013, </a:t>
                      </a:r>
                      <a:r>
                        <a:rPr lang="ro-RO" sz="720" dirty="0" err="1"/>
                        <a:t>Tahmasebi</a:t>
                      </a:r>
                      <a:r>
                        <a:rPr lang="ro-RO" sz="720" dirty="0"/>
                        <a:t> et al. 2011, </a:t>
                      </a:r>
                      <a:r>
                        <a:rPr lang="ro-RO" sz="720" dirty="0" err="1"/>
                        <a:t>Etana</a:t>
                      </a:r>
                      <a:r>
                        <a:rPr lang="ro-RO" sz="720" dirty="0"/>
                        <a:t> 2022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9297362"/>
                  </a:ext>
                </a:extLst>
              </a:tr>
              <a:tr h="620902">
                <a:tc>
                  <a:txBody>
                    <a:bodyPr/>
                    <a:lstStyle/>
                    <a:p>
                      <a:r>
                        <a:rPr lang="ro-RO" sz="900" b="1" dirty="0"/>
                        <a:t>Omida fructelor </a:t>
                      </a:r>
                      <a:r>
                        <a:rPr lang="ro-RO" sz="900" dirty="0"/>
                        <a:t>(</a:t>
                      </a:r>
                      <a:r>
                        <a:rPr lang="ro-RO" sz="900" i="1" dirty="0"/>
                        <a:t>Helicoverpa armigera</a:t>
                      </a:r>
                      <a:r>
                        <a:rPr lang="ro-RO" sz="900" dirty="0"/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Se hrănește cu plante de fasole, provocând daune părților reproductive și vegetative ale plantelor gazdă, cum ar fi florile, mugurii și deteriorarea păstăilor.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Pierderi economice datorate calității reduse a culturilor, creșterii costurilor de gestionare și pierderilor potențiale de randament cauzate de activitățile de hrănire ale dăunătorului.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Modificările în ceea ce privește temperatura și precipitațiile pot influența ciclul de viață al dăunătorului, obiceiurile de migrație și dinamica populației.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o-RO" sz="720" dirty="0"/>
                        <a:t>Jafari et al. 2023, </a:t>
                      </a:r>
                      <a:r>
                        <a:rPr lang="ro-RO" sz="720" dirty="0" err="1"/>
                        <a:t>Fite</a:t>
                      </a:r>
                      <a:r>
                        <a:rPr lang="ro-RO" sz="720" dirty="0"/>
                        <a:t> </a:t>
                      </a:r>
                      <a:r>
                        <a:rPr lang="ro-RO" sz="720" dirty="0" err="1"/>
                        <a:t>and</a:t>
                      </a:r>
                      <a:r>
                        <a:rPr lang="ro-RO" sz="720" dirty="0"/>
                        <a:t> Tefera 2022, Călin et al. 2012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5241300"/>
                  </a:ext>
                </a:extLst>
              </a:tr>
            </a:tbl>
          </a:graphicData>
        </a:graphic>
      </p:graphicFrame>
      <p:sp>
        <p:nvSpPr>
          <p:cNvPr id="17" name="CasetăText 16">
            <a:extLst>
              <a:ext uri="{FF2B5EF4-FFF2-40B4-BE49-F238E27FC236}">
                <a16:creationId xmlns:a16="http://schemas.microsoft.com/office/drawing/2014/main" id="{A8EFF459-244F-4976-909D-5DEE704621FD}"/>
              </a:ext>
            </a:extLst>
          </p:cNvPr>
          <p:cNvSpPr txBox="1"/>
          <p:nvPr/>
        </p:nvSpPr>
        <p:spPr>
          <a:xfrm>
            <a:off x="608370" y="6310549"/>
            <a:ext cx="7826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Tabel 1. Impactul a cinci dăunători comuni (păduchele negru al fasolei, </a:t>
            </a:r>
            <a:r>
              <a:rPr lang="ro-RO" sz="1200" b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tripsul</a:t>
            </a:r>
            <a:r>
              <a:rPr lang="ro-RO" sz="12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californian, musculița albă de seră, păianjenul/acarianul roșu comun și omida fructelor) asupra plantelor de fasole în contextul schimbărilor climatice.</a:t>
            </a:r>
          </a:p>
        </p:txBody>
      </p:sp>
      <p:sp>
        <p:nvSpPr>
          <p:cNvPr id="12" name="CasetăText 11">
            <a:extLst>
              <a:ext uri="{FF2B5EF4-FFF2-40B4-BE49-F238E27FC236}">
                <a16:creationId xmlns:a16="http://schemas.microsoft.com/office/drawing/2014/main" id="{4700EF05-65FC-410C-9ADA-C41504F41B74}"/>
              </a:ext>
            </a:extLst>
          </p:cNvPr>
          <p:cNvSpPr txBox="1"/>
          <p:nvPr/>
        </p:nvSpPr>
        <p:spPr>
          <a:xfrm>
            <a:off x="608370" y="2793107"/>
            <a:ext cx="7795463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Autori: Iosob Gabriel-Alin</a:t>
            </a:r>
            <a:r>
              <a:rPr lang="ro-RO" sz="12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o-RO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Cristrea Tina Oana</a:t>
            </a:r>
            <a:r>
              <a:rPr lang="ro-RO" sz="12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o-RO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o-R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Creola Brezeanu</a:t>
            </a:r>
            <a:r>
              <a:rPr lang="ro-RO" sz="12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o-RO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o-RO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Silvica Ambarus</a:t>
            </a:r>
            <a:r>
              <a:rPr lang="ro-RO" sz="12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o-RO" sz="1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Mariana Calara</a:t>
            </a:r>
            <a:r>
              <a:rPr lang="ro-RO" sz="1200" b="1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ro-RO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sz="105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o-RO" sz="105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Vegetable </a:t>
            </a:r>
            <a:r>
              <a:rPr lang="ro-RO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Research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Development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Station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Bacau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ro-RO" sz="105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Calea Bârladului </a:t>
            </a:r>
            <a:r>
              <a:rPr lang="ro-RO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street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220, </a:t>
            </a:r>
            <a:r>
              <a:rPr lang="ro-RO" sz="105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Bacau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Romania; </a:t>
            </a:r>
            <a:r>
              <a:rPr lang="ro-RO" sz="105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e-mail: </a:t>
            </a:r>
            <a:r>
              <a:rPr lang="ro-RO" sz="105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iosob.gabriel@gmail.com</a:t>
            </a:r>
            <a:endParaRPr lang="ro-RO" sz="1050" dirty="0"/>
          </a:p>
        </p:txBody>
      </p:sp>
    </p:spTree>
    <p:extLst>
      <p:ext uri="{BB962C8B-B14F-4D97-AF65-F5344CB8AC3E}">
        <p14:creationId xmlns:p14="http://schemas.microsoft.com/office/powerpoint/2010/main" val="2676149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</TotalTime>
  <Words>1328</Words>
  <Application>Microsoft Office PowerPoint</Application>
  <PresentationFormat>Custom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EVALUAREA IMPACTULUI SCHIMBĂRILOR CLIMATICE ASUPRA POPULAȚIILOR ȘI PAGUBELOR PROVOCATE DE PRINCIPALII DĂUNĂTORI AI FASOLEI: O TRECERE ÎN REVISTĂ A LITERATURII DE SPECIALITATE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TITLUL</dc:title>
  <dc:creator>admin</dc:creator>
  <cp:lastModifiedBy>aurel.badiu</cp:lastModifiedBy>
  <cp:revision>37</cp:revision>
  <dcterms:created xsi:type="dcterms:W3CDTF">2024-02-27T07:52:51Z</dcterms:created>
  <dcterms:modified xsi:type="dcterms:W3CDTF">2024-05-20T11:41:37Z</dcterms:modified>
</cp:coreProperties>
</file>