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80513" cy="151923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2" d="100"/>
          <a:sy n="52" d="100"/>
        </p:scale>
        <p:origin x="330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8539" y="2486346"/>
            <a:ext cx="7803436" cy="5289197"/>
          </a:xfrm>
        </p:spPr>
        <p:txBody>
          <a:bodyPr anchor="b"/>
          <a:lstStyle>
            <a:lvl1pPr algn="ctr">
              <a:defRPr sz="602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7564" y="7979515"/>
            <a:ext cx="6885385" cy="3667973"/>
          </a:xfrm>
        </p:spPr>
        <p:txBody>
          <a:bodyPr/>
          <a:lstStyle>
            <a:lvl1pPr marL="0" indent="0" algn="ctr">
              <a:buNone/>
              <a:defRPr sz="2410"/>
            </a:lvl1pPr>
            <a:lvl2pPr marL="459029" indent="0" algn="ctr">
              <a:buNone/>
              <a:defRPr sz="2008"/>
            </a:lvl2pPr>
            <a:lvl3pPr marL="918058" indent="0" algn="ctr">
              <a:buNone/>
              <a:defRPr sz="1807"/>
            </a:lvl3pPr>
            <a:lvl4pPr marL="1377086" indent="0" algn="ctr">
              <a:buNone/>
              <a:defRPr sz="1606"/>
            </a:lvl4pPr>
            <a:lvl5pPr marL="1836115" indent="0" algn="ctr">
              <a:buNone/>
              <a:defRPr sz="1606"/>
            </a:lvl5pPr>
            <a:lvl6pPr marL="2295144" indent="0" algn="ctr">
              <a:buNone/>
              <a:defRPr sz="1606"/>
            </a:lvl6pPr>
            <a:lvl7pPr marL="2754173" indent="0" algn="ctr">
              <a:buNone/>
              <a:defRPr sz="1606"/>
            </a:lvl7pPr>
            <a:lvl8pPr marL="3213202" indent="0" algn="ctr">
              <a:buNone/>
              <a:defRPr sz="1606"/>
            </a:lvl8pPr>
            <a:lvl9pPr marL="3672230" indent="0" algn="ctr">
              <a:buNone/>
              <a:defRPr sz="1606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79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4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9805" y="808853"/>
            <a:ext cx="1979548" cy="128748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1161" y="808853"/>
            <a:ext cx="5823888" cy="1287483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97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634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379" y="3787548"/>
            <a:ext cx="7918192" cy="6319605"/>
          </a:xfrm>
        </p:spPr>
        <p:txBody>
          <a:bodyPr anchor="b"/>
          <a:lstStyle>
            <a:lvl1pPr>
              <a:defRPr sz="602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6379" y="10166939"/>
            <a:ext cx="7918192" cy="3323331"/>
          </a:xfrm>
        </p:spPr>
        <p:txBody>
          <a:bodyPr/>
          <a:lstStyle>
            <a:lvl1pPr marL="0" indent="0">
              <a:buNone/>
              <a:defRPr sz="2410">
                <a:solidFill>
                  <a:schemeClr val="tx1"/>
                </a:solidFill>
              </a:defRPr>
            </a:lvl1pPr>
            <a:lvl2pPr marL="459029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8058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7086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61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5144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4173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320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2230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20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1160" y="4044267"/>
            <a:ext cx="3901718" cy="9639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7635" y="4044267"/>
            <a:ext cx="3901718" cy="9639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430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808857"/>
            <a:ext cx="7918192" cy="29364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57" y="3724243"/>
            <a:ext cx="3883787" cy="1825194"/>
          </a:xfrm>
        </p:spPr>
        <p:txBody>
          <a:bodyPr anchor="b"/>
          <a:lstStyle>
            <a:lvl1pPr marL="0" indent="0">
              <a:buNone/>
              <a:defRPr sz="2410" b="1"/>
            </a:lvl1pPr>
            <a:lvl2pPr marL="459029" indent="0">
              <a:buNone/>
              <a:defRPr sz="2008" b="1"/>
            </a:lvl2pPr>
            <a:lvl3pPr marL="918058" indent="0">
              <a:buNone/>
              <a:defRPr sz="1807" b="1"/>
            </a:lvl3pPr>
            <a:lvl4pPr marL="1377086" indent="0">
              <a:buNone/>
              <a:defRPr sz="1606" b="1"/>
            </a:lvl4pPr>
            <a:lvl5pPr marL="1836115" indent="0">
              <a:buNone/>
              <a:defRPr sz="1606" b="1"/>
            </a:lvl5pPr>
            <a:lvl6pPr marL="2295144" indent="0">
              <a:buNone/>
              <a:defRPr sz="1606" b="1"/>
            </a:lvl6pPr>
            <a:lvl7pPr marL="2754173" indent="0">
              <a:buNone/>
              <a:defRPr sz="1606" b="1"/>
            </a:lvl7pPr>
            <a:lvl8pPr marL="3213202" indent="0">
              <a:buNone/>
              <a:defRPr sz="1606" b="1"/>
            </a:lvl8pPr>
            <a:lvl9pPr marL="3672230" indent="0">
              <a:buNone/>
              <a:defRPr sz="1606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57" y="5549437"/>
            <a:ext cx="3883787" cy="81623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635" y="3724243"/>
            <a:ext cx="3902914" cy="1825194"/>
          </a:xfrm>
        </p:spPr>
        <p:txBody>
          <a:bodyPr anchor="b"/>
          <a:lstStyle>
            <a:lvl1pPr marL="0" indent="0">
              <a:buNone/>
              <a:defRPr sz="2410" b="1"/>
            </a:lvl1pPr>
            <a:lvl2pPr marL="459029" indent="0">
              <a:buNone/>
              <a:defRPr sz="2008" b="1"/>
            </a:lvl2pPr>
            <a:lvl3pPr marL="918058" indent="0">
              <a:buNone/>
              <a:defRPr sz="1807" b="1"/>
            </a:lvl3pPr>
            <a:lvl4pPr marL="1377086" indent="0">
              <a:buNone/>
              <a:defRPr sz="1606" b="1"/>
            </a:lvl4pPr>
            <a:lvl5pPr marL="1836115" indent="0">
              <a:buNone/>
              <a:defRPr sz="1606" b="1"/>
            </a:lvl5pPr>
            <a:lvl6pPr marL="2295144" indent="0">
              <a:buNone/>
              <a:defRPr sz="1606" b="1"/>
            </a:lvl6pPr>
            <a:lvl7pPr marL="2754173" indent="0">
              <a:buNone/>
              <a:defRPr sz="1606" b="1"/>
            </a:lvl7pPr>
            <a:lvl8pPr marL="3213202" indent="0">
              <a:buNone/>
              <a:defRPr sz="1606" b="1"/>
            </a:lvl8pPr>
            <a:lvl9pPr marL="3672230" indent="0">
              <a:buNone/>
              <a:defRPr sz="1606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7635" y="5549437"/>
            <a:ext cx="3902914" cy="81623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8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0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816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1012825"/>
            <a:ext cx="2960954" cy="3544888"/>
          </a:xfrm>
        </p:spPr>
        <p:txBody>
          <a:bodyPr anchor="b"/>
          <a:lstStyle>
            <a:lvl1pPr>
              <a:defRPr sz="32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2914" y="2187424"/>
            <a:ext cx="4647635" cy="10796433"/>
          </a:xfrm>
        </p:spPr>
        <p:txBody>
          <a:bodyPr/>
          <a:lstStyle>
            <a:lvl1pPr>
              <a:defRPr sz="3213"/>
            </a:lvl1pPr>
            <a:lvl2pPr>
              <a:defRPr sz="2811"/>
            </a:lvl2pPr>
            <a:lvl3pPr>
              <a:defRPr sz="2410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2356" y="4557713"/>
            <a:ext cx="2960954" cy="8443726"/>
          </a:xfrm>
        </p:spPr>
        <p:txBody>
          <a:bodyPr/>
          <a:lstStyle>
            <a:lvl1pPr marL="0" indent="0">
              <a:buNone/>
              <a:defRPr sz="1606"/>
            </a:lvl1pPr>
            <a:lvl2pPr marL="459029" indent="0">
              <a:buNone/>
              <a:defRPr sz="1406"/>
            </a:lvl2pPr>
            <a:lvl3pPr marL="918058" indent="0">
              <a:buNone/>
              <a:defRPr sz="1205"/>
            </a:lvl3pPr>
            <a:lvl4pPr marL="1377086" indent="0">
              <a:buNone/>
              <a:defRPr sz="1004"/>
            </a:lvl4pPr>
            <a:lvl5pPr marL="1836115" indent="0">
              <a:buNone/>
              <a:defRPr sz="1004"/>
            </a:lvl5pPr>
            <a:lvl6pPr marL="2295144" indent="0">
              <a:buNone/>
              <a:defRPr sz="1004"/>
            </a:lvl6pPr>
            <a:lvl7pPr marL="2754173" indent="0">
              <a:buNone/>
              <a:defRPr sz="1004"/>
            </a:lvl7pPr>
            <a:lvl8pPr marL="3213202" indent="0">
              <a:buNone/>
              <a:defRPr sz="1004"/>
            </a:lvl8pPr>
            <a:lvl9pPr marL="3672230" indent="0">
              <a:buNone/>
              <a:defRPr sz="1004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20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1012825"/>
            <a:ext cx="2960954" cy="3544888"/>
          </a:xfrm>
        </p:spPr>
        <p:txBody>
          <a:bodyPr anchor="b"/>
          <a:lstStyle>
            <a:lvl1pPr>
              <a:defRPr sz="32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02914" y="2187424"/>
            <a:ext cx="4647635" cy="10796433"/>
          </a:xfrm>
        </p:spPr>
        <p:txBody>
          <a:bodyPr anchor="t"/>
          <a:lstStyle>
            <a:lvl1pPr marL="0" indent="0">
              <a:buNone/>
              <a:defRPr sz="3213"/>
            </a:lvl1pPr>
            <a:lvl2pPr marL="459029" indent="0">
              <a:buNone/>
              <a:defRPr sz="2811"/>
            </a:lvl2pPr>
            <a:lvl3pPr marL="918058" indent="0">
              <a:buNone/>
              <a:defRPr sz="2410"/>
            </a:lvl3pPr>
            <a:lvl4pPr marL="1377086" indent="0">
              <a:buNone/>
              <a:defRPr sz="2008"/>
            </a:lvl4pPr>
            <a:lvl5pPr marL="1836115" indent="0">
              <a:buNone/>
              <a:defRPr sz="2008"/>
            </a:lvl5pPr>
            <a:lvl6pPr marL="2295144" indent="0">
              <a:buNone/>
              <a:defRPr sz="2008"/>
            </a:lvl6pPr>
            <a:lvl7pPr marL="2754173" indent="0">
              <a:buNone/>
              <a:defRPr sz="2008"/>
            </a:lvl7pPr>
            <a:lvl8pPr marL="3213202" indent="0">
              <a:buNone/>
              <a:defRPr sz="2008"/>
            </a:lvl8pPr>
            <a:lvl9pPr marL="3672230" indent="0">
              <a:buNone/>
              <a:defRPr sz="2008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2356" y="4557713"/>
            <a:ext cx="2960954" cy="8443726"/>
          </a:xfrm>
        </p:spPr>
        <p:txBody>
          <a:bodyPr/>
          <a:lstStyle>
            <a:lvl1pPr marL="0" indent="0">
              <a:buNone/>
              <a:defRPr sz="1606"/>
            </a:lvl1pPr>
            <a:lvl2pPr marL="459029" indent="0">
              <a:buNone/>
              <a:defRPr sz="1406"/>
            </a:lvl2pPr>
            <a:lvl3pPr marL="918058" indent="0">
              <a:buNone/>
              <a:defRPr sz="1205"/>
            </a:lvl3pPr>
            <a:lvl4pPr marL="1377086" indent="0">
              <a:buNone/>
              <a:defRPr sz="1004"/>
            </a:lvl4pPr>
            <a:lvl5pPr marL="1836115" indent="0">
              <a:buNone/>
              <a:defRPr sz="1004"/>
            </a:lvl5pPr>
            <a:lvl6pPr marL="2295144" indent="0">
              <a:buNone/>
              <a:defRPr sz="1004"/>
            </a:lvl6pPr>
            <a:lvl7pPr marL="2754173" indent="0">
              <a:buNone/>
              <a:defRPr sz="1004"/>
            </a:lvl7pPr>
            <a:lvl8pPr marL="3213202" indent="0">
              <a:buNone/>
              <a:defRPr sz="1004"/>
            </a:lvl8pPr>
            <a:lvl9pPr marL="3672230" indent="0">
              <a:buNone/>
              <a:defRPr sz="1004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217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1161" y="808857"/>
            <a:ext cx="7918192" cy="2936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1161" y="4044267"/>
            <a:ext cx="7918192" cy="9639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1160" y="14081084"/>
            <a:ext cx="2065615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A2A3C-5716-4556-9FE0-DD4B3B8C964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1045" y="14081084"/>
            <a:ext cx="3098423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83738" y="14081084"/>
            <a:ext cx="2065615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19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8058" rtl="0" eaLnBrk="1" latinLnBrk="0" hangingPunct="1">
        <a:lnSpc>
          <a:spcPct val="90000"/>
        </a:lnSpc>
        <a:spcBef>
          <a:spcPct val="0"/>
        </a:spcBef>
        <a:buNone/>
        <a:defRPr sz="4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514" indent="-229514" algn="l" defTabSz="918058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543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10" kern="1200">
          <a:solidFill>
            <a:schemeClr val="tx1"/>
          </a:solidFill>
          <a:latin typeface="+mn-lt"/>
          <a:ea typeface="+mn-ea"/>
          <a:cs typeface="+mn-cs"/>
        </a:defRPr>
      </a:lvl2pPr>
      <a:lvl3pPr marL="1147572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601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630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658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687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716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745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9029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8058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7086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6115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5144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4173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3202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2230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051" y="2009311"/>
            <a:ext cx="7803436" cy="716375"/>
          </a:xfrm>
        </p:spPr>
        <p:txBody>
          <a:bodyPr>
            <a:noAutofit/>
          </a:bodyPr>
          <a:lstStyle/>
          <a:p>
            <a:r>
              <a:rPr lang="ro-RO" sz="2400" b="1" dirty="0" smtClean="0"/>
              <a:t>DINAMICA SUPRAFEȚELOR ȘI A PRODUCȚIILOR LA CULTURA DE ARDEI DIN ROMÂNIA ȘI UNIUNEA EUROPEANĂ</a:t>
            </a:r>
            <a:endParaRPr lang="en-US" sz="4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51" y="140268"/>
            <a:ext cx="1417690" cy="1834013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213051" y="1974281"/>
            <a:ext cx="8640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9384" y="288742"/>
            <a:ext cx="6885385" cy="817013"/>
          </a:xfrm>
        </p:spPr>
        <p:txBody>
          <a:bodyPr>
            <a:noAutofit/>
          </a:bodyPr>
          <a:lstStyle/>
          <a:p>
            <a:r>
              <a:rPr lang="ro-RO" sz="2400" b="1" dirty="0"/>
              <a:t>ACADEMIA DE ȘTIINȚE AGRICOLE ȘI SILVICE </a:t>
            </a:r>
            <a:endParaRPr lang="en-US" sz="2400" b="1" dirty="0" smtClean="0"/>
          </a:p>
          <a:p>
            <a:r>
              <a:rPr lang="ro-RO" sz="2400" b="1" dirty="0" smtClean="0"/>
              <a:t>“</a:t>
            </a:r>
            <a:r>
              <a:rPr lang="ro-RO" sz="2400" b="1" i="1" dirty="0"/>
              <a:t>GHEORGHE IONESCU </a:t>
            </a:r>
            <a:r>
              <a:rPr lang="ro-RO" sz="2400" b="1" i="1" dirty="0" smtClean="0"/>
              <a:t>ȘIȘEȘTI</a:t>
            </a:r>
            <a:r>
              <a:rPr lang="en-US" sz="2400" b="1" dirty="0" smtClean="0"/>
              <a:t>”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549383" y="1251822"/>
            <a:ext cx="6885385" cy="3794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8058" rtl="0" eaLnBrk="1" latinLnBrk="0" hangingPunct="1">
              <a:lnSpc>
                <a:spcPct val="90000"/>
              </a:lnSpc>
              <a:spcBef>
                <a:spcPts val="1004"/>
              </a:spcBef>
              <a:buFont typeface="Arial" panose="020B0604020202020204" pitchFamily="34" charset="0"/>
              <a:buNone/>
              <a:defRPr sz="24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9029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2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58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8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7086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36115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95144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54173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13202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72230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 smtClean="0"/>
              <a:t>INSTITUTUL DE CERCETARE PENTRU ECONOMIA AGRICULTURII </a:t>
            </a:r>
            <a:r>
              <a:rPr lang="ro-RO" sz="2200" b="1" dirty="0" smtClean="0"/>
              <a:t>ȘI DEZVOLTARE RURALĂ</a:t>
            </a:r>
            <a:endParaRPr lang="en-US" sz="2200" b="1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27326" y="14484489"/>
            <a:ext cx="8640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604481" y="14484489"/>
            <a:ext cx="58571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CONFERINTA </a:t>
            </a:r>
            <a:r>
              <a:rPr lang="en-US" sz="2000" b="1" dirty="0"/>
              <a:t>ANIVERSARA </a:t>
            </a:r>
            <a:r>
              <a:rPr lang="en-US" sz="2000" b="1" dirty="0" smtClean="0"/>
              <a:t>ICAR</a:t>
            </a:r>
            <a:r>
              <a:rPr lang="ro-RO" sz="2000" b="1" dirty="0" smtClean="0"/>
              <a:t> ed. III</a:t>
            </a:r>
            <a:endParaRPr lang="en-US" sz="2000" b="1" dirty="0" smtClean="0"/>
          </a:p>
          <a:p>
            <a:pPr algn="ctr"/>
            <a:r>
              <a:rPr lang="en-US" sz="2000" b="1" dirty="0" err="1" smtClean="0"/>
              <a:t>Bucuresti</a:t>
            </a:r>
            <a:r>
              <a:rPr lang="en-US" sz="2000" b="1" dirty="0" smtClean="0"/>
              <a:t>, 30 </a:t>
            </a:r>
            <a:r>
              <a:rPr lang="en-US" sz="2000" b="1" dirty="0" err="1" smtClean="0"/>
              <a:t>mai</a:t>
            </a:r>
            <a:r>
              <a:rPr lang="en-US" sz="2000" b="1" dirty="0" smtClean="0"/>
              <a:t> 2024</a:t>
            </a:r>
            <a:endParaRPr lang="en-US" sz="2000" b="1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81442" y="7930325"/>
            <a:ext cx="4330033" cy="859035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o-RO" sz="1200" b="1" dirty="0" smtClean="0">
                <a:latin typeface="+mn-lt"/>
                <a:cs typeface="Times New Roman" panose="02020603050405020304" pitchFamily="18" charset="0"/>
              </a:rPr>
              <a:t>Pe primul loc între țările membre UE cu cea mai mare suprafață cultivată cu ardei se situează Spania (22,26 mii hectare în anul 2022). </a:t>
            </a:r>
            <a:r>
              <a:rPr lang="ro-RO" sz="1200" b="1" dirty="0">
                <a:latin typeface="+mn-lt"/>
                <a:cs typeface="Times New Roman" panose="02020603050405020304" pitchFamily="18" charset="0"/>
              </a:rPr>
              <a:t>Î</a:t>
            </a:r>
            <a:r>
              <a:rPr lang="ro-RO" sz="1200" b="1" dirty="0" smtClean="0">
                <a:latin typeface="+mn-lt"/>
                <a:cs typeface="Times New Roman" panose="02020603050405020304" pitchFamily="18" charset="0"/>
              </a:rPr>
              <a:t>n </a:t>
            </a:r>
            <a:r>
              <a:rPr lang="ro-RO" sz="1200" b="1" dirty="0">
                <a:latin typeface="+mn-lt"/>
                <a:cs typeface="Times New Roman" panose="02020603050405020304" pitchFamily="18" charset="0"/>
              </a:rPr>
              <a:t>Spania suprafețele cultivate cu ardei s-au mărit cu un ritm anual de 2,1% , astfel că în anul 2022 s-a depășit nivelul anului 2013 cu 22,9%. </a:t>
            </a:r>
            <a:endParaRPr lang="ro-RO" sz="1200" b="1" dirty="0" smtClean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46610" y="12301353"/>
            <a:ext cx="8862771" cy="1228764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o-RO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În Uniunea Europeană, cea mai întinsă suprafață cultivată cu ardei a fost înregistrată în anul 2020, de 60,7 mii hectare. În anul 2022 s-a înregistrat o suprafață cultivată cu ardei de 55,9 mii hectare (mai mică cu 3,2% față de 2013 și cu 7,9 % față de 2020) fiind cea mai redusă din perioada analizată. La nivelul UE, în perioada 2013-2022 s-a obținut în medie o producție de ardei 2.746,73 mii tone, cea mai mare fiind înregistrată în anul 2021 de 3.200,31 mii tone. România, se clasează pe locul 8 la nivelul UE în ceea ce privește producția de ardei în spații protejate, cu o cantitate de la 7,06 mii tone în anul 2013 care se dublează în anul 2022(14,41 mii tone)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3051" y="13586743"/>
            <a:ext cx="12218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1400" b="1" dirty="0" smtClean="0">
                <a:cs typeface="Times New Roman" panose="02020603050405020304" pitchFamily="18" charset="0"/>
              </a:rPr>
              <a:t>BIBLIOGRAFIE</a:t>
            </a:r>
            <a:endParaRPr lang="en-US" sz="1400" b="1" dirty="0">
              <a:cs typeface="Times New Roman" panose="02020603050405020304" pitchFamily="18" charset="0"/>
            </a:endParaRPr>
          </a:p>
        </p:txBody>
      </p:sp>
      <p:sp>
        <p:nvSpPr>
          <p:cNvPr id="16" name="Dreptunghi 15"/>
          <p:cNvSpPr/>
          <p:nvPr/>
        </p:nvSpPr>
        <p:spPr>
          <a:xfrm>
            <a:off x="213051" y="3004449"/>
            <a:ext cx="9167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1400" b="1" dirty="0"/>
              <a:t>REZUMAT</a:t>
            </a:r>
            <a:endParaRPr lang="en-US" b="1" dirty="0"/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127326" y="3241028"/>
            <a:ext cx="8860263" cy="1600448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o-RO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Scopul acestei lucrării este de a analiza dinamica suprafețelor cultivate și a producției la cultura de ardei din România și Uniunea Europeană. Metoda de cercetare utilizată în această lucrare constă </a:t>
            </a:r>
            <a:r>
              <a:rPr lang="ro-RO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î</a:t>
            </a:r>
            <a:r>
              <a:rPr lang="ro-RO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analiza comparativă dintre indicatorii tehnici a culturii de ardei în Romania și UE. Această analiză are ca scop să ofere o înțelegere mai detaliată a tendințelor și a schimbărilor  în ceea ce privește extinderea suprafețelor cultivate cu ardei, cât și evoluția producției în această cultură în contextul agricol european. </a:t>
            </a:r>
            <a:endParaRPr lang="en-U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Dreptunghi 20"/>
          <p:cNvSpPr/>
          <p:nvPr/>
        </p:nvSpPr>
        <p:spPr>
          <a:xfrm>
            <a:off x="219319" y="4933187"/>
            <a:ext cx="18400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1400" b="1" dirty="0" smtClean="0">
                <a:cs typeface="Times New Roman" panose="02020603050405020304" pitchFamily="18" charset="0"/>
              </a:rPr>
              <a:t>RE</a:t>
            </a:r>
            <a:r>
              <a:rPr lang="ro-RO" sz="1400" b="1" dirty="0" smtClean="0">
                <a:cs typeface="Times New Roman" panose="02020603050405020304" pitchFamily="18" charset="0"/>
              </a:rPr>
              <a:t>ZULTATE ȘI DISCUȚII</a:t>
            </a:r>
            <a:endParaRPr lang="en-US" b="1" dirty="0">
              <a:cs typeface="Times New Roman" panose="02020603050405020304" pitchFamily="18" charset="0"/>
            </a:endParaRPr>
          </a:p>
        </p:txBody>
      </p:sp>
      <p:pic>
        <p:nvPicPr>
          <p:cNvPr id="22" name="Imagin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398" y="5870162"/>
            <a:ext cx="4330033" cy="1982764"/>
          </a:xfrm>
          <a:prstGeom prst="rect">
            <a:avLst/>
          </a:prstGeom>
        </p:spPr>
      </p:pic>
      <p:pic>
        <p:nvPicPr>
          <p:cNvPr id="23" name="Imagine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5576" y="5870162"/>
            <a:ext cx="4340886" cy="1968637"/>
          </a:xfrm>
          <a:prstGeom prst="rect">
            <a:avLst/>
          </a:prstGeom>
        </p:spPr>
      </p:pic>
      <p:sp>
        <p:nvSpPr>
          <p:cNvPr id="24" name="Dreptunghi 23"/>
          <p:cNvSpPr/>
          <p:nvPr/>
        </p:nvSpPr>
        <p:spPr>
          <a:xfrm>
            <a:off x="216273" y="5279664"/>
            <a:ext cx="42310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o-RO" sz="1400" b="1" dirty="0"/>
              <a:t>Suprafețe cultivate cu ardei în câmp la nivelul Uniunii </a:t>
            </a:r>
            <a:r>
              <a:rPr lang="ro-RO" sz="1400" b="1" dirty="0" smtClean="0"/>
              <a:t>Europene în </a:t>
            </a:r>
            <a:r>
              <a:rPr lang="ro-RO" sz="1400" b="1" dirty="0"/>
              <a:t>perioada 2013-2022 (1000 ha) </a:t>
            </a:r>
          </a:p>
        </p:txBody>
      </p:sp>
      <p:sp>
        <p:nvSpPr>
          <p:cNvPr id="25" name="Dreptunghi 24"/>
          <p:cNvSpPr/>
          <p:nvPr/>
        </p:nvSpPr>
        <p:spPr>
          <a:xfrm>
            <a:off x="4533050" y="5311764"/>
            <a:ext cx="4587875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o-RO" sz="1400" b="1" dirty="0"/>
              <a:t>Suprafețe cultivate cu ardei în spații protejate la nivelul Uniunii Europene, în perioada 2013-2022 (1000 ha) </a:t>
            </a:r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4768497" y="7958681"/>
            <a:ext cx="4340884" cy="745688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o-RO" sz="1200" b="1" dirty="0">
                <a:latin typeface="+mn-lt"/>
                <a:cs typeface="Times New Roman" panose="02020603050405020304" pitchFamily="18" charset="0"/>
              </a:rPr>
              <a:t>În ceea ce privește suprafața cultivată cu ardei în spații protejate, primul loc este ocupat de către Spania, care în anul 2022 a exploatat o suprafață de 16,19 mii hectare, în creștere cu 39,7% față de suprafața cultivată în anul 2013 (11,59 mii hectare). </a:t>
            </a:r>
            <a:endParaRPr lang="ro-RO" sz="1200" b="1" dirty="0" smtClean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9" name="Dreptunghi 28"/>
          <p:cNvSpPr/>
          <p:nvPr/>
        </p:nvSpPr>
        <p:spPr>
          <a:xfrm>
            <a:off x="317175" y="8944158"/>
            <a:ext cx="42310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o-RO" sz="1400" b="1" dirty="0"/>
              <a:t>Producția obținută cu ardei la nivelul Uniunii Europene perioada 2013-2022 (1000 t) </a:t>
            </a:r>
          </a:p>
        </p:txBody>
      </p:sp>
      <p:pic>
        <p:nvPicPr>
          <p:cNvPr id="30" name="Imagine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0638" y="9424198"/>
            <a:ext cx="4344129" cy="1768079"/>
          </a:xfrm>
          <a:prstGeom prst="rect">
            <a:avLst/>
          </a:prstGeom>
        </p:spPr>
      </p:pic>
      <p:pic>
        <p:nvPicPr>
          <p:cNvPr id="31" name="Imagine 3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09798" y="9467378"/>
            <a:ext cx="4256664" cy="1681718"/>
          </a:xfrm>
          <a:prstGeom prst="rect">
            <a:avLst/>
          </a:prstGeom>
        </p:spPr>
      </p:pic>
      <p:sp>
        <p:nvSpPr>
          <p:cNvPr id="32" name="Dreptunghi 31"/>
          <p:cNvSpPr/>
          <p:nvPr/>
        </p:nvSpPr>
        <p:spPr>
          <a:xfrm>
            <a:off x="4864261" y="8925410"/>
            <a:ext cx="43655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o-RO" sz="1400" b="1" dirty="0"/>
              <a:t>Producția obținută cu ardei în spații protejate la nivelul Uniunii Europene în perioada 2010-2022 (1000 t) </a:t>
            </a:r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246610" y="11274967"/>
            <a:ext cx="4350589" cy="553195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o-RO" sz="1200" b="1" dirty="0">
                <a:latin typeface="+mn-lt"/>
                <a:cs typeface="Times New Roman" panose="02020603050405020304" pitchFamily="18" charset="0"/>
              </a:rPr>
              <a:t>Cel mai mare producător de ardei la nivelul țărilor UE în anul 2022 a fost Spania cu o producție de 1533,28, reprezentând aproape jumătate din  producția totală recoltată în UE. </a:t>
            </a:r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4864261" y="11233476"/>
            <a:ext cx="4256664" cy="594686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ro-RO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o-RO" sz="1200" b="1" dirty="0">
                <a:latin typeface="+mn-lt"/>
                <a:cs typeface="Times New Roman" panose="02020603050405020304" pitchFamily="18" charset="0"/>
              </a:rPr>
              <a:t>În ceea ce privește producția de ardei în spații protejate în anul 2022,  tot Spania este pe primul loc cu o cantitate de 1.297,76 mii tone. </a:t>
            </a:r>
          </a:p>
        </p:txBody>
      </p:sp>
      <p:sp>
        <p:nvSpPr>
          <p:cNvPr id="36" name="Dreptunghi 35"/>
          <p:cNvSpPr/>
          <p:nvPr/>
        </p:nvSpPr>
        <p:spPr>
          <a:xfrm>
            <a:off x="213051" y="11965263"/>
            <a:ext cx="98366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o-RO" sz="1400" b="1" dirty="0" smtClean="0">
                <a:cs typeface="Times New Roman" panose="02020603050405020304" pitchFamily="18" charset="0"/>
              </a:rPr>
              <a:t>CONCLUZII</a:t>
            </a:r>
            <a:endParaRPr lang="en-US" b="1" dirty="0">
              <a:cs typeface="Times New Roman" panose="02020603050405020304" pitchFamily="18" charset="0"/>
            </a:endParaRPr>
          </a:p>
        </p:txBody>
      </p:sp>
      <p:sp>
        <p:nvSpPr>
          <p:cNvPr id="39" name="Title 1"/>
          <p:cNvSpPr txBox="1">
            <a:spLocks/>
          </p:cNvSpPr>
          <p:nvPr/>
        </p:nvSpPr>
        <p:spPr>
          <a:xfrm>
            <a:off x="198239" y="13987034"/>
            <a:ext cx="8846993" cy="400475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o-RO" sz="1200" b="1" dirty="0" smtClean="0">
                <a:latin typeface="+mn-lt"/>
                <a:cs typeface="Times New Roman" panose="02020603050405020304" pitchFamily="18" charset="0"/>
              </a:rPr>
              <a:t>Baza de date Eurostat.eu</a:t>
            </a:r>
          </a:p>
          <a:p>
            <a:pPr algn="just"/>
            <a:r>
              <a:rPr lang="ro-RO" sz="1200" b="1" dirty="0" smtClean="0">
                <a:latin typeface="+mn-lt"/>
                <a:cs typeface="Times New Roman" panose="02020603050405020304" pitchFamily="18" charset="0"/>
              </a:rPr>
              <a:t>Institutul Național de Statistică – insse.ro</a:t>
            </a:r>
            <a:endParaRPr lang="ro-RO" sz="12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7" name="Subtitle 2"/>
          <p:cNvSpPr txBox="1">
            <a:spLocks/>
          </p:cNvSpPr>
          <p:nvPr/>
        </p:nvSpPr>
        <p:spPr>
          <a:xfrm>
            <a:off x="4349153" y="2720417"/>
            <a:ext cx="6885385" cy="3794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8058" rtl="0" eaLnBrk="1" latinLnBrk="0" hangingPunct="1">
              <a:lnSpc>
                <a:spcPct val="90000"/>
              </a:lnSpc>
              <a:spcBef>
                <a:spcPts val="1004"/>
              </a:spcBef>
              <a:buFont typeface="Arial" panose="020B0604020202020204" pitchFamily="34" charset="0"/>
              <a:buNone/>
              <a:defRPr sz="24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9029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2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58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8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7086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36115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95144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54173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13202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72230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o-RO" sz="2200" b="1" dirty="0" smtClean="0"/>
              <a:t>Manolache Alexandra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2676149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431</TotalTime>
  <Words>516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DINAMICA SUPRAFEȚELOR ȘI A PRODUCȚIILOR LA CULTURA DE ARDEI DIN ROMÂNIA ȘI UNIUNEA EUROPEANĂ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TITLUL</dc:title>
  <dc:creator>admin</dc:creator>
  <cp:lastModifiedBy>aurel.badiu</cp:lastModifiedBy>
  <cp:revision>19</cp:revision>
  <dcterms:created xsi:type="dcterms:W3CDTF">2024-02-27T07:52:51Z</dcterms:created>
  <dcterms:modified xsi:type="dcterms:W3CDTF">2024-05-20T12:22:16Z</dcterms:modified>
</cp:coreProperties>
</file>