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19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418" y="2067970"/>
            <a:ext cx="7803436" cy="916932"/>
          </a:xfrm>
        </p:spPr>
        <p:txBody>
          <a:bodyPr>
            <a:noAutofit/>
          </a:bodyPr>
          <a:lstStyle/>
          <a:p>
            <a:r>
              <a:rPr lang="en-US" sz="2200" b="1" dirty="0"/>
              <a:t>CERCETĂRI PRIVIND PATOGENICITATEA UNOR TULPINI FUNGICE ENTOMOPATOGENE AUTOHTONE ASUPRA UNOR DĂUNĂTORI HORTICOLI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908" y="221311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 smtClean="0"/>
          </a:p>
          <a:p>
            <a:r>
              <a:rPr lang="ro-RO" sz="2400" b="1" dirty="0" smtClean="0"/>
              <a:t>“</a:t>
            </a:r>
            <a:r>
              <a:rPr lang="ro-RO" sz="2400" b="1" i="1" dirty="0"/>
              <a:t>GHEORGHE IONESCU </a:t>
            </a:r>
            <a:r>
              <a:rPr lang="ro-RO" sz="2400" b="1" i="1" dirty="0" smtClean="0"/>
              <a:t>ȘIȘEȘTI</a:t>
            </a:r>
            <a:r>
              <a:rPr lang="en-US" sz="2400" b="1" dirty="0" smtClean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8379" y="121104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/>
              <a:t>INSTITUTUL DE CERCETARE-DEZVOLTARE PENTRU PROTECȚIA PLANTELOR</a:t>
            </a:r>
            <a:endParaRPr lang="en-US" sz="2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45608" y="3634462"/>
            <a:ext cx="7803436" cy="1973863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400" b="1" dirty="0" smtClean="0">
              <a:latin typeface="Calibri  "/>
              <a:ea typeface="+mn-ea"/>
              <a:cs typeface="+mn-cs"/>
            </a:endParaRPr>
          </a:p>
          <a:p>
            <a:pPr algn="just"/>
            <a:endParaRPr lang="en-US" sz="1400" b="1" dirty="0">
              <a:latin typeface="Calibri  "/>
              <a:ea typeface="+mn-ea"/>
              <a:cs typeface="+mn-cs"/>
            </a:endParaRPr>
          </a:p>
          <a:p>
            <a:pPr algn="just"/>
            <a:endParaRPr lang="en-US" sz="1400" b="1" dirty="0" smtClean="0">
              <a:latin typeface="Calibri  "/>
              <a:ea typeface="+mn-ea"/>
              <a:cs typeface="+mn-cs"/>
            </a:endParaRPr>
          </a:p>
          <a:p>
            <a:pPr algn="just"/>
            <a:endParaRPr lang="en-US" sz="1400" b="1" dirty="0" smtClean="0">
              <a:latin typeface="Calibri  "/>
              <a:ea typeface="+mn-ea"/>
              <a:cs typeface="+mn-cs"/>
            </a:endParaRPr>
          </a:p>
          <a:p>
            <a:pPr algn="just"/>
            <a:endParaRPr lang="en-US" sz="1400" b="1" dirty="0" smtClean="0">
              <a:latin typeface="Calibri  "/>
              <a:ea typeface="+mn-ea"/>
              <a:cs typeface="+mn-cs"/>
            </a:endParaRPr>
          </a:p>
          <a:p>
            <a:pPr algn="just"/>
            <a:endParaRPr lang="en-US" sz="1400" b="1" dirty="0">
              <a:latin typeface="Calibri  "/>
              <a:ea typeface="+mn-ea"/>
              <a:cs typeface="+mn-cs"/>
            </a:endParaRPr>
          </a:p>
          <a:p>
            <a:endParaRPr lang="en-US" sz="1400" dirty="0" smtClean="0">
              <a:latin typeface="Calibri  "/>
              <a:ea typeface="+mn-ea"/>
              <a:cs typeface="+mn-cs"/>
            </a:endParaRPr>
          </a:p>
          <a:p>
            <a:endParaRPr lang="en-US" sz="1400" dirty="0">
              <a:latin typeface="Calibri  "/>
              <a:ea typeface="+mn-ea"/>
              <a:cs typeface="+mn-cs"/>
            </a:endParaRPr>
          </a:p>
          <a:p>
            <a:endParaRPr lang="en-US" sz="1400" dirty="0" smtClean="0">
              <a:latin typeface="Calibri  "/>
              <a:ea typeface="+mn-ea"/>
              <a:cs typeface="+mn-cs"/>
            </a:endParaRPr>
          </a:p>
          <a:p>
            <a:pPr algn="r"/>
            <a:r>
              <a:rPr lang="en-US" sz="1400" b="1" dirty="0" smtClean="0">
                <a:latin typeface="+mn-lt"/>
                <a:ea typeface="+mn-ea"/>
                <a:cs typeface="+mn-cs"/>
              </a:rPr>
              <a:t>DINU </a:t>
            </a:r>
            <a:r>
              <a:rPr lang="en-US" sz="1400" b="1" dirty="0" err="1">
                <a:latin typeface="+mn-lt"/>
                <a:ea typeface="+mn-ea"/>
                <a:cs typeface="+mn-cs"/>
              </a:rPr>
              <a:t>Mihaela</a:t>
            </a:r>
            <a:r>
              <a:rPr lang="en-US" sz="1400" b="1" dirty="0">
                <a:latin typeface="+mn-lt"/>
                <a:ea typeface="+mn-ea"/>
                <a:cs typeface="+mn-cs"/>
              </a:rPr>
              <a:t> </a:t>
            </a:r>
            <a:r>
              <a:rPr lang="en-US" sz="1400" b="1" dirty="0" smtClean="0">
                <a:latin typeface="+mn-lt"/>
                <a:ea typeface="+mn-ea"/>
                <a:cs typeface="+mn-cs"/>
              </a:rPr>
              <a:t>Monica, </a:t>
            </a:r>
            <a:r>
              <a:rPr lang="en-US" sz="1400" b="1" dirty="0">
                <a:latin typeface="+mn-lt"/>
                <a:ea typeface="+mn-ea"/>
                <a:cs typeface="+mn-cs"/>
              </a:rPr>
              <a:t>LUMÎNARE </a:t>
            </a:r>
            <a:r>
              <a:rPr lang="en-US" sz="1400" b="1" dirty="0" smtClean="0">
                <a:latin typeface="+mn-lt"/>
                <a:ea typeface="+mn-ea"/>
                <a:cs typeface="+mn-cs"/>
              </a:rPr>
              <a:t>Maria-Cristina, </a:t>
            </a:r>
            <a:r>
              <a:rPr lang="en-US" sz="1400" b="1" dirty="0">
                <a:latin typeface="+mn-lt"/>
                <a:ea typeface="+mn-ea"/>
                <a:cs typeface="+mn-cs"/>
              </a:rPr>
              <a:t>BARBU-BUTURUGĂ </a:t>
            </a:r>
            <a:r>
              <a:rPr lang="en-US" sz="1400" b="1" dirty="0" err="1">
                <a:latin typeface="+mn-lt"/>
                <a:ea typeface="+mn-ea"/>
                <a:cs typeface="+mn-cs"/>
              </a:rPr>
              <a:t>Lavinia</a:t>
            </a:r>
            <a:r>
              <a:rPr lang="en-US" sz="1400" b="1" dirty="0">
                <a:latin typeface="+mn-lt"/>
                <a:ea typeface="+mn-ea"/>
                <a:cs typeface="+mn-cs"/>
              </a:rPr>
              <a:t> </a:t>
            </a:r>
            <a:r>
              <a:rPr lang="en-US" sz="1400" b="1" dirty="0" smtClean="0">
                <a:latin typeface="+mn-lt"/>
                <a:ea typeface="+mn-ea"/>
                <a:cs typeface="+mn-cs"/>
              </a:rPr>
              <a:t>Diana, COJANU </a:t>
            </a:r>
            <a:r>
              <a:rPr lang="en-US" sz="1400" b="1" dirty="0">
                <a:latin typeface="+mn-lt"/>
                <a:ea typeface="+mn-ea"/>
                <a:cs typeface="+mn-cs"/>
              </a:rPr>
              <a:t>Daniel </a:t>
            </a:r>
            <a:r>
              <a:rPr lang="en-US" sz="1400" b="1" dirty="0" err="1" smtClean="0">
                <a:latin typeface="+mn-lt"/>
                <a:ea typeface="+mn-ea"/>
                <a:cs typeface="+mn-cs"/>
              </a:rPr>
              <a:t>Nicolae</a:t>
            </a:r>
            <a:r>
              <a:rPr lang="en-US" sz="1400" b="1" dirty="0" smtClean="0">
                <a:latin typeface="+mn-lt"/>
                <a:ea typeface="+mn-ea"/>
                <a:cs typeface="+mn-cs"/>
              </a:rPr>
              <a:t>, BĂBEANU </a:t>
            </a:r>
            <a:r>
              <a:rPr lang="en-US" sz="1400" b="1" dirty="0" err="1" smtClean="0">
                <a:latin typeface="+mn-lt"/>
                <a:ea typeface="+mn-ea"/>
                <a:cs typeface="+mn-cs"/>
              </a:rPr>
              <a:t>Narcisa</a:t>
            </a:r>
            <a:endParaRPr lang="en-US" sz="1400" b="1" dirty="0" smtClean="0">
              <a:latin typeface="+mn-lt"/>
              <a:ea typeface="+mn-ea"/>
              <a:cs typeface="+mn-cs"/>
            </a:endParaRPr>
          </a:p>
          <a:p>
            <a:pPr algn="just"/>
            <a:r>
              <a:rPr lang="en-US" sz="1400" b="1" dirty="0" smtClean="0">
                <a:latin typeface="+mn-lt"/>
                <a:ea typeface="+mn-ea"/>
                <a:cs typeface="+mn-cs"/>
              </a:rPr>
              <a:t>REZUMAT</a:t>
            </a:r>
          </a:p>
          <a:p>
            <a:pPr algn="just"/>
            <a:r>
              <a:rPr lang="en-GB" sz="1400" i="1" dirty="0" err="1">
                <a:latin typeface="+mn-lt"/>
              </a:rPr>
              <a:t>Obiectivul</a:t>
            </a:r>
            <a:r>
              <a:rPr lang="en-GB" sz="1400" i="1" dirty="0">
                <a:latin typeface="+mn-lt"/>
              </a:rPr>
              <a:t> principal al </a:t>
            </a:r>
            <a:r>
              <a:rPr lang="en-GB" sz="1400" i="1" dirty="0" err="1">
                <a:latin typeface="+mn-lt"/>
              </a:rPr>
              <a:t>acestui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studiu</a:t>
            </a:r>
            <a:r>
              <a:rPr lang="en-GB" sz="1400" i="1" dirty="0">
                <a:latin typeface="+mn-lt"/>
              </a:rPr>
              <a:t> a </a:t>
            </a:r>
            <a:r>
              <a:rPr lang="en-GB" sz="1400" i="1" dirty="0" err="1">
                <a:latin typeface="+mn-lt"/>
              </a:rPr>
              <a:t>fost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investigarea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potențialului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unor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tulpini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fungice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 smtClean="0">
                <a:latin typeface="+mn-lt"/>
              </a:rPr>
              <a:t>entomopatogene</a:t>
            </a:r>
            <a:r>
              <a:rPr lang="en-GB" sz="1400" i="1" dirty="0" smtClean="0">
                <a:latin typeface="+mn-lt"/>
              </a:rPr>
              <a:t>, </a:t>
            </a:r>
            <a:r>
              <a:rPr lang="en-GB" sz="1400" i="1" dirty="0" err="1" smtClean="0">
                <a:latin typeface="+mn-lt"/>
              </a:rPr>
              <a:t>izolate</a:t>
            </a:r>
            <a:r>
              <a:rPr lang="en-GB" sz="1400" i="1" dirty="0" smtClean="0">
                <a:latin typeface="+mn-lt"/>
              </a:rPr>
              <a:t> </a:t>
            </a:r>
            <a:r>
              <a:rPr lang="en-GB" sz="1400" i="1" dirty="0">
                <a:latin typeface="+mn-lt"/>
              </a:rPr>
              <a:t>din </a:t>
            </a:r>
            <a:r>
              <a:rPr lang="en-GB" sz="1400" i="1" dirty="0" err="1">
                <a:latin typeface="+mn-lt"/>
              </a:rPr>
              <a:t>focare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naturale</a:t>
            </a:r>
            <a:r>
              <a:rPr lang="en-GB" sz="1400" i="1" dirty="0">
                <a:latin typeface="+mn-lt"/>
              </a:rPr>
              <a:t> din </a:t>
            </a:r>
            <a:r>
              <a:rPr lang="en-GB" sz="1400" i="1" dirty="0" err="1" smtClean="0">
                <a:latin typeface="+mn-lt"/>
              </a:rPr>
              <a:t>România</a:t>
            </a:r>
            <a:r>
              <a:rPr lang="en-GB" sz="1400" i="1" dirty="0" smtClean="0">
                <a:latin typeface="+mn-lt"/>
              </a:rPr>
              <a:t>, </a:t>
            </a:r>
            <a:r>
              <a:rPr lang="en-GB" sz="1400" i="1" dirty="0" err="1" smtClean="0">
                <a:latin typeface="+mn-lt"/>
              </a:rPr>
              <a:t>în</a:t>
            </a:r>
            <a:r>
              <a:rPr lang="en-GB" sz="1400" i="1" dirty="0" smtClean="0">
                <a:latin typeface="+mn-lt"/>
              </a:rPr>
              <a:t> </a:t>
            </a:r>
            <a:r>
              <a:rPr lang="en-GB" sz="1400" i="1" dirty="0" err="1" smtClean="0">
                <a:latin typeface="+mn-lt"/>
              </a:rPr>
              <a:t>controlul</a:t>
            </a:r>
            <a:r>
              <a:rPr lang="en-GB" sz="1400" i="1" dirty="0" smtClean="0">
                <a:latin typeface="+mn-lt"/>
              </a:rPr>
              <a:t> biologic </a:t>
            </a:r>
            <a:r>
              <a:rPr lang="en-GB" sz="1400" i="1" dirty="0">
                <a:latin typeface="+mn-lt"/>
              </a:rPr>
              <a:t>a </a:t>
            </a:r>
            <a:r>
              <a:rPr lang="en-GB" sz="1400" i="1" dirty="0" err="1">
                <a:latin typeface="+mn-lt"/>
              </a:rPr>
              <a:t>doi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dăunători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cheie</a:t>
            </a:r>
            <a:r>
              <a:rPr lang="en-GB" sz="1400" i="1" dirty="0">
                <a:latin typeface="+mn-lt"/>
              </a:rPr>
              <a:t> din </a:t>
            </a:r>
            <a:r>
              <a:rPr lang="en-GB" sz="1400" i="1" dirty="0" err="1">
                <a:latin typeface="+mn-lt"/>
              </a:rPr>
              <a:t>culturile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protejate</a:t>
            </a:r>
            <a:r>
              <a:rPr lang="en-GB" sz="1400" i="1" dirty="0">
                <a:latin typeface="+mn-lt"/>
              </a:rPr>
              <a:t>: </a:t>
            </a:r>
            <a:r>
              <a:rPr lang="en-GB" sz="1400" i="1" dirty="0" err="1">
                <a:latin typeface="+mn-lt"/>
              </a:rPr>
              <a:t>Myzus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persicae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și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Trialeurodes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vaporariorum</a:t>
            </a:r>
            <a:r>
              <a:rPr lang="en-GB" sz="1400" i="1" dirty="0">
                <a:latin typeface="+mn-lt"/>
              </a:rPr>
              <a:t>. </a:t>
            </a:r>
            <a:r>
              <a:rPr lang="en-GB" sz="1400" i="1" dirty="0" err="1">
                <a:latin typeface="+mn-lt"/>
              </a:rPr>
              <a:t>Descoperirea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unor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entomopatogeni</a:t>
            </a:r>
            <a:r>
              <a:rPr lang="en-GB" sz="1400" i="1" dirty="0">
                <a:latin typeface="+mn-lt"/>
              </a:rPr>
              <a:t> cu </a:t>
            </a:r>
            <a:r>
              <a:rPr lang="en-GB" sz="1400" i="1" dirty="0" err="1">
                <a:latin typeface="+mn-lt"/>
              </a:rPr>
              <a:t>potențial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biotehnologic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oferă</a:t>
            </a:r>
            <a:r>
              <a:rPr lang="en-GB" sz="1400" i="1" dirty="0">
                <a:latin typeface="+mn-lt"/>
              </a:rPr>
              <a:t> o </a:t>
            </a:r>
            <a:r>
              <a:rPr lang="en-GB" sz="1400" i="1" dirty="0" err="1">
                <a:latin typeface="+mn-lt"/>
              </a:rPr>
              <a:t>abordare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sustenabilă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și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rentabilă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pentru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gestionarea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dăunătorilor</a:t>
            </a:r>
            <a:r>
              <a:rPr lang="en-GB" sz="1400" i="1" dirty="0">
                <a:latin typeface="+mn-lt"/>
              </a:rPr>
              <a:t>. </a:t>
            </a:r>
            <a:r>
              <a:rPr lang="en-GB" sz="1400" i="1" dirty="0" err="1">
                <a:latin typeface="+mn-lt"/>
              </a:rPr>
              <a:t>Tulpinile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fungice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autohtone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depășesc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adesea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performanțele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tulpinilor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comerciale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importate</a:t>
            </a:r>
            <a:r>
              <a:rPr lang="en-GB" sz="1400" i="1" dirty="0">
                <a:latin typeface="+mn-lt"/>
              </a:rPr>
              <a:t>, </a:t>
            </a:r>
            <a:r>
              <a:rPr lang="en-GB" sz="1400" i="1" dirty="0" err="1">
                <a:latin typeface="+mn-lt"/>
              </a:rPr>
              <a:t>datorită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adaptării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lor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superioare</a:t>
            </a:r>
            <a:r>
              <a:rPr lang="en-GB" sz="1400" i="1" dirty="0">
                <a:latin typeface="+mn-lt"/>
              </a:rPr>
              <a:t> la microbiota </a:t>
            </a:r>
            <a:r>
              <a:rPr lang="en-GB" sz="1400" i="1" dirty="0" err="1">
                <a:latin typeface="+mn-lt"/>
              </a:rPr>
              <a:t>solului</a:t>
            </a:r>
            <a:r>
              <a:rPr lang="en-GB" sz="1400" i="1" dirty="0">
                <a:latin typeface="+mn-lt"/>
              </a:rPr>
              <a:t>, la </a:t>
            </a:r>
            <a:r>
              <a:rPr lang="en-GB" sz="1400" i="1" dirty="0" err="1">
                <a:latin typeface="+mn-lt"/>
              </a:rPr>
              <a:t>climă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și</a:t>
            </a:r>
            <a:r>
              <a:rPr lang="en-GB" sz="1400" i="1" dirty="0">
                <a:latin typeface="+mn-lt"/>
              </a:rPr>
              <a:t> la </a:t>
            </a:r>
            <a:r>
              <a:rPr lang="en-GB" sz="1400" i="1" dirty="0" err="1">
                <a:latin typeface="+mn-lt"/>
              </a:rPr>
              <a:t>condițiile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agricole</a:t>
            </a:r>
            <a:r>
              <a:rPr lang="en-GB" sz="1400" i="1" dirty="0">
                <a:latin typeface="+mn-lt"/>
              </a:rPr>
              <a:t>. </a:t>
            </a:r>
            <a:r>
              <a:rPr lang="en-GB" sz="1400" i="1" dirty="0" err="1" smtClean="0">
                <a:latin typeface="+mn-lt"/>
              </a:rPr>
              <a:t>În</a:t>
            </a:r>
            <a:r>
              <a:rPr lang="en-GB" sz="1400" i="1" dirty="0" smtClean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urma</a:t>
            </a:r>
            <a:r>
              <a:rPr lang="en-GB" sz="1400" i="1" dirty="0">
                <a:latin typeface="+mn-lt"/>
              </a:rPr>
              <a:t> screening-</a:t>
            </a:r>
            <a:r>
              <a:rPr lang="en-GB" sz="1400" i="1" dirty="0" err="1">
                <a:latin typeface="+mn-lt"/>
              </a:rPr>
              <a:t>ului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inițial</a:t>
            </a:r>
            <a:r>
              <a:rPr lang="en-GB" sz="1400" i="1" dirty="0">
                <a:latin typeface="+mn-lt"/>
              </a:rPr>
              <a:t> (12 </a:t>
            </a:r>
            <a:r>
              <a:rPr lang="en-GB" sz="1400" i="1" dirty="0" err="1">
                <a:latin typeface="+mn-lt"/>
              </a:rPr>
              <a:t>tulpini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fungice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entomopatogene</a:t>
            </a:r>
            <a:r>
              <a:rPr lang="en-GB" sz="1400" i="1" dirty="0">
                <a:latin typeface="+mn-lt"/>
              </a:rPr>
              <a:t> din </a:t>
            </a:r>
            <a:r>
              <a:rPr lang="en-GB" sz="1400" i="1" dirty="0" err="1" smtClean="0">
                <a:latin typeface="+mn-lt"/>
              </a:rPr>
              <a:t>colecția</a:t>
            </a:r>
            <a:r>
              <a:rPr lang="en-GB" sz="1400" i="1" dirty="0" smtClean="0">
                <a:latin typeface="+mn-lt"/>
              </a:rPr>
              <a:t> </a:t>
            </a:r>
            <a:r>
              <a:rPr lang="en-GB" sz="1400" i="1" dirty="0">
                <a:latin typeface="+mn-lt"/>
              </a:rPr>
              <a:t>ICDPP), </a:t>
            </a:r>
            <a:r>
              <a:rPr lang="en-GB" sz="1400" i="1" dirty="0" err="1">
                <a:latin typeface="+mn-lt"/>
              </a:rPr>
              <a:t>trei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izolate</a:t>
            </a:r>
            <a:r>
              <a:rPr lang="en-GB" sz="1400" i="1" dirty="0">
                <a:latin typeface="+mn-lt"/>
              </a:rPr>
              <a:t> de </a:t>
            </a:r>
            <a:r>
              <a:rPr lang="en-GB" sz="1400" i="1" dirty="0" err="1">
                <a:latin typeface="+mn-lt"/>
              </a:rPr>
              <a:t>Beauveria</a:t>
            </a:r>
            <a:r>
              <a:rPr lang="en-GB" sz="1400" i="1" dirty="0">
                <a:latin typeface="+mn-lt"/>
              </a:rPr>
              <a:t> sp</a:t>
            </a:r>
            <a:r>
              <a:rPr lang="en-GB" sz="1400" i="1" dirty="0" smtClean="0">
                <a:latin typeface="+mn-lt"/>
              </a:rPr>
              <a:t>., </a:t>
            </a:r>
            <a:r>
              <a:rPr lang="en-GB" sz="1400" i="1" dirty="0">
                <a:latin typeface="+mn-lt"/>
              </a:rPr>
              <a:t>care au </a:t>
            </a:r>
            <a:r>
              <a:rPr lang="en-GB" sz="1400" i="1" dirty="0" err="1">
                <a:latin typeface="+mn-lt"/>
              </a:rPr>
              <a:t>prezentat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cele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mai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mari</a:t>
            </a:r>
            <a:r>
              <a:rPr lang="en-GB" sz="1400" i="1" dirty="0">
                <a:latin typeface="+mn-lt"/>
              </a:rPr>
              <a:t> rate de </a:t>
            </a:r>
            <a:r>
              <a:rPr lang="en-GB" sz="1400" i="1" dirty="0" err="1">
                <a:latin typeface="+mn-lt"/>
              </a:rPr>
              <a:t>mortalitate</a:t>
            </a:r>
            <a:r>
              <a:rPr lang="en-GB" sz="1400" i="1" dirty="0">
                <a:latin typeface="+mn-lt"/>
              </a:rPr>
              <a:t> la </a:t>
            </a:r>
            <a:r>
              <a:rPr lang="en-GB" sz="1400" i="1" dirty="0" err="1">
                <a:latin typeface="+mn-lt"/>
              </a:rPr>
              <a:t>ambele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specii</a:t>
            </a:r>
            <a:r>
              <a:rPr lang="en-GB" sz="1400" i="1" dirty="0">
                <a:latin typeface="+mn-lt"/>
              </a:rPr>
              <a:t> de </a:t>
            </a:r>
            <a:r>
              <a:rPr lang="en-GB" sz="1400" i="1" dirty="0" err="1" smtClean="0">
                <a:latin typeface="+mn-lt"/>
              </a:rPr>
              <a:t>insecte</a:t>
            </a:r>
            <a:r>
              <a:rPr lang="en-GB" sz="1400" i="1" dirty="0" smtClean="0">
                <a:latin typeface="+mn-lt"/>
              </a:rPr>
              <a:t>, </a:t>
            </a:r>
            <a:r>
              <a:rPr lang="en-GB" sz="1400" i="1" dirty="0">
                <a:latin typeface="+mn-lt"/>
              </a:rPr>
              <a:t>au </a:t>
            </a:r>
            <a:r>
              <a:rPr lang="en-GB" sz="1400" i="1" dirty="0" err="1">
                <a:latin typeface="+mn-lt"/>
              </a:rPr>
              <a:t>fost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selectate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pentru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evaluări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suplimentare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 smtClean="0">
                <a:latin typeface="+mn-lt"/>
              </a:rPr>
              <a:t>în</a:t>
            </a:r>
            <a:r>
              <a:rPr lang="en-GB" sz="1400" i="1" dirty="0" smtClean="0">
                <a:latin typeface="+mn-lt"/>
              </a:rPr>
              <a:t> teste de </a:t>
            </a:r>
            <a:r>
              <a:rPr lang="en-GB" sz="1400" i="1" dirty="0" err="1">
                <a:latin typeface="+mn-lt"/>
              </a:rPr>
              <a:t>laborator</a:t>
            </a:r>
            <a:r>
              <a:rPr lang="en-GB" sz="1400" i="1" dirty="0">
                <a:latin typeface="+mn-lt"/>
              </a:rPr>
              <a:t>. </a:t>
            </a:r>
            <a:r>
              <a:rPr lang="en-GB" sz="1400" i="1" dirty="0" err="1">
                <a:latin typeface="+mn-lt"/>
              </a:rPr>
              <a:t>Insectele</a:t>
            </a:r>
            <a:r>
              <a:rPr lang="en-GB" sz="1400" i="1" dirty="0">
                <a:latin typeface="+mn-lt"/>
              </a:rPr>
              <a:t> au </a:t>
            </a:r>
            <a:r>
              <a:rPr lang="en-GB" sz="1400" i="1" dirty="0" err="1">
                <a:latin typeface="+mn-lt"/>
              </a:rPr>
              <a:t>fost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tratate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prin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pulverizare</a:t>
            </a:r>
            <a:r>
              <a:rPr lang="en-GB" sz="1400" i="1" dirty="0">
                <a:latin typeface="+mn-lt"/>
              </a:rPr>
              <a:t> cu 0,1 ml </a:t>
            </a:r>
            <a:r>
              <a:rPr lang="en-GB" sz="1400" i="1" dirty="0" err="1" smtClean="0">
                <a:latin typeface="+mn-lt"/>
              </a:rPr>
              <a:t>suspensie</a:t>
            </a:r>
            <a:r>
              <a:rPr lang="en-GB" sz="1400" i="1" dirty="0" smtClean="0">
                <a:latin typeface="+mn-lt"/>
              </a:rPr>
              <a:t> </a:t>
            </a:r>
            <a:r>
              <a:rPr lang="en-GB" sz="1400" i="1" dirty="0" err="1" smtClean="0">
                <a:latin typeface="+mn-lt"/>
              </a:rPr>
              <a:t>conidiană</a:t>
            </a:r>
            <a:r>
              <a:rPr lang="en-GB" sz="1400" i="1" dirty="0" smtClean="0">
                <a:latin typeface="+mn-lt"/>
              </a:rPr>
              <a:t>, </a:t>
            </a:r>
            <a:r>
              <a:rPr lang="en-GB" sz="1400" i="1" dirty="0" err="1">
                <a:latin typeface="+mn-lt"/>
              </a:rPr>
              <a:t>utilizând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trei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concentrații</a:t>
            </a:r>
            <a:r>
              <a:rPr lang="en-GB" sz="1400" i="1" dirty="0">
                <a:latin typeface="+mn-lt"/>
              </a:rPr>
              <a:t> </a:t>
            </a:r>
            <a:r>
              <a:rPr lang="en-GB" sz="1400" i="1" dirty="0" err="1">
                <a:latin typeface="+mn-lt"/>
              </a:rPr>
              <a:t>diferite</a:t>
            </a:r>
            <a:r>
              <a:rPr lang="en-GB" sz="1400" i="1" dirty="0">
                <a:latin typeface="+mn-lt"/>
              </a:rPr>
              <a:t> de </a:t>
            </a:r>
            <a:r>
              <a:rPr lang="en-GB" sz="1400" i="1" dirty="0" err="1">
                <a:latin typeface="+mn-lt"/>
              </a:rPr>
              <a:t>conidii</a:t>
            </a:r>
            <a:r>
              <a:rPr lang="en-GB" sz="1400" i="1" dirty="0">
                <a:latin typeface="+mn-lt"/>
              </a:rPr>
              <a:t> (10⁵, 10⁷ </a:t>
            </a:r>
            <a:r>
              <a:rPr lang="en-GB" sz="1400" i="1" dirty="0" err="1">
                <a:latin typeface="+mn-lt"/>
              </a:rPr>
              <a:t>și</a:t>
            </a:r>
            <a:r>
              <a:rPr lang="en-GB" sz="1400" i="1" dirty="0">
                <a:latin typeface="+mn-lt"/>
              </a:rPr>
              <a:t> 10⁹ UFC/ml).</a:t>
            </a:r>
            <a:endParaRPr lang="en-GB" sz="1400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595525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2" y="14549804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CONFERINȚA ANIVERSARĂ ICAR</a:t>
            </a:r>
            <a:r>
              <a:rPr lang="ro-RO" sz="2000" b="1" dirty="0" smtClean="0"/>
              <a:t> ed. III</a:t>
            </a:r>
            <a:endParaRPr lang="en-US" sz="2000" b="1" dirty="0" smtClean="0"/>
          </a:p>
          <a:p>
            <a:pPr algn="ctr"/>
            <a:r>
              <a:rPr lang="en-US" sz="2000" b="1" dirty="0" err="1" smtClean="0"/>
              <a:t>București</a:t>
            </a:r>
            <a:r>
              <a:rPr lang="en-US" sz="2000" b="1" dirty="0" smtClean="0"/>
              <a:t>, 30 </a:t>
            </a:r>
            <a:r>
              <a:rPr lang="en-US" sz="2000" b="1" dirty="0" err="1" smtClean="0"/>
              <a:t>mai</a:t>
            </a:r>
            <a:r>
              <a:rPr lang="en-US" sz="2000" b="1" dirty="0" smtClean="0"/>
              <a:t> 2024</a:t>
            </a:r>
            <a:endParaRPr lang="en-US" sz="20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45608" y="5917473"/>
            <a:ext cx="7803436" cy="491723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GB" sz="1800" dirty="0">
                <a:latin typeface="+mn-lt"/>
              </a:rPr>
              <a:t>Nu s-au </a:t>
            </a:r>
            <a:r>
              <a:rPr lang="en-GB" sz="1800" dirty="0" err="1">
                <a:latin typeface="+mn-lt"/>
              </a:rPr>
              <a:t>observat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diferențe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semnificative</a:t>
            </a:r>
            <a:r>
              <a:rPr lang="en-GB" sz="1800" dirty="0">
                <a:latin typeface="+mn-lt"/>
              </a:rPr>
              <a:t> statistic </a:t>
            </a:r>
            <a:r>
              <a:rPr lang="en-GB" sz="1800" dirty="0" err="1">
                <a:latin typeface="+mn-lt"/>
              </a:rPr>
              <a:t>între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cele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trei</a:t>
            </a:r>
            <a:r>
              <a:rPr lang="en-GB" sz="1800" dirty="0">
                <a:latin typeface="+mn-lt"/>
              </a:rPr>
              <a:t> doze </a:t>
            </a:r>
            <a:r>
              <a:rPr lang="en-GB" sz="1800" dirty="0" err="1">
                <a:latin typeface="+mn-lt"/>
              </a:rPr>
              <a:t>utilizate</a:t>
            </a:r>
            <a:r>
              <a:rPr lang="en-GB" sz="1800" dirty="0">
                <a:latin typeface="+mn-lt"/>
              </a:rPr>
              <a:t> (10⁵, 10⁷ </a:t>
            </a:r>
            <a:r>
              <a:rPr lang="en-GB" sz="1800" dirty="0" err="1">
                <a:latin typeface="+mn-lt"/>
              </a:rPr>
              <a:t>și</a:t>
            </a:r>
            <a:r>
              <a:rPr lang="en-GB" sz="1800" dirty="0">
                <a:latin typeface="+mn-lt"/>
              </a:rPr>
              <a:t> 10⁹ CFU/ml) </a:t>
            </a:r>
            <a:r>
              <a:rPr lang="en-GB" sz="1800" dirty="0" err="1">
                <a:latin typeface="+mn-lt"/>
              </a:rPr>
              <a:t>asupra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mortalității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insectelor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tratate</a:t>
            </a:r>
            <a:r>
              <a:rPr lang="en-GB" sz="1800" dirty="0" smtClean="0">
                <a:latin typeface="+mn-lt"/>
              </a:rPr>
              <a:t>. </a:t>
            </a:r>
            <a:r>
              <a:rPr lang="en-GB" sz="1800" dirty="0" err="1">
                <a:latin typeface="+mn-lt"/>
              </a:rPr>
              <a:t>Analiza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mortalității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smtClean="0">
                <a:latin typeface="+mn-lt"/>
              </a:rPr>
              <a:t>cumulative la </a:t>
            </a:r>
            <a:r>
              <a:rPr lang="en-GB" sz="1800" dirty="0">
                <a:latin typeface="+mn-lt"/>
              </a:rPr>
              <a:t>7 </a:t>
            </a:r>
            <a:r>
              <a:rPr lang="en-GB" sz="1800" dirty="0" err="1">
                <a:latin typeface="+mn-lt"/>
              </a:rPr>
              <a:t>zile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după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tratament</a:t>
            </a:r>
            <a:r>
              <a:rPr lang="en-GB" sz="1800" dirty="0">
                <a:latin typeface="+mn-lt"/>
              </a:rPr>
              <a:t> a </a:t>
            </a:r>
            <a:r>
              <a:rPr lang="en-GB" sz="1800" dirty="0" err="1">
                <a:latin typeface="+mn-lt"/>
              </a:rPr>
              <a:t>arătat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însă</a:t>
            </a:r>
            <a:r>
              <a:rPr lang="en-GB" sz="1800" dirty="0">
                <a:latin typeface="+mn-lt"/>
              </a:rPr>
              <a:t> o </a:t>
            </a:r>
            <a:r>
              <a:rPr lang="en-GB" sz="1800" dirty="0" err="1">
                <a:latin typeface="+mn-lt"/>
              </a:rPr>
              <a:t>diferență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semnificativă</a:t>
            </a:r>
            <a:r>
              <a:rPr lang="en-GB" sz="1800" dirty="0">
                <a:latin typeface="+mn-lt"/>
              </a:rPr>
              <a:t> statistic </a:t>
            </a:r>
            <a:r>
              <a:rPr lang="en-GB" sz="1800" dirty="0" err="1" smtClean="0">
                <a:latin typeface="+mn-lt"/>
              </a:rPr>
              <a:t>între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toate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grupele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tratate</a:t>
            </a:r>
            <a:r>
              <a:rPr lang="en-GB" sz="1800" dirty="0">
                <a:latin typeface="+mn-lt"/>
              </a:rPr>
              <a:t> cu </a:t>
            </a:r>
            <a:r>
              <a:rPr lang="en-GB" sz="1800" i="1" dirty="0" err="1">
                <a:latin typeface="+mn-lt"/>
              </a:rPr>
              <a:t>Beauveria</a:t>
            </a:r>
            <a:r>
              <a:rPr lang="en-GB" sz="1800" dirty="0">
                <a:latin typeface="+mn-lt"/>
              </a:rPr>
              <a:t> sp. </a:t>
            </a:r>
            <a:r>
              <a:rPr lang="en-GB" sz="1800" dirty="0" err="1">
                <a:latin typeface="+mn-lt"/>
              </a:rPr>
              <a:t>și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grupul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martor</a:t>
            </a:r>
            <a:r>
              <a:rPr lang="en-GB" sz="1800" dirty="0">
                <a:latin typeface="+mn-lt"/>
              </a:rPr>
              <a:t>, </a:t>
            </a:r>
            <a:r>
              <a:rPr lang="en-GB" sz="1800" dirty="0" err="1">
                <a:latin typeface="+mn-lt"/>
              </a:rPr>
              <a:t>indicând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eficacitatea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puternică</a:t>
            </a:r>
            <a:r>
              <a:rPr lang="en-GB" sz="1800" dirty="0">
                <a:latin typeface="+mn-lt"/>
              </a:rPr>
              <a:t> a </a:t>
            </a:r>
            <a:r>
              <a:rPr lang="en-GB" sz="1800" dirty="0" err="1">
                <a:latin typeface="+mn-lt"/>
              </a:rPr>
              <a:t>tratamentului</a:t>
            </a:r>
            <a:r>
              <a:rPr lang="en-GB" sz="1800" dirty="0">
                <a:latin typeface="+mn-lt"/>
              </a:rPr>
              <a:t>. </a:t>
            </a:r>
            <a:r>
              <a:rPr lang="en-GB" sz="1800" dirty="0" err="1">
                <a:latin typeface="+mn-lt"/>
              </a:rPr>
              <a:t>Testele</a:t>
            </a:r>
            <a:r>
              <a:rPr lang="en-GB" sz="1800" dirty="0">
                <a:latin typeface="+mn-lt"/>
              </a:rPr>
              <a:t> de </a:t>
            </a:r>
            <a:r>
              <a:rPr lang="en-GB" sz="1800" dirty="0" err="1">
                <a:latin typeface="+mn-lt"/>
              </a:rPr>
              <a:t>laborator</a:t>
            </a:r>
            <a:r>
              <a:rPr lang="en-GB" sz="1800" dirty="0">
                <a:latin typeface="+mn-lt"/>
              </a:rPr>
              <a:t> au </a:t>
            </a:r>
            <a:r>
              <a:rPr lang="en-GB" sz="1800" dirty="0" err="1">
                <a:latin typeface="+mn-lt"/>
              </a:rPr>
              <a:t>arătat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că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toate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izolatele</a:t>
            </a:r>
            <a:r>
              <a:rPr lang="en-GB" sz="1800" dirty="0">
                <a:latin typeface="+mn-lt"/>
              </a:rPr>
              <a:t> testate (12023, 022023 </a:t>
            </a:r>
            <a:r>
              <a:rPr lang="en-GB" sz="1800" dirty="0" err="1">
                <a:latin typeface="+mn-lt"/>
              </a:rPr>
              <a:t>și</a:t>
            </a:r>
            <a:r>
              <a:rPr lang="en-GB" sz="1800" dirty="0">
                <a:latin typeface="+mn-lt"/>
              </a:rPr>
              <a:t> 072023) au </a:t>
            </a:r>
            <a:r>
              <a:rPr lang="en-GB" sz="1800" dirty="0" err="1">
                <a:latin typeface="+mn-lt"/>
              </a:rPr>
              <a:t>redus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semnificativ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coloniile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>
                <a:latin typeface="+mn-lt"/>
              </a:rPr>
              <a:t>de </a:t>
            </a:r>
            <a:r>
              <a:rPr lang="en-GB" sz="1800" i="1" dirty="0" smtClean="0">
                <a:latin typeface="+mn-lt"/>
              </a:rPr>
              <a:t>M</a:t>
            </a:r>
            <a:r>
              <a:rPr lang="en-GB" sz="1800" i="1" dirty="0">
                <a:latin typeface="+mn-lt"/>
              </a:rPr>
              <a:t>. </a:t>
            </a:r>
            <a:r>
              <a:rPr lang="en-GB" sz="1800" i="1" dirty="0" err="1" smtClean="0">
                <a:latin typeface="+mn-lt"/>
              </a:rPr>
              <a:t>persicae</a:t>
            </a:r>
            <a:r>
              <a:rPr lang="en-GB" sz="1800" i="1" dirty="0" smtClean="0">
                <a:latin typeface="+mn-lt"/>
              </a:rPr>
              <a:t> </a:t>
            </a:r>
            <a:r>
              <a:rPr lang="en-GB" sz="1800" dirty="0" smtClean="0">
                <a:latin typeface="+mn-lt"/>
              </a:rPr>
              <a:t>cu </a:t>
            </a:r>
            <a:r>
              <a:rPr lang="en-GB" sz="1800" dirty="0">
                <a:latin typeface="+mn-lt"/>
              </a:rPr>
              <a:t>62-73</a:t>
            </a:r>
            <a:r>
              <a:rPr lang="en-GB" sz="1800" dirty="0" smtClean="0">
                <a:latin typeface="+mn-lt"/>
              </a:rPr>
              <a:t>%. </a:t>
            </a:r>
            <a:r>
              <a:rPr lang="en-GB" sz="1800" dirty="0" err="1">
                <a:latin typeface="+mn-lt"/>
              </a:rPr>
              <a:t>Mortalitatea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smtClean="0">
                <a:latin typeface="+mn-lt"/>
              </a:rPr>
              <a:t>cumulative </a:t>
            </a:r>
            <a:r>
              <a:rPr lang="en-GB" sz="1800" dirty="0" err="1" smtClean="0">
                <a:latin typeface="+mn-lt"/>
              </a:rPr>
              <a:t>medie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>
                <a:latin typeface="+mn-lt"/>
              </a:rPr>
              <a:t>a </a:t>
            </a:r>
            <a:r>
              <a:rPr lang="en-GB" sz="1800" dirty="0" err="1">
                <a:latin typeface="+mn-lt"/>
              </a:rPr>
              <a:t>insectelor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tratate</a:t>
            </a:r>
            <a:r>
              <a:rPr lang="en-GB" sz="1800" dirty="0">
                <a:latin typeface="+mn-lt"/>
              </a:rPr>
              <a:t> cu </a:t>
            </a:r>
            <a:r>
              <a:rPr lang="en-GB" sz="1800" dirty="0" err="1">
                <a:latin typeface="+mn-lt"/>
              </a:rPr>
              <a:t>cele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trei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izolate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fungice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în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condiții</a:t>
            </a:r>
            <a:r>
              <a:rPr lang="en-GB" sz="1800" dirty="0">
                <a:latin typeface="+mn-lt"/>
              </a:rPr>
              <a:t> de </a:t>
            </a:r>
            <a:r>
              <a:rPr lang="en-GB" sz="1800" dirty="0" err="1">
                <a:latin typeface="+mn-lt"/>
              </a:rPr>
              <a:t>laborator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este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prezentată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în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Figura</a:t>
            </a:r>
            <a:r>
              <a:rPr lang="en-GB" sz="1800" dirty="0">
                <a:latin typeface="+mn-lt"/>
              </a:rPr>
              <a:t> 1</a:t>
            </a:r>
            <a:r>
              <a:rPr lang="en-GB" sz="1800" dirty="0" smtClean="0">
                <a:latin typeface="+mn-lt"/>
              </a:rPr>
              <a:t>. </a:t>
            </a:r>
            <a:r>
              <a:rPr lang="en-GB" sz="1800" dirty="0" err="1" smtClean="0">
                <a:latin typeface="+mn-lt"/>
              </a:rPr>
              <a:t>Larvele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>
                <a:latin typeface="+mn-lt"/>
              </a:rPr>
              <a:t>de </a:t>
            </a:r>
            <a:r>
              <a:rPr lang="en-GB" sz="1800" dirty="0" err="1">
                <a:latin typeface="+mn-lt"/>
              </a:rPr>
              <a:t>musculiță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albă</a:t>
            </a:r>
            <a:r>
              <a:rPr lang="en-GB" sz="1800" dirty="0">
                <a:latin typeface="+mn-lt"/>
              </a:rPr>
              <a:t> au </a:t>
            </a:r>
            <a:r>
              <a:rPr lang="en-GB" sz="1800" dirty="0" err="1">
                <a:latin typeface="+mn-lt"/>
              </a:rPr>
              <a:t>fost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cel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mai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puțin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afectate</a:t>
            </a:r>
            <a:r>
              <a:rPr lang="en-GB" sz="1800" dirty="0">
                <a:latin typeface="+mn-lt"/>
              </a:rPr>
              <a:t> de </a:t>
            </a:r>
            <a:r>
              <a:rPr lang="en-GB" sz="1800" dirty="0" err="1">
                <a:latin typeface="+mn-lt"/>
              </a:rPr>
              <a:t>tratamente</a:t>
            </a:r>
            <a:r>
              <a:rPr lang="en-GB" sz="1800" dirty="0">
                <a:latin typeface="+mn-lt"/>
              </a:rPr>
              <a:t>, la o </a:t>
            </a:r>
            <a:r>
              <a:rPr lang="en-GB" sz="1800" dirty="0" err="1">
                <a:latin typeface="+mn-lt"/>
              </a:rPr>
              <a:t>rată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maximă</a:t>
            </a:r>
            <a:r>
              <a:rPr lang="en-GB" sz="1800" dirty="0">
                <a:latin typeface="+mn-lt"/>
              </a:rPr>
              <a:t> a </a:t>
            </a:r>
            <a:r>
              <a:rPr lang="en-GB" sz="1800" dirty="0" err="1">
                <a:latin typeface="+mn-lt"/>
              </a:rPr>
              <a:t>mortalității</a:t>
            </a:r>
            <a:r>
              <a:rPr lang="en-GB" sz="1800" dirty="0">
                <a:latin typeface="+mn-lt"/>
              </a:rPr>
              <a:t> de </a:t>
            </a:r>
            <a:r>
              <a:rPr lang="en-GB" sz="1800" dirty="0" err="1">
                <a:latin typeface="+mn-lt"/>
              </a:rPr>
              <a:t>numai</a:t>
            </a:r>
            <a:r>
              <a:rPr lang="en-GB" sz="1800" dirty="0">
                <a:latin typeface="+mn-lt"/>
              </a:rPr>
              <a:t> 55% la 14 </a:t>
            </a:r>
            <a:r>
              <a:rPr lang="en-GB" sz="1800" dirty="0" err="1">
                <a:latin typeface="+mn-lt"/>
              </a:rPr>
              <a:t>zile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>
                <a:latin typeface="+mn-lt"/>
              </a:rPr>
              <a:t>după</a:t>
            </a:r>
            <a:r>
              <a:rPr lang="en-GB" sz="1800" dirty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expunere</a:t>
            </a:r>
            <a:r>
              <a:rPr lang="en-GB" sz="1800" dirty="0" smtClean="0">
                <a:latin typeface="+mn-lt"/>
              </a:rPr>
              <a:t>.</a:t>
            </a:r>
            <a:endParaRPr lang="en-GB" sz="1800" dirty="0">
              <a:latin typeface="+mn-lt"/>
            </a:endParaRPr>
          </a:p>
          <a:p>
            <a:pPr algn="l"/>
            <a:endParaRPr lang="en-GB" sz="1800" dirty="0" smtClean="0"/>
          </a:p>
          <a:p>
            <a:pPr algn="l"/>
            <a:endParaRPr lang="en-GB" sz="1800" dirty="0" smtClean="0"/>
          </a:p>
          <a:p>
            <a:pPr algn="l"/>
            <a:endParaRPr lang="en-GB" sz="1800" dirty="0" smtClean="0"/>
          </a:p>
          <a:p>
            <a:pPr algn="l"/>
            <a:endParaRPr lang="en-GB" sz="1800" dirty="0"/>
          </a:p>
          <a:p>
            <a:pPr algn="l"/>
            <a:endParaRPr lang="en-GB" sz="1800" dirty="0" smtClean="0"/>
          </a:p>
          <a:p>
            <a:pPr algn="l"/>
            <a:endParaRPr lang="en-GB" sz="1800" dirty="0"/>
          </a:p>
          <a:p>
            <a:pPr algn="l"/>
            <a:endParaRPr lang="en-GB" sz="1800" dirty="0" smtClean="0"/>
          </a:p>
          <a:p>
            <a:pPr algn="l"/>
            <a:r>
              <a:rPr lang="en-GB" sz="1800" dirty="0" smtClean="0"/>
              <a:t>		a			      b</a:t>
            </a:r>
            <a:endParaRPr lang="en-GB" sz="1800" dirty="0"/>
          </a:p>
          <a:p>
            <a:pPr algn="just"/>
            <a:r>
              <a:rPr lang="en-GB" sz="1400" b="1" dirty="0" smtClean="0">
                <a:latin typeface="+mn-lt"/>
              </a:rPr>
              <a:t>Fig. 1</a:t>
            </a:r>
            <a:r>
              <a:rPr lang="en-GB" sz="1400" b="1" dirty="0">
                <a:latin typeface="+mn-lt"/>
              </a:rPr>
              <a:t>. </a:t>
            </a:r>
            <a:r>
              <a:rPr lang="en-GB" sz="1400" b="1" dirty="0" err="1">
                <a:latin typeface="+mn-lt"/>
              </a:rPr>
              <a:t>Mortalitate</a:t>
            </a:r>
            <a:r>
              <a:rPr lang="en-GB" sz="1400" b="1" dirty="0">
                <a:latin typeface="+mn-lt"/>
              </a:rPr>
              <a:t> </a:t>
            </a:r>
            <a:r>
              <a:rPr lang="en-GB" sz="1400" b="1" dirty="0" err="1">
                <a:latin typeface="+mn-lt"/>
              </a:rPr>
              <a:t>cumulativă</a:t>
            </a:r>
            <a:r>
              <a:rPr lang="en-GB" sz="1400" b="1" dirty="0">
                <a:latin typeface="+mn-lt"/>
              </a:rPr>
              <a:t> </a:t>
            </a:r>
            <a:r>
              <a:rPr lang="en-GB" sz="1400" b="1" dirty="0" err="1">
                <a:latin typeface="+mn-lt"/>
              </a:rPr>
              <a:t>medie</a:t>
            </a:r>
            <a:r>
              <a:rPr lang="en-GB" sz="1400" b="1" dirty="0">
                <a:latin typeface="+mn-lt"/>
              </a:rPr>
              <a:t> (%) a </a:t>
            </a:r>
            <a:r>
              <a:rPr lang="en-GB" sz="1400" b="1" i="1" dirty="0">
                <a:latin typeface="+mn-lt"/>
              </a:rPr>
              <a:t>M. </a:t>
            </a:r>
            <a:r>
              <a:rPr lang="en-GB" sz="1400" b="1" i="1" dirty="0" err="1">
                <a:latin typeface="+mn-lt"/>
              </a:rPr>
              <a:t>persicae</a:t>
            </a:r>
            <a:r>
              <a:rPr lang="en-GB" sz="1400" b="1" i="1" dirty="0">
                <a:latin typeface="+mn-lt"/>
              </a:rPr>
              <a:t> </a:t>
            </a:r>
            <a:r>
              <a:rPr lang="en-GB" sz="1400" b="1" dirty="0">
                <a:latin typeface="+mn-lt"/>
              </a:rPr>
              <a:t>(a) </a:t>
            </a:r>
            <a:r>
              <a:rPr lang="en-GB" sz="1400" b="1" dirty="0" err="1">
                <a:latin typeface="+mn-lt"/>
              </a:rPr>
              <a:t>și</a:t>
            </a:r>
            <a:r>
              <a:rPr lang="en-GB" sz="1400" b="1" dirty="0">
                <a:latin typeface="+mn-lt"/>
              </a:rPr>
              <a:t> </a:t>
            </a:r>
            <a:r>
              <a:rPr lang="en-GB" sz="1400" b="1" i="1" dirty="0" err="1">
                <a:latin typeface="+mn-lt"/>
              </a:rPr>
              <a:t>Trialeurodes</a:t>
            </a:r>
            <a:r>
              <a:rPr lang="en-GB" sz="1400" b="1" i="1" dirty="0">
                <a:latin typeface="+mn-lt"/>
              </a:rPr>
              <a:t> </a:t>
            </a:r>
            <a:r>
              <a:rPr lang="en-GB" sz="1400" b="1" i="1" dirty="0" err="1">
                <a:latin typeface="+mn-lt"/>
              </a:rPr>
              <a:t>vaporariorum</a:t>
            </a:r>
            <a:r>
              <a:rPr lang="en-GB" sz="1400" b="1" i="1" dirty="0">
                <a:latin typeface="+mn-lt"/>
              </a:rPr>
              <a:t> </a:t>
            </a:r>
            <a:r>
              <a:rPr lang="en-GB" sz="1400" b="1" dirty="0">
                <a:latin typeface="+mn-lt"/>
              </a:rPr>
              <a:t>(b) </a:t>
            </a:r>
            <a:r>
              <a:rPr lang="en-GB" sz="1400" b="1" dirty="0" err="1">
                <a:latin typeface="+mn-lt"/>
              </a:rPr>
              <a:t>tratate</a:t>
            </a:r>
            <a:r>
              <a:rPr lang="en-GB" sz="1400" b="1" dirty="0">
                <a:latin typeface="+mn-lt"/>
              </a:rPr>
              <a:t> cu </a:t>
            </a:r>
            <a:r>
              <a:rPr lang="en-GB" sz="1400" b="1" dirty="0" err="1" smtClean="0">
                <a:latin typeface="+mn-lt"/>
              </a:rPr>
              <a:t>trei</a:t>
            </a:r>
            <a:r>
              <a:rPr lang="en-GB" sz="1400" b="1" dirty="0" smtClean="0">
                <a:latin typeface="+mn-lt"/>
              </a:rPr>
              <a:t> </a:t>
            </a:r>
            <a:r>
              <a:rPr lang="en-GB" sz="1400" b="1" dirty="0" err="1" smtClean="0">
                <a:latin typeface="+mn-lt"/>
              </a:rPr>
              <a:t>tulpini</a:t>
            </a:r>
            <a:r>
              <a:rPr lang="en-GB" sz="1400" b="1" dirty="0" smtClean="0">
                <a:latin typeface="+mn-lt"/>
              </a:rPr>
              <a:t> </a:t>
            </a:r>
            <a:r>
              <a:rPr lang="en-GB" sz="1400" b="1" dirty="0" err="1">
                <a:latin typeface="+mn-lt"/>
              </a:rPr>
              <a:t>fungice</a:t>
            </a:r>
            <a:r>
              <a:rPr lang="en-GB" sz="1400" b="1" dirty="0">
                <a:latin typeface="+mn-lt"/>
              </a:rPr>
              <a:t> </a:t>
            </a:r>
            <a:r>
              <a:rPr lang="en-GB" sz="1400" b="1" dirty="0" err="1">
                <a:latin typeface="+mn-lt"/>
              </a:rPr>
              <a:t>entomopatogene</a:t>
            </a:r>
            <a:r>
              <a:rPr lang="en-GB" sz="1400" b="1" dirty="0">
                <a:latin typeface="+mn-lt"/>
              </a:rPr>
              <a:t> la 7 </a:t>
            </a:r>
            <a:r>
              <a:rPr lang="en-GB" sz="1400" b="1" dirty="0" err="1">
                <a:latin typeface="+mn-lt"/>
              </a:rPr>
              <a:t>și</a:t>
            </a:r>
            <a:r>
              <a:rPr lang="en-GB" sz="1400" b="1" dirty="0">
                <a:latin typeface="+mn-lt"/>
              </a:rPr>
              <a:t> 14 </a:t>
            </a:r>
            <a:r>
              <a:rPr lang="en-GB" sz="1400" b="1" dirty="0" err="1">
                <a:latin typeface="+mn-lt"/>
              </a:rPr>
              <a:t>zile</a:t>
            </a:r>
            <a:r>
              <a:rPr lang="en-GB" sz="1400" b="1" dirty="0">
                <a:latin typeface="+mn-lt"/>
              </a:rPr>
              <a:t> </a:t>
            </a:r>
            <a:r>
              <a:rPr lang="en-GB" sz="1400" b="1" dirty="0" err="1">
                <a:latin typeface="+mn-lt"/>
              </a:rPr>
              <a:t>după</a:t>
            </a:r>
            <a:r>
              <a:rPr lang="en-GB" sz="1400" b="1" dirty="0">
                <a:latin typeface="+mn-lt"/>
              </a:rPr>
              <a:t> </a:t>
            </a:r>
            <a:r>
              <a:rPr lang="en-GB" sz="1400" b="1" dirty="0" err="1" smtClean="0">
                <a:latin typeface="+mn-lt"/>
              </a:rPr>
              <a:t>expunere</a:t>
            </a:r>
            <a:endParaRPr lang="en-US" sz="1400" b="1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45608" y="11143855"/>
            <a:ext cx="7803436" cy="121932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800" b="1" dirty="0" smtClean="0">
                <a:latin typeface="+mn-lt"/>
                <a:ea typeface="+mn-ea"/>
                <a:cs typeface="+mn-cs"/>
              </a:rPr>
              <a:t>CONCLUZII</a:t>
            </a:r>
            <a:endParaRPr lang="en-US" sz="1800" dirty="0"/>
          </a:p>
          <a:p>
            <a:pPr algn="just"/>
            <a:r>
              <a:rPr lang="ro-RO" sz="1400" dirty="0" smtClean="0">
                <a:latin typeface="+mn-lt"/>
              </a:rPr>
              <a:t>Rezultatele </a:t>
            </a:r>
            <a:r>
              <a:rPr lang="ro-RO" sz="1400" dirty="0">
                <a:latin typeface="+mn-lt"/>
              </a:rPr>
              <a:t>obținute în testele de laborator sunt încurajatoare, toate tulpinile testate reducând semnificativ (62-73%) populațiile de </a:t>
            </a:r>
            <a:r>
              <a:rPr lang="ro-RO" sz="1400" i="1" dirty="0" smtClean="0">
                <a:latin typeface="+mn-lt"/>
              </a:rPr>
              <a:t>M</a:t>
            </a:r>
            <a:r>
              <a:rPr lang="ro-RO" sz="1400" i="1" dirty="0">
                <a:latin typeface="+mn-lt"/>
              </a:rPr>
              <a:t>. </a:t>
            </a:r>
            <a:r>
              <a:rPr lang="ro-RO" sz="1400" i="1" dirty="0" smtClean="0">
                <a:latin typeface="+mn-lt"/>
              </a:rPr>
              <a:t>persicae</a:t>
            </a:r>
            <a:r>
              <a:rPr lang="ro-RO" sz="1400" dirty="0" smtClean="0">
                <a:latin typeface="+mn-lt"/>
              </a:rPr>
              <a:t>. </a:t>
            </a:r>
            <a:r>
              <a:rPr lang="en-GB" sz="1400" dirty="0" err="1" smtClean="0">
                <a:latin typeface="+mn-lt"/>
              </a:rPr>
              <a:t>În</a:t>
            </a:r>
            <a:r>
              <a:rPr lang="en-GB" sz="1400" dirty="0" smtClean="0">
                <a:latin typeface="+mn-lt"/>
              </a:rPr>
              <a:t> </a:t>
            </a:r>
            <a:r>
              <a:rPr lang="en-GB" sz="1400" dirty="0" err="1" smtClean="0">
                <a:latin typeface="+mn-lt"/>
              </a:rPr>
              <a:t>acest</a:t>
            </a:r>
            <a:r>
              <a:rPr lang="en-GB" sz="1400" dirty="0" smtClean="0">
                <a:latin typeface="+mn-lt"/>
              </a:rPr>
              <a:t> test de </a:t>
            </a:r>
            <a:r>
              <a:rPr lang="en-GB" sz="1400" dirty="0" err="1" smtClean="0">
                <a:latin typeface="+mn-lt"/>
              </a:rPr>
              <a:t>laborator</a:t>
            </a:r>
            <a:r>
              <a:rPr lang="en-GB" sz="1400" dirty="0">
                <a:latin typeface="+mn-lt"/>
              </a:rPr>
              <a:t> </a:t>
            </a:r>
            <a:r>
              <a:rPr lang="en-GB" sz="1400" dirty="0" smtClean="0">
                <a:latin typeface="+mn-lt"/>
              </a:rPr>
              <a:t>rata</a:t>
            </a:r>
            <a:r>
              <a:rPr lang="ro-RO" sz="1400" dirty="0" smtClean="0">
                <a:latin typeface="+mn-lt"/>
              </a:rPr>
              <a:t> </a:t>
            </a:r>
            <a:r>
              <a:rPr lang="ro-RO" sz="1400" dirty="0">
                <a:latin typeface="+mn-lt"/>
              </a:rPr>
              <a:t>mortalității </a:t>
            </a:r>
            <a:r>
              <a:rPr lang="ro-RO" sz="1400" dirty="0" smtClean="0">
                <a:latin typeface="+mn-lt"/>
              </a:rPr>
              <a:t>la</a:t>
            </a:r>
            <a:r>
              <a:rPr lang="en-GB" sz="1400" dirty="0" smtClean="0">
                <a:latin typeface="+mn-lt"/>
              </a:rPr>
              <a:t>                     </a:t>
            </a:r>
            <a:r>
              <a:rPr lang="ro-RO" sz="1400" i="1" dirty="0" smtClean="0">
                <a:latin typeface="+mn-lt"/>
              </a:rPr>
              <a:t>T</a:t>
            </a:r>
            <a:r>
              <a:rPr lang="ro-RO" sz="1400" i="1" dirty="0">
                <a:latin typeface="+mn-lt"/>
              </a:rPr>
              <a:t>. </a:t>
            </a:r>
            <a:r>
              <a:rPr lang="ro-RO" sz="1400" i="1" dirty="0" smtClean="0">
                <a:latin typeface="+mn-lt"/>
              </a:rPr>
              <a:t>vaporariorum</a:t>
            </a:r>
            <a:r>
              <a:rPr lang="en-GB" sz="1400" dirty="0">
                <a:latin typeface="+mn-lt"/>
              </a:rPr>
              <a:t> </a:t>
            </a:r>
            <a:r>
              <a:rPr lang="ro-RO" sz="1400" dirty="0" smtClean="0">
                <a:latin typeface="+mn-lt"/>
              </a:rPr>
              <a:t>a </a:t>
            </a:r>
            <a:r>
              <a:rPr lang="ro-RO" sz="1400" dirty="0">
                <a:latin typeface="+mn-lt"/>
              </a:rPr>
              <a:t>fost relativ scăzută (55</a:t>
            </a:r>
            <a:r>
              <a:rPr lang="ro-RO" sz="1400" dirty="0" smtClean="0">
                <a:latin typeface="+mn-lt"/>
              </a:rPr>
              <a:t>%), </a:t>
            </a:r>
            <a:r>
              <a:rPr lang="en-GB" sz="1400" dirty="0" err="1" smtClean="0">
                <a:latin typeface="+mn-lt"/>
              </a:rPr>
              <a:t>dar</a:t>
            </a:r>
            <a:r>
              <a:rPr lang="en-GB" sz="1400" dirty="0" smtClean="0">
                <a:latin typeface="+mn-lt"/>
              </a:rPr>
              <a:t> </a:t>
            </a:r>
            <a:r>
              <a:rPr lang="ro-RO" sz="1400" dirty="0" smtClean="0">
                <a:latin typeface="+mn-lt"/>
              </a:rPr>
              <a:t>aceste </a:t>
            </a:r>
            <a:r>
              <a:rPr lang="ro-RO" sz="1400" dirty="0">
                <a:latin typeface="+mn-lt"/>
              </a:rPr>
              <a:t>tulpini identificate </a:t>
            </a:r>
            <a:r>
              <a:rPr lang="en-GB" sz="1400" dirty="0" err="1" smtClean="0">
                <a:latin typeface="+mn-lt"/>
              </a:rPr>
              <a:t>vor</a:t>
            </a:r>
            <a:r>
              <a:rPr lang="en-GB" sz="1400" dirty="0" smtClean="0">
                <a:latin typeface="+mn-lt"/>
              </a:rPr>
              <a:t> face </a:t>
            </a:r>
            <a:r>
              <a:rPr lang="en-GB" sz="1400" dirty="0" err="1" smtClean="0">
                <a:latin typeface="+mn-lt"/>
              </a:rPr>
              <a:t>subiectul</a:t>
            </a:r>
            <a:r>
              <a:rPr lang="en-GB" sz="1400" dirty="0" smtClean="0">
                <a:latin typeface="+mn-lt"/>
              </a:rPr>
              <a:t> </a:t>
            </a:r>
            <a:r>
              <a:rPr lang="en-GB" sz="1400" dirty="0" err="1" smtClean="0">
                <a:latin typeface="+mn-lt"/>
              </a:rPr>
              <a:t>unor</a:t>
            </a:r>
            <a:r>
              <a:rPr lang="ro-RO" sz="1400" dirty="0" smtClean="0">
                <a:latin typeface="+mn-lt"/>
              </a:rPr>
              <a:t> </a:t>
            </a:r>
            <a:r>
              <a:rPr lang="ro-RO" sz="1400" dirty="0">
                <a:latin typeface="+mn-lt"/>
              </a:rPr>
              <a:t>studii suplimentare pentru a valida potențialul lor ca agenți de combatere </a:t>
            </a:r>
            <a:r>
              <a:rPr lang="ro-RO" sz="1400" dirty="0" smtClean="0">
                <a:latin typeface="+mn-lt"/>
              </a:rPr>
              <a:t>biologică. </a:t>
            </a:r>
            <a:r>
              <a:rPr lang="ro-RO" sz="1400" dirty="0">
                <a:latin typeface="+mn-lt"/>
              </a:rPr>
              <a:t>Cercetările viitoare ar trebui să se concentreze pe evaluarea eficacității lor în condiții controlate de seră și câmp, luând în considerare factori precum metoda de aplicare, condițiile de mediu </a:t>
            </a:r>
            <a:r>
              <a:rPr lang="ro-RO" sz="1400" dirty="0" smtClean="0">
                <a:latin typeface="+mn-lt"/>
              </a:rPr>
              <a:t>și</a:t>
            </a:r>
            <a:r>
              <a:rPr lang="en-GB" sz="1400" dirty="0" smtClean="0">
                <a:latin typeface="+mn-lt"/>
              </a:rPr>
              <a:t> </a:t>
            </a:r>
            <a:r>
              <a:rPr lang="en-GB" sz="1400" dirty="0" err="1" smtClean="0">
                <a:latin typeface="+mn-lt"/>
              </a:rPr>
              <a:t>alte</a:t>
            </a:r>
            <a:r>
              <a:rPr lang="ro-RO" sz="1400" dirty="0" smtClean="0">
                <a:latin typeface="+mn-lt"/>
              </a:rPr>
              <a:t> specii țintă.</a:t>
            </a:r>
            <a:endParaRPr lang="en-US" sz="2400" dirty="0">
              <a:latin typeface="+mn-lt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45608" y="12578966"/>
            <a:ext cx="7803436" cy="1970838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75489" y="5570693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566747" y="12307982"/>
            <a:ext cx="1515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/>
              <a:t>BIBLIOGRAFIE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245" y="8544899"/>
            <a:ext cx="2853175" cy="1713124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04" y="8573911"/>
            <a:ext cx="2854325" cy="171196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566747" y="12598087"/>
            <a:ext cx="77387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96000" algn="just"/>
            <a:r>
              <a:rPr lang="en-GB" sz="1400" dirty="0">
                <a:ea typeface="+mj-ea"/>
                <a:cs typeface="+mj-cs"/>
              </a:rPr>
              <a:t>Jackson, M. A., Dunlap, C. A., </a:t>
            </a:r>
            <a:r>
              <a:rPr lang="en-GB" sz="1400" dirty="0" err="1">
                <a:ea typeface="+mj-ea"/>
                <a:cs typeface="+mj-cs"/>
              </a:rPr>
              <a:t>Jaronski</a:t>
            </a:r>
            <a:r>
              <a:rPr lang="en-GB" sz="1400" dirty="0">
                <a:ea typeface="+mj-ea"/>
                <a:cs typeface="+mj-cs"/>
              </a:rPr>
              <a:t>, S. T. (2009). Ecological considerations in producing and formulating fungal </a:t>
            </a:r>
            <a:r>
              <a:rPr lang="en-GB" sz="1400" dirty="0" err="1">
                <a:ea typeface="+mj-ea"/>
                <a:cs typeface="+mj-cs"/>
              </a:rPr>
              <a:t>entomopathogens</a:t>
            </a:r>
            <a:r>
              <a:rPr lang="en-GB" sz="1400" dirty="0">
                <a:ea typeface="+mj-ea"/>
                <a:cs typeface="+mj-cs"/>
              </a:rPr>
              <a:t> for use in insect biocontrol. </a:t>
            </a:r>
            <a:r>
              <a:rPr lang="en-GB" sz="1400" dirty="0" err="1">
                <a:ea typeface="+mj-ea"/>
                <a:cs typeface="+mj-cs"/>
              </a:rPr>
              <a:t>BioControl</a:t>
            </a:r>
            <a:r>
              <a:rPr lang="en-GB" sz="1400" dirty="0">
                <a:ea typeface="+mj-ea"/>
                <a:cs typeface="+mj-cs"/>
              </a:rPr>
              <a:t>, 55 (1), 129–145.</a:t>
            </a:r>
          </a:p>
          <a:p>
            <a:pPr indent="-396000" algn="just"/>
            <a:r>
              <a:rPr lang="en-GB" sz="1400" dirty="0">
                <a:ea typeface="+mj-ea"/>
                <a:cs typeface="+mj-cs"/>
              </a:rPr>
              <a:t>Jang, L., Young-</a:t>
            </a:r>
            <a:r>
              <a:rPr lang="en-GB" sz="1400" dirty="0" err="1">
                <a:ea typeface="+mj-ea"/>
                <a:cs typeface="+mj-cs"/>
              </a:rPr>
              <a:t>Gyun</a:t>
            </a:r>
            <a:r>
              <a:rPr lang="en-GB" sz="1400" dirty="0">
                <a:ea typeface="+mj-ea"/>
                <a:cs typeface="+mj-cs"/>
              </a:rPr>
              <a:t> Park, Y.-G., Lim, U.T. (2023). </a:t>
            </a:r>
            <a:r>
              <a:rPr lang="en-GB" sz="1400" i="1" dirty="0" err="1">
                <a:ea typeface="+mj-ea"/>
                <a:cs typeface="+mj-cs"/>
              </a:rPr>
              <a:t>Beauveria</a:t>
            </a:r>
            <a:r>
              <a:rPr lang="en-GB" sz="1400" i="1" dirty="0">
                <a:ea typeface="+mj-ea"/>
                <a:cs typeface="+mj-cs"/>
              </a:rPr>
              <a:t> </a:t>
            </a:r>
            <a:r>
              <a:rPr lang="en-GB" sz="1400" i="1" dirty="0" err="1">
                <a:ea typeface="+mj-ea"/>
                <a:cs typeface="+mj-cs"/>
              </a:rPr>
              <a:t>bassiana</a:t>
            </a:r>
            <a:r>
              <a:rPr lang="en-GB" sz="1400" i="1" dirty="0">
                <a:ea typeface="+mj-ea"/>
                <a:cs typeface="+mj-cs"/>
              </a:rPr>
              <a:t> </a:t>
            </a:r>
            <a:r>
              <a:rPr lang="en-GB" sz="1400" dirty="0">
                <a:ea typeface="+mj-ea"/>
                <a:cs typeface="+mj-cs"/>
              </a:rPr>
              <a:t>ARP14 a potential </a:t>
            </a:r>
            <a:r>
              <a:rPr lang="en-GB" sz="1400" dirty="0" err="1">
                <a:ea typeface="+mj-ea"/>
                <a:cs typeface="+mj-cs"/>
              </a:rPr>
              <a:t>entomopathogenic</a:t>
            </a:r>
            <a:r>
              <a:rPr lang="en-GB" sz="1400" dirty="0">
                <a:ea typeface="+mj-ea"/>
                <a:cs typeface="+mj-cs"/>
              </a:rPr>
              <a:t> fungus against </a:t>
            </a:r>
            <a:r>
              <a:rPr lang="en-GB" sz="1400" dirty="0" err="1">
                <a:ea typeface="+mj-ea"/>
                <a:cs typeface="+mj-cs"/>
              </a:rPr>
              <a:t>Bemisia</a:t>
            </a:r>
            <a:r>
              <a:rPr lang="en-GB" sz="1400" dirty="0">
                <a:ea typeface="+mj-ea"/>
                <a:cs typeface="+mj-cs"/>
              </a:rPr>
              <a:t> </a:t>
            </a:r>
            <a:r>
              <a:rPr lang="en-GB" sz="1400" dirty="0" err="1">
                <a:ea typeface="+mj-ea"/>
                <a:cs typeface="+mj-cs"/>
              </a:rPr>
              <a:t>tabaci</a:t>
            </a:r>
            <a:r>
              <a:rPr lang="en-GB" sz="1400" dirty="0">
                <a:ea typeface="+mj-ea"/>
                <a:cs typeface="+mj-cs"/>
              </a:rPr>
              <a:t> (</a:t>
            </a:r>
            <a:r>
              <a:rPr lang="en-GB" sz="1400" dirty="0" err="1">
                <a:ea typeface="+mj-ea"/>
                <a:cs typeface="+mj-cs"/>
              </a:rPr>
              <a:t>Gennadius</a:t>
            </a:r>
            <a:r>
              <a:rPr lang="en-GB" sz="1400" dirty="0">
                <a:ea typeface="+mj-ea"/>
                <a:cs typeface="+mj-cs"/>
              </a:rPr>
              <a:t>) and </a:t>
            </a:r>
            <a:r>
              <a:rPr lang="en-GB" sz="1400" i="1" dirty="0" err="1">
                <a:ea typeface="+mj-ea"/>
                <a:cs typeface="+mj-cs"/>
              </a:rPr>
              <a:t>Trialeurodes</a:t>
            </a:r>
            <a:r>
              <a:rPr lang="en-GB" sz="1400" i="1" dirty="0">
                <a:ea typeface="+mj-ea"/>
                <a:cs typeface="+mj-cs"/>
              </a:rPr>
              <a:t> </a:t>
            </a:r>
            <a:r>
              <a:rPr lang="en-GB" sz="1400" i="1" dirty="0" err="1">
                <a:ea typeface="+mj-ea"/>
                <a:cs typeface="+mj-cs"/>
              </a:rPr>
              <a:t>vaporariorum</a:t>
            </a:r>
            <a:r>
              <a:rPr lang="en-GB" sz="1400" i="1" dirty="0">
                <a:ea typeface="+mj-ea"/>
                <a:cs typeface="+mj-cs"/>
              </a:rPr>
              <a:t> </a:t>
            </a:r>
            <a:r>
              <a:rPr lang="en-GB" sz="1400" dirty="0">
                <a:ea typeface="+mj-ea"/>
                <a:cs typeface="+mj-cs"/>
              </a:rPr>
              <a:t>(Westwood) (</a:t>
            </a:r>
            <a:r>
              <a:rPr lang="en-GB" sz="1400" dirty="0" err="1">
                <a:ea typeface="+mj-ea"/>
                <a:cs typeface="+mj-cs"/>
              </a:rPr>
              <a:t>Hemiptera</a:t>
            </a:r>
            <a:r>
              <a:rPr lang="en-GB" sz="1400" dirty="0">
                <a:ea typeface="+mj-ea"/>
                <a:cs typeface="+mj-cs"/>
              </a:rPr>
              <a:t>: </a:t>
            </a:r>
            <a:r>
              <a:rPr lang="en-GB" sz="1400" dirty="0" err="1">
                <a:ea typeface="+mj-ea"/>
                <a:cs typeface="+mj-cs"/>
              </a:rPr>
              <a:t>Aleyrodidae</a:t>
            </a:r>
            <a:r>
              <a:rPr lang="en-GB" sz="1400" dirty="0">
                <a:ea typeface="+mj-ea"/>
                <a:cs typeface="+mj-cs"/>
              </a:rPr>
              <a:t>). Journal of Asia-Pacific Entomology, 26, 1</a:t>
            </a:r>
          </a:p>
          <a:p>
            <a:pPr indent="-396000" algn="just"/>
            <a:r>
              <a:rPr lang="en-GB" sz="1400" dirty="0" err="1">
                <a:ea typeface="+mj-ea"/>
                <a:cs typeface="+mj-cs"/>
              </a:rPr>
              <a:t>Mantzoukas</a:t>
            </a:r>
            <a:r>
              <a:rPr lang="en-GB" sz="1400" dirty="0">
                <a:ea typeface="+mj-ea"/>
                <a:cs typeface="+mj-cs"/>
              </a:rPr>
              <a:t>, S., </a:t>
            </a:r>
            <a:r>
              <a:rPr lang="en-GB" sz="1400" dirty="0" err="1">
                <a:ea typeface="+mj-ea"/>
                <a:cs typeface="+mj-cs"/>
              </a:rPr>
              <a:t>Foteini</a:t>
            </a:r>
            <a:r>
              <a:rPr lang="en-GB" sz="1400" dirty="0">
                <a:ea typeface="+mj-ea"/>
                <a:cs typeface="+mj-cs"/>
              </a:rPr>
              <a:t> K., </a:t>
            </a:r>
            <a:r>
              <a:rPr lang="en-GB" sz="1400" dirty="0" err="1">
                <a:ea typeface="+mj-ea"/>
                <a:cs typeface="+mj-cs"/>
              </a:rPr>
              <a:t>Dimitrios</a:t>
            </a:r>
            <a:r>
              <a:rPr lang="en-GB" sz="1400" dirty="0">
                <a:ea typeface="+mj-ea"/>
                <a:cs typeface="+mj-cs"/>
              </a:rPr>
              <a:t>, N., and Panagiotis A. E. (2022). "</a:t>
            </a:r>
            <a:r>
              <a:rPr lang="en-GB" sz="1400" dirty="0" err="1">
                <a:ea typeface="+mj-ea"/>
                <a:cs typeface="+mj-cs"/>
              </a:rPr>
              <a:t>Entomopathogenic</a:t>
            </a:r>
            <a:r>
              <a:rPr lang="en-GB" sz="1400" dirty="0">
                <a:ea typeface="+mj-ea"/>
                <a:cs typeface="+mj-cs"/>
              </a:rPr>
              <a:t> Fungi: Interactions and Applications" </a:t>
            </a:r>
            <a:r>
              <a:rPr lang="en-GB" sz="1400" dirty="0" err="1">
                <a:ea typeface="+mj-ea"/>
                <a:cs typeface="+mj-cs"/>
              </a:rPr>
              <a:t>Encyclopedia</a:t>
            </a:r>
            <a:r>
              <a:rPr lang="en-GB" sz="1400" dirty="0">
                <a:ea typeface="+mj-ea"/>
                <a:cs typeface="+mj-cs"/>
              </a:rPr>
              <a:t> 2, no. 2: 646-656.</a:t>
            </a:r>
          </a:p>
          <a:p>
            <a:pPr indent="-396000" algn="just"/>
            <a:r>
              <a:rPr lang="en-GB" sz="1400" dirty="0">
                <a:ea typeface="+mj-ea"/>
                <a:cs typeface="+mj-cs"/>
              </a:rPr>
              <a:t>Van Emden, H. F., Harrington, R. (2022). Aphids as crop pests, Published by CABI, ISBN : 978-1-84593-202-2, 717 pages.</a:t>
            </a: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1620</TotalTime>
  <Words>611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 </vt:lpstr>
      <vt:lpstr>Calibri Light</vt:lpstr>
      <vt:lpstr>Office Theme</vt:lpstr>
      <vt:lpstr>CERCETĂRI PRIVIND PATOGENICITATEA UNOR TULPINI FUNGICE ENTOMOPATOGENE AUTOHTONE ASUPRA UNOR DĂUNĂTORI HORTICOLI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AurelBadiu</cp:lastModifiedBy>
  <cp:revision>27</cp:revision>
  <dcterms:created xsi:type="dcterms:W3CDTF">2024-02-27T07:52:51Z</dcterms:created>
  <dcterms:modified xsi:type="dcterms:W3CDTF">2024-05-16T01:37:20Z</dcterms:modified>
</cp:coreProperties>
</file>