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330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5/22/2024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538" y="1917530"/>
            <a:ext cx="7791559" cy="1464738"/>
          </a:xfrm>
        </p:spPr>
        <p:txBody>
          <a:bodyPr>
            <a:noAutofit/>
          </a:bodyPr>
          <a:lstStyle/>
          <a:p>
            <a:pPr marL="0" marR="0" algn="ctr">
              <a:lnSpc>
                <a:spcPct val="100000"/>
              </a:lnSpc>
              <a:spcBef>
                <a:spcPts val="0"/>
              </a:spcBef>
              <a:spcAft>
                <a:spcPts val="800"/>
              </a:spcAft>
            </a:pPr>
            <a:r>
              <a:rPr lang="en-US" sz="2800" b="1" kern="100" dirty="0">
                <a:effectLst/>
                <a:latin typeface="+mn-lt"/>
                <a:ea typeface="Calibri" panose="020F0502020204030204" pitchFamily="34" charset="0"/>
                <a:cs typeface="Times New Roman" panose="02020603050405020304" pitchFamily="18" charset="0"/>
              </a:rPr>
              <a:t>T</a:t>
            </a:r>
            <a:r>
              <a:rPr lang="ro-RO" sz="2800" b="1" kern="100" dirty="0" err="1">
                <a:effectLst/>
                <a:latin typeface="+mn-lt"/>
                <a:ea typeface="Calibri" panose="020F0502020204030204" pitchFamily="34" charset="0"/>
                <a:cs typeface="Times New Roman" panose="02020603050405020304" pitchFamily="18" charset="0"/>
              </a:rPr>
              <a:t>ăierile</a:t>
            </a:r>
            <a:r>
              <a:rPr lang="ro-RO" sz="2800" b="1" kern="100" dirty="0">
                <a:effectLst/>
                <a:latin typeface="+mn-lt"/>
                <a:ea typeface="Calibri" panose="020F0502020204030204" pitchFamily="34" charset="0"/>
                <a:cs typeface="Times New Roman" panose="02020603050405020304" pitchFamily="18" charset="0"/>
              </a:rPr>
              <a:t> de rodire și intervențiile tehnologice </a:t>
            </a:r>
            <a:br>
              <a:rPr lang="ro-RO" sz="2800" b="1" kern="100" dirty="0">
                <a:effectLst/>
                <a:latin typeface="+mn-lt"/>
                <a:ea typeface="Calibri" panose="020F0502020204030204" pitchFamily="34" charset="0"/>
                <a:cs typeface="Times New Roman" panose="02020603050405020304" pitchFamily="18" charset="0"/>
              </a:rPr>
            </a:br>
            <a:r>
              <a:rPr lang="ro-RO" sz="2800" b="1" kern="100" dirty="0">
                <a:effectLst/>
                <a:latin typeface="+mn-lt"/>
                <a:ea typeface="Calibri" panose="020F0502020204030204" pitchFamily="34" charset="0"/>
                <a:cs typeface="Times New Roman" panose="02020603050405020304" pitchFamily="18" charset="0"/>
              </a:rPr>
              <a:t>în verde la vița de vie, prioritate în </a:t>
            </a:r>
            <a:br>
              <a:rPr lang="ro-RO" sz="2800" b="1" kern="100" dirty="0">
                <a:effectLst/>
                <a:latin typeface="+mn-lt"/>
                <a:ea typeface="Calibri" panose="020F0502020204030204" pitchFamily="34" charset="0"/>
                <a:cs typeface="Times New Roman" panose="02020603050405020304" pitchFamily="18" charset="0"/>
              </a:rPr>
            </a:br>
            <a:r>
              <a:rPr lang="ro-RO" sz="2800" b="1" kern="100" dirty="0">
                <a:effectLst/>
                <a:latin typeface="+mn-lt"/>
                <a:ea typeface="Calibri" panose="020F0502020204030204" pitchFamily="34" charset="0"/>
                <a:cs typeface="Times New Roman" panose="02020603050405020304" pitchFamily="18" charset="0"/>
              </a:rPr>
              <a:t>combaterea bolilor </a:t>
            </a:r>
            <a:r>
              <a:rPr lang="ro-RO" sz="2800" b="1" kern="100" dirty="0" err="1">
                <a:effectLst/>
                <a:latin typeface="+mn-lt"/>
                <a:ea typeface="Calibri" panose="020F0502020204030204" pitchFamily="34" charset="0"/>
                <a:cs typeface="Times New Roman" panose="02020603050405020304" pitchFamily="18" charset="0"/>
              </a:rPr>
              <a:t>fungice</a:t>
            </a:r>
            <a:r>
              <a:rPr lang="ro-RO" sz="1800" kern="100" dirty="0">
                <a:effectLst/>
                <a:latin typeface="Calibri" panose="020F0502020204030204" pitchFamily="34" charset="0"/>
                <a:ea typeface="Calibri" panose="020F0502020204030204" pitchFamily="34" charset="0"/>
                <a:cs typeface="Times New Roman" panose="02020603050405020304" pitchFamily="18" charset="0"/>
              </a:rPr>
              <a:t/>
            </a:r>
            <a:br>
              <a:rPr lang="ro-RO" sz="1800" kern="100" dirty="0">
                <a:effectLst/>
                <a:latin typeface="Calibri" panose="020F0502020204030204" pitchFamily="34" charset="0"/>
                <a:ea typeface="Calibri" panose="020F0502020204030204" pitchFamily="34" charset="0"/>
                <a:cs typeface="Times New Roman" panose="02020603050405020304" pitchFamily="18" charset="0"/>
              </a:rPr>
            </a:b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9"/>
            <a:ext cx="1336333" cy="1728764"/>
          </a:xfrm>
          <a:prstGeom prst="rect">
            <a:avLst/>
          </a:prstGeom>
        </p:spPr>
      </p:pic>
      <p:cxnSp>
        <p:nvCxnSpPr>
          <p:cNvPr id="6" name="Straight Connector 5"/>
          <p:cNvCxnSpPr/>
          <p:nvPr/>
        </p:nvCxnSpPr>
        <p:spPr>
          <a:xfrm>
            <a:off x="384501" y="180697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288742"/>
            <a:ext cx="6885385" cy="817013"/>
          </a:xfrm>
        </p:spPr>
        <p:txBody>
          <a:bodyPr>
            <a:noAutofit/>
          </a:bodyPr>
          <a:lstStyle/>
          <a:p>
            <a:r>
              <a:rPr lang="ro-RO" sz="2400" b="1" dirty="0"/>
              <a:t>ACADEMIA DE ȘTIINȚE AGRICOLE ȘI SILVICE </a:t>
            </a:r>
            <a:endParaRPr lang="en-US" sz="2400" b="1" dirty="0"/>
          </a:p>
          <a:p>
            <a:r>
              <a:rPr lang="ro-RO" sz="2400" b="1" dirty="0"/>
              <a:t>“</a:t>
            </a:r>
            <a:r>
              <a:rPr lang="ro-RO" sz="2400" b="1" i="1" dirty="0"/>
              <a:t>GHEORGHE IONESCU ȘIȘEȘTI</a:t>
            </a:r>
            <a:r>
              <a:rPr lang="en-US" sz="2400" b="1" dirty="0"/>
              <a:t>”</a:t>
            </a:r>
          </a:p>
        </p:txBody>
      </p:sp>
      <p:sp>
        <p:nvSpPr>
          <p:cNvPr id="7" name="Subtitle 2"/>
          <p:cNvSpPr txBox="1">
            <a:spLocks/>
          </p:cNvSpPr>
          <p:nvPr/>
        </p:nvSpPr>
        <p:spPr>
          <a:xfrm>
            <a:off x="1549384" y="1179244"/>
            <a:ext cx="6885385" cy="379432"/>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pPr marL="0" marR="0" algn="ctr">
              <a:spcBef>
                <a:spcPts val="0"/>
              </a:spcBef>
              <a:spcAft>
                <a:spcPts val="0"/>
              </a:spcAft>
              <a:tabLst>
                <a:tab pos="2880360" algn="ctr"/>
                <a:tab pos="5760720" algn="r"/>
              </a:tabLst>
            </a:pPr>
            <a:r>
              <a:rPr lang="ro-RO" sz="2200" kern="100" dirty="0">
                <a:effectLst/>
                <a:latin typeface="Calibri" panose="020F0502020204030204" pitchFamily="34" charset="0"/>
                <a:ea typeface="Calibri" panose="020F0502020204030204" pitchFamily="34" charset="0"/>
                <a:cs typeface="Times New Roman" panose="02020603050405020304" pitchFamily="18" charset="0"/>
              </a:rPr>
              <a:t>STAȚIUNEA DE CERCETARE – DEZVOLTARE PENTRU VITICULTURĂ ȘI VINIFICAȚIE MINIȘ</a:t>
            </a:r>
          </a:p>
        </p:txBody>
      </p:sp>
      <p:sp>
        <p:nvSpPr>
          <p:cNvPr id="8" name="Title 1"/>
          <p:cNvSpPr txBox="1">
            <a:spLocks/>
          </p:cNvSpPr>
          <p:nvPr/>
        </p:nvSpPr>
        <p:spPr>
          <a:xfrm>
            <a:off x="628719" y="3857943"/>
            <a:ext cx="7769765" cy="1985802"/>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en-US" sz="1800" b="1" dirty="0">
                <a:latin typeface="+mn-lt"/>
              </a:rPr>
              <a:t>REZUMAT</a:t>
            </a:r>
          </a:p>
          <a:p>
            <a:pPr algn="just"/>
            <a:r>
              <a:rPr lang="ro-RO" sz="1400" b="1" dirty="0">
                <a:effectLst/>
                <a:latin typeface="+mn-lt"/>
                <a:ea typeface="Calibri" panose="020F0502020204030204" pitchFamily="34" charset="0"/>
              </a:rPr>
              <a:t>Viticultura ecologică promovând tehnici culturale integrate oferă posibilitatea obținerii, în podgoriile consacrate, a recoltelor de struguri de calitate superioară destinate producerii vinurilor de înaltă treaptă calitativă. Pe fondul influenței majore exercitate de factorii ecologici, climă și sol, asupra cantității și calității producției de struguri și vinuri de calitate, intervențiile tehnologice de bază – încărcătura de ochi lăsată la tăierea de rodire, lucrările în verde (plivit, desfrunzit și cârnit), induc efecte economice în ceea ce privesc numărul de tratamente pentru bolile </a:t>
            </a:r>
            <a:r>
              <a:rPr lang="ro-RO" sz="1400" b="1" dirty="0" err="1">
                <a:effectLst/>
                <a:latin typeface="+mn-lt"/>
                <a:ea typeface="Calibri" panose="020F0502020204030204" pitchFamily="34" charset="0"/>
              </a:rPr>
              <a:t>fungice</a:t>
            </a:r>
            <a:r>
              <a:rPr lang="ro-RO" sz="1400" b="1" dirty="0">
                <a:effectLst/>
                <a:latin typeface="+mn-lt"/>
                <a:ea typeface="Calibri" panose="020F0502020204030204" pitchFamily="34" charset="0"/>
              </a:rPr>
              <a:t> ale viței de vie în perioada de vegetație. Abordând și aspecte de inginerie economică și de calitate cercetările au fost efectuate în perioada 2019-2022 în Podgoria Miniș-Măderat, având ca obiectiv stabilirea soluției tehnologice integrate pornind de la tăieri, lucrări în  verde și oferta ecologică a zonei viticole destinată pentru producerea de vinuri de calitate.</a:t>
            </a:r>
            <a:endParaRPr lang="ro-RO" sz="1100" b="1" dirty="0">
              <a:latin typeface="+mn-lt"/>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61687" y="14460562"/>
            <a:ext cx="5857138" cy="707886"/>
          </a:xfrm>
          <a:prstGeom prst="rect">
            <a:avLst/>
          </a:prstGeom>
        </p:spPr>
        <p:txBody>
          <a:bodyPr wrap="square">
            <a:spAutoFit/>
          </a:bodyPr>
          <a:lstStyle/>
          <a:p>
            <a:pPr algn="ctr"/>
            <a:r>
              <a:rPr lang="en-US" sz="2000" b="1" dirty="0"/>
              <a:t>CONFERINTA ANIVERSARA ICAR</a:t>
            </a:r>
            <a:r>
              <a:rPr lang="ro-RO" sz="2000" b="1" dirty="0"/>
              <a:t> ed. III</a:t>
            </a:r>
            <a:endParaRPr lang="en-US" sz="2000" b="1" dirty="0"/>
          </a:p>
          <a:p>
            <a:pPr algn="ctr"/>
            <a:r>
              <a:rPr lang="en-US" sz="2000" b="1" dirty="0" err="1"/>
              <a:t>Bucuresti</a:t>
            </a:r>
            <a:r>
              <a:rPr lang="en-US" sz="2000" b="1" dirty="0"/>
              <a:t>, 30 </a:t>
            </a:r>
            <a:r>
              <a:rPr lang="en-US" sz="2000" b="1" dirty="0" err="1"/>
              <a:t>mai</a:t>
            </a:r>
            <a:r>
              <a:rPr lang="en-US" sz="2000" b="1" dirty="0"/>
              <a:t> 2024</a:t>
            </a:r>
          </a:p>
        </p:txBody>
      </p:sp>
      <p:sp>
        <p:nvSpPr>
          <p:cNvPr id="12" name="Title 1"/>
          <p:cNvSpPr txBox="1">
            <a:spLocks/>
          </p:cNvSpPr>
          <p:nvPr/>
        </p:nvSpPr>
        <p:spPr>
          <a:xfrm>
            <a:off x="642423" y="6205907"/>
            <a:ext cx="7761735" cy="5311223"/>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endParaRPr lang="en-US" sz="2000" dirty="0"/>
          </a:p>
        </p:txBody>
      </p:sp>
      <p:sp>
        <p:nvSpPr>
          <p:cNvPr id="14" name="Title 1"/>
          <p:cNvSpPr txBox="1">
            <a:spLocks/>
          </p:cNvSpPr>
          <p:nvPr/>
        </p:nvSpPr>
        <p:spPr>
          <a:xfrm>
            <a:off x="599135" y="13630383"/>
            <a:ext cx="7781112" cy="707886"/>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2000" dirty="0"/>
          </a:p>
        </p:txBody>
      </p:sp>
      <p:sp>
        <p:nvSpPr>
          <p:cNvPr id="5" name="Rectangle 4"/>
          <p:cNvSpPr/>
          <p:nvPr/>
        </p:nvSpPr>
        <p:spPr>
          <a:xfrm>
            <a:off x="624485" y="5867844"/>
            <a:ext cx="2310504" cy="369332"/>
          </a:xfrm>
          <a:prstGeom prst="rect">
            <a:avLst/>
          </a:prstGeom>
        </p:spPr>
        <p:txBody>
          <a:bodyPr wrap="none">
            <a:spAutoFit/>
          </a:bodyPr>
          <a:lstStyle/>
          <a:p>
            <a:r>
              <a:rPr lang="en-US" b="1" dirty="0"/>
              <a:t>REZULTATE ȘI DISCUȚII</a:t>
            </a:r>
            <a:endParaRPr lang="en-US" sz="2000" b="1" dirty="0"/>
          </a:p>
        </p:txBody>
      </p:sp>
      <p:sp>
        <p:nvSpPr>
          <p:cNvPr id="11" name="Rectangle 10"/>
          <p:cNvSpPr/>
          <p:nvPr/>
        </p:nvSpPr>
        <p:spPr>
          <a:xfrm>
            <a:off x="599135" y="13333108"/>
            <a:ext cx="1515158" cy="369332"/>
          </a:xfrm>
          <a:prstGeom prst="rect">
            <a:avLst/>
          </a:prstGeom>
        </p:spPr>
        <p:txBody>
          <a:bodyPr wrap="none">
            <a:spAutoFit/>
          </a:bodyPr>
          <a:lstStyle/>
          <a:p>
            <a:pPr algn="just"/>
            <a:r>
              <a:rPr lang="en-US" b="1" dirty="0"/>
              <a:t>BIBLIOGRAFIE</a:t>
            </a:r>
          </a:p>
        </p:txBody>
      </p:sp>
      <p:sp>
        <p:nvSpPr>
          <p:cNvPr id="16" name="CasetăText 15">
            <a:extLst>
              <a:ext uri="{FF2B5EF4-FFF2-40B4-BE49-F238E27FC236}">
                <a16:creationId xmlns:a16="http://schemas.microsoft.com/office/drawing/2014/main" id="{1E17F1EF-F2A4-3BF8-6084-EA277100D64A}"/>
              </a:ext>
            </a:extLst>
          </p:cNvPr>
          <p:cNvSpPr txBox="1"/>
          <p:nvPr/>
        </p:nvSpPr>
        <p:spPr>
          <a:xfrm>
            <a:off x="545495" y="3238342"/>
            <a:ext cx="7803436" cy="369332"/>
          </a:xfrm>
          <a:prstGeom prst="rect">
            <a:avLst/>
          </a:prstGeom>
          <a:noFill/>
        </p:spPr>
        <p:txBody>
          <a:bodyPr wrap="square">
            <a:spAutoFit/>
          </a:bodyPr>
          <a:lstStyle/>
          <a:p>
            <a:pPr algn="ctr"/>
            <a:r>
              <a:rPr lang="ro-RO" dirty="0"/>
              <a:t>Teodor PODRUMAR, Daniela DOBROMIR, Florina CALINOVICI</a:t>
            </a:r>
          </a:p>
        </p:txBody>
      </p:sp>
      <p:sp>
        <p:nvSpPr>
          <p:cNvPr id="22" name="CasetăText 21">
            <a:extLst>
              <a:ext uri="{FF2B5EF4-FFF2-40B4-BE49-F238E27FC236}">
                <a16:creationId xmlns:a16="http://schemas.microsoft.com/office/drawing/2014/main" id="{6C833BFE-2DD9-83F8-623B-E80DD85AF5C4}"/>
              </a:ext>
            </a:extLst>
          </p:cNvPr>
          <p:cNvSpPr txBox="1"/>
          <p:nvPr/>
        </p:nvSpPr>
        <p:spPr>
          <a:xfrm>
            <a:off x="688538" y="13681060"/>
            <a:ext cx="7462139" cy="543162"/>
          </a:xfrm>
          <a:prstGeom prst="rect">
            <a:avLst/>
          </a:prstGeom>
          <a:noFill/>
        </p:spPr>
        <p:txBody>
          <a:bodyPr wrap="square">
            <a:spAutoFit/>
          </a:bodyPr>
          <a:lstStyle/>
          <a:p>
            <a:pPr marL="342900" marR="0" lvl="0" indent="-342900" algn="just">
              <a:lnSpc>
                <a:spcPct val="107000"/>
              </a:lnSpc>
              <a:spcBef>
                <a:spcPts val="0"/>
              </a:spcBef>
              <a:spcAft>
                <a:spcPts val="0"/>
              </a:spcAft>
              <a:buFont typeface="+mj-lt"/>
              <a:buAutoNum type="arabicPeriod"/>
            </a:pPr>
            <a:r>
              <a:rPr lang="ro-RO" sz="1400" kern="100" dirty="0" err="1">
                <a:effectLst/>
                <a:ea typeface="Calibri" panose="020F0502020204030204" pitchFamily="34" charset="0"/>
                <a:cs typeface="Times New Roman" panose="02020603050405020304" pitchFamily="18" charset="0"/>
              </a:rPr>
              <a:t>Macici</a:t>
            </a:r>
            <a:r>
              <a:rPr lang="ro-RO" sz="1400" kern="100" dirty="0">
                <a:effectLst/>
                <a:ea typeface="Calibri" panose="020F0502020204030204" pitchFamily="34" charset="0"/>
                <a:cs typeface="Times New Roman" panose="02020603050405020304" pitchFamily="18" charset="0"/>
              </a:rPr>
              <a:t> M., 1993 – Contribuții la stabilirea bazelor agrotehnice ale producerii vinurilor cu denumire de origine în </a:t>
            </a:r>
            <a:r>
              <a:rPr lang="ro-RO" sz="1400" kern="100" dirty="0">
                <a:ea typeface="Calibri" panose="020F0502020204030204" pitchFamily="34" charset="0"/>
                <a:cs typeface="Times New Roman" panose="02020603050405020304" pitchFamily="18" charset="0"/>
              </a:rPr>
              <a:t>R</a:t>
            </a:r>
            <a:r>
              <a:rPr lang="ro-RO" sz="1400" kern="100" dirty="0">
                <a:effectLst/>
                <a:ea typeface="Calibri" panose="020F0502020204030204" pitchFamily="34" charset="0"/>
                <a:cs typeface="Times New Roman" panose="02020603050405020304" pitchFamily="18" charset="0"/>
              </a:rPr>
              <a:t>omânia. Volum Omagial ,, Centenarul S.C.V. Pietroasa</a:t>
            </a:r>
            <a:r>
              <a:rPr lang="en-US" sz="1400" kern="100" dirty="0">
                <a:effectLst/>
                <a:ea typeface="Calibri" panose="020F0502020204030204" pitchFamily="34" charset="0"/>
                <a:cs typeface="Times New Roman" panose="02020603050405020304" pitchFamily="18" charset="0"/>
              </a:rPr>
              <a:t>’’</a:t>
            </a:r>
            <a:r>
              <a:rPr lang="ro-RO" sz="1400" kern="100" dirty="0">
                <a:effectLst/>
                <a:ea typeface="Calibri" panose="020F0502020204030204" pitchFamily="34" charset="0"/>
                <a:cs typeface="Times New Roman" panose="02020603050405020304" pitchFamily="18" charset="0"/>
              </a:rPr>
              <a:t>.</a:t>
            </a:r>
          </a:p>
        </p:txBody>
      </p:sp>
      <p:sp>
        <p:nvSpPr>
          <p:cNvPr id="21" name="CasetăText 20">
            <a:extLst>
              <a:ext uri="{FF2B5EF4-FFF2-40B4-BE49-F238E27FC236}">
                <a16:creationId xmlns:a16="http://schemas.microsoft.com/office/drawing/2014/main" id="{C6733244-4AF0-61C7-BCB5-076809063397}"/>
              </a:ext>
            </a:extLst>
          </p:cNvPr>
          <p:cNvSpPr txBox="1"/>
          <p:nvPr/>
        </p:nvSpPr>
        <p:spPr>
          <a:xfrm>
            <a:off x="646279" y="6147634"/>
            <a:ext cx="7800980" cy="5311222"/>
          </a:xfrm>
          <a:prstGeom prst="rect">
            <a:avLst/>
          </a:prstGeom>
          <a:noFill/>
        </p:spPr>
        <p:txBody>
          <a:bodyPr wrap="square">
            <a:spAutoFit/>
          </a:bodyPr>
          <a:lstStyle/>
          <a:p>
            <a:r>
              <a:rPr lang="ro-RO" dirty="0"/>
              <a:t>Cercetările au fost organizate în condiții optime de ecosistem (climă, sol, soi) în vederea obținerii vinurilor de calitate superioară în Podgoria Miniș-Măderat. </a:t>
            </a:r>
            <a:endParaRPr lang="ro-RO" sz="400" kern="100" dirty="0">
              <a:latin typeface="Calibri" panose="020F0502020204030204" pitchFamily="34" charset="0"/>
              <a:ea typeface="Calibri" panose="020F0502020204030204" pitchFamily="34" charset="0"/>
              <a:cs typeface="Calibri" panose="020F0502020204030204" pitchFamily="34" charset="0"/>
            </a:endParaRPr>
          </a:p>
          <a:p>
            <a:pPr algn="ctr"/>
            <a:r>
              <a:rPr lang="ro-RO" kern="100" dirty="0">
                <a:latin typeface="Calibri" panose="020F0502020204030204" pitchFamily="34" charset="0"/>
                <a:ea typeface="Calibri" panose="020F0502020204030204" pitchFamily="34" charset="0"/>
                <a:cs typeface="Calibri" panose="020F0502020204030204" pitchFamily="34" charset="0"/>
              </a:rPr>
              <a:t> </a:t>
            </a:r>
            <a:r>
              <a:rPr lang="ro-RO" sz="1400" kern="100" dirty="0">
                <a:effectLst/>
                <a:latin typeface="Calibri" panose="020F0502020204030204" pitchFamily="34" charset="0"/>
                <a:ea typeface="Calibri" panose="020F0502020204030204" pitchFamily="34" charset="0"/>
                <a:cs typeface="Calibri" panose="020F0502020204030204" pitchFamily="34" charset="0"/>
              </a:rPr>
              <a:t>Tabel  nr. 1. Date de identificare a soiurilor de viță de vie luate în studiu</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o-RO" kern="100" dirty="0">
              <a:latin typeface="Calibri" panose="020F0502020204030204" pitchFamily="34" charset="0"/>
              <a:ea typeface="Calibri" panose="020F0502020204030204" pitchFamily="34" charset="0"/>
              <a:cs typeface="Calibri" panose="020F0502020204030204" pitchFamily="34" charset="0"/>
            </a:endParaRPr>
          </a:p>
          <a:p>
            <a:pPr algn="ctr"/>
            <a:endParaRPr lang="ro-RO" kern="100" dirty="0">
              <a:latin typeface="Calibri" panose="020F0502020204030204" pitchFamily="34" charset="0"/>
              <a:ea typeface="Calibri" panose="020F0502020204030204" pitchFamily="34" charset="0"/>
              <a:cs typeface="Calibri" panose="020F0502020204030204" pitchFamily="34" charset="0"/>
            </a:endParaRPr>
          </a:p>
          <a:p>
            <a:pPr algn="ctr"/>
            <a:endParaRPr lang="ro-RO" kern="100" dirty="0">
              <a:latin typeface="Calibri" panose="020F0502020204030204" pitchFamily="34" charset="0"/>
              <a:ea typeface="Calibri" panose="020F0502020204030204" pitchFamily="34" charset="0"/>
              <a:cs typeface="Calibri" panose="020F0502020204030204" pitchFamily="34" charset="0"/>
            </a:endParaRPr>
          </a:p>
          <a:p>
            <a:pPr algn="ctr"/>
            <a:endParaRPr lang="ro-RO" kern="100" dirty="0">
              <a:latin typeface="Calibri" panose="020F0502020204030204" pitchFamily="34" charset="0"/>
              <a:ea typeface="Calibri" panose="020F0502020204030204" pitchFamily="34" charset="0"/>
              <a:cs typeface="Calibri" panose="020F0502020204030204" pitchFamily="34" charset="0"/>
            </a:endParaRPr>
          </a:p>
          <a:p>
            <a:pPr algn="ctr"/>
            <a:endParaRPr lang="ro-RO" kern="100" dirty="0">
              <a:latin typeface="Calibri" panose="020F0502020204030204" pitchFamily="34" charset="0"/>
              <a:ea typeface="Calibri" panose="020F0502020204030204" pitchFamily="34" charset="0"/>
              <a:cs typeface="Calibri" panose="020F0502020204030204" pitchFamily="34" charset="0"/>
            </a:endParaRPr>
          </a:p>
          <a:p>
            <a:pPr algn="ctr"/>
            <a:endParaRPr lang="ro-RO" kern="100" dirty="0">
              <a:latin typeface="Calibri" panose="020F0502020204030204" pitchFamily="34" charset="0"/>
              <a:ea typeface="Calibri" panose="020F0502020204030204" pitchFamily="34" charset="0"/>
              <a:cs typeface="Calibri" panose="020F0502020204030204" pitchFamily="34" charset="0"/>
            </a:endParaRPr>
          </a:p>
          <a:p>
            <a:pPr algn="ctr"/>
            <a:endParaRPr lang="ro-RO" sz="800" kern="100" dirty="0">
              <a:latin typeface="Calibri" panose="020F0502020204030204" pitchFamily="34" charset="0"/>
              <a:ea typeface="Calibri" panose="020F0502020204030204" pitchFamily="34" charset="0"/>
              <a:cs typeface="Calibri" panose="020F0502020204030204" pitchFamily="34" charset="0"/>
            </a:endParaRPr>
          </a:p>
          <a:p>
            <a:pPr marL="285750" marR="0" indent="-285750" algn="just">
              <a:spcBef>
                <a:spcPts val="0"/>
              </a:spcBef>
              <a:spcAft>
                <a:spcPts val="800"/>
              </a:spcAft>
              <a:buFont typeface="Wingdings" panose="05000000000000000000" pitchFamily="2" charset="2"/>
              <a:buChar char="Ø"/>
            </a:pPr>
            <a:r>
              <a:rPr lang="ro-RO" kern="100" dirty="0">
                <a:effectLst/>
                <a:ea typeface="Calibri" panose="020F0502020204030204" pitchFamily="34" charset="0"/>
                <a:cs typeface="Times New Roman" panose="02020603050405020304" pitchFamily="18" charset="0"/>
              </a:rPr>
              <a:t>Se menționează că la cele două soiuri s-au executat în perioada de vegetație 6 tratamente pentru făinare (</a:t>
            </a:r>
            <a:r>
              <a:rPr lang="ro-RO" kern="100" dirty="0" err="1">
                <a:effectLst/>
                <a:ea typeface="Calibri" panose="020F0502020204030204" pitchFamily="34" charset="0"/>
                <a:cs typeface="Times New Roman" panose="02020603050405020304" pitchFamily="18" charset="0"/>
              </a:rPr>
              <a:t>Uncinula</a:t>
            </a:r>
            <a:r>
              <a:rPr lang="ro-RO" kern="100" dirty="0">
                <a:effectLst/>
                <a:ea typeface="Calibri" panose="020F0502020204030204" pitchFamily="34" charset="0"/>
                <a:cs typeface="Times New Roman" panose="02020603050405020304" pitchFamily="18" charset="0"/>
              </a:rPr>
              <a:t> </a:t>
            </a:r>
            <a:r>
              <a:rPr lang="ro-RO" kern="100" dirty="0" err="1">
                <a:effectLst/>
                <a:ea typeface="Calibri" panose="020F0502020204030204" pitchFamily="34" charset="0"/>
                <a:cs typeface="Times New Roman" panose="02020603050405020304" pitchFamily="18" charset="0"/>
              </a:rPr>
              <a:t>necator</a:t>
            </a:r>
            <a:r>
              <a:rPr lang="ro-RO" kern="100" dirty="0">
                <a:effectLst/>
                <a:ea typeface="Calibri" panose="020F0502020204030204" pitchFamily="34" charset="0"/>
                <a:cs typeface="Times New Roman" panose="02020603050405020304" pitchFamily="18" charset="0"/>
              </a:rPr>
              <a:t>) și mana viței de vie (</a:t>
            </a:r>
            <a:r>
              <a:rPr lang="ro-RO" kern="100" dirty="0" err="1">
                <a:effectLst/>
                <a:ea typeface="Calibri" panose="020F0502020204030204" pitchFamily="34" charset="0"/>
                <a:cs typeface="Times New Roman" panose="02020603050405020304" pitchFamily="18" charset="0"/>
              </a:rPr>
              <a:t>Plasmopara</a:t>
            </a:r>
            <a:r>
              <a:rPr lang="ro-RO" kern="100" dirty="0">
                <a:effectLst/>
                <a:ea typeface="Calibri" panose="020F0502020204030204" pitchFamily="34" charset="0"/>
                <a:cs typeface="Times New Roman" panose="02020603050405020304" pitchFamily="18" charset="0"/>
              </a:rPr>
              <a:t> viticola).</a:t>
            </a:r>
          </a:p>
          <a:p>
            <a:pPr marL="285750" marR="0" indent="-285750" algn="just">
              <a:spcBef>
                <a:spcPts val="0"/>
              </a:spcBef>
              <a:spcAft>
                <a:spcPts val="800"/>
              </a:spcAft>
              <a:buFont typeface="Wingdings" panose="05000000000000000000" pitchFamily="2" charset="2"/>
              <a:buChar char="Ø"/>
            </a:pPr>
            <a:r>
              <a:rPr lang="ro-RO" kern="100" dirty="0">
                <a:effectLst/>
                <a:ea typeface="Calibri" panose="020F0502020204030204" pitchFamily="34" charset="0"/>
                <a:cs typeface="Times New Roman" panose="02020603050405020304" pitchFamily="18" charset="0"/>
              </a:rPr>
              <a:t>Din rezultatele obținute în urma aplicării integrate a tăierilor de rodire, a lucrărilor în verde se selectează numărul de tratamente fitosanitare, productivitatea pe butuc producția cantitativă și calitativă a strugurilor, acestea servind la stabilirea soluțiilor tehnologice integrate, diferențiate la cele două soiuri în funcție de numărul de tratamente pentru mană, făinare și putregaiul cenușiu al viței de vie.</a:t>
            </a:r>
            <a:endParaRPr lang="ro-RO" dirty="0"/>
          </a:p>
        </p:txBody>
      </p:sp>
      <p:graphicFrame>
        <p:nvGraphicFramePr>
          <p:cNvPr id="24" name="Tabel 23">
            <a:extLst>
              <a:ext uri="{FF2B5EF4-FFF2-40B4-BE49-F238E27FC236}">
                <a16:creationId xmlns:a16="http://schemas.microsoft.com/office/drawing/2014/main" id="{569482E3-E54C-5ADE-7F3A-17798E721427}"/>
              </a:ext>
            </a:extLst>
          </p:cNvPr>
          <p:cNvGraphicFramePr>
            <a:graphicFrameLocks noGrp="1"/>
          </p:cNvGraphicFramePr>
          <p:nvPr>
            <p:extLst>
              <p:ext uri="{D42A27DB-BD31-4B8C-83A1-F6EECF244321}">
                <p14:modId xmlns:p14="http://schemas.microsoft.com/office/powerpoint/2010/main" val="3033466590"/>
              </p:ext>
            </p:extLst>
          </p:nvPr>
        </p:nvGraphicFramePr>
        <p:xfrm>
          <a:off x="743056" y="7136182"/>
          <a:ext cx="7408313" cy="1636452"/>
        </p:xfrm>
        <a:graphic>
          <a:graphicData uri="http://schemas.openxmlformats.org/drawingml/2006/table">
            <a:tbl>
              <a:tblPr firstRow="1" firstCol="1" bandRow="1">
                <a:tableStyleId>{5C22544A-7EE6-4342-B048-85BDC9FD1C3A}</a:tableStyleId>
              </a:tblPr>
              <a:tblGrid>
                <a:gridCol w="742950">
                  <a:extLst>
                    <a:ext uri="{9D8B030D-6E8A-4147-A177-3AD203B41FA5}">
                      <a16:colId xmlns:a16="http://schemas.microsoft.com/office/drawing/2014/main" val="74890998"/>
                    </a:ext>
                  </a:extLst>
                </a:gridCol>
                <a:gridCol w="885825">
                  <a:extLst>
                    <a:ext uri="{9D8B030D-6E8A-4147-A177-3AD203B41FA5}">
                      <a16:colId xmlns:a16="http://schemas.microsoft.com/office/drawing/2014/main" val="3664532493"/>
                    </a:ext>
                  </a:extLst>
                </a:gridCol>
                <a:gridCol w="1085850">
                  <a:extLst>
                    <a:ext uri="{9D8B030D-6E8A-4147-A177-3AD203B41FA5}">
                      <a16:colId xmlns:a16="http://schemas.microsoft.com/office/drawing/2014/main" val="2036847346"/>
                    </a:ext>
                  </a:extLst>
                </a:gridCol>
                <a:gridCol w="979475">
                  <a:extLst>
                    <a:ext uri="{9D8B030D-6E8A-4147-A177-3AD203B41FA5}">
                      <a16:colId xmlns:a16="http://schemas.microsoft.com/office/drawing/2014/main" val="3166645081"/>
                    </a:ext>
                  </a:extLst>
                </a:gridCol>
                <a:gridCol w="923933">
                  <a:extLst>
                    <a:ext uri="{9D8B030D-6E8A-4147-A177-3AD203B41FA5}">
                      <a16:colId xmlns:a16="http://schemas.microsoft.com/office/drawing/2014/main" val="2610234344"/>
                    </a:ext>
                  </a:extLst>
                </a:gridCol>
                <a:gridCol w="782642">
                  <a:extLst>
                    <a:ext uri="{9D8B030D-6E8A-4147-A177-3AD203B41FA5}">
                      <a16:colId xmlns:a16="http://schemas.microsoft.com/office/drawing/2014/main" val="676707123"/>
                    </a:ext>
                  </a:extLst>
                </a:gridCol>
                <a:gridCol w="885825">
                  <a:extLst>
                    <a:ext uri="{9D8B030D-6E8A-4147-A177-3AD203B41FA5}">
                      <a16:colId xmlns:a16="http://schemas.microsoft.com/office/drawing/2014/main" val="3719479587"/>
                    </a:ext>
                  </a:extLst>
                </a:gridCol>
                <a:gridCol w="1121813">
                  <a:extLst>
                    <a:ext uri="{9D8B030D-6E8A-4147-A177-3AD203B41FA5}">
                      <a16:colId xmlns:a16="http://schemas.microsoft.com/office/drawing/2014/main" val="3663543509"/>
                    </a:ext>
                  </a:extLst>
                </a:gridCol>
              </a:tblGrid>
              <a:tr h="650736">
                <a:tc>
                  <a:txBody>
                    <a:bodyPr/>
                    <a:lstStyle/>
                    <a:p>
                      <a:pPr marL="0" marR="0" algn="ctr">
                        <a:lnSpc>
                          <a:spcPct val="107000"/>
                        </a:lnSpc>
                        <a:spcBef>
                          <a:spcPts val="0"/>
                        </a:spcBef>
                        <a:spcAft>
                          <a:spcPts val="0"/>
                        </a:spcAft>
                      </a:pPr>
                      <a:r>
                        <a:rPr lang="ro-RO" sz="1400" kern="100" dirty="0">
                          <a:effectLst/>
                        </a:rPr>
                        <a:t>Soiul</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Locație</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Tip de sol</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Tip de tăiere</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Sarcina de ochi</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Nr. but./ha</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err="1">
                          <a:effectLst/>
                        </a:rPr>
                        <a:t>Precip</a:t>
                      </a:r>
                      <a:r>
                        <a:rPr lang="ro-RO" sz="1400" kern="100" dirty="0">
                          <a:effectLst/>
                        </a:rPr>
                        <a:t>. în perioada de </a:t>
                      </a:r>
                      <a:r>
                        <a:rPr lang="ro-RO" sz="1400" kern="100" dirty="0" err="1">
                          <a:effectLst/>
                        </a:rPr>
                        <a:t>veg</a:t>
                      </a:r>
                      <a:r>
                        <a:rPr lang="ro-RO" sz="1400" kern="100" dirty="0">
                          <a:effectLst/>
                        </a:rPr>
                        <a:t>.</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a:effectLst/>
                        </a:rPr>
                        <a:t>Lucrări în verde</a:t>
                      </a:r>
                      <a:endParaRPr lang="ro-RO"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0068120"/>
                  </a:ext>
                </a:extLst>
              </a:tr>
              <a:tr h="122538">
                <a:tc>
                  <a:txBody>
                    <a:bodyPr/>
                    <a:lstStyle/>
                    <a:p>
                      <a:pPr marL="0" marR="0" algn="ctr">
                        <a:lnSpc>
                          <a:spcPct val="107000"/>
                        </a:lnSpc>
                        <a:spcBef>
                          <a:spcPts val="0"/>
                        </a:spcBef>
                        <a:spcAft>
                          <a:spcPts val="0"/>
                        </a:spcAft>
                      </a:pPr>
                      <a:r>
                        <a:rPr lang="ro-RO" sz="1400" kern="100" dirty="0">
                          <a:effectLst/>
                        </a:rPr>
                        <a:t>Pinot</a:t>
                      </a:r>
                    </a:p>
                    <a:p>
                      <a:pPr marL="0" marR="0" algn="ctr">
                        <a:lnSpc>
                          <a:spcPct val="107000"/>
                        </a:lnSpc>
                        <a:spcBef>
                          <a:spcPts val="0"/>
                        </a:spcBef>
                        <a:spcAft>
                          <a:spcPts val="0"/>
                        </a:spcAft>
                      </a:pPr>
                      <a:r>
                        <a:rPr lang="ro-RO" sz="1400" kern="100" dirty="0">
                          <a:effectLst/>
                        </a:rPr>
                        <a:t> </a:t>
                      </a:r>
                      <a:r>
                        <a:rPr lang="ro-RO" sz="1400" kern="100" dirty="0" err="1">
                          <a:effectLst/>
                        </a:rPr>
                        <a:t>noir</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a:effectLst/>
                        </a:rPr>
                        <a:t>Covăsânț</a:t>
                      </a:r>
                      <a:endParaRPr lang="ro-RO"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a:effectLst/>
                        </a:rPr>
                        <a:t>Brun roșcat vertic</a:t>
                      </a:r>
                      <a:endParaRPr lang="ro-RO"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Cap înălțat </a:t>
                      </a:r>
                      <a:r>
                        <a:rPr lang="ro-RO" sz="1400" kern="100" dirty="0" err="1">
                          <a:effectLst/>
                        </a:rPr>
                        <a:t>Guyot</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24/butuc</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4444</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300 mm</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Desfrunzit x 2 Cârnit </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9903497"/>
                  </a:ext>
                </a:extLst>
              </a:tr>
              <a:tr h="515232">
                <a:tc>
                  <a:txBody>
                    <a:bodyPr/>
                    <a:lstStyle/>
                    <a:p>
                      <a:pPr marL="0" marR="0" algn="ctr">
                        <a:lnSpc>
                          <a:spcPct val="107000"/>
                        </a:lnSpc>
                        <a:spcBef>
                          <a:spcPts val="0"/>
                        </a:spcBef>
                        <a:spcAft>
                          <a:spcPts val="0"/>
                        </a:spcAft>
                      </a:pPr>
                      <a:r>
                        <a:rPr lang="ro-RO" sz="1400" kern="100" dirty="0" err="1">
                          <a:effectLst/>
                        </a:rPr>
                        <a:t>Cadarcă</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a:effectLst/>
                        </a:rPr>
                        <a:t>SCDVV Miniș</a:t>
                      </a:r>
                      <a:endParaRPr lang="ro-RO"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Regosol scheletic</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a:effectLst/>
                        </a:rPr>
                        <a:t>Cap înălțat Guyot</a:t>
                      </a:r>
                      <a:endParaRPr lang="ro-RO"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26/butuc</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4444</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300 mm</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ro-RO" sz="1400" kern="100" dirty="0">
                          <a:effectLst/>
                        </a:rPr>
                        <a:t>Desfrunzit x 2 Cârnit</a:t>
                      </a:r>
                      <a:endParaRPr lang="ro-RO"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2260361"/>
                  </a:ext>
                </a:extLst>
              </a:tr>
            </a:tbl>
          </a:graphicData>
        </a:graphic>
      </p:graphicFrame>
      <p:sp>
        <p:nvSpPr>
          <p:cNvPr id="13" name="Title 1"/>
          <p:cNvSpPr txBox="1">
            <a:spLocks/>
          </p:cNvSpPr>
          <p:nvPr/>
        </p:nvSpPr>
        <p:spPr>
          <a:xfrm>
            <a:off x="623047" y="11944735"/>
            <a:ext cx="7781111" cy="133010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1800" dirty="0"/>
          </a:p>
          <a:p>
            <a:pPr algn="just"/>
            <a:r>
              <a:rPr lang="en-US" sz="1800" b="1" dirty="0">
                <a:latin typeface="+mn-lt"/>
              </a:rPr>
              <a:t>CONCLUZII</a:t>
            </a:r>
            <a:endParaRPr lang="ro-RO" sz="1800" b="1" dirty="0">
              <a:latin typeface="+mn-lt"/>
            </a:endParaRPr>
          </a:p>
          <a:p>
            <a:pPr algn="just"/>
            <a:endParaRPr lang="ro-RO" sz="1400" kern="100" dirty="0">
              <a:effectLst/>
              <a:latin typeface="+mn-lt"/>
              <a:ea typeface="Calibri" panose="020F0502020204030204" pitchFamily="34" charset="0"/>
              <a:cs typeface="Times New Roman" panose="02020603050405020304" pitchFamily="18" charset="0"/>
            </a:endParaRPr>
          </a:p>
          <a:p>
            <a:pPr algn="just"/>
            <a:r>
              <a:rPr lang="ro-RO" sz="1400" kern="100" dirty="0">
                <a:effectLst/>
                <a:latin typeface="+mn-lt"/>
                <a:ea typeface="Calibri" panose="020F0502020204030204" pitchFamily="34" charset="0"/>
                <a:cs typeface="Times New Roman" panose="02020603050405020304" pitchFamily="18" charset="0"/>
              </a:rPr>
              <a:t>1. Încărcătura de ochi și tipul de tăiere de rodire la cele două soiuri în funcție de oferta ecologică, prin tehnologia lucrărilor în verde garantează reducerea numărului de tratamente fitosanitare </a:t>
            </a:r>
            <a:r>
              <a:rPr lang="ro-RO" sz="1400" kern="100" dirty="0" err="1">
                <a:effectLst/>
                <a:latin typeface="+mn-lt"/>
                <a:ea typeface="Calibri" panose="020F0502020204030204" pitchFamily="34" charset="0"/>
                <a:cs typeface="Times New Roman" panose="02020603050405020304" pitchFamily="18" charset="0"/>
              </a:rPr>
              <a:t>fungice</a:t>
            </a:r>
            <a:r>
              <a:rPr lang="ro-RO" sz="1400" kern="100" dirty="0">
                <a:effectLst/>
                <a:latin typeface="+mn-lt"/>
                <a:ea typeface="Calibri" panose="020F0502020204030204" pitchFamily="34" charset="0"/>
                <a:cs typeface="Times New Roman" panose="02020603050405020304" pitchFamily="18" charset="0"/>
              </a:rPr>
              <a:t> și cantitatea și calitatea strugurilor.</a:t>
            </a:r>
          </a:p>
          <a:p>
            <a:pPr algn="just"/>
            <a:r>
              <a:rPr lang="ro-RO" sz="1400" kern="100" dirty="0">
                <a:effectLst/>
                <a:latin typeface="+mn-lt"/>
                <a:ea typeface="Calibri" panose="020F0502020204030204" pitchFamily="34" charset="0"/>
                <a:cs typeface="Times New Roman" panose="02020603050405020304" pitchFamily="18" charset="0"/>
              </a:rPr>
              <a:t>2. În plantațiile viticole destinate producerilor vinurilor de calitate superioară, pentru armonizarea cantității și calității rodului se recomandă limitarea producției prin executare de tăieri de rodire raționale, în concordanță cu intensificarea lucrărilor în verde și cu oferta ecologică.</a:t>
            </a:r>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371</TotalTime>
  <Words>511</Words>
  <Application>Microsoft Office PowerPoint</Application>
  <PresentationFormat>Custom</PresentationFormat>
  <Paragraphs>53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Tăierile de rodire și intervențiile tehnologice  în verde la vița de vie, prioritate în  combaterea bolilor fungice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12</cp:revision>
  <dcterms:created xsi:type="dcterms:W3CDTF">2024-02-27T07:52:51Z</dcterms:created>
  <dcterms:modified xsi:type="dcterms:W3CDTF">2024-05-22T05:09:22Z</dcterms:modified>
</cp:coreProperties>
</file>