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80513" cy="15192375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2" d="100"/>
          <a:sy n="52" d="100"/>
        </p:scale>
        <p:origin x="330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8539" y="2486346"/>
            <a:ext cx="7803436" cy="5289197"/>
          </a:xfrm>
        </p:spPr>
        <p:txBody>
          <a:bodyPr anchor="b"/>
          <a:lstStyle>
            <a:lvl1pPr algn="ctr">
              <a:defRPr sz="60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7564" y="7979515"/>
            <a:ext cx="6885385" cy="3667973"/>
          </a:xfrm>
        </p:spPr>
        <p:txBody>
          <a:bodyPr/>
          <a:lstStyle>
            <a:lvl1pPr marL="0" indent="0" algn="ctr">
              <a:buNone/>
              <a:defRPr sz="2410"/>
            </a:lvl1pPr>
            <a:lvl2pPr marL="459029" indent="0" algn="ctr">
              <a:buNone/>
              <a:defRPr sz="2008"/>
            </a:lvl2pPr>
            <a:lvl3pPr marL="918058" indent="0" algn="ctr">
              <a:buNone/>
              <a:defRPr sz="1807"/>
            </a:lvl3pPr>
            <a:lvl4pPr marL="1377086" indent="0" algn="ctr">
              <a:buNone/>
              <a:defRPr sz="1606"/>
            </a:lvl4pPr>
            <a:lvl5pPr marL="1836115" indent="0" algn="ctr">
              <a:buNone/>
              <a:defRPr sz="1606"/>
            </a:lvl5pPr>
            <a:lvl6pPr marL="2295144" indent="0" algn="ctr">
              <a:buNone/>
              <a:defRPr sz="1606"/>
            </a:lvl6pPr>
            <a:lvl7pPr marL="2754173" indent="0" algn="ctr">
              <a:buNone/>
              <a:defRPr sz="1606"/>
            </a:lvl7pPr>
            <a:lvl8pPr marL="3213202" indent="0" algn="ctr">
              <a:buNone/>
              <a:defRPr sz="1606"/>
            </a:lvl8pPr>
            <a:lvl9pPr marL="3672230" indent="0" algn="ctr">
              <a:buNone/>
              <a:defRPr sz="160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9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4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9805" y="808853"/>
            <a:ext cx="1979548" cy="128748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161" y="808853"/>
            <a:ext cx="5823888" cy="1287483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9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3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379" y="3787548"/>
            <a:ext cx="7918192" cy="6319605"/>
          </a:xfrm>
        </p:spPr>
        <p:txBody>
          <a:bodyPr anchor="b"/>
          <a:lstStyle>
            <a:lvl1pPr>
              <a:defRPr sz="60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6379" y="10166939"/>
            <a:ext cx="7918192" cy="3323331"/>
          </a:xfrm>
        </p:spPr>
        <p:txBody>
          <a:bodyPr/>
          <a:lstStyle>
            <a:lvl1pPr marL="0" indent="0">
              <a:buNone/>
              <a:defRPr sz="2410">
                <a:solidFill>
                  <a:schemeClr val="tx1"/>
                </a:solidFill>
              </a:defRPr>
            </a:lvl1pPr>
            <a:lvl2pPr marL="459029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8058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7086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61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5144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4173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320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2230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1160" y="4044267"/>
            <a:ext cx="3901718" cy="9639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7635" y="4044267"/>
            <a:ext cx="3901718" cy="9639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43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808857"/>
            <a:ext cx="7918192" cy="29364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57" y="3724243"/>
            <a:ext cx="3883787" cy="1825194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57" y="5549437"/>
            <a:ext cx="3883787" cy="81623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635" y="3724243"/>
            <a:ext cx="3902914" cy="1825194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7635" y="5549437"/>
            <a:ext cx="3902914" cy="81623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0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1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1012825"/>
            <a:ext cx="2960954" cy="3544888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2914" y="2187424"/>
            <a:ext cx="4647635" cy="10796433"/>
          </a:xfrm>
        </p:spPr>
        <p:txBody>
          <a:bodyPr/>
          <a:lstStyle>
            <a:lvl1pPr>
              <a:defRPr sz="3213"/>
            </a:lvl1pPr>
            <a:lvl2pPr>
              <a:defRPr sz="2811"/>
            </a:lvl2pPr>
            <a:lvl3pPr>
              <a:defRPr sz="2410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6" y="4557713"/>
            <a:ext cx="2960954" cy="8443726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20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1012825"/>
            <a:ext cx="2960954" cy="3544888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02914" y="2187424"/>
            <a:ext cx="4647635" cy="10796433"/>
          </a:xfrm>
        </p:spPr>
        <p:txBody>
          <a:bodyPr anchor="t"/>
          <a:lstStyle>
            <a:lvl1pPr marL="0" indent="0">
              <a:buNone/>
              <a:defRPr sz="3213"/>
            </a:lvl1pPr>
            <a:lvl2pPr marL="459029" indent="0">
              <a:buNone/>
              <a:defRPr sz="2811"/>
            </a:lvl2pPr>
            <a:lvl3pPr marL="918058" indent="0">
              <a:buNone/>
              <a:defRPr sz="2410"/>
            </a:lvl3pPr>
            <a:lvl4pPr marL="1377086" indent="0">
              <a:buNone/>
              <a:defRPr sz="2008"/>
            </a:lvl4pPr>
            <a:lvl5pPr marL="1836115" indent="0">
              <a:buNone/>
              <a:defRPr sz="2008"/>
            </a:lvl5pPr>
            <a:lvl6pPr marL="2295144" indent="0">
              <a:buNone/>
              <a:defRPr sz="2008"/>
            </a:lvl6pPr>
            <a:lvl7pPr marL="2754173" indent="0">
              <a:buNone/>
              <a:defRPr sz="2008"/>
            </a:lvl7pPr>
            <a:lvl8pPr marL="3213202" indent="0">
              <a:buNone/>
              <a:defRPr sz="2008"/>
            </a:lvl8pPr>
            <a:lvl9pPr marL="3672230" indent="0">
              <a:buNone/>
              <a:defRPr sz="200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6" y="4557713"/>
            <a:ext cx="2960954" cy="8443726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21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1161" y="808857"/>
            <a:ext cx="7918192" cy="2936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161" y="4044267"/>
            <a:ext cx="7918192" cy="9639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1160" y="14081084"/>
            <a:ext cx="2065615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1045" y="14081084"/>
            <a:ext cx="3098423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83738" y="14081084"/>
            <a:ext cx="2065615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19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8058" rtl="0" eaLnBrk="1" latinLnBrk="0" hangingPunct="1">
        <a:lnSpc>
          <a:spcPct val="90000"/>
        </a:lnSpc>
        <a:spcBef>
          <a:spcPct val="0"/>
        </a:spcBef>
        <a:buNone/>
        <a:defRPr sz="4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514" indent="-229514" algn="l" defTabSz="918058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543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10" kern="1200">
          <a:solidFill>
            <a:schemeClr val="tx1"/>
          </a:solidFill>
          <a:latin typeface="+mn-lt"/>
          <a:ea typeface="+mn-ea"/>
          <a:cs typeface="+mn-cs"/>
        </a:defRPr>
      </a:lvl2pPr>
      <a:lvl3pPr marL="1147572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601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630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658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687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716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745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9029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8058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7086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6115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5144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4173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3202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223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91" y="1604344"/>
            <a:ext cx="7803436" cy="1017423"/>
          </a:xfrm>
        </p:spPr>
        <p:txBody>
          <a:bodyPr>
            <a:normAutofit fontScale="90000"/>
          </a:bodyPr>
          <a:lstStyle/>
          <a:p>
            <a:r>
              <a:rPr lang="en-US" sz="3100" b="1" dirty="0"/>
              <a:t/>
            </a:r>
            <a:br>
              <a:rPr lang="en-US" sz="3100" b="1" dirty="0"/>
            </a:br>
            <a:r>
              <a:rPr lang="en-US" sz="3100" b="1" dirty="0"/>
              <a:t/>
            </a:r>
            <a:br>
              <a:rPr lang="en-US" sz="3100" b="1" dirty="0"/>
            </a:br>
            <a:r>
              <a:rPr lang="en-US" sz="3100" b="1" dirty="0"/>
              <a:t/>
            </a:r>
            <a:br>
              <a:rPr lang="en-US" sz="3100" b="1" dirty="0"/>
            </a:br>
            <a:r>
              <a:rPr lang="en-US" sz="3100" b="1" dirty="0"/>
              <a:t/>
            </a:r>
            <a:br>
              <a:rPr lang="en-US" sz="3100" b="1" dirty="0"/>
            </a:br>
            <a:r>
              <a:rPr lang="en-US" sz="3100" b="1" dirty="0"/>
              <a:t/>
            </a:r>
            <a:br>
              <a:rPr lang="en-US" sz="3100" b="1" dirty="0"/>
            </a:br>
            <a:r>
              <a:rPr lang="en-US" sz="3100" b="1" dirty="0"/>
              <a:t/>
            </a:r>
            <a:br>
              <a:rPr lang="en-US" sz="3100" b="1" dirty="0"/>
            </a:br>
            <a:r>
              <a:rPr lang="en-US" sz="3100" b="1" dirty="0"/>
              <a:t/>
            </a:r>
            <a:br>
              <a:rPr lang="en-US" sz="3100" b="1" dirty="0"/>
            </a:br>
            <a:r>
              <a:rPr lang="en-US" sz="3100" b="1" dirty="0"/>
              <a:t/>
            </a:r>
            <a:br>
              <a:rPr lang="en-US" sz="3100" b="1" dirty="0"/>
            </a:br>
            <a:r>
              <a:rPr lang="en-US" sz="3100" b="1" dirty="0"/>
              <a:t/>
            </a:r>
            <a:br>
              <a:rPr lang="en-US" sz="3100" b="1" dirty="0"/>
            </a:br>
            <a:r>
              <a:rPr lang="en-US" sz="3100" b="1" dirty="0"/>
              <a:t/>
            </a:r>
            <a:br>
              <a:rPr lang="en-US" sz="3100" b="1" dirty="0"/>
            </a:br>
            <a:r>
              <a:rPr lang="en-US" sz="3100" b="1" dirty="0"/>
              <a:t/>
            </a:r>
            <a:br>
              <a:rPr lang="en-US" sz="3100" b="1" dirty="0"/>
            </a:br>
            <a:r>
              <a:rPr lang="en-US" sz="3100" b="1" dirty="0"/>
              <a:t/>
            </a:r>
            <a:br>
              <a:rPr lang="en-US" sz="3100" b="1" dirty="0"/>
            </a:br>
            <a:r>
              <a:rPr lang="en-US" sz="3100" b="1" dirty="0"/>
              <a:t/>
            </a:r>
            <a:br>
              <a:rPr lang="en-US" sz="3100" b="1" dirty="0"/>
            </a:br>
            <a:r>
              <a:rPr lang="en-US" sz="3100" b="1" dirty="0"/>
              <a:t/>
            </a:r>
            <a:br>
              <a:rPr lang="en-US" sz="3100" b="1" dirty="0"/>
            </a:br>
            <a:r>
              <a:rPr lang="en-US" sz="3100" b="1" dirty="0"/>
              <a:t>CONTROL OF DAMAGE AGENTS ON MELONS AND CUCUMBERS CROPS UNDER HIGH PLASTIC TUNNELS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ro-RO" sz="1800" b="1" dirty="0"/>
              <a:t>Costache Marcel, Șovărel Gabriela, Cenușă Emilia, Hogea Simona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98" y="97461"/>
            <a:ext cx="1417690" cy="1834013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213051" y="2573769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9384" y="288742"/>
            <a:ext cx="6885385" cy="817013"/>
          </a:xfrm>
        </p:spPr>
        <p:txBody>
          <a:bodyPr>
            <a:noAutofit/>
          </a:bodyPr>
          <a:lstStyle/>
          <a:p>
            <a:r>
              <a:rPr lang="ro-RO" sz="2400" b="1" dirty="0"/>
              <a:t>ACADEMIA DE ȘTIINȚE AGRICOLE ȘI SILVICE </a:t>
            </a:r>
            <a:endParaRPr lang="en-US" sz="2400" b="1" dirty="0"/>
          </a:p>
          <a:p>
            <a:r>
              <a:rPr lang="ro-RO" sz="2400" b="1" dirty="0"/>
              <a:t>“</a:t>
            </a:r>
            <a:r>
              <a:rPr lang="ro-RO" sz="2400" b="1" i="1" dirty="0"/>
              <a:t>GHEORGHE IONESCU ȘIȘEȘTI</a:t>
            </a:r>
            <a:r>
              <a:rPr lang="en-US" sz="2400" b="1" dirty="0"/>
              <a:t>”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570977" y="1063764"/>
            <a:ext cx="6885385" cy="62298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8058" rtl="0" eaLnBrk="1" latinLnBrk="0" hangingPunct="1">
              <a:lnSpc>
                <a:spcPct val="90000"/>
              </a:lnSpc>
              <a:spcBef>
                <a:spcPts val="1004"/>
              </a:spcBef>
              <a:buFont typeface="Arial" panose="020B0604020202020204" pitchFamily="34" charset="0"/>
              <a:buNone/>
              <a:defRPr sz="24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9029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2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58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8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7086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6115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5144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54173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13202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72230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800" dirty="0">
                <a:latin typeface="Calibri" panose="020F0502020204030204" pitchFamily="34" charset="0"/>
                <a:cs typeface="Calibri" panose="020F0502020204030204" pitchFamily="34" charset="0"/>
              </a:rPr>
              <a:t>Research and Development Institute for Vegetable and Flower Growing </a:t>
            </a:r>
            <a:r>
              <a:rPr lang="en-US" sz="8800" dirty="0" err="1">
                <a:latin typeface="Calibri" panose="020F0502020204030204" pitchFamily="34" charset="0"/>
                <a:cs typeface="Calibri" panose="020F0502020204030204" pitchFamily="34" charset="0"/>
              </a:rPr>
              <a:t>Vidra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46922" y="2648398"/>
            <a:ext cx="7803436" cy="2491353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27326" y="14484489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604481" y="14484489"/>
            <a:ext cx="58571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CONFERINTA ANIVERSARA ICAR</a:t>
            </a:r>
            <a:r>
              <a:rPr lang="ro-RO" sz="2000" b="1" dirty="0"/>
              <a:t> ed. III</a:t>
            </a:r>
            <a:endParaRPr lang="en-US" sz="2000" b="1" dirty="0"/>
          </a:p>
          <a:p>
            <a:pPr algn="ctr"/>
            <a:r>
              <a:rPr lang="en-US" sz="2000" b="1" dirty="0" err="1"/>
              <a:t>Bucuresti</a:t>
            </a:r>
            <a:r>
              <a:rPr lang="en-US" sz="2000" b="1" dirty="0"/>
              <a:t>, 30 </a:t>
            </a:r>
            <a:r>
              <a:rPr lang="en-US" sz="2000" b="1" dirty="0" err="1"/>
              <a:t>mai</a:t>
            </a:r>
            <a:r>
              <a:rPr lang="en-US" sz="2000" b="1" dirty="0"/>
              <a:t> 2024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46922" y="5438604"/>
            <a:ext cx="7815572" cy="6344210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000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38175" y="11809135"/>
            <a:ext cx="7803436" cy="1224292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1800" b="1" dirty="0">
                <a:latin typeface="+mn-lt"/>
              </a:rPr>
              <a:t>CONCLUSIONS</a:t>
            </a:r>
            <a:endParaRPr lang="en-US" sz="1800" dirty="0">
              <a:latin typeface="+mn-lt"/>
            </a:endParaRPr>
          </a:p>
          <a:p>
            <a:pPr algn="just"/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1. Variant 2 (Melody Compact 49 WG 0.2% + </a:t>
            </a:r>
            <a:r>
              <a:rPr lang="en-US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Ortiva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 Top 0.1%) recorded the highest yield obtained for melons (5.180 kg/</a:t>
            </a:r>
            <a:r>
              <a:rPr lang="en-US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sq.m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.) and for cucumbers variant 4 (</a:t>
            </a:r>
            <a:r>
              <a:rPr lang="en-US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Aliette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 80 WG 0.2% + </a:t>
            </a:r>
            <a:r>
              <a:rPr lang="en-US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Ortiva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 Top 0.1%; 3.698 kg/</a:t>
            </a:r>
            <a:r>
              <a:rPr lang="en-US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sq.m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.).</a:t>
            </a:r>
          </a:p>
          <a:p>
            <a:pPr algn="just"/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2. Variant 5 (</a:t>
            </a:r>
            <a:r>
              <a:rPr lang="en-US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Ortiva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 Top 0.1% + </a:t>
            </a:r>
            <a:r>
              <a:rPr lang="en-US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Vertimec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 1.8 EC 0.1%) also recorded the highest yields: 8.920 kg/</a:t>
            </a:r>
            <a:r>
              <a:rPr lang="en-US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sq.m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. for melons and 3.862 kg/</a:t>
            </a:r>
            <a:r>
              <a:rPr lang="en-US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sq.m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. for cucumbers.</a:t>
            </a:r>
            <a:endParaRPr lang="en-US" sz="2400" b="1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31332" y="13367697"/>
            <a:ext cx="7803436" cy="1128117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646922" y="5152583"/>
            <a:ext cx="28141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RESULTS AND DISCUSSIONS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623774" y="13033428"/>
            <a:ext cx="16257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b="1" dirty="0"/>
              <a:t>BIBLIOGRAPHY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38175" y="2573769"/>
            <a:ext cx="781818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ABSTRACT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i="1" dirty="0"/>
              <a:t>In the experiments of simultaneous control of pathogens in melons and cucumbers, the highest average efficacy was recorded for variant 2 (Melody Compact 49 WG 0.2% + </a:t>
            </a:r>
            <a:r>
              <a:rPr lang="en-US" sz="1600" i="1" dirty="0" err="1"/>
              <a:t>Ortiva</a:t>
            </a:r>
            <a:r>
              <a:rPr lang="en-US" sz="1600" i="1" dirty="0"/>
              <a:t> Top 0.1%; 88.7% on melons and 94.1% for cucumbers). Referring to the complex control of pathogens and pests, for both melons and cucumbers, variant 5 (</a:t>
            </a:r>
            <a:r>
              <a:rPr lang="en-US" sz="1600" i="1" dirty="0" err="1"/>
              <a:t>Ortiva</a:t>
            </a:r>
            <a:r>
              <a:rPr lang="en-US" sz="1600" i="1" dirty="0"/>
              <a:t> Top 0.1% + </a:t>
            </a:r>
            <a:r>
              <a:rPr lang="en-US" sz="1600" i="1" dirty="0" err="1"/>
              <a:t>Vertimec</a:t>
            </a:r>
            <a:r>
              <a:rPr lang="en-US" sz="1600" i="1" dirty="0"/>
              <a:t> 1.8 EC 0.1%) stood out with an average efficacy of 88.9% and 91.1% respectively. The experiments aimed to determine the compatibility of some fungicides for simultaneous control of pathogens (S. </a:t>
            </a:r>
            <a:r>
              <a:rPr lang="en-US" sz="1600" i="1" dirty="0" err="1"/>
              <a:t>fuliginea</a:t>
            </a:r>
            <a:r>
              <a:rPr lang="en-US" sz="1600" i="1" dirty="0"/>
              <a:t>, P. </a:t>
            </a:r>
            <a:r>
              <a:rPr lang="en-US" sz="1600" i="1" dirty="0" err="1"/>
              <a:t>cubensis</a:t>
            </a:r>
            <a:r>
              <a:rPr lang="en-US" sz="1600" i="1" dirty="0"/>
              <a:t>, A. </a:t>
            </a:r>
            <a:r>
              <a:rPr lang="en-US" sz="1600" i="1" dirty="0" err="1"/>
              <a:t>cucumerina</a:t>
            </a:r>
            <a:r>
              <a:rPr lang="en-US" sz="1600" i="1" dirty="0"/>
              <a:t>) and of some fungicides with different insecticides-acaricides for the complex control of pathogens and pests (T. </a:t>
            </a:r>
            <a:r>
              <a:rPr lang="en-US" sz="1600" i="1" dirty="0" err="1"/>
              <a:t>urticae</a:t>
            </a:r>
            <a:r>
              <a:rPr lang="en-US" sz="1600" i="1" dirty="0"/>
              <a:t>, T. </a:t>
            </a:r>
            <a:r>
              <a:rPr lang="en-US" sz="1600" i="1" dirty="0" err="1"/>
              <a:t>tabaci</a:t>
            </a:r>
            <a:r>
              <a:rPr lang="en-US" sz="1600" i="1" dirty="0"/>
              <a:t>, L. </a:t>
            </a:r>
            <a:r>
              <a:rPr lang="en-US" sz="1600" i="1" dirty="0" err="1"/>
              <a:t>trifolii</a:t>
            </a:r>
            <a:r>
              <a:rPr lang="en-US" sz="1600" i="1" dirty="0"/>
              <a:t>) both in melon crops (cycle I of crop) and in cucumber crops (cycle II of crop).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751043"/>
              </p:ext>
            </p:extLst>
          </p:nvPr>
        </p:nvGraphicFramePr>
        <p:xfrm>
          <a:off x="718019" y="5922743"/>
          <a:ext cx="3400426" cy="1524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52057">
                  <a:extLst>
                    <a:ext uri="{9D8B030D-6E8A-4147-A177-3AD203B41FA5}">
                      <a16:colId xmlns:a16="http://schemas.microsoft.com/office/drawing/2014/main" val="2011745032"/>
                    </a:ext>
                  </a:extLst>
                </a:gridCol>
                <a:gridCol w="421787">
                  <a:extLst>
                    <a:ext uri="{9D8B030D-6E8A-4147-A177-3AD203B41FA5}">
                      <a16:colId xmlns:a16="http://schemas.microsoft.com/office/drawing/2014/main" val="3818169971"/>
                    </a:ext>
                  </a:extLst>
                </a:gridCol>
                <a:gridCol w="460131">
                  <a:extLst>
                    <a:ext uri="{9D8B030D-6E8A-4147-A177-3AD203B41FA5}">
                      <a16:colId xmlns:a16="http://schemas.microsoft.com/office/drawing/2014/main" val="790491041"/>
                    </a:ext>
                  </a:extLst>
                </a:gridCol>
                <a:gridCol w="383443">
                  <a:extLst>
                    <a:ext uri="{9D8B030D-6E8A-4147-A177-3AD203B41FA5}">
                      <a16:colId xmlns:a16="http://schemas.microsoft.com/office/drawing/2014/main" val="457302884"/>
                    </a:ext>
                  </a:extLst>
                </a:gridCol>
                <a:gridCol w="450545">
                  <a:extLst>
                    <a:ext uri="{9D8B030D-6E8A-4147-A177-3AD203B41FA5}">
                      <a16:colId xmlns:a16="http://schemas.microsoft.com/office/drawing/2014/main" val="2512412341"/>
                    </a:ext>
                  </a:extLst>
                </a:gridCol>
                <a:gridCol w="364270">
                  <a:extLst>
                    <a:ext uri="{9D8B030D-6E8A-4147-A177-3AD203B41FA5}">
                      <a16:colId xmlns:a16="http://schemas.microsoft.com/office/drawing/2014/main" val="3884819416"/>
                    </a:ext>
                  </a:extLst>
                </a:gridCol>
                <a:gridCol w="402615">
                  <a:extLst>
                    <a:ext uri="{9D8B030D-6E8A-4147-A177-3AD203B41FA5}">
                      <a16:colId xmlns:a16="http://schemas.microsoft.com/office/drawing/2014/main" val="1533477058"/>
                    </a:ext>
                  </a:extLst>
                </a:gridCol>
                <a:gridCol w="565578">
                  <a:extLst>
                    <a:ext uri="{9D8B030D-6E8A-4147-A177-3AD203B41FA5}">
                      <a16:colId xmlns:a16="http://schemas.microsoft.com/office/drawing/2014/main" val="65109112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Var.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i="1" dirty="0" err="1">
                          <a:effectLst/>
                        </a:rPr>
                        <a:t>Sphaerotheca</a:t>
                      </a:r>
                      <a:r>
                        <a:rPr lang="en-US" sz="1000" i="1" dirty="0">
                          <a:effectLst/>
                        </a:rPr>
                        <a:t> </a:t>
                      </a:r>
                      <a:r>
                        <a:rPr lang="en-US" sz="1000" i="1" dirty="0" err="1">
                          <a:effectLst/>
                        </a:rPr>
                        <a:t>fuliginea</a:t>
                      </a:r>
                      <a:endParaRPr lang="en-US" sz="1100" i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i="1" dirty="0" err="1">
                          <a:effectLst/>
                        </a:rPr>
                        <a:t>Pseudopero-nospora</a:t>
                      </a:r>
                      <a:r>
                        <a:rPr lang="en-US" sz="1000" i="1" dirty="0">
                          <a:effectLst/>
                        </a:rPr>
                        <a:t> </a:t>
                      </a:r>
                      <a:r>
                        <a:rPr lang="en-US" sz="1000" i="1" dirty="0" err="1">
                          <a:effectLst/>
                        </a:rPr>
                        <a:t>cubensis</a:t>
                      </a:r>
                      <a:endParaRPr lang="en-US" sz="1100" i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i="1" dirty="0" err="1">
                          <a:effectLst/>
                        </a:rPr>
                        <a:t>Alternaria</a:t>
                      </a:r>
                      <a:r>
                        <a:rPr lang="en-US" sz="1000" i="1" dirty="0">
                          <a:effectLst/>
                        </a:rPr>
                        <a:t> </a:t>
                      </a:r>
                      <a:r>
                        <a:rPr lang="en-US" sz="1000" i="1" dirty="0" err="1">
                          <a:effectLst/>
                        </a:rPr>
                        <a:t>cucumerina</a:t>
                      </a:r>
                      <a:endParaRPr lang="en-US" sz="1100" i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Average efficacy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(%)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619135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DA (%)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 (%)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DA (%)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 (%)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DA (%)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E (%)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9494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</a:rPr>
                        <a:t>14.7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84.3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3.2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87.1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2.1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83.5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85.0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92949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9.5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90.0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2.8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88.7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1.6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87.4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88.7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02312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17.8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81.2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4.1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83.5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4.1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67.7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77.5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50468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11.3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88.1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3.3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86.7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2.1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83.5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86.1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60798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94.9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-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24.9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12.7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-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2508346"/>
                  </a:ext>
                </a:extLst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>
            <a:off x="668104" y="5533535"/>
            <a:ext cx="33776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Table 1. </a:t>
            </a:r>
            <a:r>
              <a:rPr lang="en-US" sz="1000" b="1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ro-RO" sz="1000" b="1" dirty="0" err="1">
                <a:latin typeface="Calibri" panose="020F0502020204030204" pitchFamily="34" charset="0"/>
                <a:cs typeface="Calibri" panose="020F0502020204030204" pitchFamily="34" charset="0"/>
              </a:rPr>
              <a:t>imultaneous</a:t>
            </a:r>
            <a:r>
              <a:rPr lang="ro-RO" sz="1000" b="1" dirty="0">
                <a:latin typeface="Calibri" panose="020F0502020204030204" pitchFamily="34" charset="0"/>
                <a:cs typeface="Calibri" panose="020F0502020204030204" pitchFamily="34" charset="0"/>
              </a:rPr>
              <a:t> control of </a:t>
            </a:r>
            <a:r>
              <a:rPr lang="ro-RO" sz="10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ro-RO" sz="1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1000" b="1" dirty="0" err="1">
                <a:latin typeface="Calibri" panose="020F0502020204030204" pitchFamily="34" charset="0"/>
                <a:cs typeface="Calibri" panose="020F0502020204030204" pitchFamily="34" charset="0"/>
              </a:rPr>
              <a:t>pathogens</a:t>
            </a:r>
            <a:endParaRPr lang="en-US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ro-RO" sz="1000" b="1" dirty="0">
                <a:latin typeface="Calibri" panose="020F0502020204030204" pitchFamily="34" charset="0"/>
                <a:cs typeface="Calibri" panose="020F0502020204030204" pitchFamily="34" charset="0"/>
              </a:rPr>
              <a:t>on melon crop under high plastic tunnel (cycle I, 2018)</a:t>
            </a:r>
            <a:endParaRPr lang="en-US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430669"/>
              </p:ext>
            </p:extLst>
          </p:nvPr>
        </p:nvGraphicFramePr>
        <p:xfrm>
          <a:off x="4204920" y="5914738"/>
          <a:ext cx="4273034" cy="1524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7784">
                  <a:extLst>
                    <a:ext uri="{9D8B030D-6E8A-4147-A177-3AD203B41FA5}">
                      <a16:colId xmlns:a16="http://schemas.microsoft.com/office/drawing/2014/main" val="3097557165"/>
                    </a:ext>
                  </a:extLst>
                </a:gridCol>
                <a:gridCol w="466725">
                  <a:extLst>
                    <a:ext uri="{9D8B030D-6E8A-4147-A177-3AD203B41FA5}">
                      <a16:colId xmlns:a16="http://schemas.microsoft.com/office/drawing/2014/main" val="986201300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val="632582137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15863794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282928292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155736089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600924853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561272279"/>
                    </a:ext>
                  </a:extLst>
                </a:gridCol>
                <a:gridCol w="619125">
                  <a:extLst>
                    <a:ext uri="{9D8B030D-6E8A-4147-A177-3AD203B41FA5}">
                      <a16:colId xmlns:a16="http://schemas.microsoft.com/office/drawing/2014/main" val="3988991545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Var.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i="1" dirty="0" err="1">
                          <a:effectLst/>
                        </a:rPr>
                        <a:t>Sphaerotheca</a:t>
                      </a:r>
                      <a:r>
                        <a:rPr lang="en-US" sz="1000" i="1" dirty="0">
                          <a:effectLst/>
                        </a:rPr>
                        <a:t> </a:t>
                      </a:r>
                      <a:r>
                        <a:rPr lang="en-US" sz="1000" i="1" dirty="0" err="1">
                          <a:effectLst/>
                        </a:rPr>
                        <a:t>fuliginea</a:t>
                      </a:r>
                      <a:endParaRPr lang="en-US" sz="1100" i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i="1" dirty="0" err="1">
                          <a:effectLst/>
                        </a:rPr>
                        <a:t>Pseudopero-nospora</a:t>
                      </a:r>
                      <a:r>
                        <a:rPr lang="en-US" sz="1000" i="1" dirty="0">
                          <a:effectLst/>
                        </a:rPr>
                        <a:t> </a:t>
                      </a:r>
                      <a:r>
                        <a:rPr lang="en-US" sz="1000" i="1" dirty="0" err="1">
                          <a:effectLst/>
                        </a:rPr>
                        <a:t>cubensis</a:t>
                      </a:r>
                      <a:endParaRPr lang="en-US" sz="1100" i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i="1" dirty="0">
                          <a:effectLst/>
                        </a:rPr>
                        <a:t>Alternaria </a:t>
                      </a:r>
                      <a:r>
                        <a:rPr lang="en-US" sz="1000" i="1" dirty="0" err="1">
                          <a:effectLst/>
                        </a:rPr>
                        <a:t>cucumerina</a:t>
                      </a:r>
                      <a:endParaRPr lang="en-US" sz="1100" i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DA total (%)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Average efficacy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(%)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52586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DA (%)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 (%)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DA (%)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E 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(%)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DA (%)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 (%)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68664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2.1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96.2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1.3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86.4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1.4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82.7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4.8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93.4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41541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1.8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96.8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0.9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90.6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1.6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80.2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4.3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94.1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34685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2.0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96.4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1.4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85.4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1.7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79.0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5.1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93.0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00427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96.8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0.8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91.7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1.9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76.5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4.5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93.9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06137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55.6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9.6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-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8.1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73.3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-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0993893"/>
                  </a:ext>
                </a:extLst>
              </a:tr>
            </a:tbl>
          </a:graphicData>
        </a:graphic>
      </p:graphicFrame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4190755" y="5204952"/>
            <a:ext cx="425960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Table 2. </a:t>
            </a:r>
            <a:r>
              <a:rPr lang="en-US" altLang="en-US" sz="1000" b="1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kumimoji="0" lang="ro-RO" altLang="en-US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imultaneous</a:t>
            </a:r>
            <a:r>
              <a:rPr kumimoji="0" lang="ro-RO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control of the pathogens</a:t>
            </a:r>
            <a:endParaRPr kumimoji="0" lang="en-US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on cucumbers crop under high plastic tunnel (cycle II, 2018)</a:t>
            </a:r>
            <a:endParaRPr kumimoji="0" lang="en-US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4792" y="13380529"/>
            <a:ext cx="780343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1.Costache M.,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Șovărel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G.,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Hogea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S.,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Cenușă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E., „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Bolile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și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dăunătorii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culturilor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legume din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spații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protejate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și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câmp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Recunoaștere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și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combatere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.”, 2023,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Editura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PIM,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Iași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pp. 23.</a:t>
            </a:r>
          </a:p>
          <a:p>
            <a:pPr algn="just"/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2.Cui L., 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Siskos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L., Wang C., Schouten H.J., 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Visser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R.G.F., Bai Y., „Breeding melon (</a:t>
            </a:r>
            <a:r>
              <a:rPr lang="en-US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Cucumis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melo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) with resistance to powdery mildew and downy mildew”, 2022, Horticultural Plant Journal, vol. 8 (issue 5), pp. 545-561.</a:t>
            </a:r>
          </a:p>
        </p:txBody>
      </p:sp>
      <p:pic>
        <p:nvPicPr>
          <p:cNvPr id="23" name="Imagine 10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33" t="38233" r="8835" b="15234"/>
          <a:stretch/>
        </p:blipFill>
        <p:spPr bwMode="auto">
          <a:xfrm>
            <a:off x="6547697" y="7970346"/>
            <a:ext cx="703387" cy="53811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ine 26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2" t="42780" r="9891" b="5794"/>
          <a:stretch/>
        </p:blipFill>
        <p:spPr bwMode="auto">
          <a:xfrm>
            <a:off x="7408975" y="7956812"/>
            <a:ext cx="724645" cy="55198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5" name="Imagine 27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150" r="29892" b="4171"/>
          <a:stretch/>
        </p:blipFill>
        <p:spPr bwMode="auto">
          <a:xfrm>
            <a:off x="6584477" y="8835575"/>
            <a:ext cx="679172" cy="52986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7" name="Imagine 29" descr="C:\Users\Gabi\Desktop\images3Y8ARLDN.jpg"/>
          <p:cNvPicPr/>
          <p:nvPr/>
        </p:nvPicPr>
        <p:blipFill>
          <a:blip r:embed="rId6" cstate="print">
            <a:lum bright="1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564" y="10128351"/>
            <a:ext cx="720601" cy="510484"/>
          </a:xfrm>
          <a:prstGeom prst="rect">
            <a:avLst/>
          </a:prstGeom>
          <a:noFill/>
          <a:ln w="9525" cmpd="sng">
            <a:solidFill>
              <a:srgbClr val="00B050"/>
            </a:solidFill>
            <a:miter lim="800000"/>
            <a:headEnd/>
            <a:tailEnd/>
          </a:ln>
          <a:effectLst/>
        </p:spPr>
      </p:pic>
      <p:pic>
        <p:nvPicPr>
          <p:cNvPr id="28" name="Imagine 30" descr="7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9" t="6806" r="7407" b="36876"/>
          <a:stretch/>
        </p:blipFill>
        <p:spPr bwMode="auto">
          <a:xfrm>
            <a:off x="7408975" y="10107273"/>
            <a:ext cx="805853" cy="53156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9" name="Imagine 28">
            <a:extLst>
              <a:ext uri="{FF2B5EF4-FFF2-40B4-BE49-F238E27FC236}">
                <a16:creationId xmlns:a16="http://schemas.microsoft.com/office/drawing/2014/main" id="{241446BF-6639-9A28-CCF5-5A791780EED1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88" r="11723"/>
          <a:stretch/>
        </p:blipFill>
        <p:spPr bwMode="auto">
          <a:xfrm>
            <a:off x="7420258" y="8841140"/>
            <a:ext cx="734415" cy="51048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0" name="Imagine 29">
            <a:extLst>
              <a:ext uri="{FF2B5EF4-FFF2-40B4-BE49-F238E27FC236}">
                <a16:creationId xmlns:a16="http://schemas.microsoft.com/office/drawing/2014/main" id="{18ACF035-AE5D-7B65-6A60-B488C87690D0}"/>
              </a:ext>
            </a:extLst>
          </p:cNvPr>
          <p:cNvPicPr>
            <a:picLocks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4" t="6000" r="6635" b="8000"/>
          <a:stretch>
            <a:fillRect/>
          </a:stretch>
        </p:blipFill>
        <p:spPr bwMode="auto">
          <a:xfrm>
            <a:off x="6589504" y="10964806"/>
            <a:ext cx="730685" cy="525893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Imagine 30">
            <a:extLst>
              <a:ext uri="{FF2B5EF4-FFF2-40B4-BE49-F238E27FC236}">
                <a16:creationId xmlns:a16="http://schemas.microsoft.com/office/drawing/2014/main" id="{3E60C29F-E2A3-3605-6C94-B20804A01856}"/>
              </a:ext>
            </a:extLst>
          </p:cNvPr>
          <p:cNvPicPr>
            <a:picLocks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2" t="5914" r="5339" b="9140"/>
          <a:stretch>
            <a:fillRect/>
          </a:stretch>
        </p:blipFill>
        <p:spPr bwMode="auto">
          <a:xfrm>
            <a:off x="7421710" y="10966577"/>
            <a:ext cx="724645" cy="525894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CasetăText 32">
            <a:extLst>
              <a:ext uri="{FF2B5EF4-FFF2-40B4-BE49-F238E27FC236}">
                <a16:creationId xmlns:a16="http://schemas.microsoft.com/office/drawing/2014/main" id="{FD02F2C0-39AC-8902-21DC-865FD9802955}"/>
              </a:ext>
            </a:extLst>
          </p:cNvPr>
          <p:cNvSpPr txBox="1"/>
          <p:nvPr/>
        </p:nvSpPr>
        <p:spPr>
          <a:xfrm>
            <a:off x="6547697" y="8478558"/>
            <a:ext cx="802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/>
              <a:t>S. </a:t>
            </a:r>
            <a:r>
              <a:rPr lang="en-US" sz="1000" i="1" dirty="0" err="1"/>
              <a:t>fuliginea</a:t>
            </a:r>
            <a:endParaRPr lang="en-US" sz="1000" i="1" dirty="0"/>
          </a:p>
        </p:txBody>
      </p:sp>
      <p:sp>
        <p:nvSpPr>
          <p:cNvPr id="34" name="CasetăText 33">
            <a:extLst>
              <a:ext uri="{FF2B5EF4-FFF2-40B4-BE49-F238E27FC236}">
                <a16:creationId xmlns:a16="http://schemas.microsoft.com/office/drawing/2014/main" id="{10C9B60D-BEB1-031F-E9D0-EA620A343A2C}"/>
              </a:ext>
            </a:extLst>
          </p:cNvPr>
          <p:cNvSpPr txBox="1"/>
          <p:nvPr/>
        </p:nvSpPr>
        <p:spPr>
          <a:xfrm>
            <a:off x="7408975" y="8478558"/>
            <a:ext cx="7709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/>
              <a:t>P. </a:t>
            </a:r>
            <a:r>
              <a:rPr lang="en-US" sz="1000" i="1" dirty="0" err="1"/>
              <a:t>cubensis</a:t>
            </a:r>
            <a:endParaRPr lang="en-US" sz="1000" i="1" dirty="0"/>
          </a:p>
        </p:txBody>
      </p:sp>
      <p:sp>
        <p:nvSpPr>
          <p:cNvPr id="35" name="CasetăText 34">
            <a:extLst>
              <a:ext uri="{FF2B5EF4-FFF2-40B4-BE49-F238E27FC236}">
                <a16:creationId xmlns:a16="http://schemas.microsoft.com/office/drawing/2014/main" id="{FE00BAAB-D461-8E1E-38C1-469437EA39B5}"/>
              </a:ext>
            </a:extLst>
          </p:cNvPr>
          <p:cNvSpPr txBox="1"/>
          <p:nvPr/>
        </p:nvSpPr>
        <p:spPr>
          <a:xfrm>
            <a:off x="6458639" y="9346150"/>
            <a:ext cx="9308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/>
              <a:t>A. </a:t>
            </a:r>
            <a:r>
              <a:rPr lang="en-US" sz="1000" i="1" dirty="0" err="1"/>
              <a:t>cucumerina</a:t>
            </a:r>
            <a:endParaRPr lang="en-US" sz="1000" i="1" dirty="0"/>
          </a:p>
        </p:txBody>
      </p:sp>
      <p:sp>
        <p:nvSpPr>
          <p:cNvPr id="36" name="CasetăText 35">
            <a:extLst>
              <a:ext uri="{FF2B5EF4-FFF2-40B4-BE49-F238E27FC236}">
                <a16:creationId xmlns:a16="http://schemas.microsoft.com/office/drawing/2014/main" id="{C6F56FC3-D078-7E4E-21A3-F27723DB1002}"/>
              </a:ext>
            </a:extLst>
          </p:cNvPr>
          <p:cNvSpPr txBox="1"/>
          <p:nvPr/>
        </p:nvSpPr>
        <p:spPr>
          <a:xfrm>
            <a:off x="7383005" y="9333318"/>
            <a:ext cx="8339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/>
              <a:t>L. </a:t>
            </a:r>
            <a:r>
              <a:rPr lang="en-US" sz="1000" i="1" dirty="0" err="1"/>
              <a:t>trifolii</a:t>
            </a:r>
            <a:endParaRPr lang="en-US" sz="1000" i="1" dirty="0"/>
          </a:p>
        </p:txBody>
      </p:sp>
      <p:sp>
        <p:nvSpPr>
          <p:cNvPr id="37" name="CasetăText 36">
            <a:extLst>
              <a:ext uri="{FF2B5EF4-FFF2-40B4-BE49-F238E27FC236}">
                <a16:creationId xmlns:a16="http://schemas.microsoft.com/office/drawing/2014/main" id="{A033B557-9216-EE9D-5364-F2EC54469C79}"/>
              </a:ext>
            </a:extLst>
          </p:cNvPr>
          <p:cNvSpPr txBox="1"/>
          <p:nvPr/>
        </p:nvSpPr>
        <p:spPr>
          <a:xfrm>
            <a:off x="6488754" y="10639499"/>
            <a:ext cx="9323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/>
              <a:t>S. </a:t>
            </a:r>
            <a:r>
              <a:rPr lang="en-US" sz="1000" i="1" dirty="0" err="1"/>
              <a:t>fuliginea</a:t>
            </a:r>
            <a:endParaRPr lang="en-US" sz="1000" i="1" dirty="0"/>
          </a:p>
          <a:p>
            <a:endParaRPr lang="en-US" sz="1000" dirty="0"/>
          </a:p>
        </p:txBody>
      </p:sp>
      <p:sp>
        <p:nvSpPr>
          <p:cNvPr id="38" name="CasetăText 37">
            <a:extLst>
              <a:ext uri="{FF2B5EF4-FFF2-40B4-BE49-F238E27FC236}">
                <a16:creationId xmlns:a16="http://schemas.microsoft.com/office/drawing/2014/main" id="{979797BF-2C64-0800-8F9B-8680B89DDABA}"/>
              </a:ext>
            </a:extLst>
          </p:cNvPr>
          <p:cNvSpPr txBox="1"/>
          <p:nvPr/>
        </p:nvSpPr>
        <p:spPr>
          <a:xfrm>
            <a:off x="7362391" y="10635698"/>
            <a:ext cx="9619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/>
              <a:t>P. </a:t>
            </a:r>
            <a:r>
              <a:rPr lang="en-US" sz="1000" i="1" dirty="0" err="1"/>
              <a:t>cubensis</a:t>
            </a:r>
            <a:endParaRPr lang="en-US" sz="1000" i="1" dirty="0"/>
          </a:p>
          <a:p>
            <a:endParaRPr lang="en-US" sz="1000" dirty="0"/>
          </a:p>
        </p:txBody>
      </p:sp>
      <p:sp>
        <p:nvSpPr>
          <p:cNvPr id="39" name="CasetăText 38">
            <a:extLst>
              <a:ext uri="{FF2B5EF4-FFF2-40B4-BE49-F238E27FC236}">
                <a16:creationId xmlns:a16="http://schemas.microsoft.com/office/drawing/2014/main" id="{52F923DF-95D8-4754-0336-8FB257F3B386}"/>
              </a:ext>
            </a:extLst>
          </p:cNvPr>
          <p:cNvSpPr txBox="1"/>
          <p:nvPr/>
        </p:nvSpPr>
        <p:spPr>
          <a:xfrm>
            <a:off x="6547697" y="11451980"/>
            <a:ext cx="7973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/>
              <a:t>T. </a:t>
            </a:r>
            <a:r>
              <a:rPr lang="en-US" sz="1000" i="1" dirty="0" err="1"/>
              <a:t>tabaci</a:t>
            </a:r>
            <a:endParaRPr lang="en-US" sz="1000" i="1" dirty="0"/>
          </a:p>
        </p:txBody>
      </p:sp>
      <p:sp>
        <p:nvSpPr>
          <p:cNvPr id="40" name="CasetăText 39">
            <a:extLst>
              <a:ext uri="{FF2B5EF4-FFF2-40B4-BE49-F238E27FC236}">
                <a16:creationId xmlns:a16="http://schemas.microsoft.com/office/drawing/2014/main" id="{3416361C-78D5-B406-99AD-EBE642E41E81}"/>
              </a:ext>
            </a:extLst>
          </p:cNvPr>
          <p:cNvSpPr txBox="1"/>
          <p:nvPr/>
        </p:nvSpPr>
        <p:spPr>
          <a:xfrm>
            <a:off x="7417512" y="11451979"/>
            <a:ext cx="6866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/>
              <a:t>T. </a:t>
            </a:r>
            <a:r>
              <a:rPr lang="en-US" sz="1000" i="1" dirty="0" err="1"/>
              <a:t>urticae</a:t>
            </a:r>
            <a:endParaRPr lang="en-US" sz="1000" i="1" dirty="0"/>
          </a:p>
        </p:txBody>
      </p:sp>
      <p:sp>
        <p:nvSpPr>
          <p:cNvPr id="42" name="CasetăText 41">
            <a:extLst>
              <a:ext uri="{FF2B5EF4-FFF2-40B4-BE49-F238E27FC236}">
                <a16:creationId xmlns:a16="http://schemas.microsoft.com/office/drawing/2014/main" id="{9ADC5705-44AE-40B0-B1EE-79603C7EB6D5}"/>
              </a:ext>
            </a:extLst>
          </p:cNvPr>
          <p:cNvSpPr txBox="1"/>
          <p:nvPr/>
        </p:nvSpPr>
        <p:spPr>
          <a:xfrm>
            <a:off x="718019" y="7452099"/>
            <a:ext cx="568278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Table 3. </a:t>
            </a:r>
            <a:r>
              <a:rPr lang="en-US" sz="1000" b="1" dirty="0">
                <a:latin typeface="Calibri" panose="020F0502020204030204" pitchFamily="34" charset="0"/>
                <a:cs typeface="Calibri" panose="020F0502020204030204" pitchFamily="34" charset="0"/>
              </a:rPr>
              <a:t>Complex </a:t>
            </a:r>
            <a:r>
              <a:rPr lang="ro-RO" sz="1000" b="1" dirty="0">
                <a:latin typeface="Calibri" panose="020F0502020204030204" pitchFamily="34" charset="0"/>
                <a:cs typeface="Calibri" panose="020F0502020204030204" pitchFamily="34" charset="0"/>
              </a:rPr>
              <a:t>control of</a:t>
            </a:r>
            <a:r>
              <a:rPr lang="en-US" sz="1000" b="1" dirty="0">
                <a:latin typeface="Calibri" panose="020F0502020204030204" pitchFamily="34" charset="0"/>
                <a:cs typeface="Calibri" panose="020F0502020204030204" pitchFamily="34" charset="0"/>
              </a:rPr>
              <a:t> damage agents</a:t>
            </a:r>
          </a:p>
          <a:p>
            <a:pPr algn="ctr">
              <a:spcAft>
                <a:spcPts val="0"/>
              </a:spcAft>
            </a:pPr>
            <a:r>
              <a:rPr lang="ro-RO" sz="1000" b="1" dirty="0">
                <a:latin typeface="Calibri" panose="020F0502020204030204" pitchFamily="34" charset="0"/>
                <a:cs typeface="Calibri" panose="020F0502020204030204" pitchFamily="34" charset="0"/>
              </a:rPr>
              <a:t>on melon crop </a:t>
            </a:r>
            <a:r>
              <a:rPr lang="ro-RO" sz="10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under</a:t>
            </a:r>
            <a:r>
              <a:rPr lang="ro-RO" sz="1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1000" b="1" dirty="0" err="1">
                <a:latin typeface="Calibri" panose="020F0502020204030204" pitchFamily="34" charset="0"/>
                <a:cs typeface="Calibri" panose="020F0502020204030204" pitchFamily="34" charset="0"/>
              </a:rPr>
              <a:t>high</a:t>
            </a:r>
            <a:r>
              <a:rPr lang="ro-RO" sz="1000" b="1" dirty="0">
                <a:latin typeface="Calibri" panose="020F0502020204030204" pitchFamily="34" charset="0"/>
                <a:cs typeface="Calibri" panose="020F0502020204030204" pitchFamily="34" charset="0"/>
              </a:rPr>
              <a:t> plastic </a:t>
            </a:r>
            <a:r>
              <a:rPr lang="ro-RO" sz="1000" b="1" dirty="0" err="1">
                <a:latin typeface="Calibri" panose="020F0502020204030204" pitchFamily="34" charset="0"/>
                <a:cs typeface="Calibri" panose="020F0502020204030204" pitchFamily="34" charset="0"/>
              </a:rPr>
              <a:t>tunnel</a:t>
            </a:r>
            <a:r>
              <a:rPr lang="ro-RO" sz="1000" b="1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ro-RO" sz="1000" b="1" dirty="0" err="1">
                <a:latin typeface="Calibri" panose="020F0502020204030204" pitchFamily="34" charset="0"/>
                <a:cs typeface="Calibri" panose="020F0502020204030204" pitchFamily="34" charset="0"/>
              </a:rPr>
              <a:t>cycle</a:t>
            </a:r>
            <a:r>
              <a:rPr lang="ro-RO" sz="1000" b="1" dirty="0">
                <a:latin typeface="Calibri" panose="020F0502020204030204" pitchFamily="34" charset="0"/>
                <a:cs typeface="Calibri" panose="020F0502020204030204" pitchFamily="34" charset="0"/>
              </a:rPr>
              <a:t> I, 2018)</a:t>
            </a:r>
            <a:endParaRPr lang="en-US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3" name="Tabel 42">
            <a:extLst>
              <a:ext uri="{FF2B5EF4-FFF2-40B4-BE49-F238E27FC236}">
                <a16:creationId xmlns:a16="http://schemas.microsoft.com/office/drawing/2014/main" id="{8E65B438-2D10-E1E1-8B6E-4BBD68A77C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020144"/>
              </p:ext>
            </p:extLst>
          </p:nvPr>
        </p:nvGraphicFramePr>
        <p:xfrm>
          <a:off x="718019" y="7821186"/>
          <a:ext cx="5693251" cy="183019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0131">
                  <a:extLst>
                    <a:ext uri="{9D8B030D-6E8A-4147-A177-3AD203B41FA5}">
                      <a16:colId xmlns:a16="http://schemas.microsoft.com/office/drawing/2014/main" val="136646628"/>
                    </a:ext>
                  </a:extLst>
                </a:gridCol>
                <a:gridCol w="474388">
                  <a:extLst>
                    <a:ext uri="{9D8B030D-6E8A-4147-A177-3AD203B41FA5}">
                      <a16:colId xmlns:a16="http://schemas.microsoft.com/office/drawing/2014/main" val="3499166156"/>
                    </a:ext>
                  </a:extLst>
                </a:gridCol>
                <a:gridCol w="372069">
                  <a:extLst>
                    <a:ext uri="{9D8B030D-6E8A-4147-A177-3AD203B41FA5}">
                      <a16:colId xmlns:a16="http://schemas.microsoft.com/office/drawing/2014/main" val="773586785"/>
                    </a:ext>
                  </a:extLst>
                </a:gridCol>
                <a:gridCol w="474388">
                  <a:extLst>
                    <a:ext uri="{9D8B030D-6E8A-4147-A177-3AD203B41FA5}">
                      <a16:colId xmlns:a16="http://schemas.microsoft.com/office/drawing/2014/main" val="3792953556"/>
                    </a:ext>
                  </a:extLst>
                </a:gridCol>
                <a:gridCol w="465086">
                  <a:extLst>
                    <a:ext uri="{9D8B030D-6E8A-4147-A177-3AD203B41FA5}">
                      <a16:colId xmlns:a16="http://schemas.microsoft.com/office/drawing/2014/main" val="1884701143"/>
                    </a:ext>
                  </a:extLst>
                </a:gridCol>
                <a:gridCol w="437181">
                  <a:extLst>
                    <a:ext uri="{9D8B030D-6E8A-4147-A177-3AD203B41FA5}">
                      <a16:colId xmlns:a16="http://schemas.microsoft.com/office/drawing/2014/main" val="2374885611"/>
                    </a:ext>
                  </a:extLst>
                </a:gridCol>
                <a:gridCol w="390672">
                  <a:extLst>
                    <a:ext uri="{9D8B030D-6E8A-4147-A177-3AD203B41FA5}">
                      <a16:colId xmlns:a16="http://schemas.microsoft.com/office/drawing/2014/main" val="2732251334"/>
                    </a:ext>
                  </a:extLst>
                </a:gridCol>
                <a:gridCol w="372069">
                  <a:extLst>
                    <a:ext uri="{9D8B030D-6E8A-4147-A177-3AD203B41FA5}">
                      <a16:colId xmlns:a16="http://schemas.microsoft.com/office/drawing/2014/main" val="1486477144"/>
                    </a:ext>
                  </a:extLst>
                </a:gridCol>
                <a:gridCol w="390672">
                  <a:extLst>
                    <a:ext uri="{9D8B030D-6E8A-4147-A177-3AD203B41FA5}">
                      <a16:colId xmlns:a16="http://schemas.microsoft.com/office/drawing/2014/main" val="2429090351"/>
                    </a:ext>
                  </a:extLst>
                </a:gridCol>
                <a:gridCol w="455784">
                  <a:extLst>
                    <a:ext uri="{9D8B030D-6E8A-4147-A177-3AD203B41FA5}">
                      <a16:colId xmlns:a16="http://schemas.microsoft.com/office/drawing/2014/main" val="998375979"/>
                    </a:ext>
                  </a:extLst>
                </a:gridCol>
                <a:gridCol w="427879">
                  <a:extLst>
                    <a:ext uri="{9D8B030D-6E8A-4147-A177-3AD203B41FA5}">
                      <a16:colId xmlns:a16="http://schemas.microsoft.com/office/drawing/2014/main" val="3806320409"/>
                    </a:ext>
                  </a:extLst>
                </a:gridCol>
                <a:gridCol w="425232">
                  <a:extLst>
                    <a:ext uri="{9D8B030D-6E8A-4147-A177-3AD203B41FA5}">
                      <a16:colId xmlns:a16="http://schemas.microsoft.com/office/drawing/2014/main" val="3705897523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29814360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Var.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i="1" dirty="0" err="1">
                          <a:effectLst/>
                        </a:rPr>
                        <a:t>Sphaerotheca</a:t>
                      </a:r>
                      <a:r>
                        <a:rPr lang="en-US" sz="1000" i="1" dirty="0">
                          <a:effectLst/>
                        </a:rPr>
                        <a:t> </a:t>
                      </a:r>
                      <a:r>
                        <a:rPr lang="en-US" sz="1000" i="1" dirty="0" err="1">
                          <a:effectLst/>
                        </a:rPr>
                        <a:t>fuliginea</a:t>
                      </a:r>
                      <a:endParaRPr lang="en-US" sz="11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i="1" dirty="0" err="1">
                          <a:effectLst/>
                        </a:rPr>
                        <a:t>Pseudoperono-spora</a:t>
                      </a:r>
                      <a:r>
                        <a:rPr lang="en-US" sz="1000" i="1" dirty="0">
                          <a:effectLst/>
                        </a:rPr>
                        <a:t> </a:t>
                      </a:r>
                      <a:r>
                        <a:rPr lang="en-US" sz="1000" i="1" dirty="0" err="1">
                          <a:effectLst/>
                        </a:rPr>
                        <a:t>cubensis</a:t>
                      </a:r>
                      <a:endParaRPr lang="en-US" sz="11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i="1" dirty="0">
                          <a:effectLst/>
                        </a:rPr>
                        <a:t>Alternaria </a:t>
                      </a:r>
                      <a:r>
                        <a:rPr lang="en-US" sz="1000" i="1" dirty="0" err="1">
                          <a:effectLst/>
                        </a:rPr>
                        <a:t>cucumerina</a:t>
                      </a:r>
                      <a:endParaRPr lang="en-US" sz="11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i="1" dirty="0" err="1">
                          <a:effectLst/>
                        </a:rPr>
                        <a:t>Liriomyza</a:t>
                      </a:r>
                      <a:r>
                        <a:rPr lang="en-US" sz="1000" i="1" dirty="0">
                          <a:effectLst/>
                        </a:rPr>
                        <a:t> </a:t>
                      </a:r>
                      <a:r>
                        <a:rPr lang="en-US" sz="1000" i="1" dirty="0" err="1">
                          <a:effectLst/>
                        </a:rPr>
                        <a:t>trifolii</a:t>
                      </a:r>
                      <a:endParaRPr lang="en-US" sz="11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i="1" dirty="0">
                          <a:effectLst/>
                        </a:rPr>
                        <a:t>Thrips </a:t>
                      </a:r>
                      <a:r>
                        <a:rPr lang="en-US" sz="1000" i="1" dirty="0" err="1">
                          <a:effectLst/>
                        </a:rPr>
                        <a:t>tabaci</a:t>
                      </a:r>
                      <a:endParaRPr lang="en-US" sz="11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D.A. total (%)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Average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efficacy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(%)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116552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DA (%)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E (%)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DA (%)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E 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(%)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DA (%)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E (%)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DA (%)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E (%)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DA (%)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E (%)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92450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1.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>
                          <a:effectLst/>
                        </a:rPr>
                        <a:t>69.8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25.1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2.2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78.6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1.9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76.8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4.4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51.6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1.7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93.6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10.2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81.2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05520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2.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75.6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18.9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2.4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76.7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1.7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79.3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1.8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80.2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1.5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94.4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7.4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86.3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92554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71.6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23.2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2.5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75.7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2.2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73.2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2.5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72.5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2.8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89.5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10.0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81.5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41305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4.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4.6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95.1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5.3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48.5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3.4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58.3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3.8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58.2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1.4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94.7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18.5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87.4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53966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5.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4.9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94.7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5.0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51.4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3.7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54.9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1.6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82.4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1.2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95.5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16.4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88.9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23056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6.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3.9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95.8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5.8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46.6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3.3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59.7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2.3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74.7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2.5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90.6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17.5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88.1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59840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7.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93.2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10.3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8.2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9.1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26.6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54.2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-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8819411"/>
                  </a:ext>
                </a:extLst>
              </a:tr>
            </a:tbl>
          </a:graphicData>
        </a:graphic>
      </p:graphicFrame>
      <p:sp>
        <p:nvSpPr>
          <p:cNvPr id="45" name="CasetăText 44">
            <a:extLst>
              <a:ext uri="{FF2B5EF4-FFF2-40B4-BE49-F238E27FC236}">
                <a16:creationId xmlns:a16="http://schemas.microsoft.com/office/drawing/2014/main" id="{040685D4-BEC3-FC14-00DE-4CB8D0CEE7E2}"/>
              </a:ext>
            </a:extLst>
          </p:cNvPr>
          <p:cNvSpPr txBox="1"/>
          <p:nvPr/>
        </p:nvSpPr>
        <p:spPr>
          <a:xfrm>
            <a:off x="707548" y="9633141"/>
            <a:ext cx="568277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Table 4. </a:t>
            </a:r>
            <a:r>
              <a:rPr lang="en-US" sz="1000" b="1" dirty="0">
                <a:latin typeface="Calibri" panose="020F0502020204030204" pitchFamily="34" charset="0"/>
                <a:cs typeface="Calibri" panose="020F0502020204030204" pitchFamily="34" charset="0"/>
              </a:rPr>
              <a:t>Complex </a:t>
            </a:r>
            <a:r>
              <a:rPr lang="ro-RO" sz="1000" b="1" dirty="0">
                <a:latin typeface="Calibri" panose="020F0502020204030204" pitchFamily="34" charset="0"/>
                <a:cs typeface="Calibri" panose="020F0502020204030204" pitchFamily="34" charset="0"/>
              </a:rPr>
              <a:t>control of</a:t>
            </a:r>
            <a:r>
              <a:rPr lang="en-US" sz="1000" b="1" dirty="0">
                <a:latin typeface="Calibri" panose="020F0502020204030204" pitchFamily="34" charset="0"/>
                <a:cs typeface="Calibri" panose="020F0502020204030204" pitchFamily="34" charset="0"/>
              </a:rPr>
              <a:t> damage agents</a:t>
            </a:r>
          </a:p>
          <a:p>
            <a:pPr algn="ctr">
              <a:spcAft>
                <a:spcPts val="0"/>
              </a:spcAft>
            </a:pPr>
            <a:r>
              <a:rPr lang="ro-RO" sz="1000" b="1" dirty="0">
                <a:latin typeface="Calibri" panose="020F0502020204030204" pitchFamily="34" charset="0"/>
                <a:cs typeface="Calibri" panose="020F0502020204030204" pitchFamily="34" charset="0"/>
              </a:rPr>
              <a:t>on </a:t>
            </a:r>
            <a:r>
              <a:rPr lang="en-US" sz="1000" b="1" dirty="0">
                <a:latin typeface="Calibri" panose="020F0502020204030204" pitchFamily="34" charset="0"/>
                <a:cs typeface="Calibri" panose="020F0502020204030204" pitchFamily="34" charset="0"/>
              </a:rPr>
              <a:t>cucumbers</a:t>
            </a:r>
            <a:r>
              <a:rPr lang="ro-RO" sz="1000" b="1" dirty="0">
                <a:latin typeface="Calibri" panose="020F0502020204030204" pitchFamily="34" charset="0"/>
                <a:cs typeface="Calibri" panose="020F0502020204030204" pitchFamily="34" charset="0"/>
              </a:rPr>
              <a:t> crop </a:t>
            </a:r>
            <a:r>
              <a:rPr lang="ro-RO" sz="10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under</a:t>
            </a:r>
            <a:r>
              <a:rPr lang="ro-RO" sz="1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1000" b="1" dirty="0" err="1">
                <a:latin typeface="Calibri" panose="020F0502020204030204" pitchFamily="34" charset="0"/>
                <a:cs typeface="Calibri" panose="020F0502020204030204" pitchFamily="34" charset="0"/>
              </a:rPr>
              <a:t>high</a:t>
            </a:r>
            <a:r>
              <a:rPr lang="ro-RO" sz="1000" b="1" dirty="0">
                <a:latin typeface="Calibri" panose="020F0502020204030204" pitchFamily="34" charset="0"/>
                <a:cs typeface="Calibri" panose="020F0502020204030204" pitchFamily="34" charset="0"/>
              </a:rPr>
              <a:t> plastic </a:t>
            </a:r>
            <a:r>
              <a:rPr lang="ro-RO" sz="1000" b="1" dirty="0" err="1">
                <a:latin typeface="Calibri" panose="020F0502020204030204" pitchFamily="34" charset="0"/>
                <a:cs typeface="Calibri" panose="020F0502020204030204" pitchFamily="34" charset="0"/>
              </a:rPr>
              <a:t>tunnel</a:t>
            </a:r>
            <a:r>
              <a:rPr lang="ro-RO" sz="1000" b="1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ro-RO" sz="1000" b="1" dirty="0" err="1">
                <a:latin typeface="Calibri" panose="020F0502020204030204" pitchFamily="34" charset="0"/>
                <a:cs typeface="Calibri" panose="020F0502020204030204" pitchFamily="34" charset="0"/>
              </a:rPr>
              <a:t>cycle</a:t>
            </a:r>
            <a:r>
              <a:rPr lang="ro-RO" sz="1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00" b="1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ro-RO" sz="1000" b="1" dirty="0">
                <a:latin typeface="Calibri" panose="020F0502020204030204" pitchFamily="34" charset="0"/>
                <a:cs typeface="Calibri" panose="020F0502020204030204" pitchFamily="34" charset="0"/>
              </a:rPr>
              <a:t>I, 2018)</a:t>
            </a:r>
            <a:endParaRPr lang="en-US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6" name="Tabel 45">
            <a:extLst>
              <a:ext uri="{FF2B5EF4-FFF2-40B4-BE49-F238E27FC236}">
                <a16:creationId xmlns:a16="http://schemas.microsoft.com/office/drawing/2014/main" id="{D1F2EBF3-B539-4100-75DF-62D6829708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980115"/>
              </p:ext>
            </p:extLst>
          </p:nvPr>
        </p:nvGraphicFramePr>
        <p:xfrm>
          <a:off x="707549" y="9988616"/>
          <a:ext cx="5693250" cy="172859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75051">
                  <a:extLst>
                    <a:ext uri="{9D8B030D-6E8A-4147-A177-3AD203B41FA5}">
                      <a16:colId xmlns:a16="http://schemas.microsoft.com/office/drawing/2014/main" val="1822755005"/>
                    </a:ext>
                  </a:extLst>
                </a:gridCol>
                <a:gridCol w="445605">
                  <a:extLst>
                    <a:ext uri="{9D8B030D-6E8A-4147-A177-3AD203B41FA5}">
                      <a16:colId xmlns:a16="http://schemas.microsoft.com/office/drawing/2014/main" val="2177764904"/>
                    </a:ext>
                  </a:extLst>
                </a:gridCol>
                <a:gridCol w="474666">
                  <a:extLst>
                    <a:ext uri="{9D8B030D-6E8A-4147-A177-3AD203B41FA5}">
                      <a16:colId xmlns:a16="http://schemas.microsoft.com/office/drawing/2014/main" val="2685532024"/>
                    </a:ext>
                  </a:extLst>
                </a:gridCol>
                <a:gridCol w="435918">
                  <a:extLst>
                    <a:ext uri="{9D8B030D-6E8A-4147-A177-3AD203B41FA5}">
                      <a16:colId xmlns:a16="http://schemas.microsoft.com/office/drawing/2014/main" val="3064653300"/>
                    </a:ext>
                  </a:extLst>
                </a:gridCol>
                <a:gridCol w="523102">
                  <a:extLst>
                    <a:ext uri="{9D8B030D-6E8A-4147-A177-3AD203B41FA5}">
                      <a16:colId xmlns:a16="http://schemas.microsoft.com/office/drawing/2014/main" val="3969005569"/>
                    </a:ext>
                  </a:extLst>
                </a:gridCol>
                <a:gridCol w="339047">
                  <a:extLst>
                    <a:ext uri="{9D8B030D-6E8A-4147-A177-3AD203B41FA5}">
                      <a16:colId xmlns:a16="http://schemas.microsoft.com/office/drawing/2014/main" val="4280009120"/>
                    </a:ext>
                  </a:extLst>
                </a:gridCol>
                <a:gridCol w="435918">
                  <a:extLst>
                    <a:ext uri="{9D8B030D-6E8A-4147-A177-3AD203B41FA5}">
                      <a16:colId xmlns:a16="http://schemas.microsoft.com/office/drawing/2014/main" val="2151405867"/>
                    </a:ext>
                  </a:extLst>
                </a:gridCol>
                <a:gridCol w="368109">
                  <a:extLst>
                    <a:ext uri="{9D8B030D-6E8A-4147-A177-3AD203B41FA5}">
                      <a16:colId xmlns:a16="http://schemas.microsoft.com/office/drawing/2014/main" val="46098398"/>
                    </a:ext>
                  </a:extLst>
                </a:gridCol>
                <a:gridCol w="435918">
                  <a:extLst>
                    <a:ext uri="{9D8B030D-6E8A-4147-A177-3AD203B41FA5}">
                      <a16:colId xmlns:a16="http://schemas.microsoft.com/office/drawing/2014/main" val="2741642662"/>
                    </a:ext>
                  </a:extLst>
                </a:gridCol>
                <a:gridCol w="450217">
                  <a:extLst>
                    <a:ext uri="{9D8B030D-6E8A-4147-A177-3AD203B41FA5}">
                      <a16:colId xmlns:a16="http://schemas.microsoft.com/office/drawing/2014/main" val="2445874707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val="230198172"/>
                    </a:ext>
                  </a:extLst>
                </a:gridCol>
                <a:gridCol w="399850">
                  <a:extLst>
                    <a:ext uri="{9D8B030D-6E8A-4147-A177-3AD203B41FA5}">
                      <a16:colId xmlns:a16="http://schemas.microsoft.com/office/drawing/2014/main" val="3306275946"/>
                    </a:ext>
                  </a:extLst>
                </a:gridCol>
                <a:gridCol w="581224">
                  <a:extLst>
                    <a:ext uri="{9D8B030D-6E8A-4147-A177-3AD203B41FA5}">
                      <a16:colId xmlns:a16="http://schemas.microsoft.com/office/drawing/2014/main" val="875229285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Var.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i="1" dirty="0" err="1">
                          <a:effectLst/>
                        </a:rPr>
                        <a:t>Sphaerotheca</a:t>
                      </a:r>
                      <a:r>
                        <a:rPr lang="en-US" sz="1000" i="1" dirty="0">
                          <a:effectLst/>
                        </a:rPr>
                        <a:t> </a:t>
                      </a:r>
                      <a:r>
                        <a:rPr lang="en-US" sz="1000" i="1" dirty="0" err="1">
                          <a:effectLst/>
                        </a:rPr>
                        <a:t>fuliginea</a:t>
                      </a:r>
                      <a:endParaRPr lang="en-US" sz="11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i="1" dirty="0" err="1">
                          <a:effectLst/>
                        </a:rPr>
                        <a:t>Pseudoperono-spora</a:t>
                      </a:r>
                      <a:r>
                        <a:rPr lang="en-US" sz="1000" i="1" dirty="0">
                          <a:effectLst/>
                        </a:rPr>
                        <a:t> </a:t>
                      </a:r>
                      <a:r>
                        <a:rPr lang="en-US" sz="1000" i="1" dirty="0" err="1">
                          <a:effectLst/>
                        </a:rPr>
                        <a:t>cubensis</a:t>
                      </a:r>
                      <a:endParaRPr lang="en-US" sz="11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i="1" dirty="0">
                          <a:effectLst/>
                        </a:rPr>
                        <a:t>Alternaria </a:t>
                      </a:r>
                      <a:r>
                        <a:rPr lang="en-US" sz="1000" i="1" dirty="0" err="1">
                          <a:effectLst/>
                        </a:rPr>
                        <a:t>cucumerina</a:t>
                      </a:r>
                      <a:endParaRPr lang="en-US" sz="11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i="1" dirty="0" err="1">
                          <a:effectLst/>
                        </a:rPr>
                        <a:t>Tetranychus</a:t>
                      </a:r>
                      <a:r>
                        <a:rPr lang="en-US" sz="1000" i="1" dirty="0">
                          <a:effectLst/>
                        </a:rPr>
                        <a:t> </a:t>
                      </a:r>
                      <a:r>
                        <a:rPr lang="en-US" sz="1000" i="1" dirty="0" err="1">
                          <a:effectLst/>
                        </a:rPr>
                        <a:t>urticae</a:t>
                      </a:r>
                      <a:endParaRPr lang="en-US" sz="11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i="1" dirty="0">
                          <a:effectLst/>
                        </a:rPr>
                        <a:t>Thrips </a:t>
                      </a:r>
                      <a:r>
                        <a:rPr lang="en-US" sz="1000" i="1" dirty="0" err="1">
                          <a:effectLst/>
                        </a:rPr>
                        <a:t>tabaci</a:t>
                      </a:r>
                      <a:endParaRPr lang="en-US" sz="11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DA total (%)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Average efficacy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(%)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63433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(%)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(%)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(%)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E 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(%)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DA (%)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(%)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(%)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(%)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DA (%)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E (%)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5762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1.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26.7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54.5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2.6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79.4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2.1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76.4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3.8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43.3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2.7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77.1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37.9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61.6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45378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2.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25.3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56.9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3.1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75.4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1.9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78.6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0.5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92.5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2.5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78.8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33.3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66.3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48882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3.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23.7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59.6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2.8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77.8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1.7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80.9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3.2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55.2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1.5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88.1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32.9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66.7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9371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4.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1.8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96.9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3.7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70.6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2.0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77.5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4.1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38.8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2.1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82.2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13.7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86.1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92378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5.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1.6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97.3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3.4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73.0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1.8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79.8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0.3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95.5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1.7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85.6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8.8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91.1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55794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6.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1.9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96.8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3.3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73.8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1.6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82.0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3.8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43.3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1.9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84.0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12.5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87.3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41029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7.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58.7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-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12.6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8.9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6.7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11.8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98.7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-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4279523"/>
                  </a:ext>
                </a:extLst>
              </a:tr>
            </a:tbl>
          </a:graphicData>
        </a:graphic>
      </p:graphicFrame>
      <p:sp>
        <p:nvSpPr>
          <p:cNvPr id="16" name="CasetăText 15">
            <a:extLst>
              <a:ext uri="{FF2B5EF4-FFF2-40B4-BE49-F238E27FC236}">
                <a16:creationId xmlns:a16="http://schemas.microsoft.com/office/drawing/2014/main" id="{5078F816-AF6B-9517-7784-D610935C04E1}"/>
              </a:ext>
            </a:extLst>
          </p:cNvPr>
          <p:cNvSpPr txBox="1"/>
          <p:nvPr/>
        </p:nvSpPr>
        <p:spPr>
          <a:xfrm>
            <a:off x="6705600" y="7652154"/>
            <a:ext cx="1304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Melons</a:t>
            </a:r>
          </a:p>
        </p:txBody>
      </p:sp>
      <p:sp>
        <p:nvSpPr>
          <p:cNvPr id="18" name="CasetăText 17">
            <a:extLst>
              <a:ext uri="{FF2B5EF4-FFF2-40B4-BE49-F238E27FC236}">
                <a16:creationId xmlns:a16="http://schemas.microsoft.com/office/drawing/2014/main" id="{8B80C368-069B-279E-7CF8-3F8AFD102D3D}"/>
              </a:ext>
            </a:extLst>
          </p:cNvPr>
          <p:cNvSpPr txBox="1"/>
          <p:nvPr/>
        </p:nvSpPr>
        <p:spPr>
          <a:xfrm>
            <a:off x="6873793" y="9753600"/>
            <a:ext cx="9619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Cucumbers</a:t>
            </a:r>
          </a:p>
        </p:txBody>
      </p:sp>
    </p:spTree>
    <p:extLst>
      <p:ext uri="{BB962C8B-B14F-4D97-AF65-F5344CB8AC3E}">
        <p14:creationId xmlns:p14="http://schemas.microsoft.com/office/powerpoint/2010/main" val="2676149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413</TotalTime>
  <Words>851</Words>
  <Application>Microsoft Office PowerPoint</Application>
  <PresentationFormat>Custom</PresentationFormat>
  <Paragraphs>375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              CONTROL OF DAMAGE AGENTS ON MELONS AND CUCUMBERS CROPS UNDER HIGH PLASTIC TUNNELS Costache Marcel, Șovărel Gabriela, Cenușă Emilia, Hogea Simona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TITLUL</dc:title>
  <dc:creator>admin</dc:creator>
  <cp:lastModifiedBy>aurel.badiu</cp:lastModifiedBy>
  <cp:revision>112</cp:revision>
  <cp:lastPrinted>2024-05-22T10:32:36Z</cp:lastPrinted>
  <dcterms:created xsi:type="dcterms:W3CDTF">2024-02-27T07:52:51Z</dcterms:created>
  <dcterms:modified xsi:type="dcterms:W3CDTF">2024-05-23T05:34:32Z</dcterms:modified>
</cp:coreProperties>
</file>