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80513" cy="151923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2" d="100"/>
          <a:sy n="52" d="100"/>
        </p:scale>
        <p:origin x="330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539" y="2486346"/>
            <a:ext cx="7803436" cy="5289197"/>
          </a:xfrm>
        </p:spPr>
        <p:txBody>
          <a:bodyPr anchor="b"/>
          <a:lstStyle>
            <a:lvl1pPr algn="ctr"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7564" y="7979515"/>
            <a:ext cx="6885385" cy="3667973"/>
          </a:xfrm>
        </p:spPr>
        <p:txBody>
          <a:bodyPr/>
          <a:lstStyle>
            <a:lvl1pPr marL="0" indent="0" algn="ctr">
              <a:buNone/>
              <a:defRPr sz="2410"/>
            </a:lvl1pPr>
            <a:lvl2pPr marL="459029" indent="0" algn="ctr">
              <a:buNone/>
              <a:defRPr sz="2008"/>
            </a:lvl2pPr>
            <a:lvl3pPr marL="918058" indent="0" algn="ctr">
              <a:buNone/>
              <a:defRPr sz="1807"/>
            </a:lvl3pPr>
            <a:lvl4pPr marL="1377086" indent="0" algn="ctr">
              <a:buNone/>
              <a:defRPr sz="1606"/>
            </a:lvl4pPr>
            <a:lvl5pPr marL="1836115" indent="0" algn="ctr">
              <a:buNone/>
              <a:defRPr sz="1606"/>
            </a:lvl5pPr>
            <a:lvl6pPr marL="2295144" indent="0" algn="ctr">
              <a:buNone/>
              <a:defRPr sz="1606"/>
            </a:lvl6pPr>
            <a:lvl7pPr marL="2754173" indent="0" algn="ctr">
              <a:buNone/>
              <a:defRPr sz="1606"/>
            </a:lvl7pPr>
            <a:lvl8pPr marL="3213202" indent="0" algn="ctr">
              <a:buNone/>
              <a:defRPr sz="1606"/>
            </a:lvl8pPr>
            <a:lvl9pPr marL="3672230" indent="0" algn="ctr">
              <a:buNone/>
              <a:defRPr sz="160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9805" y="808853"/>
            <a:ext cx="1979548" cy="128748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161" y="808853"/>
            <a:ext cx="5823888" cy="1287483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9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3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79" y="3787548"/>
            <a:ext cx="7918192" cy="6319605"/>
          </a:xfrm>
        </p:spPr>
        <p:txBody>
          <a:bodyPr anchor="b"/>
          <a:lstStyle>
            <a:lvl1pPr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379" y="10166939"/>
            <a:ext cx="7918192" cy="3323331"/>
          </a:xfrm>
        </p:spPr>
        <p:txBody>
          <a:bodyPr/>
          <a:lstStyle>
            <a:lvl1pPr marL="0" indent="0">
              <a:buNone/>
              <a:defRPr sz="2410">
                <a:solidFill>
                  <a:schemeClr val="tx1"/>
                </a:solidFill>
              </a:defRPr>
            </a:lvl1pPr>
            <a:lvl2pPr marL="459029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8058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7086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61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5144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4173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320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2230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1160" y="4044267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635" y="4044267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3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808857"/>
            <a:ext cx="7918192" cy="29364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57" y="3724243"/>
            <a:ext cx="3883787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57" y="5549437"/>
            <a:ext cx="3883787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635" y="3724243"/>
            <a:ext cx="3902914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7635" y="5549437"/>
            <a:ext cx="3902914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1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2914" y="2187424"/>
            <a:ext cx="4647635" cy="10796433"/>
          </a:xfrm>
        </p:spPr>
        <p:txBody>
          <a:bodyPr/>
          <a:lstStyle>
            <a:lvl1pPr>
              <a:defRPr sz="3213"/>
            </a:lvl1pPr>
            <a:lvl2pPr>
              <a:defRPr sz="2811"/>
            </a:lvl2pPr>
            <a:lvl3pPr>
              <a:defRPr sz="2410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02914" y="2187424"/>
            <a:ext cx="4647635" cy="10796433"/>
          </a:xfrm>
        </p:spPr>
        <p:txBody>
          <a:bodyPr anchor="t"/>
          <a:lstStyle>
            <a:lvl1pPr marL="0" indent="0">
              <a:buNone/>
              <a:defRPr sz="3213"/>
            </a:lvl1pPr>
            <a:lvl2pPr marL="459029" indent="0">
              <a:buNone/>
              <a:defRPr sz="2811"/>
            </a:lvl2pPr>
            <a:lvl3pPr marL="918058" indent="0">
              <a:buNone/>
              <a:defRPr sz="2410"/>
            </a:lvl3pPr>
            <a:lvl4pPr marL="1377086" indent="0">
              <a:buNone/>
              <a:defRPr sz="2008"/>
            </a:lvl4pPr>
            <a:lvl5pPr marL="1836115" indent="0">
              <a:buNone/>
              <a:defRPr sz="2008"/>
            </a:lvl5pPr>
            <a:lvl6pPr marL="2295144" indent="0">
              <a:buNone/>
              <a:defRPr sz="2008"/>
            </a:lvl6pPr>
            <a:lvl7pPr marL="2754173" indent="0">
              <a:buNone/>
              <a:defRPr sz="2008"/>
            </a:lvl7pPr>
            <a:lvl8pPr marL="3213202" indent="0">
              <a:buNone/>
              <a:defRPr sz="2008"/>
            </a:lvl8pPr>
            <a:lvl9pPr marL="3672230" indent="0">
              <a:buNone/>
              <a:defRPr sz="200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1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1161" y="808857"/>
            <a:ext cx="7918192" cy="2936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161" y="4044267"/>
            <a:ext cx="7918192" cy="9639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1160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2A3C-5716-4556-9FE0-DD4B3B8C964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1045" y="14081084"/>
            <a:ext cx="3098423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83738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1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8058" rtl="0" eaLnBrk="1" latinLnBrk="0" hangingPunct="1">
        <a:lnSpc>
          <a:spcPct val="90000"/>
        </a:lnSpc>
        <a:spcBef>
          <a:spcPct val="0"/>
        </a:spcBef>
        <a:buNone/>
        <a:defRPr sz="4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514" indent="-229514" algn="l" defTabSz="918058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543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10" kern="1200">
          <a:solidFill>
            <a:schemeClr val="tx1"/>
          </a:solidFill>
          <a:latin typeface="+mn-lt"/>
          <a:ea typeface="+mn-ea"/>
          <a:cs typeface="+mn-cs"/>
        </a:defRPr>
      </a:lvl2pPr>
      <a:lvl3pPr marL="1147572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601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630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658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687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716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745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9029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8058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7086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6115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5144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4173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3202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223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>
            <a:extLst>
              <a:ext uri="{FF2B5EF4-FFF2-40B4-BE49-F238E27FC236}">
                <a16:creationId xmlns:a16="http://schemas.microsoft.com/office/drawing/2014/main" id="{ECF7E56C-5126-C4C8-294E-1749A083807B}"/>
              </a:ext>
            </a:extLst>
          </p:cNvPr>
          <p:cNvSpPr txBox="1"/>
          <p:nvPr/>
        </p:nvSpPr>
        <p:spPr>
          <a:xfrm>
            <a:off x="348428" y="12053054"/>
            <a:ext cx="8504623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dirty="0"/>
              <a:t>CONCLU</a:t>
            </a:r>
            <a:r>
              <a:rPr lang="ro-RO" b="1" dirty="0"/>
              <a:t>ZII</a:t>
            </a:r>
            <a:endParaRPr lang="en-US" b="1" dirty="0"/>
          </a:p>
          <a:p>
            <a:pPr algn="just">
              <a:buFont typeface="+mj-lt"/>
              <a:buAutoNum type="arabicPeriod"/>
            </a:pPr>
            <a:r>
              <a:rPr lang="ro-RO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Produsul</a:t>
            </a:r>
            <a:r>
              <a:rPr lang="en-US" sz="1400" b="0" i="0" dirty="0">
                <a:effectLst/>
              </a:rPr>
              <a:t> </a:t>
            </a:r>
            <a:r>
              <a:rPr lang="ro-RO" sz="1400" b="0" i="0" dirty="0">
                <a:effectLst/>
              </a:rPr>
              <a:t>pe bază </a:t>
            </a:r>
            <a:r>
              <a:rPr lang="en-US" sz="1400" b="0" i="0" dirty="0">
                <a:effectLst/>
              </a:rPr>
              <a:t>de </a:t>
            </a:r>
            <a:r>
              <a:rPr lang="en-US" sz="1400" b="0" i="0" dirty="0" err="1">
                <a:effectLst/>
              </a:rPr>
              <a:t>drojdie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inactivat</a:t>
            </a:r>
            <a:r>
              <a:rPr lang="ro-RO" sz="1400" b="0" i="0" dirty="0">
                <a:effectLst/>
              </a:rPr>
              <a:t>ă</a:t>
            </a:r>
            <a:r>
              <a:rPr lang="en-US" sz="1400" b="0" i="0" dirty="0">
                <a:effectLst/>
              </a:rPr>
              <a:t> a </a:t>
            </a:r>
            <a:r>
              <a:rPr lang="en-US" sz="1400" b="0" i="0" dirty="0" err="1">
                <a:effectLst/>
              </a:rPr>
              <a:t>redus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oxigenul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dizolvat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în</a:t>
            </a:r>
            <a:r>
              <a:rPr lang="en-US" sz="1400" b="0" i="0" dirty="0">
                <a:effectLst/>
              </a:rPr>
              <a:t> vin cu </a:t>
            </a:r>
            <a:r>
              <a:rPr lang="en-US" sz="1400" b="0" i="0" dirty="0" err="1">
                <a:effectLst/>
              </a:rPr>
              <a:t>aproximativ</a:t>
            </a:r>
            <a:r>
              <a:rPr lang="en-US" sz="1400" b="0" i="0" dirty="0">
                <a:effectLst/>
              </a:rPr>
              <a:t> 50% </a:t>
            </a:r>
            <a:r>
              <a:rPr lang="ro-RO" sz="1400" dirty="0"/>
              <a:t>imediat după îmbuteliere. </a:t>
            </a:r>
            <a:r>
              <a:rPr lang="en-US" sz="1400" b="0" i="0" dirty="0" err="1">
                <a:effectLst/>
              </a:rPr>
              <a:t>Chitosanul</a:t>
            </a:r>
            <a:r>
              <a:rPr lang="en-US" sz="1400" b="0" i="0" dirty="0">
                <a:effectLst/>
              </a:rPr>
              <a:t> nu a </a:t>
            </a:r>
            <a:r>
              <a:rPr lang="en-US" sz="1400" b="0" i="0" dirty="0" err="1">
                <a:effectLst/>
              </a:rPr>
              <a:t>avut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niciun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efect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asupra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acestui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parametru</a:t>
            </a:r>
            <a:r>
              <a:rPr lang="en-US" sz="1400" b="0" i="0" dirty="0">
                <a:effectLst/>
              </a:rPr>
              <a:t>.  </a:t>
            </a:r>
            <a:endParaRPr lang="ro-RO" sz="1400" b="0" i="0" dirty="0">
              <a:effectLst/>
            </a:endParaRPr>
          </a:p>
          <a:p>
            <a:pPr algn="just">
              <a:buFont typeface="+mj-lt"/>
              <a:buAutoNum type="arabicPeriod"/>
            </a:pPr>
            <a:r>
              <a:rPr lang="ro-RO" sz="1400" dirty="0"/>
              <a:t> </a:t>
            </a:r>
            <a:r>
              <a:rPr lang="en-US" sz="1400" b="0" i="0" dirty="0" err="1">
                <a:effectLst/>
              </a:rPr>
              <a:t>Drojdia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inactivată</a:t>
            </a:r>
            <a:r>
              <a:rPr lang="en-US" sz="1400" b="0" i="0" dirty="0">
                <a:effectLst/>
              </a:rPr>
              <a:t> a </a:t>
            </a:r>
            <a:r>
              <a:rPr lang="ro-RO" sz="1400" b="0" i="0" dirty="0">
                <a:effectLst/>
              </a:rPr>
              <a:t>afectat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conținutul</a:t>
            </a:r>
            <a:r>
              <a:rPr lang="en-US" sz="1400" b="0" i="0" dirty="0">
                <a:effectLst/>
              </a:rPr>
              <a:t> de </a:t>
            </a:r>
            <a:r>
              <a:rPr lang="en-US" sz="1400" b="0" i="0" dirty="0" err="1">
                <a:effectLst/>
              </a:rPr>
              <a:t>polifenoli</a:t>
            </a:r>
            <a:r>
              <a:rPr lang="en-US" sz="1400" b="0" i="0" dirty="0">
                <a:effectLst/>
              </a:rPr>
              <a:t> cu </a:t>
            </a:r>
            <a:r>
              <a:rPr lang="en-US" sz="1400" b="0" i="0" dirty="0" err="1">
                <a:effectLst/>
              </a:rPr>
              <a:t>peste</a:t>
            </a:r>
            <a:r>
              <a:rPr lang="en-US" sz="1400" b="0" i="0" dirty="0">
                <a:effectLst/>
              </a:rPr>
              <a:t> 25% </a:t>
            </a:r>
            <a:r>
              <a:rPr lang="ro-RO" sz="1400" b="0" i="0" dirty="0">
                <a:effectLst/>
              </a:rPr>
              <a:t>la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vinul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alb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și</a:t>
            </a:r>
            <a:r>
              <a:rPr lang="en-US" sz="1400" b="0" i="0" dirty="0">
                <a:effectLst/>
              </a:rPr>
              <a:t> 10%</a:t>
            </a:r>
            <a:r>
              <a:rPr lang="ro-RO" sz="1400" b="0" i="0" dirty="0">
                <a:effectLst/>
              </a:rPr>
              <a:t> la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vinul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roșu</a:t>
            </a:r>
            <a:r>
              <a:rPr lang="ro-RO" sz="1400" dirty="0"/>
              <a:t>;</a:t>
            </a:r>
            <a:r>
              <a:rPr lang="en-US" sz="1400" b="0" i="0" dirty="0">
                <a:effectLst/>
              </a:rPr>
              <a:t> </a:t>
            </a:r>
            <a:r>
              <a:rPr lang="ro-RO" sz="1400" dirty="0"/>
              <a:t>chitosanul nu a avut un </a:t>
            </a:r>
            <a:r>
              <a:rPr lang="en-US" sz="1400" b="0" i="0" dirty="0">
                <a:effectLst/>
              </a:rPr>
              <a:t>impact </a:t>
            </a:r>
            <a:r>
              <a:rPr lang="ro-RO" sz="1400" b="0" i="0" dirty="0">
                <a:effectLst/>
              </a:rPr>
              <a:t>semnificativ </a:t>
            </a:r>
            <a:r>
              <a:rPr lang="en-US" sz="1400" b="0" i="0" dirty="0">
                <a:effectLst/>
              </a:rPr>
              <a:t>a</a:t>
            </a:r>
            <a:r>
              <a:rPr lang="ro-RO" sz="1400" b="0" i="0" dirty="0">
                <a:effectLst/>
              </a:rPr>
              <a:t>supra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acest</a:t>
            </a:r>
            <a:r>
              <a:rPr lang="ro-RO" sz="1400" b="0" i="0" dirty="0">
                <a:effectLst/>
              </a:rPr>
              <a:t>ui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parametru</a:t>
            </a:r>
            <a:r>
              <a:rPr lang="en-US" sz="1400" b="0" i="0" dirty="0">
                <a:effectLst/>
              </a:rPr>
              <a:t>. </a:t>
            </a:r>
            <a:r>
              <a:rPr lang="en-US" sz="1400" b="0" i="0" dirty="0" err="1">
                <a:effectLst/>
              </a:rPr>
              <a:t>Scăderea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inițială</a:t>
            </a:r>
            <a:r>
              <a:rPr lang="en-US" sz="1400" b="0" i="0" dirty="0">
                <a:effectLst/>
              </a:rPr>
              <a:t> a </a:t>
            </a:r>
            <a:r>
              <a:rPr lang="en-US" sz="1400" b="0" i="0" dirty="0" err="1">
                <a:effectLst/>
              </a:rPr>
              <a:t>coincis</a:t>
            </a:r>
            <a:r>
              <a:rPr lang="en-US" sz="1400" b="0" i="0" dirty="0">
                <a:effectLst/>
              </a:rPr>
              <a:t> cu </a:t>
            </a:r>
            <a:r>
              <a:rPr lang="en-US" sz="1400" b="0" i="0" dirty="0" err="1">
                <a:effectLst/>
              </a:rPr>
              <a:t>consumul</a:t>
            </a:r>
            <a:r>
              <a:rPr lang="en-US" sz="1400" b="0" i="0" dirty="0">
                <a:effectLst/>
              </a:rPr>
              <a:t> de </a:t>
            </a:r>
            <a:r>
              <a:rPr lang="en-US" sz="1400" b="0" i="0" dirty="0" err="1">
                <a:effectLst/>
              </a:rPr>
              <a:t>oxigen</a:t>
            </a:r>
            <a:r>
              <a:rPr lang="en-US" sz="1400" b="0" i="0" dirty="0">
                <a:effectLst/>
              </a:rPr>
              <a:t>.  </a:t>
            </a:r>
            <a:endParaRPr lang="ro-RO" sz="1400" b="0" i="0" dirty="0">
              <a:effectLst/>
            </a:endParaRPr>
          </a:p>
          <a:p>
            <a:pPr algn="just">
              <a:buFont typeface="+mj-lt"/>
              <a:buAutoNum type="arabicPeriod"/>
            </a:pPr>
            <a:r>
              <a:rPr lang="ro-RO" sz="1400" dirty="0"/>
              <a:t> </a:t>
            </a:r>
            <a:r>
              <a:rPr lang="en-US" sz="1400" b="0" i="0" dirty="0" err="1">
                <a:effectLst/>
              </a:rPr>
              <a:t>Vinul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tratat</a:t>
            </a:r>
            <a:r>
              <a:rPr lang="en-US" sz="1400" b="0" i="0" dirty="0">
                <a:effectLst/>
              </a:rPr>
              <a:t> cu chitosan a </a:t>
            </a:r>
            <a:r>
              <a:rPr lang="en-US" sz="1400" b="0" i="0" dirty="0" err="1">
                <a:effectLst/>
              </a:rPr>
              <a:t>prezentat</a:t>
            </a:r>
            <a:r>
              <a:rPr lang="en-US" sz="1400" b="0" i="0" dirty="0">
                <a:effectLst/>
              </a:rPr>
              <a:t> o </a:t>
            </a:r>
            <a:r>
              <a:rPr lang="en-US" sz="1400" b="0" i="0" dirty="0" err="1">
                <a:effectLst/>
              </a:rPr>
              <a:t>activitate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antioxidantă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mai</a:t>
            </a:r>
            <a:r>
              <a:rPr lang="en-US" sz="1400" b="0" i="0" dirty="0">
                <a:effectLst/>
              </a:rPr>
              <a:t> mare cu 24% la </a:t>
            </a:r>
            <a:r>
              <a:rPr lang="en-US" sz="1400" b="0" i="0" dirty="0" err="1">
                <a:effectLst/>
              </a:rPr>
              <a:t>Feteacă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Regală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și</a:t>
            </a:r>
            <a:r>
              <a:rPr lang="en-US" sz="1400" b="0" i="0" dirty="0">
                <a:effectLst/>
              </a:rPr>
              <a:t> 35-30% la </a:t>
            </a:r>
            <a:r>
              <a:rPr lang="en-US" sz="1400" b="0" i="0" dirty="0" err="1">
                <a:effectLst/>
              </a:rPr>
              <a:t>Mamaia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și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Fetească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Neagră</a:t>
            </a:r>
            <a:r>
              <a:rPr lang="en-US" sz="1400" b="0" i="0" dirty="0">
                <a:effectLst/>
              </a:rPr>
              <a:t>, </a:t>
            </a:r>
            <a:r>
              <a:rPr lang="en-US" sz="1400" b="0" i="0" dirty="0" err="1">
                <a:effectLst/>
              </a:rPr>
              <a:t>în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timp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ce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drojdia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inactivată</a:t>
            </a:r>
            <a:r>
              <a:rPr lang="en-US" sz="1400" b="0" i="0" dirty="0">
                <a:effectLst/>
              </a:rPr>
              <a:t> nu a </a:t>
            </a:r>
            <a:r>
              <a:rPr lang="en-US" sz="1400" b="0" i="0" dirty="0" err="1">
                <a:effectLst/>
              </a:rPr>
              <a:t>avut</a:t>
            </a:r>
            <a:r>
              <a:rPr lang="en-US" sz="1400" b="0" i="0" dirty="0">
                <a:effectLst/>
              </a:rPr>
              <a:t> un </a:t>
            </a:r>
            <a:r>
              <a:rPr lang="en-US" sz="1400" b="0" i="0" dirty="0" err="1">
                <a:effectLst/>
              </a:rPr>
              <a:t>efect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semnificativ</a:t>
            </a:r>
            <a:r>
              <a:rPr lang="en-US" sz="1400" b="0" i="0" dirty="0">
                <a:effectLst/>
              </a:rPr>
              <a:t>.  </a:t>
            </a:r>
            <a:endParaRPr lang="ro-RO" sz="1400" b="0" i="0" dirty="0">
              <a:effectLst/>
            </a:endParaRPr>
          </a:p>
          <a:p>
            <a:pPr algn="just">
              <a:buFont typeface="+mj-lt"/>
              <a:buAutoNum type="arabicPeriod"/>
            </a:pPr>
            <a:r>
              <a:rPr lang="ro-RO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Aceste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descoperiri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demonstrează</a:t>
            </a:r>
            <a:r>
              <a:rPr lang="en-US" sz="1400" b="0" i="0" dirty="0">
                <a:effectLst/>
              </a:rPr>
              <a:t> </a:t>
            </a:r>
            <a:r>
              <a:rPr lang="ro-RO" sz="1400" dirty="0"/>
              <a:t>efectul pozitiv al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produselor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oenologice</a:t>
            </a:r>
            <a:r>
              <a:rPr lang="en-US" sz="1400" b="0" i="0" dirty="0">
                <a:effectLst/>
              </a:rPr>
              <a:t> testate </a:t>
            </a:r>
            <a:r>
              <a:rPr lang="en-US" sz="1400" b="0" i="0" dirty="0" err="1">
                <a:effectLst/>
              </a:rPr>
              <a:t>asupra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caracteristicilor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chimice</a:t>
            </a:r>
            <a:r>
              <a:rPr lang="en-US" sz="1400" b="0" i="0" dirty="0">
                <a:effectLst/>
              </a:rPr>
              <a:t>  ale </a:t>
            </a:r>
            <a:r>
              <a:rPr lang="en-US" sz="1400" b="0" i="0" dirty="0" err="1">
                <a:effectLst/>
              </a:rPr>
              <a:t>vinului</a:t>
            </a:r>
            <a:r>
              <a:rPr lang="en-US" sz="1400" b="0" i="0" dirty="0">
                <a:effectLst/>
              </a:rPr>
              <a:t>, </a:t>
            </a:r>
            <a:r>
              <a:rPr lang="en-US" sz="1400" b="0" i="0" dirty="0" err="1">
                <a:effectLst/>
              </a:rPr>
              <a:t>oferind</a:t>
            </a:r>
            <a:r>
              <a:rPr lang="en-US" sz="1400" b="0" i="0" dirty="0">
                <a:effectLst/>
              </a:rPr>
              <a:t> alternative </a:t>
            </a:r>
            <a:r>
              <a:rPr lang="en-US" sz="1400" b="0" i="0" dirty="0" err="1">
                <a:effectLst/>
              </a:rPr>
              <a:t>potențiale</a:t>
            </a:r>
            <a:r>
              <a:rPr lang="en-US" sz="1400" b="0" i="0" dirty="0">
                <a:effectLst/>
              </a:rPr>
              <a:t> la </a:t>
            </a:r>
            <a:r>
              <a:rPr lang="en-US" sz="1400" b="0" i="0" dirty="0" err="1">
                <a:effectLst/>
              </a:rPr>
              <a:t>aditivii</a:t>
            </a:r>
            <a:r>
              <a:rPr lang="en-US" sz="1400" b="0" i="0" dirty="0">
                <a:effectLst/>
              </a:rPr>
              <a:t> </a:t>
            </a:r>
            <a:r>
              <a:rPr lang="en-US" sz="1400" b="0" i="0" dirty="0" err="1">
                <a:effectLst/>
              </a:rPr>
              <a:t>tradiționali</a:t>
            </a:r>
            <a:r>
              <a:rPr lang="ro-RO" sz="1400" dirty="0"/>
              <a:t>.</a:t>
            </a:r>
            <a:endParaRPr lang="en-US" sz="1400" b="0" i="0" dirty="0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407" y="2122755"/>
            <a:ext cx="8726666" cy="2047141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CERCETĂRI PRIVIND ÎMBUNĂTĂȚIREA CALITĂȚII VINURILOR DIN SOIURI AUTOHTONE CULTIVATE ÎN CENTRUL VITICOL MURFATLAR</a:t>
            </a:r>
            <a:r>
              <a:rPr lang="ro-RO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o-RO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Iulia Cristina Ciobanu, Victoria Artem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1" y="140268"/>
            <a:ext cx="1417690" cy="183401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13051" y="1974281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9385" y="388186"/>
            <a:ext cx="6108716" cy="717569"/>
          </a:xfrm>
        </p:spPr>
        <p:txBody>
          <a:bodyPr>
            <a:noAutofit/>
          </a:bodyPr>
          <a:lstStyle/>
          <a:p>
            <a:r>
              <a:rPr lang="ro-RO" sz="2400" b="1" dirty="0"/>
              <a:t>ACADEMIA DE ȘTIINȚE AGRICOLE ȘI SILVICE </a:t>
            </a:r>
            <a:endParaRPr lang="en-US" sz="2400" b="1" dirty="0"/>
          </a:p>
          <a:p>
            <a:r>
              <a:rPr lang="ro-RO" sz="2400" b="1" dirty="0"/>
              <a:t>“</a:t>
            </a:r>
            <a:r>
              <a:rPr lang="ro-RO" sz="2400" b="1" i="1" dirty="0"/>
              <a:t>GHEORGHE IONESCU ȘIȘEȘTI</a:t>
            </a:r>
            <a:r>
              <a:rPr lang="en-US" sz="2400" b="1" dirty="0"/>
              <a:t>”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656064" y="1265381"/>
            <a:ext cx="6108716" cy="619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8058" rtl="0" eaLnBrk="1" latinLnBrk="0" hangingPunct="1">
              <a:lnSpc>
                <a:spcPct val="90000"/>
              </a:lnSpc>
              <a:spcBef>
                <a:spcPts val="1004"/>
              </a:spcBef>
              <a:buFont typeface="Arial" panose="020B0604020202020204" pitchFamily="34" charset="0"/>
              <a:buNone/>
              <a:defRPr sz="24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9029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2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58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8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7086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115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5144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4173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13202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72230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effectLst/>
                <a:ea typeface="Calibri" panose="020F0502020204030204" pitchFamily="34" charset="0"/>
              </a:rPr>
              <a:t>STAȚIUNEA DE CERCETARE DEZVOLTARE PENTRU VITICULTURĂ ȘI VINIFICAȚIE MURFATLAR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5407" y="4259365"/>
            <a:ext cx="8726666" cy="2506012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o-RO" sz="1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 REZUMAT</a:t>
            </a:r>
            <a:endParaRPr lang="en-US" sz="1800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Scopul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acestei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lucrări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 constat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evaluarea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impactului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pe care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adăugarea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anumitor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adjuvanți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îl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asupra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îmbunătățirii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calității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vinurilor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soiurile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românești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Fetească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Regală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Fetească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Neagră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Mamaia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Acești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adjuvanți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sunt o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drojdie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inactivată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(Longevity Pure Less) – V1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produs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antibacterian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pe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bază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de chitosan (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Bactiless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) – V2. Au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fost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urmăriți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următorii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parametrii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conținutul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polifenoli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totali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oxigenul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dizolvat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din vin,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activitatea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antioxidantă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proprietățile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organoleptice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comparare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au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fost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folosite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vinuri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martor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tratate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doar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cu SO2. S-a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observat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faptul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că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produsul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pe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bază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drojdii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inactivate a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dus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scăderea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semnificativă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oxigenului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dizolvat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din vin, s-a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remarcat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ușoară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descreștere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conținutului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polifenoli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îmbunătățirea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semnificativă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activității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antioxidante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urma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tratării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vinului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produsul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pe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bază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de chitosan.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Produsele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aplicate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au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avut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un impact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pozitiv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asupra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calității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vinurilor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analizate</a:t>
            </a:r>
            <a:r>
              <a:rPr lang="en-US" sz="1400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27326" y="14484489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04481" y="14484489"/>
            <a:ext cx="58571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CONFERINTA ANIVERSARA ICAR</a:t>
            </a:r>
            <a:r>
              <a:rPr lang="ro-RO" sz="2000" b="1" dirty="0"/>
              <a:t> ed. III</a:t>
            </a:r>
            <a:endParaRPr lang="en-US" sz="2000" b="1" dirty="0"/>
          </a:p>
          <a:p>
            <a:pPr algn="ctr"/>
            <a:r>
              <a:rPr lang="en-US" sz="2000" b="1" dirty="0" err="1"/>
              <a:t>Bucuresti</a:t>
            </a:r>
            <a:r>
              <a:rPr lang="en-US" sz="2000" b="1" dirty="0"/>
              <a:t>, 30 </a:t>
            </a:r>
            <a:r>
              <a:rPr lang="en-US" sz="2000" b="1" dirty="0" err="1"/>
              <a:t>mai</a:t>
            </a:r>
            <a:r>
              <a:rPr lang="en-US" sz="2000" b="1" dirty="0"/>
              <a:t> 2024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55407" y="6925003"/>
            <a:ext cx="8726666" cy="4937760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1400" dirty="0">
              <a:latin typeface="+mn-lt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55409" y="12080874"/>
            <a:ext cx="8726666" cy="2237932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449229" y="6965774"/>
            <a:ext cx="2310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REZULTATE </a:t>
            </a:r>
            <a:r>
              <a:rPr lang="ro-RO" b="1" dirty="0"/>
              <a:t>ȘI DISCUȚII</a:t>
            </a:r>
            <a:endParaRPr lang="en-US" sz="20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2391423-1E8D-F72A-99B2-6368274D08F7}"/>
              </a:ext>
            </a:extLst>
          </p:cNvPr>
          <p:cNvSpPr txBox="1"/>
          <p:nvPr/>
        </p:nvSpPr>
        <p:spPr>
          <a:xfrm>
            <a:off x="318545" y="7349016"/>
            <a:ext cx="388010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o-RO" sz="1400" b="0" i="0" dirty="0">
                <a:solidFill>
                  <a:srgbClr val="0D0D0D"/>
                </a:solidFill>
                <a:effectLst/>
                <a:latin typeface="+mn-lt"/>
              </a:rPr>
              <a:t>Conținutul de </a:t>
            </a:r>
            <a:r>
              <a:rPr lang="ro-RO" sz="1400" b="1" i="0" dirty="0">
                <a:solidFill>
                  <a:srgbClr val="0D0D0D"/>
                </a:solidFill>
                <a:effectLst/>
                <a:latin typeface="+mn-lt"/>
              </a:rPr>
              <a:t>oxigen dizolvat </a:t>
            </a:r>
            <a:r>
              <a:rPr lang="ro-RO" sz="1400" b="0" i="0" dirty="0">
                <a:solidFill>
                  <a:srgbClr val="0D0D0D"/>
                </a:solidFill>
                <a:effectLst/>
                <a:latin typeface="+mn-lt"/>
              </a:rPr>
              <a:t>a scăzut treptat în primele 3 luni pentru soiul de vin alb și mult mai rapid pentru soiurile de vin roșu. </a:t>
            </a:r>
            <a:r>
              <a:rPr lang="en-US" sz="1400" b="0" i="0" dirty="0">
                <a:solidFill>
                  <a:srgbClr val="0D0D0D"/>
                </a:solidFill>
                <a:effectLst/>
                <a:latin typeface="+mn-lt"/>
              </a:rPr>
              <a:t>Variant</a:t>
            </a:r>
            <a:r>
              <a:rPr lang="ro-RO" sz="1400" b="0" i="0" dirty="0">
                <a:solidFill>
                  <a:srgbClr val="0D0D0D"/>
                </a:solidFill>
                <a:effectLst/>
                <a:latin typeface="+mn-lt"/>
              </a:rPr>
              <a:t>a</a:t>
            </a:r>
            <a:r>
              <a:rPr lang="en-US" sz="1400" b="0" i="0" dirty="0">
                <a:solidFill>
                  <a:srgbClr val="0D0D0D"/>
                </a:solidFill>
                <a:effectLst/>
                <a:latin typeface="+mn-lt"/>
              </a:rPr>
              <a:t> 2</a:t>
            </a:r>
            <a:r>
              <a:rPr lang="ro-RO" sz="1400" b="0" i="0" dirty="0">
                <a:solidFill>
                  <a:srgbClr val="0D0D0D"/>
                </a:solidFill>
                <a:effectLst/>
                <a:latin typeface="+mn-lt"/>
              </a:rPr>
              <a:t> a întregistrat un conținut semnificativ mai redus pentru cele 3 soiuri studiate.</a:t>
            </a:r>
            <a:r>
              <a:rPr lang="en-US" sz="1400" b="0" i="0" dirty="0">
                <a:solidFill>
                  <a:srgbClr val="0D0D0D"/>
                </a:solidFill>
                <a:effectLst/>
                <a:latin typeface="+mn-lt"/>
              </a:rPr>
              <a:t> </a:t>
            </a:r>
            <a:endParaRPr lang="ro-RO" sz="1400" b="0" i="0" dirty="0">
              <a:solidFill>
                <a:srgbClr val="0D0D0D"/>
              </a:solidFill>
              <a:effectLst/>
              <a:latin typeface="+mn-lt"/>
            </a:endParaRPr>
          </a:p>
          <a:p>
            <a:pPr algn="just"/>
            <a:endParaRPr lang="ro-RO" sz="1400" b="0" i="0" dirty="0">
              <a:solidFill>
                <a:srgbClr val="0D0D0D"/>
              </a:solidFill>
              <a:effectLst/>
              <a:latin typeface="+mn-lt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5B8C8FE-9F7B-3456-8129-D51AA484D6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8031" y="7014477"/>
            <a:ext cx="4377073" cy="149017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F8FADDD-D8E8-5843-7752-72FF1DAC26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495" y="8638015"/>
            <a:ext cx="4243225" cy="149017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EB81D32-29F3-5C03-3498-2C1230026E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1873" y="10159149"/>
            <a:ext cx="4226219" cy="169651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9DE7C097-239C-D691-B52D-AE314B600E9C}"/>
              </a:ext>
            </a:extLst>
          </p:cNvPr>
          <p:cNvSpPr txBox="1"/>
          <p:nvPr/>
        </p:nvSpPr>
        <p:spPr>
          <a:xfrm>
            <a:off x="4784611" y="8894493"/>
            <a:ext cx="4068440" cy="1004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Adăugarea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produsului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pe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bază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drojdii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inactivate a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dus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la o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scădere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semnificativă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conținutului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400" b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polifenoli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vinul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alb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peste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25%)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la o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scădere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moderată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vinurile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roșii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aproximativ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10%).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71C5439-C5B1-952B-B1E0-9E10F9D37C32}"/>
              </a:ext>
            </a:extLst>
          </p:cNvPr>
          <p:cNvSpPr txBox="1"/>
          <p:nvPr/>
        </p:nvSpPr>
        <p:spPr>
          <a:xfrm>
            <a:off x="533400" y="10418903"/>
            <a:ext cx="3840480" cy="1234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o-RO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În ceea ce privește </a:t>
            </a:r>
            <a:r>
              <a:rPr lang="en-US" sz="1400" b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activitate</a:t>
            </a:r>
            <a:r>
              <a:rPr lang="ro-RO" sz="1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antioxidantă</a:t>
            </a:r>
            <a:r>
              <a:rPr lang="ro-RO" sz="1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(pentru vinurile roșii s-a efectuat diluție 1:10), v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arianta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tratată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cu chitosan a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prezentat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creșteri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semnificative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ale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activității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antioxidante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toate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soiurile</a:t>
            </a:r>
            <a:r>
              <a:rPr lang="en-US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studiate</a:t>
            </a:r>
            <a:r>
              <a:rPr lang="ro-RO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CA4B551-A8FD-0CF2-082E-C8296A482F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449" y="397845"/>
            <a:ext cx="1536477" cy="129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149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669</TotalTime>
  <Words>452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CERCETĂRI PRIVIND ÎMBUNĂTĂȚIREA CALITĂȚII VINURILOR DIN SOIURI AUTOHTONE CULTIVATE ÎN CENTRUL VITICOL MURFATLAR Iulia Cristina Ciobanu, Victoria Artem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TITLUL</dc:title>
  <dc:creator>admin</dc:creator>
  <cp:lastModifiedBy>aurel.badiu</cp:lastModifiedBy>
  <cp:revision>24</cp:revision>
  <dcterms:created xsi:type="dcterms:W3CDTF">2024-02-27T07:52:51Z</dcterms:created>
  <dcterms:modified xsi:type="dcterms:W3CDTF">2024-05-14T06:04:41Z</dcterms:modified>
</cp:coreProperties>
</file>