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7010400" cy="9296400"/>
  <p:defaultTextStyle>
    <a:defPPr>
      <a:defRPr lang="en-US"/>
    </a:defPPr>
    <a:lvl1pPr marL="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2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4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7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9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1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33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05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77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13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8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6" y="7979517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6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50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41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8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8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9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9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6" y="2187426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6" y="2187426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8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2" y="14081085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6" y="14081085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9" y="14081085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207" y="1860786"/>
            <a:ext cx="8867753" cy="1185072"/>
          </a:xfrm>
        </p:spPr>
        <p:txBody>
          <a:bodyPr vert="horz" lIns="0" tIns="45720" rIns="0" bIns="4572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ro-RO" sz="3000" b="1" dirty="0" smtClean="0">
                <a:latin typeface="+mn-lt"/>
              </a:rPr>
              <a:t>CERCETĂRI PRIVIND COMPORTAREA SOIURILOR DE VIŢĂ DE VIE COLUMNA ŞI MAMAIA ÎN CONDIŢIILE CLIMATICE DIN NORD</a:t>
            </a:r>
            <a:r>
              <a:rPr lang="en-US" sz="3000" b="1" dirty="0" smtClean="0">
                <a:latin typeface="+mn-lt"/>
              </a:rPr>
              <a:t>-ESTUL </a:t>
            </a:r>
            <a:r>
              <a:rPr lang="en-US" sz="3000" b="1" dirty="0">
                <a:latin typeface="+mn-lt"/>
              </a:rPr>
              <a:t>ROMÂNIEI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1" y="-73159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>
            <a:cxnSpLocks/>
          </p:cNvCxnSpPr>
          <p:nvPr/>
        </p:nvCxnSpPr>
        <p:spPr>
          <a:xfrm>
            <a:off x="0" y="1743911"/>
            <a:ext cx="9180513" cy="1694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200" y="36123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54071" y="988765"/>
            <a:ext cx="6885385" cy="711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ro-RO" sz="2200" b="1" dirty="0"/>
              <a:t>STAȚIUNEA DE CERCETARE DEZVOLTARE PENTRU VITICULTURĂ ȘI VINIFICAȚIE IAȘI</a:t>
            </a:r>
            <a:endParaRPr lang="en-US" sz="2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1207" y="3924227"/>
            <a:ext cx="8881634" cy="884121"/>
          </a:xfrm>
          <a:prstGeom prst="rect">
            <a:avLst/>
          </a:prstGeom>
          <a:noFill/>
          <a:ln w="19050">
            <a:noFill/>
          </a:ln>
        </p:spPr>
        <p:txBody>
          <a:bodyPr vert="horz" lIns="0" tIns="0" rIns="0" bIns="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În lucrare este prezentat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potenţialul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agroproductiv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al soiurilor de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viţă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-de-vie Columna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Mamaia create/ omologate la SCDVV Murfatlar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studiate în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condiţiile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ecopedologice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ale podgoriei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Iaşi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Rezultatele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obţinute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în perioada 2020 – 2022 confirmă plasticitatea ecologică a soiurilor studiate, ceea ce indică faptul că sunt bine adaptate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pot fi extinse în cultură în arealul viticol Copou </a:t>
            </a:r>
            <a:r>
              <a:rPr lang="ro-RO" sz="16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Iaşi</a:t>
            </a:r>
            <a:r>
              <a:rPr lang="ro-RO" sz="16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1600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0" y="14621376"/>
            <a:ext cx="918051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14519" y="14622144"/>
            <a:ext cx="5857138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>
              <a:lnSpc>
                <a:spcPct val="90000"/>
              </a:lnSpc>
            </a:pPr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91641" y="11651178"/>
            <a:ext cx="8957752" cy="1675605"/>
          </a:xfrm>
          <a:prstGeom prst="rect">
            <a:avLst/>
          </a:prstGeom>
          <a:ln w="15875">
            <a:noFill/>
          </a:ln>
        </p:spPr>
        <p:txBody>
          <a:bodyPr vert="horz" lIns="0" tIns="0" rIns="0" bIns="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14300">
              <a:lnSpc>
                <a:spcPct val="95000"/>
              </a:lnSpc>
            </a:pPr>
            <a:r>
              <a:rPr lang="ro-RO" sz="1400" b="1" kern="0" dirty="0">
                <a:latin typeface="+mn-lt"/>
              </a:rPr>
              <a:t>		1. </a:t>
            </a:r>
            <a:r>
              <a:rPr lang="pt-PT" sz="1400" b="1" kern="0" dirty="0">
                <a:latin typeface="+mn-lt"/>
              </a:rPr>
              <a:t>În condiţiile centrului viticol Copou Iaşi, producţia cantitativă de struguri la soiurile Columna şi Mamaia</a:t>
            </a:r>
            <a:r>
              <a:rPr lang="ro-RO" sz="1400" b="1" kern="0" dirty="0">
                <a:latin typeface="+mn-lt"/>
              </a:rPr>
              <a:t> </a:t>
            </a:r>
            <a:r>
              <a:rPr lang="pt-PT" sz="1400" b="1" kern="0" dirty="0">
                <a:latin typeface="+mn-lt"/>
              </a:rPr>
              <a:t>a fost asemănătoare potenţialului biologic cunoscut din preetapa omologării, fiind influenţată de acţiunea factorilor climatici. Calitatea producţiei, apreciată prin greutatea medie a unui strugure, masa a 100 boabe, conţinutul în zaharuri şi aciditatea mustului, a înregistrat valori</a:t>
            </a:r>
            <a:r>
              <a:rPr lang="ro-RO" sz="1400" b="1" kern="0" dirty="0">
                <a:latin typeface="+mn-lt"/>
              </a:rPr>
              <a:t> </a:t>
            </a:r>
            <a:r>
              <a:rPr lang="pt-PT" sz="1400" b="1" kern="0" dirty="0">
                <a:latin typeface="+mn-lt"/>
              </a:rPr>
              <a:t>superioare, comparativ cu soiurile martor.</a:t>
            </a:r>
            <a:endParaRPr lang="en-US" sz="1400" b="1" kern="0" dirty="0">
              <a:latin typeface="+mn-lt"/>
            </a:endParaRPr>
          </a:p>
          <a:p>
            <a:pPr algn="just" defTabSz="114300">
              <a:lnSpc>
                <a:spcPct val="95000"/>
              </a:lnSpc>
            </a:pPr>
            <a:r>
              <a:rPr lang="ro-RO" sz="1400" b="1" kern="0" dirty="0">
                <a:effectLst/>
                <a:latin typeface="+mn-lt"/>
                <a:ea typeface="Times New Roman" panose="02020603050405020304" pitchFamily="18" charset="0"/>
              </a:rPr>
              <a:t>		2. 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Evaluarea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potenţialului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agrobiologic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şi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tehnologic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în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condiţiile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ecopedoclimatice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specifice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confirmă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plasticitatea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ecologică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a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soiurilor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studiate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.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Rezultatele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privind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însuşirile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de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producţie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calitate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şi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rezistenţă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la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factorii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abiotici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şi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biotici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obţinute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în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cei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trei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ani de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studiu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susţin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promovarea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cultivării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soiurilor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Columna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şi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Mamaia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în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arealul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centrului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viticol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Copou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latin typeface="+mn-lt"/>
                <a:ea typeface="Times New Roman" panose="02020603050405020304" pitchFamily="18" charset="0"/>
              </a:rPr>
              <a:t>Iaşi</a:t>
            </a:r>
            <a:r>
              <a:rPr lang="en-US" sz="1400" b="1" kern="0" dirty="0"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en-US" sz="1400" b="1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2657" y="13711155"/>
            <a:ext cx="8957752" cy="794708"/>
          </a:xfrm>
          <a:prstGeom prst="rect">
            <a:avLst/>
          </a:prstGeom>
          <a:ln w="9525">
            <a:noFill/>
          </a:ln>
        </p:spPr>
        <p:txBody>
          <a:bodyPr vert="horz" lIns="0" tIns="0" rIns="0" bIns="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85000"/>
              </a:lnSpc>
            </a:pPr>
            <a:r>
              <a:rPr lang="en-US" sz="1400" dirty="0">
                <a:latin typeface="+mn-lt"/>
                <a:ea typeface="Times New Roman" panose="02020603050405020304" pitchFamily="18" charset="0"/>
              </a:rPr>
              <a:t>Irimia </a:t>
            </a:r>
            <a:r>
              <a:rPr lang="en-US" sz="1400" dirty="0" err="1">
                <a:latin typeface="+mn-lt"/>
                <a:ea typeface="Times New Roman" panose="02020603050405020304" pitchFamily="18" charset="0"/>
              </a:rPr>
              <a:t>LM</a:t>
            </a:r>
            <a:r>
              <a:rPr lang="en-US" sz="1400" dirty="0"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latin typeface="+mn-lt"/>
                <a:ea typeface="Times New Roman" panose="02020603050405020304" pitchFamily="18" charset="0"/>
              </a:rPr>
              <a:t>Patriche</a:t>
            </a:r>
            <a:r>
              <a:rPr lang="en-US" sz="1400" dirty="0">
                <a:latin typeface="+mn-lt"/>
                <a:ea typeface="Times New Roman" panose="02020603050405020304" pitchFamily="18" charset="0"/>
              </a:rPr>
              <a:t> CV, </a:t>
            </a:r>
            <a:r>
              <a:rPr lang="en-US" sz="1400" dirty="0" err="1">
                <a:latin typeface="+mn-lt"/>
                <a:ea typeface="Times New Roman" panose="02020603050405020304" pitchFamily="18" charset="0"/>
              </a:rPr>
              <a:t>Murariu</a:t>
            </a:r>
            <a:r>
              <a:rPr lang="en-US" sz="1400" dirty="0">
                <a:latin typeface="+mn-lt"/>
                <a:ea typeface="Times New Roman" panose="02020603050405020304" pitchFamily="18" charset="0"/>
              </a:rPr>
              <a:t> OC (</a:t>
            </a:r>
            <a:r>
              <a:rPr lang="en-US" sz="1400" dirty="0" err="1">
                <a:latin typeface="+mn-lt"/>
                <a:ea typeface="Times New Roman" panose="02020603050405020304" pitchFamily="18" charset="0"/>
              </a:rPr>
              <a:t>2018b</a:t>
            </a:r>
            <a:r>
              <a:rPr lang="en-US" sz="1400" dirty="0">
                <a:latin typeface="+mn-lt"/>
                <a:ea typeface="Times New Roman" panose="02020603050405020304" pitchFamily="18" charset="0"/>
              </a:rPr>
              <a:t>). The impact of climate change on viticultural potential and wine grape varieties of a temperate wine growing region. Applied Ecology and Environmental </a:t>
            </a:r>
            <a:r>
              <a:rPr lang="en-US" sz="1400" dirty="0" err="1">
                <a:latin typeface="+mn-lt"/>
                <a:ea typeface="Times New Roman" panose="02020603050405020304" pitchFamily="18" charset="0"/>
              </a:rPr>
              <a:t>Researsch</a:t>
            </a:r>
            <a:r>
              <a:rPr lang="en-US" sz="1400" dirty="0">
                <a:latin typeface="+mn-lt"/>
                <a:ea typeface="Times New Roman" panose="02020603050405020304" pitchFamily="18" charset="0"/>
              </a:rPr>
              <a:t> 16:2663-2680. </a:t>
            </a:r>
            <a:endParaRPr lang="ro-RO" sz="1400" dirty="0"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85000"/>
              </a:lnSpc>
            </a:pPr>
            <a:r>
              <a:rPr lang="en-US" sz="1400" kern="0" dirty="0" err="1">
                <a:latin typeface="+mn-lt"/>
                <a:ea typeface="Times New Roman" panose="02020603050405020304" pitchFamily="18" charset="0"/>
              </a:rPr>
              <a:t>Zaldea</a:t>
            </a:r>
            <a:r>
              <a:rPr lang="en-US" sz="1400" kern="0" dirty="0">
                <a:latin typeface="+mn-lt"/>
                <a:ea typeface="Times New Roman" panose="02020603050405020304" pitchFamily="18" charset="0"/>
              </a:rPr>
              <a:t> G., Nechita A., Damian D., </a:t>
            </a:r>
            <a:r>
              <a:rPr lang="en-US" sz="1400" kern="0" dirty="0" err="1">
                <a:latin typeface="+mn-lt"/>
                <a:ea typeface="Times New Roman" panose="02020603050405020304" pitchFamily="18" charset="0"/>
              </a:rPr>
              <a:t>Ghiur</a:t>
            </a:r>
            <a:r>
              <a:rPr lang="en-US" sz="1400" kern="0" dirty="0">
                <a:latin typeface="+mn-lt"/>
                <a:ea typeface="Times New Roman" panose="02020603050405020304" pitchFamily="18" charset="0"/>
              </a:rPr>
              <a:t> D.A., </a:t>
            </a:r>
            <a:r>
              <a:rPr lang="en-US" sz="1400" kern="0" dirty="0" err="1">
                <a:latin typeface="+mn-lt"/>
                <a:ea typeface="Times New Roman" panose="02020603050405020304" pitchFamily="18" charset="0"/>
              </a:rPr>
              <a:t>Cotea</a:t>
            </a:r>
            <a:r>
              <a:rPr lang="en-US" sz="1400" kern="0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latin typeface="+mn-lt"/>
                <a:ea typeface="Times New Roman" panose="02020603050405020304" pitchFamily="18" charset="0"/>
              </a:rPr>
              <a:t>V.V</a:t>
            </a:r>
            <a:r>
              <a:rPr lang="en-US" sz="1400" kern="0" dirty="0">
                <a:latin typeface="+mn-lt"/>
                <a:ea typeface="Times New Roman" panose="02020603050405020304" pitchFamily="18" charset="0"/>
              </a:rPr>
              <a:t>, 2021. Climate changes in recent decades, the evolution of the drought phenomenon and their influence on vineyards in north-eastern Romania. Not Bot Horti </a:t>
            </a:r>
            <a:r>
              <a:rPr lang="en-US" sz="1400" kern="0" dirty="0" err="1">
                <a:latin typeface="+mn-lt"/>
                <a:ea typeface="Times New Roman" panose="02020603050405020304" pitchFamily="18" charset="0"/>
              </a:rPr>
              <a:t>Agrobo</a:t>
            </a:r>
            <a:r>
              <a:rPr lang="en-US" sz="1400" kern="0" dirty="0">
                <a:latin typeface="+mn-lt"/>
                <a:ea typeface="Times New Roman" panose="02020603050405020304" pitchFamily="18" charset="0"/>
              </a:rPr>
              <a:t>, vol 49(4) 12448.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207" y="4902629"/>
            <a:ext cx="2602764" cy="3385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2200" b="1" dirty="0"/>
              <a:t>REZULTATE ȘI DISCUȚII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57" y="13425849"/>
            <a:ext cx="245342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918058">
              <a:lnSpc>
                <a:spcPct val="90000"/>
              </a:lnSpc>
              <a:spcBef>
                <a:spcPct val="0"/>
              </a:spcBef>
            </a:pPr>
            <a:r>
              <a:rPr lang="en-US" b="1" dirty="0" err="1">
                <a:latin typeface="+mj-lt"/>
                <a:ea typeface="+mj-ea"/>
                <a:cs typeface="+mj-cs"/>
              </a:rPr>
              <a:t>BIBLIOGRAFIE</a:t>
            </a:r>
            <a:r>
              <a:rPr lang="ro-RO" b="1" dirty="0">
                <a:latin typeface="+mj-lt"/>
                <a:ea typeface="+mj-ea"/>
                <a:cs typeface="+mj-cs"/>
              </a:rPr>
              <a:t> SELECTIVĂ</a:t>
            </a:r>
            <a:endParaRPr lang="en-US" b="1" dirty="0"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F3448D-9DD1-E837-FA57-A011400CA6BE}"/>
              </a:ext>
            </a:extLst>
          </p:cNvPr>
          <p:cNvSpPr/>
          <p:nvPr/>
        </p:nvSpPr>
        <p:spPr>
          <a:xfrm>
            <a:off x="118099" y="11282378"/>
            <a:ext cx="1254254" cy="3385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o-RO" sz="2200" b="1" dirty="0"/>
              <a:t>CONCLUZII</a:t>
            </a:r>
            <a:endParaRPr lang="en-US" sz="22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0377BF-EC4D-5122-9461-9334922A6708}"/>
              </a:ext>
            </a:extLst>
          </p:cNvPr>
          <p:cNvSpPr/>
          <p:nvPr/>
        </p:nvSpPr>
        <p:spPr>
          <a:xfrm>
            <a:off x="124786" y="3564596"/>
            <a:ext cx="1149995" cy="3385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2200" b="1" dirty="0" err="1"/>
              <a:t>REZU</a:t>
            </a:r>
            <a:r>
              <a:rPr lang="ro-RO" sz="2200" b="1" dirty="0"/>
              <a:t>MAT</a:t>
            </a:r>
            <a:endParaRPr lang="en-US" sz="2200" b="1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CDECDF4-CB92-94AA-E4BA-5F8EFEDBB8A2}"/>
              </a:ext>
            </a:extLst>
          </p:cNvPr>
          <p:cNvSpPr txBox="1">
            <a:spLocks/>
          </p:cNvSpPr>
          <p:nvPr/>
        </p:nvSpPr>
        <p:spPr>
          <a:xfrm>
            <a:off x="97980" y="3007460"/>
            <a:ext cx="8981629" cy="559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DAMIAN </a:t>
            </a:r>
            <a:r>
              <a:rPr lang="en-US" sz="1800" b="1" i="1" kern="0" dirty="0" err="1">
                <a:effectLst/>
                <a:latin typeface="+mn-lt"/>
                <a:ea typeface="Times New Roman" panose="02020603050405020304" pitchFamily="18" charset="0"/>
              </a:rPr>
              <a:t>DOINA</a:t>
            </a: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b="1" i="1" kern="0" dirty="0" err="1">
                <a:effectLst/>
                <a:latin typeface="+mn-lt"/>
                <a:ea typeface="Times New Roman" panose="02020603050405020304" pitchFamily="18" charset="0"/>
              </a:rPr>
              <a:t>ZALDEA</a:t>
            </a: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 GABI, ALEXANDRU LULU </a:t>
            </a:r>
            <a:r>
              <a:rPr lang="en-US" sz="1800" b="1" i="1" kern="0" dirty="0" err="1">
                <a:effectLst/>
                <a:latin typeface="+mn-lt"/>
                <a:ea typeface="Times New Roman" panose="02020603050405020304" pitchFamily="18" charset="0"/>
              </a:rPr>
              <a:t>CĂTĂLIN</a:t>
            </a: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, FILIMON ROXANA,  </a:t>
            </a:r>
            <a:endParaRPr lang="ro-RO" sz="1800" b="1" i="1" kern="0" dirty="0">
              <a:effectLst/>
              <a:latin typeface="+mn-lt"/>
              <a:ea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NECHITA </a:t>
            </a:r>
            <a:r>
              <a:rPr lang="en-US" sz="1800" b="1" i="1" kern="0" dirty="0" err="1">
                <a:effectLst/>
                <a:latin typeface="+mn-lt"/>
                <a:ea typeface="Times New Roman" panose="02020603050405020304" pitchFamily="18" charset="0"/>
              </a:rPr>
              <a:t>ANCUŢA</a:t>
            </a: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,</a:t>
            </a:r>
            <a:r>
              <a:rPr lang="en-US" sz="1800" b="1" i="1" kern="0" baseline="300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i="1" kern="0" dirty="0">
                <a:effectLst/>
                <a:latin typeface="+mn-lt"/>
                <a:ea typeface="Times New Roman" panose="02020603050405020304" pitchFamily="18" charset="0"/>
              </a:rPr>
              <a:t>FILIMON </a:t>
            </a:r>
            <a:r>
              <a:rPr lang="en-US" sz="1800" b="1" i="1" kern="0" dirty="0" err="1">
                <a:effectLst/>
                <a:latin typeface="+mn-lt"/>
                <a:ea typeface="Times New Roman" panose="02020603050405020304" pitchFamily="18" charset="0"/>
              </a:rPr>
              <a:t>RĂZVAN</a:t>
            </a:r>
            <a:endParaRPr lang="en-US" sz="3200" b="1" dirty="0"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BAB9D6-EBF8-65A3-983D-34A08CD74981}"/>
              </a:ext>
            </a:extLst>
          </p:cNvPr>
          <p:cNvSpPr txBox="1"/>
          <p:nvPr/>
        </p:nvSpPr>
        <p:spPr>
          <a:xfrm>
            <a:off x="3894251" y="7299451"/>
            <a:ext cx="5185358" cy="5816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err="1">
                <a:effectLst/>
                <a:ea typeface="Times New Roman" panose="02020603050405020304" pitchFamily="18" charset="0"/>
              </a:rPr>
              <a:t>Principalele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însuşiri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agrobiologice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şi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tehnologice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ale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soiurilor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Columna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Mamaia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comparativ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cu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soiurile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Times New Roman" panose="02020603050405020304" pitchFamily="18" charset="0"/>
              </a:rPr>
              <a:t>martor</a:t>
            </a:r>
            <a:r>
              <a:rPr lang="en-US" sz="1400" b="1" dirty="0">
                <a:effectLst/>
                <a:ea typeface="Times New Roman" panose="02020603050405020304" pitchFamily="18" charset="0"/>
              </a:rPr>
              <a:t> </a:t>
            </a:r>
            <a:endParaRPr lang="ro-RO" sz="1400" b="1" dirty="0">
              <a:effectLst/>
              <a:ea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US" sz="1400" b="1" kern="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1400" b="1" kern="0" dirty="0" err="1">
                <a:effectLst/>
                <a:ea typeface="Times New Roman" panose="02020603050405020304" pitchFamily="18" charset="0"/>
              </a:rPr>
              <a:t>valori</a:t>
            </a:r>
            <a:r>
              <a:rPr lang="en-US" sz="14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kern="0" dirty="0" err="1">
                <a:effectLst/>
                <a:ea typeface="Times New Roman" panose="02020603050405020304" pitchFamily="18" charset="0"/>
              </a:rPr>
              <a:t>medii</a:t>
            </a:r>
            <a:r>
              <a:rPr lang="en-US" sz="1400" b="1" kern="0" dirty="0">
                <a:effectLst/>
                <a:ea typeface="Times New Roman" panose="02020603050405020304" pitchFamily="18" charset="0"/>
              </a:rPr>
              <a:t> 2020 – 2022)</a:t>
            </a:r>
            <a:endParaRPr 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CCD6AE-32E0-CDB2-A881-7B13CAEC7371}"/>
              </a:ext>
            </a:extLst>
          </p:cNvPr>
          <p:cNvSpPr txBox="1"/>
          <p:nvPr/>
        </p:nvSpPr>
        <p:spPr>
          <a:xfrm>
            <a:off x="100905" y="5269579"/>
            <a:ext cx="8908056" cy="21344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457200">
              <a:lnSpc>
                <a:spcPct val="95000"/>
              </a:lnSpc>
            </a:pPr>
            <a:r>
              <a:rPr lang="pt-PT" sz="1400" kern="0" dirty="0"/>
              <a:t>Schimbările climatice determină modificări majore atât în ​​distribuţia spaţială a arealelor viticole, cât şi asupra favorabilităţii de cultură pentru soiurile de viţă de vie. Studii recente au evidenţiat deplasarea zonei de favorabilitate a cultivării viei spre nordul ţării, creşterea pretabilităţii de cultură a soiurilor roşii, precum şi modificări ale potenţialului productiv al soiurilor (Irimia L.M. ş.a, 2018; Zaldea G ş.a, 2021).</a:t>
            </a:r>
            <a:endParaRPr lang="ro-RO" sz="1400" kern="0" dirty="0"/>
          </a:p>
          <a:p>
            <a:pPr algn="just" defTabSz="457200">
              <a:lnSpc>
                <a:spcPct val="95000"/>
              </a:lnSpc>
            </a:pPr>
            <a:endParaRPr lang="ro-RO" sz="300" kern="0" dirty="0"/>
          </a:p>
          <a:p>
            <a:pPr algn="just">
              <a:lnSpc>
                <a:spcPct val="95000"/>
              </a:lnSpc>
            </a:pPr>
            <a:r>
              <a:rPr lang="pt-PT" sz="1400" kern="0" dirty="0">
                <a:effectLst/>
                <a:ea typeface="Times New Roman" panose="02020603050405020304" pitchFamily="18" charset="0"/>
              </a:rPr>
              <a:t>Factorii climatici fluctuanţi, înregistraţi în centrul viticol Copou Iaşi</a:t>
            </a:r>
            <a:r>
              <a:rPr lang="ro-RO" sz="1400" kern="0" dirty="0">
                <a:effectLst/>
                <a:ea typeface="Times New Roman" panose="02020603050405020304" pitchFamily="18" charset="0"/>
              </a:rPr>
              <a:t> în </a:t>
            </a:r>
            <a:r>
              <a:rPr lang="pt-PT" sz="1400" kern="0" dirty="0">
                <a:effectLst/>
                <a:ea typeface="Times New Roman" panose="02020603050405020304" pitchFamily="18" charset="0"/>
              </a:rPr>
              <a:t>perioada 2020 – 2022, au permis soiurilor pentru struguri de vin Columna şi Mamaia să parcurgă toate fenofazele specifice perioadei de vegetaţie activă</a:t>
            </a:r>
            <a:r>
              <a:rPr lang="ro-RO" sz="1400" kern="0" dirty="0">
                <a:effectLst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95000"/>
              </a:lnSpc>
            </a:pPr>
            <a:endParaRPr lang="ro-RO" sz="300" kern="0" dirty="0">
              <a:ea typeface="Times New Roman" panose="02020603050405020304" pitchFamily="18" charset="0"/>
            </a:endParaRPr>
          </a:p>
          <a:p>
            <a:pPr algn="just">
              <a:lnSpc>
                <a:spcPct val="95000"/>
              </a:lnSpc>
            </a:pPr>
            <a:r>
              <a:rPr lang="pt-PT" sz="1400" kern="0" dirty="0">
                <a:ea typeface="Times New Roman" panose="02020603050405020304" pitchFamily="18" charset="0"/>
              </a:rPr>
              <a:t>Valorile elementelor ce definesc fertilitatea şi productivitatea unui soi au relevat faptul că acestea au asimilat favorabil condiţiile de mediu</a:t>
            </a:r>
            <a:r>
              <a:rPr lang="ro-RO" sz="1400" kern="0" dirty="0">
                <a:ea typeface="Times New Roman" panose="02020603050405020304" pitchFamily="18" charset="0"/>
              </a:rPr>
              <a:t>.</a:t>
            </a:r>
            <a:r>
              <a:rPr lang="pt-PT" sz="1400" kern="0" dirty="0">
                <a:ea typeface="Times New Roman" panose="02020603050405020304" pitchFamily="18" charset="0"/>
              </a:rPr>
              <a:t> </a:t>
            </a:r>
            <a:r>
              <a:rPr lang="ro-RO" sz="1400" kern="0" dirty="0">
                <a:ea typeface="Times New Roman" panose="02020603050405020304" pitchFamily="18" charset="0"/>
              </a:rPr>
              <a:t>Astfel, p</a:t>
            </a:r>
            <a:r>
              <a:rPr lang="en-US" sz="1400" kern="0" dirty="0" err="1"/>
              <a:t>rocentul</a:t>
            </a:r>
            <a:r>
              <a:rPr lang="en-US" sz="1400" kern="0" dirty="0"/>
              <a:t> de </a:t>
            </a:r>
            <a:r>
              <a:rPr lang="en-US" sz="1400" kern="0" dirty="0" err="1"/>
              <a:t>lăstari</a:t>
            </a:r>
            <a:r>
              <a:rPr lang="en-US" sz="1400" kern="0" dirty="0"/>
              <a:t> </a:t>
            </a:r>
            <a:r>
              <a:rPr lang="en-US" sz="1400" kern="0" dirty="0" err="1"/>
              <a:t>fertil</a:t>
            </a:r>
            <a:r>
              <a:rPr lang="ro-RO" sz="1400" kern="0" dirty="0"/>
              <a:t>i</a:t>
            </a:r>
            <a:r>
              <a:rPr lang="en-US" sz="1400" kern="0" dirty="0"/>
              <a:t> a </a:t>
            </a:r>
            <a:r>
              <a:rPr lang="en-US" sz="1400" kern="0" dirty="0" err="1"/>
              <a:t>avut</a:t>
            </a:r>
            <a:r>
              <a:rPr lang="en-US" sz="1400" kern="0" dirty="0"/>
              <a:t> </a:t>
            </a:r>
            <a:r>
              <a:rPr lang="en-US" sz="1400" kern="0" dirty="0" err="1"/>
              <a:t>valori</a:t>
            </a:r>
            <a:r>
              <a:rPr lang="en-US" sz="1400" kern="0" dirty="0"/>
              <a:t>, </a:t>
            </a:r>
            <a:r>
              <a:rPr lang="en-US" sz="1400" kern="0" dirty="0" err="1"/>
              <a:t>în</a:t>
            </a:r>
            <a:r>
              <a:rPr lang="en-US" sz="1400" kern="0" dirty="0"/>
              <a:t> </a:t>
            </a:r>
            <a:r>
              <a:rPr lang="en-US" sz="1400" kern="0" dirty="0" err="1"/>
              <a:t>medie</a:t>
            </a:r>
            <a:r>
              <a:rPr lang="en-US" sz="1400" kern="0" dirty="0"/>
              <a:t>, de 91% la </a:t>
            </a:r>
            <a:r>
              <a:rPr lang="en-US" sz="1400" kern="0" dirty="0" err="1"/>
              <a:t>Columna</a:t>
            </a:r>
            <a:r>
              <a:rPr lang="en-US" sz="1400" kern="0" dirty="0"/>
              <a:t>, 95% la </a:t>
            </a:r>
            <a:r>
              <a:rPr lang="en-US" sz="1400" kern="0" dirty="0" err="1"/>
              <a:t>Fetească</a:t>
            </a:r>
            <a:r>
              <a:rPr lang="en-US" sz="1400" kern="0" dirty="0"/>
              <a:t> </a:t>
            </a:r>
            <a:r>
              <a:rPr lang="en-US" sz="1400" kern="0" dirty="0" err="1"/>
              <a:t>regală</a:t>
            </a:r>
            <a:r>
              <a:rPr lang="en-US" sz="1400" kern="0" dirty="0"/>
              <a:t> </a:t>
            </a:r>
            <a:r>
              <a:rPr lang="en-US" sz="1400" kern="0" dirty="0" err="1"/>
              <a:t>şi</a:t>
            </a:r>
            <a:r>
              <a:rPr lang="en-US" sz="1400" kern="0" dirty="0"/>
              <a:t> </a:t>
            </a:r>
            <a:r>
              <a:rPr lang="en-US" sz="1400" kern="0" dirty="0" err="1"/>
              <a:t>valori</a:t>
            </a:r>
            <a:r>
              <a:rPr lang="en-US" sz="1400" kern="0" dirty="0"/>
              <a:t> </a:t>
            </a:r>
            <a:r>
              <a:rPr lang="en-US" sz="1400" kern="0" dirty="0" err="1"/>
              <a:t>mai</a:t>
            </a:r>
            <a:r>
              <a:rPr lang="en-US" sz="1400" kern="0" dirty="0"/>
              <a:t> </a:t>
            </a:r>
            <a:r>
              <a:rPr lang="en-US" sz="1400" kern="0" dirty="0" err="1"/>
              <a:t>mici</a:t>
            </a:r>
            <a:r>
              <a:rPr lang="en-US" sz="1400" kern="0" dirty="0"/>
              <a:t> la </a:t>
            </a:r>
            <a:r>
              <a:rPr lang="en-US" sz="1400" kern="0" dirty="0" err="1"/>
              <a:t>soiurile</a:t>
            </a:r>
            <a:r>
              <a:rPr lang="en-US" sz="1400" kern="0" dirty="0"/>
              <a:t> </a:t>
            </a:r>
            <a:r>
              <a:rPr lang="en-US" sz="1400" kern="0" dirty="0" err="1"/>
              <a:t>negre</a:t>
            </a:r>
            <a:r>
              <a:rPr lang="ro-RO" sz="1400" kern="0" dirty="0"/>
              <a:t>, respectiv </a:t>
            </a:r>
            <a:r>
              <a:rPr lang="en-US" sz="1400" kern="0" dirty="0"/>
              <a:t>66% la </a:t>
            </a:r>
            <a:r>
              <a:rPr lang="en-US" sz="1400" kern="0" dirty="0" err="1"/>
              <a:t>Mamaia</a:t>
            </a:r>
            <a:r>
              <a:rPr lang="en-US" sz="1400" kern="0" dirty="0"/>
              <a:t> </a:t>
            </a:r>
            <a:r>
              <a:rPr lang="en-US" sz="1400" kern="0" dirty="0" err="1"/>
              <a:t>şi</a:t>
            </a:r>
            <a:r>
              <a:rPr lang="en-US" sz="1400" kern="0" dirty="0"/>
              <a:t> 71% la </a:t>
            </a:r>
            <a:r>
              <a:rPr lang="en-US" sz="1400" kern="0" dirty="0" err="1"/>
              <a:t>Arcaş</a:t>
            </a:r>
            <a:r>
              <a:rPr lang="en-US" sz="1400" kern="0" dirty="0"/>
              <a:t>. </a:t>
            </a:r>
            <a:r>
              <a:rPr lang="en-US" sz="1400" kern="0" dirty="0" err="1"/>
              <a:t>Coeficienţii</a:t>
            </a:r>
            <a:r>
              <a:rPr lang="en-US" sz="1400" kern="0" dirty="0"/>
              <a:t> de </a:t>
            </a:r>
            <a:r>
              <a:rPr lang="en-US" sz="1400" kern="0" dirty="0" err="1"/>
              <a:t>fertilitate</a:t>
            </a:r>
            <a:r>
              <a:rPr lang="en-US" sz="1400" kern="0" dirty="0"/>
              <a:t> </a:t>
            </a:r>
            <a:r>
              <a:rPr lang="en-US" sz="1400" kern="0" dirty="0" err="1"/>
              <a:t>absoluţi</a:t>
            </a:r>
            <a:r>
              <a:rPr lang="en-US" sz="1400" kern="0" dirty="0"/>
              <a:t> au </a:t>
            </a:r>
            <a:r>
              <a:rPr lang="en-US" sz="1400" kern="0" dirty="0" err="1"/>
              <a:t>fost</a:t>
            </a:r>
            <a:r>
              <a:rPr lang="en-US" sz="1400" kern="0" dirty="0"/>
              <a:t> </a:t>
            </a:r>
            <a:r>
              <a:rPr lang="en-US" sz="1400" kern="0" dirty="0" err="1"/>
              <a:t>supraunitari</a:t>
            </a:r>
            <a:r>
              <a:rPr lang="en-US" sz="1400" kern="0" dirty="0"/>
              <a:t> la </a:t>
            </a:r>
            <a:r>
              <a:rPr lang="en-US" sz="1400" kern="0" dirty="0" err="1"/>
              <a:t>toate</a:t>
            </a:r>
            <a:r>
              <a:rPr lang="en-US" sz="1400" kern="0" dirty="0"/>
              <a:t> </a:t>
            </a:r>
            <a:r>
              <a:rPr lang="en-US" sz="1400" kern="0" dirty="0" err="1"/>
              <a:t>soiurile</a:t>
            </a:r>
            <a:r>
              <a:rPr lang="ro-RO" sz="1400" kern="0" dirty="0"/>
              <a:t>.</a:t>
            </a:r>
            <a:endParaRPr lang="ro-RO" sz="1400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60916D-57DB-1062-5FBD-FD1E4DDDA56F}"/>
              </a:ext>
            </a:extLst>
          </p:cNvPr>
          <p:cNvSpPr txBox="1"/>
          <p:nvPr/>
        </p:nvSpPr>
        <p:spPr>
          <a:xfrm>
            <a:off x="111043" y="7508623"/>
            <a:ext cx="3546557" cy="245605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457200">
              <a:lnSpc>
                <a:spcPct val="95000"/>
              </a:lnSpc>
              <a:spcAft>
                <a:spcPts val="600"/>
              </a:spcAft>
            </a:pPr>
            <a:r>
              <a:rPr lang="ro-RO" sz="1400" kern="0" dirty="0">
                <a:effectLst/>
                <a:ea typeface="Times New Roman" panose="02020603050405020304" pitchFamily="18" charset="0"/>
              </a:rPr>
              <a:t>Producția cantitativă și calitativă 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fost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influenţată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acţiunea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factorilor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climatici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corelaţie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cu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specificul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genetic al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fiecărui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soi. </a:t>
            </a:r>
            <a:r>
              <a:rPr lang="ro-RO" sz="1400" kern="0" dirty="0">
                <a:effectLst/>
                <a:ea typeface="Times New Roman" panose="02020603050405020304" pitchFamily="18" charset="0"/>
              </a:rPr>
              <a:t>Producția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efectivă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struguri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la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butuc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fost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mai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mică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la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soiurile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studiate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comparativ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cu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soiurile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locale.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Soiul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martor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Fetească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regală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autorizat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producerea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vinurilor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calitate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podgoria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Iaşi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, 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produs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medie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cei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trei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ani de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studiu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, 5,1 kg/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butuc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producţie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efectivă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ro-RO" sz="1400" kern="0" dirty="0">
                <a:effectLst/>
                <a:ea typeface="Times New Roman" panose="02020603050405020304" pitchFamily="18" charset="0"/>
              </a:rPr>
              <a:t>iar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soiul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Columna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realizat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o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producţie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medie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 de 3,5 kg/</a:t>
            </a:r>
            <a:r>
              <a:rPr lang="en-US" sz="1400" kern="0" dirty="0" err="1">
                <a:effectLst/>
                <a:ea typeface="Times New Roman" panose="02020603050405020304" pitchFamily="18" charset="0"/>
              </a:rPr>
              <a:t>butuc</a:t>
            </a:r>
            <a:r>
              <a:rPr lang="en-US" sz="1400" kern="0" dirty="0">
                <a:effectLst/>
                <a:ea typeface="Times New Roman" panose="02020603050405020304" pitchFamily="18" charset="0"/>
              </a:rPr>
              <a:t>.</a:t>
            </a:r>
            <a:r>
              <a:rPr lang="ro-RO" sz="1400" kern="0" dirty="0"/>
              <a:t> </a:t>
            </a:r>
            <a:r>
              <a:rPr lang="ro-RO" sz="1400" kern="0" dirty="0">
                <a:effectLst/>
                <a:ea typeface="Times New Roman" panose="02020603050405020304" pitchFamily="18" charset="0"/>
              </a:rPr>
              <a:t>Situaţie similară s-a înregistrat şi la soiurile negre Mamaia și Arcaș. </a:t>
            </a:r>
            <a:endParaRPr lang="en-US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4EA0B9-882B-5428-560F-8CDEC5B9C41E}"/>
              </a:ext>
            </a:extLst>
          </p:cNvPr>
          <p:cNvSpPr txBox="1"/>
          <p:nvPr/>
        </p:nvSpPr>
        <p:spPr>
          <a:xfrm>
            <a:off x="97980" y="10135127"/>
            <a:ext cx="3530274" cy="102335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457200">
              <a:lnSpc>
                <a:spcPct val="95000"/>
              </a:lnSpc>
            </a:pPr>
            <a:r>
              <a:rPr lang="ro-RO" sz="1400" kern="0" dirty="0">
                <a:effectLst/>
                <a:ea typeface="Times New Roman" panose="02020603050405020304" pitchFamily="18" charset="0"/>
              </a:rPr>
              <a:t>Calitatea producţiei la Columna şi Mamaia a fost superioară soiurilor martor. Indicii calitativi ai mustului evidenţiază acumulări de peste 200 g/L zaharuri și valori ale acidității totale specifice soiurilor pentru vin.</a:t>
            </a:r>
            <a:endParaRPr lang="en-US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AEA3029-E1CE-13A2-B23C-916FC0C2AE03}"/>
              </a:ext>
            </a:extLst>
          </p:cNvPr>
          <p:cNvSpPr/>
          <p:nvPr/>
        </p:nvSpPr>
        <p:spPr>
          <a:xfrm>
            <a:off x="127326" y="5757816"/>
            <a:ext cx="8925861" cy="50541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">
            <a:extLst>
              <a:ext uri="{FF2B5EF4-FFF2-40B4-BE49-F238E27FC236}">
                <a16:creationId xmlns:a16="http://schemas.microsoft.com/office/drawing/2014/main" id="{D0AF14B0-0148-72E7-AFF7-4C4D1A6B8CF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16000"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231" y="57634"/>
            <a:ext cx="1153415" cy="158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18479709-FDA0-D496-B1A0-716B3A3AC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87985"/>
              </p:ext>
            </p:extLst>
          </p:nvPr>
        </p:nvGraphicFramePr>
        <p:xfrm>
          <a:off x="3894251" y="7885232"/>
          <a:ext cx="5227638" cy="3482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225">
                  <a:extLst>
                    <a:ext uri="{9D8B030D-6E8A-4147-A177-3AD203B41FA5}">
                      <a16:colId xmlns:a16="http://schemas.microsoft.com/office/drawing/2014/main" val="1066816746"/>
                    </a:ext>
                  </a:extLst>
                </a:gridCol>
                <a:gridCol w="2266270">
                  <a:extLst>
                    <a:ext uri="{9D8B030D-6E8A-4147-A177-3AD203B41FA5}">
                      <a16:colId xmlns:a16="http://schemas.microsoft.com/office/drawing/2014/main" val="2731497100"/>
                    </a:ext>
                  </a:extLst>
                </a:gridCol>
                <a:gridCol w="638628">
                  <a:extLst>
                    <a:ext uri="{9D8B030D-6E8A-4147-A177-3AD203B41FA5}">
                      <a16:colId xmlns:a16="http://schemas.microsoft.com/office/drawing/2014/main" val="2970181079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719013100"/>
                    </a:ext>
                  </a:extLst>
                </a:gridCol>
                <a:gridCol w="638628">
                  <a:extLst>
                    <a:ext uri="{9D8B030D-6E8A-4147-A177-3AD203B41FA5}">
                      <a16:colId xmlns:a16="http://schemas.microsoft.com/office/drawing/2014/main" val="2413205612"/>
                    </a:ext>
                  </a:extLst>
                </a:gridCol>
                <a:gridCol w="566058">
                  <a:extLst>
                    <a:ext uri="{9D8B030D-6E8A-4147-A177-3AD203B41FA5}">
                      <a16:colId xmlns:a16="http://schemas.microsoft.com/office/drawing/2014/main" val="1615247902"/>
                    </a:ext>
                  </a:extLst>
                </a:gridCol>
              </a:tblGrid>
              <a:tr h="387275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 dirty="0">
                          <a:effectLst/>
                        </a:rPr>
                        <a:t>Nr. crt</a:t>
                      </a: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 dirty="0">
                          <a:effectLst/>
                        </a:rPr>
                        <a:t>Specificație</a:t>
                      </a: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Columna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err="1">
                          <a:effectLst/>
                        </a:rPr>
                        <a:t>Fetească</a:t>
                      </a:r>
                      <a:r>
                        <a:rPr lang="en-US" sz="1300" kern="100" dirty="0">
                          <a:effectLst/>
                        </a:rPr>
                        <a:t> </a:t>
                      </a:r>
                      <a:r>
                        <a:rPr lang="en-US" sz="1300" kern="100" dirty="0" err="1">
                          <a:effectLst/>
                        </a:rPr>
                        <a:t>regală</a:t>
                      </a:r>
                      <a:r>
                        <a:rPr lang="ro-RO" sz="1300" kern="100" dirty="0">
                          <a:effectLst/>
                        </a:rPr>
                        <a:t> </a:t>
                      </a:r>
                      <a:r>
                        <a:rPr lang="en-US" sz="1300" kern="100" dirty="0">
                          <a:effectLst/>
                        </a:rPr>
                        <a:t>(m</a:t>
                      </a:r>
                      <a:r>
                        <a:rPr lang="ro-RO" sz="1300" kern="100" dirty="0">
                          <a:effectLst/>
                        </a:rPr>
                        <a:t>t</a:t>
                      </a:r>
                      <a:r>
                        <a:rPr lang="en-US" sz="1300" kern="100" dirty="0">
                          <a:effectLst/>
                        </a:rPr>
                        <a:t>)</a:t>
                      </a: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err="1">
                          <a:effectLst/>
                        </a:rPr>
                        <a:t>Mamaia</a:t>
                      </a: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err="1">
                          <a:effectLst/>
                        </a:rPr>
                        <a:t>Arcaș</a:t>
                      </a:r>
                      <a:endParaRPr lang="en-US" sz="1300" kern="100" dirty="0">
                        <a:effectLst/>
                      </a:endParaRPr>
                    </a:p>
                    <a:p>
                      <a:pPr algn="ctr"/>
                      <a:r>
                        <a:rPr lang="en-US" sz="1300" kern="100" dirty="0">
                          <a:effectLst/>
                        </a:rPr>
                        <a:t>(m</a:t>
                      </a:r>
                      <a:r>
                        <a:rPr lang="ro-RO" sz="1300" kern="100" dirty="0">
                          <a:effectLst/>
                        </a:rPr>
                        <a:t>t</a:t>
                      </a:r>
                      <a:r>
                        <a:rPr lang="en-US" sz="1300" kern="100" dirty="0">
                          <a:effectLst/>
                        </a:rPr>
                        <a:t>)</a:t>
                      </a: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extLst>
                  <a:ext uri="{0D108BD9-81ED-4DB2-BD59-A6C34878D82A}">
                    <a16:rowId xmlns:a16="http://schemas.microsoft.com/office/drawing/2014/main" val="2233087822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1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>
                          <a:effectLst/>
                        </a:rPr>
                        <a:t>% de </a:t>
                      </a:r>
                      <a:r>
                        <a:rPr lang="en-US" sz="1350" kern="100" dirty="0" err="1">
                          <a:effectLst/>
                        </a:rPr>
                        <a:t>lăstari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fertili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91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95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66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71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673595969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2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 err="1">
                          <a:effectLst/>
                        </a:rPr>
                        <a:t>Coeficient</a:t>
                      </a:r>
                      <a:r>
                        <a:rPr lang="en-US" sz="1350" kern="100" dirty="0">
                          <a:effectLst/>
                        </a:rPr>
                        <a:t> de </a:t>
                      </a:r>
                      <a:r>
                        <a:rPr lang="en-US" sz="1350" kern="100" dirty="0" err="1">
                          <a:effectLst/>
                        </a:rPr>
                        <a:t>fertilitate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absolut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1,4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1,7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1,1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1,3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1925926638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3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 err="1">
                          <a:effectLst/>
                        </a:rPr>
                        <a:t>Coeficient</a:t>
                      </a:r>
                      <a:r>
                        <a:rPr lang="en-US" sz="1350" kern="100" dirty="0">
                          <a:effectLst/>
                        </a:rPr>
                        <a:t> de </a:t>
                      </a:r>
                      <a:r>
                        <a:rPr lang="en-US" sz="1350" kern="100" dirty="0" err="1">
                          <a:effectLst/>
                        </a:rPr>
                        <a:t>fertilitate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relativ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1,3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1,7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0,6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1,0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2899699285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4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 err="1">
                          <a:effectLst/>
                        </a:rPr>
                        <a:t>Indice</a:t>
                      </a:r>
                      <a:r>
                        <a:rPr lang="en-US" sz="1350" kern="100" dirty="0">
                          <a:effectLst/>
                        </a:rPr>
                        <a:t> de </a:t>
                      </a:r>
                      <a:r>
                        <a:rPr lang="en-US" sz="1350" kern="100" dirty="0" err="1">
                          <a:effectLst/>
                        </a:rPr>
                        <a:t>productivitate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absolut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117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118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167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122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3482795854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5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 err="1">
                          <a:effectLst/>
                        </a:rPr>
                        <a:t>Indice</a:t>
                      </a:r>
                      <a:r>
                        <a:rPr lang="en-US" sz="1350" kern="100" dirty="0">
                          <a:effectLst/>
                        </a:rPr>
                        <a:t> de </a:t>
                      </a:r>
                      <a:r>
                        <a:rPr lang="en-US" sz="1350" kern="100" dirty="0" err="1">
                          <a:effectLst/>
                        </a:rPr>
                        <a:t>productivitate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relativ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164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167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112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105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3003463685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6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 err="1">
                          <a:effectLst/>
                        </a:rPr>
                        <a:t>Producţia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efectivă</a:t>
                      </a:r>
                      <a:r>
                        <a:rPr lang="en-US" sz="1350" kern="100" dirty="0">
                          <a:effectLst/>
                        </a:rPr>
                        <a:t>, kg/</a:t>
                      </a:r>
                      <a:r>
                        <a:rPr lang="en-US" sz="1350" kern="100" dirty="0" err="1">
                          <a:effectLst/>
                        </a:rPr>
                        <a:t>butuc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3,5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5,1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3,1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4,0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890168025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7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>
                          <a:effectLst/>
                        </a:rPr>
                        <a:t>Producţia calculată, t/ha</a:t>
                      </a:r>
                      <a:endParaRPr lang="en-US" sz="135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13,3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19,4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11,8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15,0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1103898902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8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 err="1">
                          <a:effectLst/>
                        </a:rPr>
                        <a:t>Greutatea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ro-RO" sz="1350" kern="100" dirty="0">
                          <a:effectLst/>
                        </a:rPr>
                        <a:t>medie </a:t>
                      </a:r>
                      <a:r>
                        <a:rPr lang="en-US" sz="1350" kern="100" dirty="0" err="1">
                          <a:effectLst/>
                        </a:rPr>
                        <a:t>strugure</a:t>
                      </a:r>
                      <a:r>
                        <a:rPr lang="en-US" sz="1350" kern="100" dirty="0">
                          <a:effectLst/>
                        </a:rPr>
                        <a:t> (g)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76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66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132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97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3412796692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ro-RO" sz="1300" kern="100">
                          <a:effectLst/>
                        </a:rPr>
                        <a:t>9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 dirty="0">
                          <a:effectLst/>
                        </a:rPr>
                        <a:t>Masa a 100 </a:t>
                      </a:r>
                      <a:r>
                        <a:rPr lang="en-US" sz="1350" kern="100" dirty="0" err="1">
                          <a:effectLst/>
                        </a:rPr>
                        <a:t>boabe</a:t>
                      </a:r>
                      <a:r>
                        <a:rPr lang="en-US" sz="1350" kern="100" dirty="0">
                          <a:effectLst/>
                        </a:rPr>
                        <a:t> (g)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165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140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199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111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1229536672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10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>
                          <a:effectLst/>
                        </a:rPr>
                        <a:t>Zaharuri g/L</a:t>
                      </a:r>
                      <a:endParaRPr lang="en-US" sz="135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206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190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211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204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1619277089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11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r>
                        <a:rPr lang="en-US" sz="1350" kern="100">
                          <a:effectLst/>
                        </a:rPr>
                        <a:t>Aciditatea totală g/L C</a:t>
                      </a:r>
                      <a:r>
                        <a:rPr lang="en-US" sz="1350" kern="100" baseline="-25000">
                          <a:effectLst/>
                        </a:rPr>
                        <a:t>4</a:t>
                      </a:r>
                      <a:r>
                        <a:rPr lang="en-US" sz="1350" kern="100">
                          <a:effectLst/>
                        </a:rPr>
                        <a:t>H</a:t>
                      </a:r>
                      <a:r>
                        <a:rPr lang="en-US" sz="1350" kern="100" baseline="-25000">
                          <a:effectLst/>
                        </a:rPr>
                        <a:t>6</a:t>
                      </a:r>
                      <a:r>
                        <a:rPr lang="en-US" sz="1350" kern="100">
                          <a:effectLst/>
                        </a:rPr>
                        <a:t>O</a:t>
                      </a:r>
                      <a:r>
                        <a:rPr lang="en-US" sz="1350" kern="100" baseline="-25000">
                          <a:effectLst/>
                        </a:rPr>
                        <a:t>6</a:t>
                      </a:r>
                      <a:endParaRPr lang="en-US" sz="135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6,7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6,8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5,5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6,7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3797526456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12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50" kern="100">
                          <a:effectLst/>
                        </a:rPr>
                        <a:t>Antociani mg/L</a:t>
                      </a:r>
                      <a:endParaRPr lang="en-US" sz="135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>
                          <a:effectLst/>
                        </a:rPr>
                        <a:t>-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 dirty="0">
                          <a:effectLst/>
                        </a:rPr>
                        <a:t>-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332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677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2759068464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13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50" kern="100">
                          <a:effectLst/>
                        </a:rPr>
                        <a:t>Potenţialul antocianic total</a:t>
                      </a:r>
                      <a:endParaRPr lang="en-US" sz="135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>
                          <a:effectLst/>
                        </a:rPr>
                        <a:t>-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 dirty="0">
                          <a:effectLst/>
                        </a:rPr>
                        <a:t>-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1936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>
                          <a:effectLst/>
                        </a:rPr>
                        <a:t>1965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2501477635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14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50" kern="100">
                          <a:effectLst/>
                        </a:rPr>
                        <a:t>Polifenoli totali, g/L acid galic</a:t>
                      </a:r>
                      <a:endParaRPr lang="en-US" sz="135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>
                          <a:effectLst/>
                        </a:rPr>
                        <a:t>-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 dirty="0">
                          <a:effectLst/>
                        </a:rPr>
                        <a:t>-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0,62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0,73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1919389075"/>
                  </a:ext>
                </a:extLst>
              </a:tr>
              <a:tr h="193638"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>
                          <a:effectLst/>
                        </a:rPr>
                        <a:t>15</a:t>
                      </a:r>
                      <a:endParaRPr lang="en-US" sz="13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50" kern="100" dirty="0" err="1">
                          <a:effectLst/>
                        </a:rPr>
                        <a:t>Indicele</a:t>
                      </a:r>
                      <a:r>
                        <a:rPr lang="en-US" sz="1350" kern="100" dirty="0">
                          <a:effectLst/>
                        </a:rPr>
                        <a:t> </a:t>
                      </a:r>
                      <a:r>
                        <a:rPr lang="en-US" sz="1350" kern="100" dirty="0" err="1">
                          <a:effectLst/>
                        </a:rPr>
                        <a:t>polifenolic</a:t>
                      </a:r>
                      <a:r>
                        <a:rPr lang="en-US" sz="1350" kern="100" dirty="0">
                          <a:effectLst/>
                        </a:rPr>
                        <a:t> total (IPT)</a:t>
                      </a:r>
                      <a:endParaRPr lang="en-US" sz="135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>
                          <a:effectLst/>
                        </a:rPr>
                        <a:t>-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 dirty="0">
                          <a:effectLst/>
                        </a:rPr>
                        <a:t>-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o-RO" sz="1400" kern="100" dirty="0">
                          <a:effectLst/>
                        </a:rPr>
                        <a:t>24,1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kern="100">
                          <a:effectLst/>
                        </a:rPr>
                        <a:t>31,3</a:t>
                      </a:r>
                      <a:r>
                        <a:rPr lang="ro-RO" sz="1400" kern="100">
                          <a:effectLst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17780" marT="0" marB="0"/>
                </a:tc>
                <a:extLst>
                  <a:ext uri="{0D108BD9-81ED-4DB2-BD59-A6C34878D82A}">
                    <a16:rowId xmlns:a16="http://schemas.microsoft.com/office/drawing/2014/main" val="285851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659</TotalTime>
  <Words>713</Words>
  <Application>Microsoft Office PowerPoint</Application>
  <PresentationFormat>Custom</PresentationFormat>
  <Paragraphs>123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CERCETĂRI PRIVIND COMPORTAREA SOIURILOR DE VIŢĂ DE VIE COLUMNA ŞI MAMAIA ÎN CONDIŢIILE CLIMATICE DIN NORD-ESTUL ROMÂNIEI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AurelBadiu</cp:lastModifiedBy>
  <cp:revision>14</cp:revision>
  <dcterms:created xsi:type="dcterms:W3CDTF">2024-02-27T07:52:51Z</dcterms:created>
  <dcterms:modified xsi:type="dcterms:W3CDTF">2024-05-12T02:41:57Z</dcterms:modified>
</cp:coreProperties>
</file>