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85">
          <p15:clr>
            <a:srgbClr val="A4A3A4"/>
          </p15:clr>
        </p15:guide>
        <p15:guide id="2" pos="28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3300" y="120"/>
      </p:cViewPr>
      <p:guideLst>
        <p:guide orient="horz" pos="4785"/>
        <p:guide pos="289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smtClean="0"/>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smtClean="0"/>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pPr/>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pPr/>
              <a:t>5/18/2024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pPr/>
              <a:t>5/18/2024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pPr/>
              <a:t>5/18/2024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pPr/>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smtClean="0"/>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pPr/>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pPr/>
              <a:t>5/18/2024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pPr/>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371" y="2174912"/>
            <a:ext cx="6680397" cy="716375"/>
          </a:xfrm>
        </p:spPr>
        <p:txBody>
          <a:bodyPr>
            <a:normAutofit fontScale="90000"/>
          </a:bodyPr>
          <a:lstStyle/>
          <a:p>
            <a:pPr lvl="0"/>
            <a:r>
              <a:rPr lang="en-US" sz="8000" dirty="0" smtClean="0">
                <a:latin typeface="Arial" pitchFamily="34" charset="0"/>
              </a:rPr>
              <a:t/>
            </a:r>
            <a:br>
              <a:rPr lang="en-US" sz="8000" dirty="0" smtClean="0">
                <a:latin typeface="Arial" pitchFamily="34" charset="0"/>
              </a:rPr>
            </a:br>
            <a:endParaRPr lang="en-US" b="1"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051" y="140268"/>
            <a:ext cx="1417690" cy="1834013"/>
          </a:xfrm>
          <a:prstGeom prst="rect">
            <a:avLst/>
          </a:prstGeom>
        </p:spPr>
      </p:pic>
      <p:cxnSp>
        <p:nvCxnSpPr>
          <p:cNvPr id="6" name="Straight Connector 5"/>
          <p:cNvCxnSpPr/>
          <p:nvPr/>
        </p:nvCxnSpPr>
        <p:spPr>
          <a:xfrm>
            <a:off x="213051" y="1974281"/>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549384" y="288742"/>
            <a:ext cx="6885385" cy="817013"/>
          </a:xfrm>
        </p:spPr>
        <p:txBody>
          <a:bodyPr>
            <a:noAutofit/>
          </a:bodyPr>
          <a:lstStyle/>
          <a:p>
            <a:r>
              <a:rPr lang="ro-RO" sz="2400" b="1" dirty="0" smtClean="0"/>
              <a:t>ACADEMIA </a:t>
            </a:r>
            <a:r>
              <a:rPr lang="ro-RO" sz="2400" b="1" dirty="0"/>
              <a:t>DE ȘTIINȚE AGRICOLE ȘI SILVICE </a:t>
            </a:r>
            <a:endParaRPr lang="en-US" sz="2400" b="1" dirty="0" smtClean="0"/>
          </a:p>
          <a:p>
            <a:r>
              <a:rPr lang="ro-RO" sz="2400" b="1" dirty="0" smtClean="0"/>
              <a:t>“</a:t>
            </a:r>
            <a:r>
              <a:rPr lang="ro-RO" sz="2400" b="1" i="1" dirty="0"/>
              <a:t>GHEORGHE IONESCU </a:t>
            </a:r>
            <a:r>
              <a:rPr lang="ro-RO" sz="2400" b="1" i="1" dirty="0" smtClean="0"/>
              <a:t>ȘIȘEȘTI</a:t>
            </a:r>
            <a:r>
              <a:rPr lang="en-US" sz="2400" b="1" dirty="0" smtClean="0"/>
              <a:t>”</a:t>
            </a:r>
          </a:p>
        </p:txBody>
      </p:sp>
      <p:sp>
        <p:nvSpPr>
          <p:cNvPr id="7" name="Subtitle 2"/>
          <p:cNvSpPr txBox="1">
            <a:spLocks/>
          </p:cNvSpPr>
          <p:nvPr/>
        </p:nvSpPr>
        <p:spPr>
          <a:xfrm>
            <a:off x="2124076" y="1375907"/>
            <a:ext cx="4819650" cy="379432"/>
          </a:xfrm>
          <a:prstGeom prst="rect">
            <a:avLst/>
          </a:prstGeom>
        </p:spPr>
        <p:txBody>
          <a:bodyPr vert="horz" lIns="91440" tIns="45720" rIns="91440" bIns="45720" rtlCol="0">
            <a:normAutofit fontScale="92500" lnSpcReduction="10000"/>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endParaRPr lang="en-US" b="1" dirty="0">
              <a:solidFill>
                <a:srgbClr val="FF0000"/>
              </a:solidFill>
            </a:endParaRPr>
          </a:p>
        </p:txBody>
      </p:sp>
      <p:sp>
        <p:nvSpPr>
          <p:cNvPr id="8" name="Title 1"/>
          <p:cNvSpPr txBox="1">
            <a:spLocks/>
          </p:cNvSpPr>
          <p:nvPr/>
        </p:nvSpPr>
        <p:spPr>
          <a:xfrm>
            <a:off x="590550" y="3524250"/>
            <a:ext cx="7759159" cy="1504950"/>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smtClean="0"/>
              <a:t>CO</a:t>
            </a:r>
            <a:r>
              <a:rPr lang="en-US" sz="2000" dirty="0" smtClean="0"/>
              <a:t>N</a:t>
            </a:r>
            <a:r>
              <a:rPr lang="en-US" sz="2000" b="1" dirty="0" smtClean="0"/>
              <a:t>FERINTA </a:t>
            </a:r>
            <a:r>
              <a:rPr lang="en-US" sz="2000" b="1" dirty="0"/>
              <a:t>ANIVERSARA </a:t>
            </a:r>
            <a:r>
              <a:rPr lang="en-US" sz="2000" b="1" dirty="0" smtClean="0"/>
              <a:t>ICAR</a:t>
            </a:r>
            <a:r>
              <a:rPr lang="ro-RO" sz="2000" b="1" dirty="0" smtClean="0"/>
              <a:t> ed. III</a:t>
            </a:r>
            <a:endParaRPr lang="en-US" sz="2000" b="1" dirty="0" smtClean="0"/>
          </a:p>
          <a:p>
            <a:pPr algn="ctr"/>
            <a:r>
              <a:rPr lang="en-US" sz="2000" b="1" dirty="0" err="1" smtClean="0"/>
              <a:t>Bucuresti</a:t>
            </a:r>
            <a:r>
              <a:rPr lang="en-US" sz="2000" b="1" dirty="0" smtClean="0"/>
              <a:t>, 30 </a:t>
            </a:r>
            <a:r>
              <a:rPr lang="en-US" sz="2000" b="1" dirty="0" err="1" smtClean="0"/>
              <a:t>mai</a:t>
            </a:r>
            <a:r>
              <a:rPr lang="en-US" sz="2000" b="1" dirty="0" smtClean="0"/>
              <a:t> 2024</a:t>
            </a:r>
            <a:endParaRPr lang="en-US" sz="2000" b="1" dirty="0"/>
          </a:p>
        </p:txBody>
      </p:sp>
      <p:sp>
        <p:nvSpPr>
          <p:cNvPr id="12" name="Title 1"/>
          <p:cNvSpPr txBox="1">
            <a:spLocks/>
          </p:cNvSpPr>
          <p:nvPr/>
        </p:nvSpPr>
        <p:spPr>
          <a:xfrm>
            <a:off x="621807" y="5241783"/>
            <a:ext cx="7941168" cy="5311917"/>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l"/>
            <a:endParaRPr lang="en-US" sz="2000" dirty="0"/>
          </a:p>
        </p:txBody>
      </p:sp>
      <p:sp>
        <p:nvSpPr>
          <p:cNvPr id="13" name="Title 1"/>
          <p:cNvSpPr txBox="1">
            <a:spLocks/>
          </p:cNvSpPr>
          <p:nvPr/>
        </p:nvSpPr>
        <p:spPr>
          <a:xfrm>
            <a:off x="714152" y="11258550"/>
            <a:ext cx="7858347" cy="1552575"/>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2400" b="1" dirty="0" smtClean="0"/>
          </a:p>
          <a:p>
            <a:pPr algn="just"/>
            <a:endParaRPr lang="en-US" sz="2400" dirty="0"/>
          </a:p>
        </p:txBody>
      </p:sp>
      <p:sp>
        <p:nvSpPr>
          <p:cNvPr id="14" name="Title 1"/>
          <p:cNvSpPr txBox="1">
            <a:spLocks/>
          </p:cNvSpPr>
          <p:nvPr/>
        </p:nvSpPr>
        <p:spPr>
          <a:xfrm>
            <a:off x="737658" y="13296900"/>
            <a:ext cx="7803436" cy="1057275"/>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2000" dirty="0"/>
          </a:p>
        </p:txBody>
      </p:sp>
      <p:sp>
        <p:nvSpPr>
          <p:cNvPr id="5" name="Rectangle 4"/>
          <p:cNvSpPr/>
          <p:nvPr/>
        </p:nvSpPr>
        <p:spPr>
          <a:xfrm>
            <a:off x="754911" y="5302987"/>
            <a:ext cx="2647507" cy="400110"/>
          </a:xfrm>
          <a:prstGeom prst="rect">
            <a:avLst/>
          </a:prstGeom>
        </p:spPr>
        <p:txBody>
          <a:bodyPr wrap="square">
            <a:spAutoFit/>
          </a:bodyPr>
          <a:lstStyle/>
          <a:p>
            <a:r>
              <a:rPr lang="en-US" sz="2000" b="1" dirty="0"/>
              <a:t>REZULTATE ȘI DISCUȚII</a:t>
            </a:r>
          </a:p>
        </p:txBody>
      </p:sp>
      <p:sp>
        <p:nvSpPr>
          <p:cNvPr id="11" name="Rectangle 10"/>
          <p:cNvSpPr/>
          <p:nvPr/>
        </p:nvSpPr>
        <p:spPr>
          <a:xfrm>
            <a:off x="563304" y="12840327"/>
            <a:ext cx="1515158" cy="369332"/>
          </a:xfrm>
          <a:prstGeom prst="rect">
            <a:avLst/>
          </a:prstGeom>
        </p:spPr>
        <p:txBody>
          <a:bodyPr wrap="none">
            <a:spAutoFit/>
          </a:bodyPr>
          <a:lstStyle/>
          <a:p>
            <a:pPr algn="just"/>
            <a:r>
              <a:rPr lang="en-US" b="1" dirty="0" smtClean="0"/>
              <a:t>BIBLIOGRAFIE</a:t>
            </a:r>
            <a:endParaRPr lang="en-US" b="1" dirty="0"/>
          </a:p>
        </p:txBody>
      </p:sp>
      <p:sp>
        <p:nvSpPr>
          <p:cNvPr id="1025" name="Rectangle 1"/>
          <p:cNvSpPr>
            <a:spLocks noChangeArrowheads="1"/>
          </p:cNvSpPr>
          <p:nvPr/>
        </p:nvSpPr>
        <p:spPr bwMode="auto">
          <a:xfrm>
            <a:off x="171450" y="2052086"/>
            <a:ext cx="88773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b="1" dirty="0" smtClean="0"/>
              <a:t>DESCRIEREA SOIURILOR NOBILE DE VIŢĂ DE VIE FOLOSIND DESCRIPTORI AMPELOGRAFICI  MODERNI ÎN PLANTAŢIILE VITICOLE DIN CADRUL SCDVV DRĂGĂŞANI</a:t>
            </a:r>
            <a:endParaRPr lang="en-US" dirty="0" smtClean="0"/>
          </a:p>
          <a:p>
            <a:pPr algn="ctr"/>
            <a:endParaRPr lang="en-US" sz="2000" dirty="0"/>
          </a:p>
        </p:txBody>
      </p:sp>
      <p:sp>
        <p:nvSpPr>
          <p:cNvPr id="18" name="Rectangle 17"/>
          <p:cNvSpPr/>
          <p:nvPr/>
        </p:nvSpPr>
        <p:spPr>
          <a:xfrm>
            <a:off x="590550" y="2876550"/>
            <a:ext cx="1670603" cy="707886"/>
          </a:xfrm>
          <a:prstGeom prst="rect">
            <a:avLst/>
          </a:prstGeom>
        </p:spPr>
        <p:txBody>
          <a:bodyPr wrap="square">
            <a:spAutoFit/>
          </a:bodyPr>
          <a:lstStyle/>
          <a:p>
            <a:pPr lvl="0" algn="just"/>
            <a:endParaRPr lang="ro-RO" sz="2000" b="1" dirty="0" smtClean="0">
              <a:solidFill>
                <a:srgbClr val="FF0000"/>
              </a:solidFill>
            </a:endParaRPr>
          </a:p>
          <a:p>
            <a:pPr lvl="0" algn="just"/>
            <a:r>
              <a:rPr lang="en-US" sz="2000" b="1" dirty="0" smtClean="0">
                <a:latin typeface="+mj-lt"/>
              </a:rPr>
              <a:t>REZUMAT</a:t>
            </a:r>
          </a:p>
        </p:txBody>
      </p:sp>
      <p:sp>
        <p:nvSpPr>
          <p:cNvPr id="1026" name="Rectangle 2"/>
          <p:cNvSpPr>
            <a:spLocks noChangeArrowheads="1"/>
          </p:cNvSpPr>
          <p:nvPr/>
        </p:nvSpPr>
        <p:spPr bwMode="auto">
          <a:xfrm>
            <a:off x="533400" y="3543301"/>
            <a:ext cx="7915276" cy="2523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en-US" sz="800" b="0" i="1" u="none" strike="noStrike" cap="none" normalizeH="0" baseline="0" dirty="0" smtClean="0">
                <a:ln>
                  <a:noFill/>
                </a:ln>
                <a:solidFill>
                  <a:schemeClr val="tx1"/>
                </a:solidFill>
                <a:effectLst/>
                <a:ea typeface="Times New Roman" pitchFamily="18" charset="0"/>
                <a:cs typeface="Times New Roman" pitchFamily="18" charset="0"/>
              </a:rPr>
              <a:t>    </a:t>
            </a:r>
            <a:r>
              <a:rPr lang="ro-RO" sz="1050" i="1" dirty="0" smtClean="0"/>
              <a:t>În anul 2022-2023 s-a efectuat un studiu ampelografic la SCDVV Drăgăşani folosind descriptori ampelografici moderni acreditaţi de organismele internaţionale în domeniu.</a:t>
            </a:r>
            <a:endParaRPr lang="en-US" sz="1050" dirty="0" smtClean="0"/>
          </a:p>
          <a:p>
            <a:r>
              <a:rPr lang="ro-RO" sz="1050" i="1" dirty="0" smtClean="0"/>
              <a:t>   </a:t>
            </a:r>
            <a:r>
              <a:rPr lang="en-US" sz="1050" i="1" dirty="0" smtClean="0"/>
              <a:t> </a:t>
            </a:r>
            <a:r>
              <a:rPr lang="ro-RO" sz="1050" i="1" dirty="0" smtClean="0"/>
              <a:t>Staţiunea de Cercetare Dezvoltare pentru Viticultură şi Vinificaţie Drăgăşani face parte din arealul podgoriei Drăgăşani, cea mai veche podgorie din România, denumită şi străbunica viticulturii. Staţiunea de cercetare este cea dintâi staţiune de cercetare din ţară fondată în anul 1936.</a:t>
            </a:r>
            <a:endParaRPr lang="en-US" sz="1050" dirty="0" smtClean="0"/>
          </a:p>
          <a:p>
            <a:r>
              <a:rPr lang="en-US" sz="1050" i="1" dirty="0" smtClean="0"/>
              <a:t>    </a:t>
            </a:r>
            <a:r>
              <a:rPr lang="ro-RO" sz="1050" i="1" dirty="0" smtClean="0"/>
              <a:t>Soiurile luate în studiu au fost 'Crâmpoşie selecţionată', 'Crâmpoşie aromată', 'Vilarom' , 'Alutus',  'Novac' şi 'Negru de Drăgăşani'.</a:t>
            </a:r>
            <a:endParaRPr lang="en-US" sz="1050" dirty="0" smtClean="0"/>
          </a:p>
          <a:p>
            <a:r>
              <a:rPr lang="en-US" sz="1050" i="1" dirty="0" smtClean="0"/>
              <a:t>     </a:t>
            </a:r>
            <a:r>
              <a:rPr lang="ro-RO" sz="1050" i="1" dirty="0" smtClean="0"/>
              <a:t>Studiul s-a realizat folosind descriptorii OIV, UPOV, Bioversity-IBPGR, datorită faptului că descrierea soiurilor trebuie să se facă după norme elaborate de organismele internaţionale acreditate în acest domeniu, în vederea confuziilor şi pierderii unui fond genetic valoros</a:t>
            </a:r>
            <a:r>
              <a:rPr lang="en-US" sz="1050" i="1" dirty="0" smtClean="0"/>
              <a:t>.</a:t>
            </a:r>
          </a:p>
          <a:p>
            <a:endParaRPr lang="en-US" sz="1400" i="1" dirty="0" smtClean="0"/>
          </a:p>
          <a:p>
            <a:endParaRPr lang="en-US" sz="1400" dirty="0" smtClean="0"/>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i="1" dirty="0" smtClean="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1" u="none" strike="noStrike" cap="none" normalizeH="0" baseline="0" dirty="0" smtClean="0">
              <a:ln>
                <a:noFill/>
              </a:ln>
              <a:solidFill>
                <a:schemeClr val="tx1"/>
              </a:solidFill>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027" name="Rectangle 3"/>
          <p:cNvSpPr>
            <a:spLocks noChangeArrowheads="1"/>
          </p:cNvSpPr>
          <p:nvPr/>
        </p:nvSpPr>
        <p:spPr bwMode="auto">
          <a:xfrm>
            <a:off x="874527" y="5726740"/>
            <a:ext cx="7193147"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n-US" sz="1200" dirty="0" smtClean="0"/>
              <a:t>       </a:t>
            </a:r>
            <a:r>
              <a:rPr lang="ro-RO" sz="1300" dirty="0" smtClean="0"/>
              <a:t>Conform descriptorilor ampelografici OIV soiul 'Crâmpoşie Selecţionată' se remarcă  printr-o puternică vigoare de creştere a lăstarilor, o</a:t>
            </a:r>
            <a:r>
              <a:rPr lang="en-US" sz="1300" dirty="0" smtClean="0"/>
              <a:t> </a:t>
            </a:r>
            <a:r>
              <a:rPr lang="en-US" sz="1300" dirty="0" err="1" smtClean="0"/>
              <a:t>producţia</a:t>
            </a:r>
            <a:r>
              <a:rPr lang="en-US" sz="1300" dirty="0" smtClean="0"/>
              <a:t> de </a:t>
            </a:r>
            <a:r>
              <a:rPr lang="en-US" sz="1300" dirty="0" err="1" smtClean="0"/>
              <a:t>struguri</a:t>
            </a:r>
            <a:r>
              <a:rPr lang="en-US" sz="1300" dirty="0" smtClean="0"/>
              <a:t> per m</a:t>
            </a:r>
            <a:r>
              <a:rPr lang="en-US" sz="1300" baseline="30000" dirty="0" smtClean="0"/>
              <a:t>2</a:t>
            </a:r>
            <a:r>
              <a:rPr lang="en-US" sz="1300" dirty="0" smtClean="0"/>
              <a:t> </a:t>
            </a:r>
            <a:r>
              <a:rPr lang="en-US" sz="1300" dirty="0" err="1" smtClean="0"/>
              <a:t>şi</a:t>
            </a:r>
            <a:r>
              <a:rPr lang="en-US" sz="1300" dirty="0" smtClean="0"/>
              <a:t> o </a:t>
            </a:r>
            <a:r>
              <a:rPr lang="en-US" sz="1300" dirty="0" err="1" smtClean="0"/>
              <a:t>cantitate</a:t>
            </a:r>
            <a:r>
              <a:rPr lang="en-US" sz="1300" dirty="0" smtClean="0"/>
              <a:t> de </a:t>
            </a:r>
            <a:r>
              <a:rPr lang="en-US" sz="1300" dirty="0" err="1" smtClean="0"/>
              <a:t>zahăr</a:t>
            </a:r>
            <a:r>
              <a:rPr lang="en-US" sz="1300" dirty="0" smtClean="0"/>
              <a:t> în must </a:t>
            </a:r>
            <a:r>
              <a:rPr lang="en-US" sz="1300" dirty="0" err="1" smtClean="0"/>
              <a:t>medie</a:t>
            </a:r>
            <a:r>
              <a:rPr lang="en-US" sz="1300" dirty="0" smtClean="0"/>
              <a:t>. </a:t>
            </a:r>
            <a:r>
              <a:rPr lang="en-US" sz="1300" dirty="0" err="1" smtClean="0"/>
              <a:t>Frunza</a:t>
            </a:r>
            <a:r>
              <a:rPr lang="en-US" sz="1300" dirty="0" smtClean="0"/>
              <a:t> </a:t>
            </a:r>
            <a:r>
              <a:rPr lang="en-US" sz="1300" dirty="0" err="1" smtClean="0"/>
              <a:t>matură</a:t>
            </a:r>
            <a:r>
              <a:rPr lang="en-US" sz="1300" dirty="0" smtClean="0"/>
              <a:t> </a:t>
            </a:r>
            <a:r>
              <a:rPr lang="en-US" sz="1300" dirty="0" err="1" smtClean="0"/>
              <a:t>este</a:t>
            </a:r>
            <a:r>
              <a:rPr lang="en-US" sz="1300" dirty="0" smtClean="0"/>
              <a:t> </a:t>
            </a:r>
            <a:r>
              <a:rPr lang="en-US" sz="1300" dirty="0" err="1" smtClean="0"/>
              <a:t>orbiculară</a:t>
            </a:r>
            <a:r>
              <a:rPr lang="en-US" sz="1300" dirty="0" smtClean="0"/>
              <a:t>, </a:t>
            </a:r>
            <a:r>
              <a:rPr lang="en-US" sz="1300" dirty="0" err="1" smtClean="0"/>
              <a:t>întreagă</a:t>
            </a:r>
            <a:r>
              <a:rPr lang="en-US" sz="1300" dirty="0" smtClean="0"/>
              <a:t> </a:t>
            </a:r>
            <a:r>
              <a:rPr lang="en-US" sz="1300" dirty="0" err="1" smtClean="0"/>
              <a:t>sau</a:t>
            </a:r>
            <a:r>
              <a:rPr lang="en-US" sz="1300" dirty="0" smtClean="0"/>
              <a:t> cu </a:t>
            </a:r>
            <a:r>
              <a:rPr lang="en-US" sz="1300" dirty="0" err="1" smtClean="0"/>
              <a:t>trei</a:t>
            </a:r>
            <a:r>
              <a:rPr lang="en-US" sz="1300" dirty="0" smtClean="0"/>
              <a:t> </a:t>
            </a:r>
            <a:r>
              <a:rPr lang="en-US" sz="1300" dirty="0" err="1" smtClean="0"/>
              <a:t>lobi</a:t>
            </a:r>
            <a:r>
              <a:rPr lang="en-US" sz="1300" dirty="0" smtClean="0"/>
              <a:t>, </a:t>
            </a:r>
            <a:r>
              <a:rPr lang="en-US" sz="1300" dirty="0" err="1" smtClean="0"/>
              <a:t>iar</a:t>
            </a:r>
            <a:r>
              <a:rPr lang="en-US" sz="1300" dirty="0" smtClean="0"/>
              <a:t> forma </a:t>
            </a:r>
            <a:r>
              <a:rPr lang="en-US" sz="1300" dirty="0" err="1" smtClean="0"/>
              <a:t>bazei</a:t>
            </a:r>
            <a:r>
              <a:rPr lang="en-US" sz="1300" dirty="0" smtClean="0"/>
              <a:t> </a:t>
            </a:r>
            <a:r>
              <a:rPr lang="en-US" sz="1300" dirty="0" err="1" smtClean="0"/>
              <a:t>sinusului</a:t>
            </a:r>
            <a:r>
              <a:rPr lang="en-US" sz="1300" dirty="0" smtClean="0"/>
              <a:t> </a:t>
            </a:r>
            <a:r>
              <a:rPr lang="en-US" sz="1300" dirty="0" err="1" smtClean="0"/>
              <a:t>peţiolar</a:t>
            </a:r>
            <a:r>
              <a:rPr lang="en-US" sz="1300" dirty="0" smtClean="0"/>
              <a:t> </a:t>
            </a:r>
            <a:r>
              <a:rPr lang="en-US" sz="1300" dirty="0" err="1" smtClean="0"/>
              <a:t>este</a:t>
            </a:r>
            <a:r>
              <a:rPr lang="en-US" sz="1300" dirty="0" smtClean="0"/>
              <a:t> în </a:t>
            </a:r>
            <a:r>
              <a:rPr lang="en-US" sz="1300" dirty="0" err="1" smtClean="0"/>
              <a:t>formă</a:t>
            </a:r>
            <a:r>
              <a:rPr lang="en-US" sz="1300" dirty="0" smtClean="0"/>
              <a:t> de U. </a:t>
            </a:r>
            <a:r>
              <a:rPr lang="en-US" sz="1300" dirty="0" err="1" smtClean="0"/>
              <a:t>Epoca</a:t>
            </a:r>
            <a:r>
              <a:rPr lang="en-US" sz="1300" dirty="0" smtClean="0"/>
              <a:t> </a:t>
            </a:r>
            <a:r>
              <a:rPr lang="en-US" sz="1300" dirty="0" err="1" smtClean="0"/>
              <a:t>dezmuguritului</a:t>
            </a:r>
            <a:r>
              <a:rPr lang="en-US" sz="1300" dirty="0" smtClean="0"/>
              <a:t> </a:t>
            </a:r>
            <a:r>
              <a:rPr lang="en-US" sz="1300" dirty="0" err="1" smtClean="0"/>
              <a:t>şi</a:t>
            </a:r>
            <a:r>
              <a:rPr lang="en-US" sz="1300" dirty="0" smtClean="0"/>
              <a:t> </a:t>
            </a:r>
            <a:r>
              <a:rPr lang="en-US" sz="1300" dirty="0" err="1" smtClean="0"/>
              <a:t>începerea</a:t>
            </a:r>
            <a:r>
              <a:rPr lang="en-US" sz="1300" dirty="0" smtClean="0"/>
              <a:t> </a:t>
            </a:r>
            <a:r>
              <a:rPr lang="en-US" sz="1300" dirty="0" err="1" smtClean="0"/>
              <a:t>maturării</a:t>
            </a:r>
            <a:r>
              <a:rPr lang="en-US" sz="1300" dirty="0" smtClean="0"/>
              <a:t> </a:t>
            </a:r>
            <a:r>
              <a:rPr lang="en-US" sz="1300" dirty="0" err="1" smtClean="0"/>
              <a:t>strugurilor</a:t>
            </a:r>
            <a:r>
              <a:rPr lang="en-US" sz="1300" dirty="0" smtClean="0"/>
              <a:t> </a:t>
            </a:r>
            <a:r>
              <a:rPr lang="en-US" sz="1300" dirty="0" err="1" smtClean="0"/>
              <a:t>este</a:t>
            </a:r>
            <a:r>
              <a:rPr lang="en-US" sz="1300" dirty="0" smtClean="0"/>
              <a:t> </a:t>
            </a:r>
            <a:r>
              <a:rPr lang="en-US" sz="1300" dirty="0" err="1" smtClean="0"/>
              <a:t>medie</a:t>
            </a:r>
            <a:r>
              <a:rPr lang="en-US" sz="1300" dirty="0" smtClean="0"/>
              <a:t>.</a:t>
            </a:r>
            <a:endParaRPr kumimoji="0" lang="en-US" sz="1300" b="0" i="0" u="none" strike="noStrike" cap="none" normalizeH="0" baseline="0" dirty="0" smtClean="0">
              <a:ln>
                <a:noFill/>
              </a:ln>
              <a:solidFill>
                <a:schemeClr val="tx1"/>
              </a:solidFill>
              <a:effectLst/>
            </a:endParaRPr>
          </a:p>
        </p:txBody>
      </p:sp>
      <p:sp>
        <p:nvSpPr>
          <p:cNvPr id="21" name="Rectangle 20"/>
          <p:cNvSpPr/>
          <p:nvPr/>
        </p:nvSpPr>
        <p:spPr>
          <a:xfrm>
            <a:off x="914400" y="6638925"/>
            <a:ext cx="7357732" cy="738664"/>
          </a:xfrm>
          <a:prstGeom prst="rect">
            <a:avLst/>
          </a:prstGeom>
        </p:spPr>
        <p:txBody>
          <a:bodyPr wrap="square">
            <a:spAutoFit/>
          </a:bodyPr>
          <a:lstStyle/>
          <a:p>
            <a:pPr algn="just"/>
            <a:r>
              <a:rPr lang="en-US" sz="1200" dirty="0" smtClean="0"/>
              <a:t>     </a:t>
            </a:r>
            <a:r>
              <a:rPr lang="ro-RO" sz="1400" dirty="0" smtClean="0"/>
              <a:t>Soiul 'Crâmpoşie aromată' are frunza matură cu trei-cinci lobi, având o formă pentagonală. Portul lăstarului înainte de a fi legat este semi-erect. Forma strugurelui este conică, iar bobul are aromă de muscat. </a:t>
            </a:r>
            <a:r>
              <a:rPr lang="en-US" sz="1400" dirty="0" err="1" smtClean="0"/>
              <a:t>Producţia</a:t>
            </a:r>
            <a:r>
              <a:rPr lang="en-US" sz="1400" dirty="0" smtClean="0"/>
              <a:t> de </a:t>
            </a:r>
            <a:r>
              <a:rPr lang="en-US" sz="1400" dirty="0" err="1" smtClean="0"/>
              <a:t>struguri</a:t>
            </a:r>
            <a:r>
              <a:rPr lang="en-US" sz="1400" dirty="0" smtClean="0"/>
              <a:t> per m</a:t>
            </a:r>
            <a:r>
              <a:rPr lang="en-US" sz="1400" baseline="30000" dirty="0" smtClean="0"/>
              <a:t>2</a:t>
            </a:r>
            <a:r>
              <a:rPr lang="en-US" sz="1400" dirty="0" smtClean="0"/>
              <a:t> </a:t>
            </a:r>
            <a:r>
              <a:rPr lang="en-US" sz="1400" dirty="0" err="1" smtClean="0"/>
              <a:t>este</a:t>
            </a:r>
            <a:r>
              <a:rPr lang="en-US" sz="1400" dirty="0" smtClean="0"/>
              <a:t> mare, </a:t>
            </a:r>
            <a:r>
              <a:rPr lang="en-US" sz="1400" dirty="0" err="1" smtClean="0"/>
              <a:t>iar</a:t>
            </a:r>
            <a:r>
              <a:rPr lang="en-US" sz="1400" dirty="0" smtClean="0"/>
              <a:t> </a:t>
            </a:r>
            <a:r>
              <a:rPr lang="en-US" sz="1400" dirty="0" err="1" smtClean="0"/>
              <a:t>aciditatea</a:t>
            </a:r>
            <a:r>
              <a:rPr lang="en-US" sz="1400" dirty="0" smtClean="0"/>
              <a:t> </a:t>
            </a:r>
            <a:r>
              <a:rPr lang="en-US" sz="1400" dirty="0" err="1" smtClean="0"/>
              <a:t>totală</a:t>
            </a:r>
            <a:r>
              <a:rPr lang="en-US" sz="1400" dirty="0" smtClean="0"/>
              <a:t> a </a:t>
            </a:r>
            <a:r>
              <a:rPr lang="en-US" sz="1400" dirty="0" err="1" smtClean="0"/>
              <a:t>mustului</a:t>
            </a:r>
            <a:r>
              <a:rPr lang="en-US" sz="1400" dirty="0" smtClean="0"/>
              <a:t> </a:t>
            </a:r>
            <a:r>
              <a:rPr lang="en-US" sz="1400" dirty="0" err="1" smtClean="0"/>
              <a:t>este</a:t>
            </a:r>
            <a:r>
              <a:rPr lang="en-US" sz="1400" dirty="0" smtClean="0"/>
              <a:t> </a:t>
            </a:r>
            <a:r>
              <a:rPr lang="en-US" sz="1400" dirty="0" err="1" smtClean="0"/>
              <a:t>mică</a:t>
            </a:r>
            <a:r>
              <a:rPr lang="en-US" sz="1400" dirty="0" smtClean="0"/>
              <a:t> </a:t>
            </a:r>
            <a:endParaRPr lang="en-US" sz="1300" dirty="0"/>
          </a:p>
        </p:txBody>
      </p:sp>
      <p:sp>
        <p:nvSpPr>
          <p:cNvPr id="22" name="Rectangle 21"/>
          <p:cNvSpPr/>
          <p:nvPr/>
        </p:nvSpPr>
        <p:spPr>
          <a:xfrm>
            <a:off x="895350" y="7362826"/>
            <a:ext cx="7543800" cy="692497"/>
          </a:xfrm>
          <a:prstGeom prst="rect">
            <a:avLst/>
          </a:prstGeom>
        </p:spPr>
        <p:txBody>
          <a:bodyPr wrap="square">
            <a:spAutoFit/>
          </a:bodyPr>
          <a:lstStyle/>
          <a:p>
            <a:pPr algn="just"/>
            <a:r>
              <a:rPr lang="en-US" sz="1200" dirty="0" smtClean="0">
                <a:ea typeface="Times New Roman" pitchFamily="18" charset="0"/>
                <a:cs typeface="Times New Roman" pitchFamily="18" charset="0"/>
              </a:rPr>
              <a:t>     </a:t>
            </a:r>
            <a:r>
              <a:rPr lang="ro-RO" sz="1300" dirty="0" smtClean="0"/>
              <a:t>Soiul 'Vilarom' se evidenţiează printr-o aromă particulară valoroasă de tip muscat, lungimea strugurelui (fără peduncul) fiind mare iar vigoarea de creştere a lăstarilor fiind puternică. Greutatea strugurelui şi bobului este medie, cantitatea de zahăr în must este scăzută, avînd o aciditate totală a mustului mică</a:t>
            </a:r>
            <a:endParaRPr lang="en-US" sz="1300" dirty="0" smtClean="0">
              <a:ea typeface="Times New Roman" pitchFamily="18" charset="0"/>
              <a:cs typeface="Times New Roman" pitchFamily="18" charset="0"/>
            </a:endParaRPr>
          </a:p>
        </p:txBody>
      </p:sp>
      <p:sp>
        <p:nvSpPr>
          <p:cNvPr id="1028" name="Rectangle 4"/>
          <p:cNvSpPr>
            <a:spLocks noChangeArrowheads="1"/>
          </p:cNvSpPr>
          <p:nvPr/>
        </p:nvSpPr>
        <p:spPr bwMode="auto">
          <a:xfrm>
            <a:off x="847725" y="7991476"/>
            <a:ext cx="7515225" cy="6924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n-US" sz="1200" b="0" i="0" u="none" strike="noStrike" cap="none" normalizeH="0" baseline="0" dirty="0" smtClean="0">
                <a:ln>
                  <a:noFill/>
                </a:ln>
                <a:solidFill>
                  <a:schemeClr val="tx1"/>
                </a:solidFill>
                <a:effectLst/>
                <a:ea typeface="Times New Roman" pitchFamily="18" charset="0"/>
              </a:rPr>
              <a:t>    </a:t>
            </a:r>
            <a:r>
              <a:rPr lang="ro-RO" sz="1300" dirty="0" smtClean="0"/>
              <a:t>Soiul 'Alutus' prezintă o vigoare de creştere a lăstarilor medie, epoca dezmuguritului şi începutul maturării strugurilor fiind tot medii. Greutatea strugurelui şi bobului sunt medii iar </a:t>
            </a:r>
            <a:r>
              <a:rPr lang="en-US" sz="1300" dirty="0" err="1" smtClean="0"/>
              <a:t>producţia</a:t>
            </a:r>
            <a:r>
              <a:rPr lang="en-US" sz="1300" dirty="0" smtClean="0"/>
              <a:t> de </a:t>
            </a:r>
            <a:r>
              <a:rPr lang="en-US" sz="1300" dirty="0" err="1" smtClean="0"/>
              <a:t>struguri</a:t>
            </a:r>
            <a:r>
              <a:rPr lang="en-US" sz="1300" dirty="0" smtClean="0"/>
              <a:t> per m</a:t>
            </a:r>
            <a:r>
              <a:rPr lang="en-US" sz="1300" baseline="30000" dirty="0" smtClean="0"/>
              <a:t>2</a:t>
            </a:r>
            <a:r>
              <a:rPr lang="en-US" sz="1300" dirty="0" smtClean="0"/>
              <a:t>, </a:t>
            </a:r>
            <a:r>
              <a:rPr lang="en-US" sz="1300" dirty="0" err="1" smtClean="0"/>
              <a:t>cantitatea</a:t>
            </a:r>
            <a:r>
              <a:rPr lang="en-US" sz="1300" dirty="0" smtClean="0"/>
              <a:t> de </a:t>
            </a:r>
            <a:r>
              <a:rPr lang="en-US" sz="1300" dirty="0" err="1" smtClean="0"/>
              <a:t>zahăr</a:t>
            </a:r>
            <a:r>
              <a:rPr lang="en-US" sz="1300" dirty="0" smtClean="0"/>
              <a:t> în must </a:t>
            </a:r>
            <a:r>
              <a:rPr lang="en-US" sz="1300" dirty="0" err="1" smtClean="0"/>
              <a:t>şi</a:t>
            </a:r>
            <a:r>
              <a:rPr lang="en-US" sz="1300" dirty="0" smtClean="0"/>
              <a:t> </a:t>
            </a:r>
            <a:r>
              <a:rPr lang="en-US" sz="1300" dirty="0" err="1" smtClean="0"/>
              <a:t>aciditatea</a:t>
            </a:r>
            <a:r>
              <a:rPr lang="en-US" sz="1300" dirty="0" smtClean="0"/>
              <a:t> </a:t>
            </a:r>
            <a:r>
              <a:rPr lang="en-US" sz="1300" dirty="0" err="1" smtClean="0"/>
              <a:t>totală</a:t>
            </a:r>
            <a:r>
              <a:rPr lang="en-US" sz="1300" dirty="0" smtClean="0"/>
              <a:t> a </a:t>
            </a:r>
            <a:r>
              <a:rPr lang="en-US" sz="1300" dirty="0" err="1" smtClean="0"/>
              <a:t>mustului</a:t>
            </a:r>
            <a:r>
              <a:rPr lang="en-US" sz="1300" dirty="0" smtClean="0"/>
              <a:t> </a:t>
            </a:r>
            <a:r>
              <a:rPr lang="en-US" sz="1300" dirty="0" err="1" smtClean="0"/>
              <a:t>sunt</a:t>
            </a:r>
            <a:r>
              <a:rPr lang="en-US" sz="1300" dirty="0" smtClean="0"/>
              <a:t> </a:t>
            </a:r>
            <a:r>
              <a:rPr lang="en-US" sz="1300" dirty="0" err="1" smtClean="0"/>
              <a:t>mari</a:t>
            </a:r>
            <a:r>
              <a:rPr lang="en-US" sz="1300" dirty="0" smtClean="0"/>
              <a:t>.</a:t>
            </a:r>
            <a:endParaRPr kumimoji="0" lang="en-US" sz="1300" b="0" i="0" u="none" strike="noStrike" cap="none" normalizeH="0" baseline="0" dirty="0" smtClean="0">
              <a:ln>
                <a:noFill/>
              </a:ln>
              <a:solidFill>
                <a:schemeClr val="tx1"/>
              </a:solidFill>
              <a:effectLst/>
            </a:endParaRPr>
          </a:p>
        </p:txBody>
      </p:sp>
      <p:sp>
        <p:nvSpPr>
          <p:cNvPr id="24" name="Rectangle 23"/>
          <p:cNvSpPr/>
          <p:nvPr/>
        </p:nvSpPr>
        <p:spPr>
          <a:xfrm>
            <a:off x="904875" y="8667750"/>
            <a:ext cx="7425513" cy="692497"/>
          </a:xfrm>
          <a:prstGeom prst="rect">
            <a:avLst/>
          </a:prstGeom>
        </p:spPr>
        <p:txBody>
          <a:bodyPr wrap="square">
            <a:spAutoFit/>
          </a:bodyPr>
          <a:lstStyle/>
          <a:p>
            <a:pPr algn="just"/>
            <a:r>
              <a:rPr lang="en-US" sz="1200" dirty="0" smtClean="0"/>
              <a:t>   </a:t>
            </a:r>
            <a:r>
              <a:rPr lang="en-US" sz="1300" dirty="0" smtClean="0"/>
              <a:t>La </a:t>
            </a:r>
            <a:r>
              <a:rPr lang="en-US" sz="1300" dirty="0" err="1" smtClean="0"/>
              <a:t>soiul</a:t>
            </a:r>
            <a:r>
              <a:rPr lang="en-US" sz="1300" dirty="0" smtClean="0"/>
              <a:t> '</a:t>
            </a:r>
            <a:r>
              <a:rPr lang="en-US" sz="1300" dirty="0" err="1" smtClean="0"/>
              <a:t>Novac</a:t>
            </a:r>
            <a:r>
              <a:rPr lang="en-US" sz="1300" dirty="0" smtClean="0"/>
              <a:t>' </a:t>
            </a:r>
            <a:r>
              <a:rPr lang="ro-RO" sz="1300" dirty="0" smtClean="0"/>
              <a:t>întâlnim o culoare a strugurelui albastru închis, fermitatea pulpei   bobului fiind moale. </a:t>
            </a:r>
            <a:r>
              <a:rPr lang="en-US" sz="1300" dirty="0" err="1" smtClean="0"/>
              <a:t>Lungimea</a:t>
            </a:r>
            <a:r>
              <a:rPr lang="en-US" sz="1300" dirty="0" smtClean="0"/>
              <a:t> </a:t>
            </a:r>
            <a:r>
              <a:rPr lang="en-US" sz="1300" dirty="0" err="1" smtClean="0"/>
              <a:t>bobului</a:t>
            </a:r>
            <a:r>
              <a:rPr lang="en-US" sz="1300" dirty="0" smtClean="0"/>
              <a:t> (mm) </a:t>
            </a:r>
            <a:r>
              <a:rPr lang="en-US" sz="1300" dirty="0" err="1" smtClean="0"/>
              <a:t>este</a:t>
            </a:r>
            <a:r>
              <a:rPr lang="en-US" sz="1300" dirty="0" smtClean="0"/>
              <a:t> </a:t>
            </a:r>
            <a:r>
              <a:rPr lang="en-US" sz="1300" dirty="0" err="1" smtClean="0"/>
              <a:t>medie</a:t>
            </a:r>
            <a:r>
              <a:rPr lang="en-US" sz="1300" dirty="0" smtClean="0"/>
              <a:t> </a:t>
            </a:r>
            <a:r>
              <a:rPr lang="en-US" sz="1300" dirty="0" err="1" smtClean="0"/>
              <a:t>iar</a:t>
            </a:r>
            <a:r>
              <a:rPr lang="en-US" sz="1300" dirty="0" smtClean="0"/>
              <a:t> </a:t>
            </a:r>
            <a:r>
              <a:rPr lang="en-US" sz="1300" dirty="0" err="1" smtClean="0"/>
              <a:t>lăţimea</a:t>
            </a:r>
            <a:r>
              <a:rPr lang="en-US" sz="1300" dirty="0" smtClean="0"/>
              <a:t> </a:t>
            </a:r>
            <a:r>
              <a:rPr lang="en-US" sz="1300" dirty="0" err="1" smtClean="0"/>
              <a:t>este</a:t>
            </a:r>
            <a:r>
              <a:rPr lang="en-US" sz="1300" dirty="0" smtClean="0"/>
              <a:t> </a:t>
            </a:r>
            <a:r>
              <a:rPr lang="en-US" sz="1300" dirty="0" err="1" smtClean="0"/>
              <a:t>îngustă</a:t>
            </a:r>
            <a:r>
              <a:rPr lang="en-US" sz="1300" dirty="0" smtClean="0"/>
              <a:t>. Forma </a:t>
            </a:r>
            <a:r>
              <a:rPr lang="en-US" sz="1300" dirty="0" err="1" smtClean="0"/>
              <a:t>strugurelui</a:t>
            </a:r>
            <a:r>
              <a:rPr lang="ro-RO" sz="1300" dirty="0" smtClean="0"/>
              <a:t> este conică. Prezintă o </a:t>
            </a:r>
            <a:r>
              <a:rPr lang="en-US" sz="1300" dirty="0" err="1" smtClean="0"/>
              <a:t>producţia</a:t>
            </a:r>
            <a:r>
              <a:rPr lang="en-US" sz="1300" dirty="0" smtClean="0"/>
              <a:t> de </a:t>
            </a:r>
            <a:r>
              <a:rPr lang="en-US" sz="1300" dirty="0" err="1" smtClean="0"/>
              <a:t>struguri</a:t>
            </a:r>
            <a:r>
              <a:rPr lang="en-US" sz="1300" dirty="0" smtClean="0"/>
              <a:t> per m</a:t>
            </a:r>
            <a:r>
              <a:rPr lang="en-US" sz="1300" baseline="30000" dirty="0" smtClean="0"/>
              <a:t>2</a:t>
            </a:r>
            <a:r>
              <a:rPr lang="en-US" sz="1300" dirty="0" smtClean="0"/>
              <a:t>, o </a:t>
            </a:r>
            <a:r>
              <a:rPr lang="en-US" sz="1300" dirty="0" err="1" smtClean="0"/>
              <a:t>cantitatea</a:t>
            </a:r>
            <a:r>
              <a:rPr lang="en-US" sz="1300" dirty="0" smtClean="0"/>
              <a:t> de </a:t>
            </a:r>
            <a:r>
              <a:rPr lang="en-US" sz="1300" dirty="0" err="1" smtClean="0"/>
              <a:t>zahăr</a:t>
            </a:r>
            <a:r>
              <a:rPr lang="en-US" sz="1300" dirty="0" smtClean="0"/>
              <a:t> în must </a:t>
            </a:r>
            <a:r>
              <a:rPr lang="en-US" sz="1300" dirty="0" err="1" smtClean="0"/>
              <a:t>foarte</a:t>
            </a:r>
            <a:r>
              <a:rPr lang="en-US" sz="1300" dirty="0" smtClean="0"/>
              <a:t> </a:t>
            </a:r>
            <a:r>
              <a:rPr lang="en-US" sz="1300" dirty="0" err="1" smtClean="0"/>
              <a:t>mari</a:t>
            </a:r>
            <a:r>
              <a:rPr lang="en-US" sz="1300" dirty="0" smtClean="0"/>
              <a:t> </a:t>
            </a:r>
            <a:r>
              <a:rPr lang="en-US" sz="1300" dirty="0" err="1" smtClean="0"/>
              <a:t>şi</a:t>
            </a:r>
            <a:r>
              <a:rPr lang="en-US" sz="1300" dirty="0" smtClean="0"/>
              <a:t> o </a:t>
            </a:r>
            <a:r>
              <a:rPr lang="en-US" sz="1300" dirty="0" err="1" smtClean="0"/>
              <a:t>aciditate</a:t>
            </a:r>
            <a:r>
              <a:rPr lang="en-US" sz="1300" dirty="0" smtClean="0"/>
              <a:t> </a:t>
            </a:r>
            <a:r>
              <a:rPr lang="en-US" sz="1300" dirty="0" err="1" smtClean="0"/>
              <a:t>totală</a:t>
            </a:r>
            <a:r>
              <a:rPr lang="en-US" sz="1300" dirty="0" smtClean="0"/>
              <a:t> a </a:t>
            </a:r>
            <a:r>
              <a:rPr lang="en-US" sz="1300" dirty="0" err="1" smtClean="0"/>
              <a:t>mustului</a:t>
            </a:r>
            <a:r>
              <a:rPr lang="en-US" sz="1300" dirty="0" smtClean="0"/>
              <a:t> mare </a:t>
            </a:r>
            <a:endParaRPr lang="en-US" sz="1300" dirty="0"/>
          </a:p>
        </p:txBody>
      </p:sp>
      <p:sp>
        <p:nvSpPr>
          <p:cNvPr id="25" name="Rectangle 24"/>
          <p:cNvSpPr/>
          <p:nvPr/>
        </p:nvSpPr>
        <p:spPr>
          <a:xfrm>
            <a:off x="933450" y="9324975"/>
            <a:ext cx="7362824" cy="892552"/>
          </a:xfrm>
          <a:prstGeom prst="rect">
            <a:avLst/>
          </a:prstGeom>
        </p:spPr>
        <p:txBody>
          <a:bodyPr wrap="square">
            <a:spAutoFit/>
          </a:bodyPr>
          <a:lstStyle/>
          <a:p>
            <a:pPr algn="just"/>
            <a:r>
              <a:rPr lang="en-US" sz="1300" dirty="0" smtClean="0"/>
              <a:t>   Un </a:t>
            </a:r>
            <a:r>
              <a:rPr lang="en-US" sz="1300" dirty="0" err="1" smtClean="0"/>
              <a:t>soi</a:t>
            </a:r>
            <a:r>
              <a:rPr lang="en-US" sz="1300" dirty="0" smtClean="0"/>
              <a:t> </a:t>
            </a:r>
            <a:r>
              <a:rPr lang="en-US" sz="1300" dirty="0" err="1" smtClean="0"/>
              <a:t>valoros</a:t>
            </a:r>
            <a:r>
              <a:rPr lang="en-US" sz="1300" dirty="0" smtClean="0"/>
              <a:t> în </a:t>
            </a:r>
            <a:r>
              <a:rPr lang="en-US" sz="1300" dirty="0" err="1" smtClean="0"/>
              <a:t>obţinerea</a:t>
            </a:r>
            <a:r>
              <a:rPr lang="en-US" sz="1300" dirty="0" smtClean="0"/>
              <a:t> </a:t>
            </a:r>
            <a:r>
              <a:rPr lang="en-US" sz="1300" dirty="0" err="1" smtClean="0"/>
              <a:t>vinurilor</a:t>
            </a:r>
            <a:r>
              <a:rPr lang="en-US" sz="1300" dirty="0" smtClean="0"/>
              <a:t> </a:t>
            </a:r>
            <a:r>
              <a:rPr lang="en-US" sz="1300" dirty="0" err="1" smtClean="0"/>
              <a:t>roşii</a:t>
            </a:r>
            <a:r>
              <a:rPr lang="en-US" sz="1300" dirty="0" smtClean="0"/>
              <a:t> de </a:t>
            </a:r>
            <a:r>
              <a:rPr lang="en-US" sz="1300" dirty="0" err="1" smtClean="0"/>
              <a:t>calitate</a:t>
            </a:r>
            <a:r>
              <a:rPr lang="en-US" sz="1300" dirty="0" smtClean="0"/>
              <a:t> </a:t>
            </a:r>
            <a:r>
              <a:rPr lang="en-US" sz="1300" dirty="0" err="1" smtClean="0"/>
              <a:t>este</a:t>
            </a:r>
            <a:r>
              <a:rPr lang="en-US" sz="1300" dirty="0" smtClean="0"/>
              <a:t> </a:t>
            </a:r>
            <a:r>
              <a:rPr lang="en-US" sz="1300" dirty="0" err="1" smtClean="0"/>
              <a:t>soiul</a:t>
            </a:r>
            <a:r>
              <a:rPr lang="en-US" sz="1300" dirty="0" smtClean="0"/>
              <a:t> '</a:t>
            </a:r>
            <a:r>
              <a:rPr lang="en-US" sz="1300" dirty="0" err="1" smtClean="0"/>
              <a:t>Negru</a:t>
            </a:r>
            <a:r>
              <a:rPr lang="en-US" sz="1300" dirty="0" smtClean="0"/>
              <a:t> de </a:t>
            </a:r>
            <a:r>
              <a:rPr lang="en-US" sz="1300" dirty="0" err="1" smtClean="0"/>
              <a:t>Drăgăşani</a:t>
            </a:r>
            <a:r>
              <a:rPr lang="en-US" sz="1300" dirty="0" smtClean="0"/>
              <a:t> ', Se </a:t>
            </a:r>
            <a:r>
              <a:rPr lang="en-US" sz="1300" dirty="0" err="1" smtClean="0"/>
              <a:t>caracterizează</a:t>
            </a:r>
            <a:r>
              <a:rPr lang="en-US" sz="1300" dirty="0" smtClean="0"/>
              <a:t> </a:t>
            </a:r>
            <a:r>
              <a:rPr lang="en-US" sz="1300" dirty="0" err="1" smtClean="0"/>
              <a:t>prin</a:t>
            </a:r>
            <a:r>
              <a:rPr lang="en-US" sz="1300" dirty="0" smtClean="0"/>
              <a:t> </a:t>
            </a:r>
            <a:r>
              <a:rPr lang="en-US" sz="1300" dirty="0" err="1" smtClean="0"/>
              <a:t>aspectul</a:t>
            </a:r>
            <a:r>
              <a:rPr lang="en-US" sz="1300" dirty="0" smtClean="0"/>
              <a:t> </a:t>
            </a:r>
            <a:r>
              <a:rPr lang="en-US" sz="1300" dirty="0" err="1" smtClean="0"/>
              <a:t>deschiderii</a:t>
            </a:r>
            <a:r>
              <a:rPr lang="en-US" sz="1300" dirty="0" smtClean="0"/>
              <a:t> </a:t>
            </a:r>
            <a:r>
              <a:rPr lang="en-US" sz="1300" dirty="0" err="1" smtClean="0"/>
              <a:t>vârfului</a:t>
            </a:r>
            <a:r>
              <a:rPr lang="en-US" sz="1300" dirty="0" smtClean="0"/>
              <a:t> </a:t>
            </a:r>
            <a:r>
              <a:rPr lang="en-US" sz="1300" dirty="0" err="1" smtClean="0"/>
              <a:t>lăstarului</a:t>
            </a:r>
            <a:r>
              <a:rPr lang="en-US" sz="1300" dirty="0" smtClean="0"/>
              <a:t> care e </a:t>
            </a:r>
            <a:r>
              <a:rPr lang="en-US" sz="1300" dirty="0" err="1" smtClean="0"/>
              <a:t>deschis</a:t>
            </a:r>
            <a:r>
              <a:rPr lang="en-US" sz="1300" dirty="0" smtClean="0"/>
              <a:t> </a:t>
            </a:r>
            <a:r>
              <a:rPr lang="en-US" sz="1300" dirty="0" err="1" smtClean="0"/>
              <a:t>complet</a:t>
            </a:r>
            <a:r>
              <a:rPr lang="en-US" sz="1300" dirty="0" smtClean="0"/>
              <a:t> </a:t>
            </a:r>
            <a:r>
              <a:rPr lang="en-US" sz="1300" dirty="0" err="1" smtClean="0"/>
              <a:t>iar</a:t>
            </a:r>
            <a:r>
              <a:rPr lang="en-US" sz="1300" dirty="0" smtClean="0"/>
              <a:t> </a:t>
            </a:r>
            <a:r>
              <a:rPr lang="en-US" sz="1300" dirty="0" err="1" smtClean="0"/>
              <a:t>portul</a:t>
            </a:r>
            <a:r>
              <a:rPr lang="en-US" sz="1300" dirty="0" smtClean="0"/>
              <a:t> </a:t>
            </a:r>
            <a:r>
              <a:rPr lang="en-US" sz="1300" dirty="0" err="1" smtClean="0"/>
              <a:t>lăstarului</a:t>
            </a:r>
            <a:r>
              <a:rPr lang="en-US" sz="1300" dirty="0" smtClean="0"/>
              <a:t> </a:t>
            </a:r>
            <a:r>
              <a:rPr lang="en-US" sz="1300" dirty="0" err="1" smtClean="0"/>
              <a:t>înainte</a:t>
            </a:r>
            <a:r>
              <a:rPr lang="en-US" sz="1300" dirty="0" smtClean="0"/>
              <a:t> de a </a:t>
            </a:r>
            <a:r>
              <a:rPr lang="en-US" sz="1300" dirty="0" err="1" smtClean="0"/>
              <a:t>fi</a:t>
            </a:r>
            <a:r>
              <a:rPr lang="en-US" sz="1300" dirty="0" smtClean="0"/>
              <a:t> </a:t>
            </a:r>
            <a:r>
              <a:rPr lang="en-US" sz="1300" dirty="0" err="1" smtClean="0"/>
              <a:t>legat</a:t>
            </a:r>
            <a:r>
              <a:rPr lang="en-US" sz="1300" dirty="0" smtClean="0"/>
              <a:t> </a:t>
            </a:r>
            <a:r>
              <a:rPr lang="en-US" sz="1300" dirty="0" err="1" smtClean="0"/>
              <a:t>este</a:t>
            </a:r>
            <a:r>
              <a:rPr lang="en-US" sz="1300" dirty="0" smtClean="0"/>
              <a:t> semi-erect. </a:t>
            </a:r>
            <a:r>
              <a:rPr lang="en-US" sz="1300" dirty="0" err="1" smtClean="0"/>
              <a:t>Culoarea</a:t>
            </a:r>
            <a:r>
              <a:rPr lang="en-US" sz="1300" dirty="0" smtClean="0"/>
              <a:t> </a:t>
            </a:r>
            <a:r>
              <a:rPr lang="en-US" sz="1300" dirty="0" err="1" smtClean="0"/>
              <a:t>pieliţei</a:t>
            </a:r>
            <a:r>
              <a:rPr lang="en-US" sz="1300" dirty="0" smtClean="0"/>
              <a:t> </a:t>
            </a:r>
            <a:r>
              <a:rPr lang="en-US" sz="1300" dirty="0" err="1" smtClean="0"/>
              <a:t>strugurelui</a:t>
            </a:r>
            <a:r>
              <a:rPr lang="en-US" sz="1300" dirty="0" smtClean="0"/>
              <a:t> </a:t>
            </a:r>
            <a:r>
              <a:rPr lang="en-US" sz="1300" dirty="0" err="1" smtClean="0"/>
              <a:t>este</a:t>
            </a:r>
            <a:r>
              <a:rPr lang="en-US" sz="1300" dirty="0" smtClean="0"/>
              <a:t> </a:t>
            </a:r>
            <a:r>
              <a:rPr lang="en-US" sz="1300" dirty="0" err="1" smtClean="0"/>
              <a:t>albastru</a:t>
            </a:r>
            <a:r>
              <a:rPr lang="en-US" sz="1300" dirty="0" smtClean="0"/>
              <a:t> </a:t>
            </a:r>
            <a:r>
              <a:rPr lang="en-US" sz="1300" dirty="0" err="1" smtClean="0"/>
              <a:t>închis</a:t>
            </a:r>
            <a:r>
              <a:rPr lang="en-US" sz="1300" dirty="0" smtClean="0"/>
              <a:t>. </a:t>
            </a:r>
            <a:r>
              <a:rPr lang="ro-RO" sz="1300" dirty="0" smtClean="0"/>
              <a:t>Prezintă o </a:t>
            </a:r>
            <a:r>
              <a:rPr lang="en-US" sz="1300" dirty="0" err="1" smtClean="0"/>
              <a:t>producţia</a:t>
            </a:r>
            <a:r>
              <a:rPr lang="en-US" sz="1300" dirty="0" smtClean="0"/>
              <a:t> de </a:t>
            </a:r>
            <a:r>
              <a:rPr lang="en-US" sz="1300" dirty="0" err="1" smtClean="0"/>
              <a:t>struguri</a:t>
            </a:r>
            <a:r>
              <a:rPr lang="en-US" sz="1300" dirty="0" smtClean="0"/>
              <a:t> per m</a:t>
            </a:r>
            <a:r>
              <a:rPr lang="en-US" sz="1300" baseline="30000" dirty="0" smtClean="0"/>
              <a:t>2</a:t>
            </a:r>
            <a:r>
              <a:rPr lang="en-US" sz="1300" dirty="0" smtClean="0"/>
              <a:t> </a:t>
            </a:r>
            <a:r>
              <a:rPr lang="en-US" sz="1300" dirty="0" err="1" smtClean="0"/>
              <a:t>şi</a:t>
            </a:r>
            <a:r>
              <a:rPr lang="en-US" sz="1300" dirty="0" smtClean="0"/>
              <a:t> o </a:t>
            </a:r>
            <a:r>
              <a:rPr lang="en-US" sz="1300" dirty="0" err="1" smtClean="0"/>
              <a:t>cantitatea</a:t>
            </a:r>
            <a:r>
              <a:rPr lang="en-US" sz="1300" dirty="0" smtClean="0"/>
              <a:t> de </a:t>
            </a:r>
            <a:r>
              <a:rPr lang="en-US" sz="1300" dirty="0" err="1" smtClean="0"/>
              <a:t>zahăr</a:t>
            </a:r>
            <a:r>
              <a:rPr lang="en-US" sz="1300" dirty="0" smtClean="0"/>
              <a:t> în must  mare </a:t>
            </a:r>
            <a:r>
              <a:rPr lang="en-US" sz="1300" dirty="0" err="1" smtClean="0"/>
              <a:t>iar</a:t>
            </a:r>
            <a:r>
              <a:rPr lang="en-US" sz="1300" dirty="0" smtClean="0"/>
              <a:t> </a:t>
            </a:r>
            <a:r>
              <a:rPr lang="en-US" sz="1300" dirty="0" err="1" smtClean="0"/>
              <a:t>aciditate</a:t>
            </a:r>
            <a:r>
              <a:rPr lang="en-US" sz="1300" dirty="0" smtClean="0"/>
              <a:t> </a:t>
            </a:r>
            <a:r>
              <a:rPr lang="en-US" sz="1300" dirty="0" err="1" smtClean="0"/>
              <a:t>totală</a:t>
            </a:r>
            <a:r>
              <a:rPr lang="en-US" sz="1300" dirty="0" smtClean="0"/>
              <a:t> a </a:t>
            </a:r>
            <a:r>
              <a:rPr lang="en-US" sz="1300" dirty="0" err="1" smtClean="0"/>
              <a:t>mustului</a:t>
            </a:r>
            <a:r>
              <a:rPr lang="en-US" sz="1300" dirty="0" smtClean="0"/>
              <a:t> </a:t>
            </a:r>
            <a:r>
              <a:rPr lang="en-US" sz="1300" dirty="0" err="1" smtClean="0"/>
              <a:t>este</a:t>
            </a:r>
            <a:r>
              <a:rPr lang="en-US" sz="1300" dirty="0" smtClean="0"/>
              <a:t> </a:t>
            </a:r>
            <a:r>
              <a:rPr lang="en-US" sz="1300" dirty="0" err="1" smtClean="0"/>
              <a:t>medie</a:t>
            </a:r>
            <a:r>
              <a:rPr lang="en-US" sz="1300" dirty="0" smtClean="0"/>
              <a:t>.</a:t>
            </a:r>
            <a:endParaRPr lang="en-US" sz="1300" dirty="0"/>
          </a:p>
        </p:txBody>
      </p:sp>
      <p:sp>
        <p:nvSpPr>
          <p:cNvPr id="26" name="Rectangle 25"/>
          <p:cNvSpPr/>
          <p:nvPr/>
        </p:nvSpPr>
        <p:spPr>
          <a:xfrm>
            <a:off x="507704" y="10901032"/>
            <a:ext cx="2092621" cy="461665"/>
          </a:xfrm>
          <a:prstGeom prst="rect">
            <a:avLst/>
          </a:prstGeom>
        </p:spPr>
        <p:txBody>
          <a:bodyPr wrap="square">
            <a:spAutoFit/>
          </a:bodyPr>
          <a:lstStyle/>
          <a:p>
            <a:pPr lvl="0" algn="just"/>
            <a:r>
              <a:rPr lang="en-US" sz="2400" b="1" dirty="0" smtClean="0">
                <a:solidFill>
                  <a:prstClr val="black"/>
                </a:solidFill>
              </a:rPr>
              <a:t>CONCLUZII</a:t>
            </a:r>
          </a:p>
        </p:txBody>
      </p:sp>
      <p:sp>
        <p:nvSpPr>
          <p:cNvPr id="17" name="Rectangle 3"/>
          <p:cNvSpPr>
            <a:spLocks noChangeArrowheads="1"/>
          </p:cNvSpPr>
          <p:nvPr/>
        </p:nvSpPr>
        <p:spPr bwMode="auto">
          <a:xfrm>
            <a:off x="765545" y="11461898"/>
            <a:ext cx="7826005" cy="2539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fontAlgn="base" hangingPunct="1">
              <a:spcBef>
                <a:spcPct val="0"/>
              </a:spcBef>
              <a:spcAft>
                <a:spcPct val="0"/>
              </a:spcAft>
            </a:pPr>
            <a:r>
              <a:rPr lang="en-US" sz="1050" dirty="0" smtClean="0">
                <a:ea typeface="Times New Roman" pitchFamily="18" charset="0"/>
                <a:cs typeface="Times New Roman" pitchFamily="18" charset="0"/>
              </a:rPr>
              <a:t>  </a:t>
            </a:r>
          </a:p>
        </p:txBody>
      </p:sp>
      <p:sp>
        <p:nvSpPr>
          <p:cNvPr id="27" name="Rectangle 26"/>
          <p:cNvSpPr/>
          <p:nvPr/>
        </p:nvSpPr>
        <p:spPr>
          <a:xfrm>
            <a:off x="619125" y="11258551"/>
            <a:ext cx="7953376" cy="1908215"/>
          </a:xfrm>
          <a:prstGeom prst="rect">
            <a:avLst/>
          </a:prstGeom>
        </p:spPr>
        <p:txBody>
          <a:bodyPr wrap="square">
            <a:spAutoFit/>
          </a:bodyPr>
          <a:lstStyle/>
          <a:p>
            <a:r>
              <a:rPr lang="en-US" sz="1100" dirty="0" smtClean="0">
                <a:ea typeface="Times New Roman" pitchFamily="18" charset="0"/>
                <a:cs typeface="Times New Roman" pitchFamily="18" charset="0"/>
              </a:rPr>
              <a:t>        </a:t>
            </a:r>
            <a:r>
              <a:rPr lang="ro-RO" sz="1200" dirty="0" smtClean="0"/>
              <a:t>Soiurile luate în studiu sunt soiuri cu o adaptabilitate foarte bună la condiţiile eco-pedologice ale podgoriei Dragăşani.</a:t>
            </a:r>
            <a:endParaRPr lang="en-US" sz="1200" dirty="0" smtClean="0"/>
          </a:p>
          <a:p>
            <a:r>
              <a:rPr lang="en-US" sz="1200" dirty="0" smtClean="0"/>
              <a:t>       </a:t>
            </a:r>
            <a:r>
              <a:rPr lang="ro-RO" sz="1200" dirty="0" smtClean="0"/>
              <a:t>Putem observa pe baza descriptorilor studiaţi că aceste soiuri prezintă producţii medii şi mari iar elememtele tehnologice sunt propice în vederea obţinerii de vinuri de calitate.</a:t>
            </a:r>
            <a:endParaRPr lang="en-US" sz="1200" dirty="0" smtClean="0"/>
          </a:p>
          <a:p>
            <a:r>
              <a:rPr lang="en-US" sz="1200" dirty="0" smtClean="0"/>
              <a:t>        </a:t>
            </a:r>
            <a:r>
              <a:rPr lang="ro-RO" sz="1200" dirty="0" smtClean="0"/>
              <a:t>Pe baza acestor descriptori modeni putem constata o descriere foarte bună în vederea identificării uşoare a soirilor nobile din toate plantaţiile ce aparţin podgoriei Drăgăşani pe baza descriptorilor morfologici, agrobiologici şi tehnologici cuprinşi îl lista OIV.</a:t>
            </a:r>
            <a:endParaRPr lang="en-US" sz="1200" dirty="0" smtClean="0"/>
          </a:p>
          <a:p>
            <a:r>
              <a:rPr lang="en-US" sz="1200" dirty="0" smtClean="0"/>
              <a:t>        </a:t>
            </a:r>
            <a:r>
              <a:rPr lang="ro-RO" sz="1200" dirty="0" smtClean="0"/>
              <a:t>Pe viitor, aceste descrieri pot să contribuie la analiza aprofundată a tuturor soiurilor de certă valoare din plantaţiile de viţă de vie. </a:t>
            </a:r>
            <a:endParaRPr lang="en-US" sz="1200" dirty="0" smtClean="0"/>
          </a:p>
          <a:p>
            <a:r>
              <a:rPr lang="ro-RO" sz="1100" dirty="0" smtClean="0"/>
              <a:t> </a:t>
            </a:r>
            <a:endParaRPr lang="en-US" sz="1100" dirty="0" smtClean="0"/>
          </a:p>
          <a:p>
            <a:pPr algn="just" eaLnBrk="0" fontAlgn="base" hangingPunct="0">
              <a:spcBef>
                <a:spcPct val="0"/>
              </a:spcBef>
              <a:spcAft>
                <a:spcPct val="0"/>
              </a:spcAft>
            </a:pPr>
            <a:endParaRPr lang="en-US" sz="1100" dirty="0" smtClean="0">
              <a:ea typeface="Times New Roman" pitchFamily="18" charset="0"/>
              <a:cs typeface="Times New Roman" pitchFamily="18" charset="0"/>
            </a:endParaRPr>
          </a:p>
        </p:txBody>
      </p:sp>
      <p:sp>
        <p:nvSpPr>
          <p:cNvPr id="15" name="Rectangle 1"/>
          <p:cNvSpPr>
            <a:spLocks noChangeArrowheads="1"/>
          </p:cNvSpPr>
          <p:nvPr/>
        </p:nvSpPr>
        <p:spPr bwMode="auto">
          <a:xfrm>
            <a:off x="714375" y="13258799"/>
            <a:ext cx="7820025"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000" dirty="0" smtClean="0">
                <a:ea typeface="Times New Roman" pitchFamily="18" charset="0"/>
                <a:cs typeface="Times New Roman" pitchFamily="18" charset="0"/>
              </a:rPr>
              <a:t>        </a:t>
            </a:r>
            <a:r>
              <a:rPr lang="ro-RO" sz="1000" dirty="0" smtClean="0"/>
              <a:t>GORJAN S.Ş., 2013, Evaluarea potenţialului agrobiologic al unor resurse genetice de viţă de vie on farm în podgoria Drăgăşani. Teză de doctorat, Universitatea din Craiova.</a:t>
            </a:r>
            <a:endParaRPr lang="en-US" sz="1000" dirty="0" smtClean="0"/>
          </a:p>
          <a:p>
            <a:r>
              <a:rPr lang="en-US" sz="1000" dirty="0" smtClean="0"/>
              <a:t>         </a:t>
            </a:r>
            <a:r>
              <a:rPr lang="ro-RO" sz="1000" dirty="0" smtClean="0"/>
              <a:t>MÂNDRILĂ G., 2010, Studiul caracterelor morfologice şi al însuşirilor biotehnologice, la unele soiuri de viţă de vie, prin sisteme bazate pe ampelometrie – Teză de doctorat, Universitatea din Craiova, Facultatea de Horticultură, Craiova.</a:t>
            </a:r>
            <a:endParaRPr lang="en-US" sz="1000" dirty="0" smtClean="0"/>
          </a:p>
          <a:p>
            <a:r>
              <a:rPr lang="en-US" sz="1000" dirty="0" smtClean="0"/>
              <a:t>          </a:t>
            </a:r>
            <a:r>
              <a:rPr lang="ro-RO" sz="1000" dirty="0" smtClean="0"/>
              <a:t>POPESCU C. F., TĂNĂSESCU C., BĂDULESCU A., CIOBOTEA C.M., NEDELEA G., 2018, Strategii şi principii pentru consevarea resurselor genetice viticole în colecţii </a:t>
            </a:r>
            <a:r>
              <a:rPr lang="ro-RO" sz="1000" i="1" dirty="0" smtClean="0"/>
              <a:t>ex situ</a:t>
            </a:r>
            <a:r>
              <a:rPr lang="ro-RO" sz="1000" dirty="0" smtClean="0"/>
              <a:t>., Editura Universităţii din Piteşti.</a:t>
            </a:r>
            <a:endParaRPr lang="en-US" sz="1000" dirty="0"/>
          </a:p>
        </p:txBody>
      </p:sp>
      <p:sp>
        <p:nvSpPr>
          <p:cNvPr id="28" name="Rectangle 27"/>
          <p:cNvSpPr/>
          <p:nvPr/>
        </p:nvSpPr>
        <p:spPr>
          <a:xfrm>
            <a:off x="3648076" y="1238250"/>
            <a:ext cx="2713010" cy="461665"/>
          </a:xfrm>
          <a:prstGeom prst="rect">
            <a:avLst/>
          </a:prstGeom>
        </p:spPr>
        <p:txBody>
          <a:bodyPr wrap="square">
            <a:spAutoFit/>
          </a:bodyPr>
          <a:lstStyle/>
          <a:p>
            <a:r>
              <a:rPr lang="en-US" sz="2400" b="1" dirty="0" smtClean="0"/>
              <a:t>SCDVV  D</a:t>
            </a:r>
            <a:r>
              <a:rPr lang="ro-RO" sz="2400" b="1" dirty="0" smtClean="0"/>
              <a:t>RĂGĂŞANI</a:t>
            </a:r>
            <a:endParaRPr lang="en-US" sz="2400" b="1" dirty="0" smtClean="0"/>
          </a:p>
        </p:txBody>
      </p:sp>
      <p:sp>
        <p:nvSpPr>
          <p:cNvPr id="16" name="Rectangle 1"/>
          <p:cNvSpPr>
            <a:spLocks noChangeArrowheads="1"/>
          </p:cNvSpPr>
          <p:nvPr/>
        </p:nvSpPr>
        <p:spPr bwMode="auto">
          <a:xfrm>
            <a:off x="6183273" y="2761135"/>
            <a:ext cx="2474913"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Gorjan</a:t>
            </a:r>
            <a:r>
              <a:rPr kumimoji="0" lang="en-US" sz="1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r>
              <a:rPr kumimoji="0" lang="en-US" sz="1400" b="1"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Sergiu</a:t>
            </a:r>
            <a:r>
              <a:rPr kumimoji="0" lang="en-US" sz="1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r>
              <a:rPr kumimoji="0" lang="ro-RO" sz="1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Ş</a:t>
            </a:r>
            <a:r>
              <a:rPr kumimoji="0" lang="en-US" sz="1400" b="1"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tefan</a:t>
            </a:r>
            <a:endParaRPr kumimoji="0" lang="en-US" sz="1400" b="1" i="0" u="none" strike="noStrike" cap="none" normalizeH="0" baseline="0" dirty="0" smtClean="0">
              <a:ln>
                <a:noFill/>
              </a:ln>
              <a:solidFill>
                <a:schemeClr val="tx1"/>
              </a:solidFill>
              <a:effectLst/>
              <a:latin typeface="Arial" pitchFamily="34" charset="0"/>
            </a:endParaRPr>
          </a:p>
        </p:txBody>
      </p:sp>
      <p:pic>
        <p:nvPicPr>
          <p:cNvPr id="31" name="Picture 30" descr="D:\Bobo 2\DSCN4641.JPG"/>
          <p:cNvPicPr/>
          <p:nvPr/>
        </p:nvPicPr>
        <p:blipFill>
          <a:blip r:embed="rId3" cstate="print"/>
          <a:srcRect/>
          <a:stretch>
            <a:fillRect/>
          </a:stretch>
        </p:blipFill>
        <p:spPr bwMode="auto">
          <a:xfrm>
            <a:off x="2828925" y="10582275"/>
            <a:ext cx="952500" cy="600075"/>
          </a:xfrm>
          <a:prstGeom prst="rect">
            <a:avLst/>
          </a:prstGeom>
          <a:noFill/>
          <a:ln w="9525">
            <a:noFill/>
            <a:miter lim="800000"/>
            <a:headEnd/>
            <a:tailEnd/>
          </a:ln>
        </p:spPr>
      </p:pic>
      <p:pic>
        <p:nvPicPr>
          <p:cNvPr id="32" name="Picture 31" descr="C:\Documents and Settings\user\Desktop\SCDVV\ISTIS Fise\C 061.jpg"/>
          <p:cNvPicPr/>
          <p:nvPr/>
        </p:nvPicPr>
        <p:blipFill>
          <a:blip r:embed="rId4" cstate="print"/>
          <a:srcRect/>
          <a:stretch>
            <a:fillRect/>
          </a:stretch>
        </p:blipFill>
        <p:spPr bwMode="auto">
          <a:xfrm rot="5400000">
            <a:off x="4094488" y="10526386"/>
            <a:ext cx="593073" cy="723900"/>
          </a:xfrm>
          <a:prstGeom prst="rect">
            <a:avLst/>
          </a:prstGeom>
          <a:noFill/>
          <a:ln w="9525">
            <a:noFill/>
            <a:miter lim="800000"/>
            <a:headEnd/>
            <a:tailEnd/>
          </a:ln>
        </p:spPr>
      </p:pic>
      <p:pic>
        <p:nvPicPr>
          <p:cNvPr id="34" name="Picture 33" descr="C:\Documents and Settings\user\Desktop\INVITATIE\20220915_085201.jpg"/>
          <p:cNvPicPr/>
          <p:nvPr/>
        </p:nvPicPr>
        <p:blipFill>
          <a:blip r:embed="rId5" cstate="print"/>
          <a:srcRect/>
          <a:stretch>
            <a:fillRect/>
          </a:stretch>
        </p:blipFill>
        <p:spPr bwMode="auto">
          <a:xfrm rot="5400000">
            <a:off x="4988084" y="10556716"/>
            <a:ext cx="634682" cy="723900"/>
          </a:xfrm>
          <a:prstGeom prst="rect">
            <a:avLst/>
          </a:prstGeom>
          <a:noFill/>
          <a:ln w="9525">
            <a:noFill/>
            <a:miter lim="800000"/>
            <a:headEnd/>
            <a:tailEnd/>
          </a:ln>
        </p:spPr>
      </p:pic>
      <p:pic>
        <p:nvPicPr>
          <p:cNvPr id="35" name="Picture 34" descr="C:\Documents and Settings\user\Desktop\INVITATIE\IMG_20230920_100607_1.jpg"/>
          <p:cNvPicPr/>
          <p:nvPr/>
        </p:nvPicPr>
        <p:blipFill>
          <a:blip r:embed="rId6" cstate="print"/>
          <a:srcRect/>
          <a:stretch>
            <a:fillRect/>
          </a:stretch>
        </p:blipFill>
        <p:spPr bwMode="auto">
          <a:xfrm rot="16200000">
            <a:off x="5933679" y="10458054"/>
            <a:ext cx="647700" cy="915192"/>
          </a:xfrm>
          <a:prstGeom prst="rect">
            <a:avLst/>
          </a:prstGeom>
          <a:noFill/>
          <a:ln w="9525">
            <a:noFill/>
            <a:miter lim="800000"/>
            <a:headEnd/>
            <a:tailEnd/>
          </a:ln>
        </p:spPr>
      </p:pic>
      <p:pic>
        <p:nvPicPr>
          <p:cNvPr id="36" name="Picture 35" descr="F:\PRELUCRAT\BC8A3156.JPG"/>
          <p:cNvPicPr/>
          <p:nvPr/>
        </p:nvPicPr>
        <p:blipFill>
          <a:blip r:embed="rId7" cstate="print"/>
          <a:srcRect b="13014"/>
          <a:stretch>
            <a:fillRect/>
          </a:stretch>
        </p:blipFill>
        <p:spPr bwMode="auto">
          <a:xfrm>
            <a:off x="6753224" y="10601325"/>
            <a:ext cx="952501" cy="641830"/>
          </a:xfrm>
          <a:prstGeom prst="rect">
            <a:avLst/>
          </a:prstGeom>
          <a:noFill/>
          <a:ln w="9525">
            <a:noFill/>
            <a:miter lim="800000"/>
            <a:headEnd/>
            <a:tailEnd/>
          </a:ln>
        </p:spPr>
      </p:pic>
      <p:pic>
        <p:nvPicPr>
          <p:cNvPr id="37" name="Picture 36" descr="C:\Documents and Settings\user\Desktop\INVITATIE\NEGRU DE DRAGASANI.jpg"/>
          <p:cNvPicPr/>
          <p:nvPr/>
        </p:nvPicPr>
        <p:blipFill>
          <a:blip r:embed="rId8" cstate="print"/>
          <a:srcRect/>
          <a:stretch>
            <a:fillRect/>
          </a:stretch>
        </p:blipFill>
        <p:spPr bwMode="auto">
          <a:xfrm rot="10800000">
            <a:off x="7781917" y="10591798"/>
            <a:ext cx="638179" cy="609601"/>
          </a:xfrm>
          <a:prstGeom prst="rect">
            <a:avLst/>
          </a:prstGeom>
          <a:noFill/>
          <a:ln w="9525">
            <a:noFill/>
            <a:miter lim="800000"/>
            <a:headEnd/>
            <a:tailEnd/>
          </a:ln>
        </p:spPr>
      </p:pic>
    </p:spTree>
    <p:extLst>
      <p:ext uri="{BB962C8B-B14F-4D97-AF65-F5344CB8AC3E}">
        <p14:creationId xmlns:p14="http://schemas.microsoft.com/office/powerpoint/2010/main" val="26761496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410</TotalTime>
  <Words>759</Words>
  <Application>Microsoft Office PowerPoint</Application>
  <PresentationFormat>Custom</PresentationFormat>
  <Paragraphs>71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Cambria</vt:lpstr>
      <vt:lpstr>Times New Roman</vt:lpstr>
      <vt:lpstr>Office Theme</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37</cp:revision>
  <dcterms:created xsi:type="dcterms:W3CDTF">2024-02-27T07:52:51Z</dcterms:created>
  <dcterms:modified xsi:type="dcterms:W3CDTF">2024-05-18T07:57:00Z</dcterms:modified>
</cp:coreProperties>
</file>