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80513" cy="15192375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85">
          <p15:clr>
            <a:srgbClr val="A4A3A4"/>
          </p15:clr>
        </p15:guide>
        <p15:guide id="2" pos="289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52" d="100"/>
          <a:sy n="52" d="100"/>
        </p:scale>
        <p:origin x="3300" y="120"/>
      </p:cViewPr>
      <p:guideLst>
        <p:guide orient="horz" pos="4785"/>
        <p:guide pos="289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8539" y="2486346"/>
            <a:ext cx="7803436" cy="5289197"/>
          </a:xfrm>
        </p:spPr>
        <p:txBody>
          <a:bodyPr anchor="b"/>
          <a:lstStyle>
            <a:lvl1pPr algn="ctr">
              <a:defRPr sz="6024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7564" y="7979515"/>
            <a:ext cx="6885385" cy="3667973"/>
          </a:xfrm>
        </p:spPr>
        <p:txBody>
          <a:bodyPr/>
          <a:lstStyle>
            <a:lvl1pPr marL="0" indent="0" algn="ctr">
              <a:buNone/>
              <a:defRPr sz="2410"/>
            </a:lvl1pPr>
            <a:lvl2pPr marL="459029" indent="0" algn="ctr">
              <a:buNone/>
              <a:defRPr sz="2008"/>
            </a:lvl2pPr>
            <a:lvl3pPr marL="918058" indent="0" algn="ctr">
              <a:buNone/>
              <a:defRPr sz="1807"/>
            </a:lvl3pPr>
            <a:lvl4pPr marL="1377086" indent="0" algn="ctr">
              <a:buNone/>
              <a:defRPr sz="1606"/>
            </a:lvl4pPr>
            <a:lvl5pPr marL="1836115" indent="0" algn="ctr">
              <a:buNone/>
              <a:defRPr sz="1606"/>
            </a:lvl5pPr>
            <a:lvl6pPr marL="2295144" indent="0" algn="ctr">
              <a:buNone/>
              <a:defRPr sz="1606"/>
            </a:lvl6pPr>
            <a:lvl7pPr marL="2754173" indent="0" algn="ctr">
              <a:buNone/>
              <a:defRPr sz="1606"/>
            </a:lvl7pPr>
            <a:lvl8pPr marL="3213202" indent="0" algn="ctr">
              <a:buNone/>
              <a:defRPr sz="1606"/>
            </a:lvl8pPr>
            <a:lvl9pPr marL="3672230" indent="0" algn="ctr">
              <a:buNone/>
              <a:defRPr sz="1606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pPr/>
              <a:t>5/18/2024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794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pPr/>
              <a:t>5/18/2024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374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9805" y="808853"/>
            <a:ext cx="1979548" cy="1287483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1161" y="808853"/>
            <a:ext cx="5823888" cy="12874836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pPr/>
              <a:t>5/18/2024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997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pPr/>
              <a:t>5/18/2024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634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6379" y="3787548"/>
            <a:ext cx="7918192" cy="6319605"/>
          </a:xfrm>
        </p:spPr>
        <p:txBody>
          <a:bodyPr anchor="b"/>
          <a:lstStyle>
            <a:lvl1pPr>
              <a:defRPr sz="6024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6379" y="10166939"/>
            <a:ext cx="7918192" cy="3323331"/>
          </a:xfrm>
        </p:spPr>
        <p:txBody>
          <a:bodyPr/>
          <a:lstStyle>
            <a:lvl1pPr marL="0" indent="0">
              <a:buNone/>
              <a:defRPr sz="2410">
                <a:solidFill>
                  <a:schemeClr val="tx1"/>
                </a:solidFill>
              </a:defRPr>
            </a:lvl1pPr>
            <a:lvl2pPr marL="459029" indent="0">
              <a:buNone/>
              <a:defRPr sz="2008">
                <a:solidFill>
                  <a:schemeClr val="tx1">
                    <a:tint val="75000"/>
                  </a:schemeClr>
                </a:solidFill>
              </a:defRPr>
            </a:lvl2pPr>
            <a:lvl3pPr marL="918058" indent="0">
              <a:buNone/>
              <a:defRPr sz="1807">
                <a:solidFill>
                  <a:schemeClr val="tx1">
                    <a:tint val="75000"/>
                  </a:schemeClr>
                </a:solidFill>
              </a:defRPr>
            </a:lvl3pPr>
            <a:lvl4pPr marL="1377086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4pPr>
            <a:lvl5pPr marL="1836115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5pPr>
            <a:lvl6pPr marL="2295144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6pPr>
            <a:lvl7pPr marL="2754173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7pPr>
            <a:lvl8pPr marL="3213202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8pPr>
            <a:lvl9pPr marL="3672230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pPr/>
              <a:t>5/18/2024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20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1160" y="4044267"/>
            <a:ext cx="3901718" cy="96394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7635" y="4044267"/>
            <a:ext cx="3901718" cy="96394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pPr/>
              <a:t>5/18/2024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430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356" y="808857"/>
            <a:ext cx="7918192" cy="29364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57" y="3724243"/>
            <a:ext cx="3883787" cy="1825194"/>
          </a:xfrm>
        </p:spPr>
        <p:txBody>
          <a:bodyPr anchor="b"/>
          <a:lstStyle>
            <a:lvl1pPr marL="0" indent="0">
              <a:buNone/>
              <a:defRPr sz="2410" b="1"/>
            </a:lvl1pPr>
            <a:lvl2pPr marL="459029" indent="0">
              <a:buNone/>
              <a:defRPr sz="2008" b="1"/>
            </a:lvl2pPr>
            <a:lvl3pPr marL="918058" indent="0">
              <a:buNone/>
              <a:defRPr sz="1807" b="1"/>
            </a:lvl3pPr>
            <a:lvl4pPr marL="1377086" indent="0">
              <a:buNone/>
              <a:defRPr sz="1606" b="1"/>
            </a:lvl4pPr>
            <a:lvl5pPr marL="1836115" indent="0">
              <a:buNone/>
              <a:defRPr sz="1606" b="1"/>
            </a:lvl5pPr>
            <a:lvl6pPr marL="2295144" indent="0">
              <a:buNone/>
              <a:defRPr sz="1606" b="1"/>
            </a:lvl6pPr>
            <a:lvl7pPr marL="2754173" indent="0">
              <a:buNone/>
              <a:defRPr sz="1606" b="1"/>
            </a:lvl7pPr>
            <a:lvl8pPr marL="3213202" indent="0">
              <a:buNone/>
              <a:defRPr sz="1606" b="1"/>
            </a:lvl8pPr>
            <a:lvl9pPr marL="3672230" indent="0">
              <a:buNone/>
              <a:defRPr sz="1606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357" y="5549437"/>
            <a:ext cx="3883787" cy="816238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635" y="3724243"/>
            <a:ext cx="3902914" cy="1825194"/>
          </a:xfrm>
        </p:spPr>
        <p:txBody>
          <a:bodyPr anchor="b"/>
          <a:lstStyle>
            <a:lvl1pPr marL="0" indent="0">
              <a:buNone/>
              <a:defRPr sz="2410" b="1"/>
            </a:lvl1pPr>
            <a:lvl2pPr marL="459029" indent="0">
              <a:buNone/>
              <a:defRPr sz="2008" b="1"/>
            </a:lvl2pPr>
            <a:lvl3pPr marL="918058" indent="0">
              <a:buNone/>
              <a:defRPr sz="1807" b="1"/>
            </a:lvl3pPr>
            <a:lvl4pPr marL="1377086" indent="0">
              <a:buNone/>
              <a:defRPr sz="1606" b="1"/>
            </a:lvl4pPr>
            <a:lvl5pPr marL="1836115" indent="0">
              <a:buNone/>
              <a:defRPr sz="1606" b="1"/>
            </a:lvl5pPr>
            <a:lvl6pPr marL="2295144" indent="0">
              <a:buNone/>
              <a:defRPr sz="1606" b="1"/>
            </a:lvl6pPr>
            <a:lvl7pPr marL="2754173" indent="0">
              <a:buNone/>
              <a:defRPr sz="1606" b="1"/>
            </a:lvl7pPr>
            <a:lvl8pPr marL="3213202" indent="0">
              <a:buNone/>
              <a:defRPr sz="1606" b="1"/>
            </a:lvl8pPr>
            <a:lvl9pPr marL="3672230" indent="0">
              <a:buNone/>
              <a:defRPr sz="1606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7635" y="5549437"/>
            <a:ext cx="3902914" cy="816238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pPr/>
              <a:t>5/18/2024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89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pPr/>
              <a:t>5/18/2024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506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pPr/>
              <a:t>5/18/2024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816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356" y="1012825"/>
            <a:ext cx="2960954" cy="3544888"/>
          </a:xfrm>
        </p:spPr>
        <p:txBody>
          <a:bodyPr anchor="b"/>
          <a:lstStyle>
            <a:lvl1pPr>
              <a:defRPr sz="321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02914" y="2187424"/>
            <a:ext cx="4647635" cy="10796433"/>
          </a:xfrm>
        </p:spPr>
        <p:txBody>
          <a:bodyPr/>
          <a:lstStyle>
            <a:lvl1pPr>
              <a:defRPr sz="3213"/>
            </a:lvl1pPr>
            <a:lvl2pPr>
              <a:defRPr sz="2811"/>
            </a:lvl2pPr>
            <a:lvl3pPr>
              <a:defRPr sz="2410"/>
            </a:lvl3pPr>
            <a:lvl4pPr>
              <a:defRPr sz="2008"/>
            </a:lvl4pPr>
            <a:lvl5pPr>
              <a:defRPr sz="2008"/>
            </a:lvl5pPr>
            <a:lvl6pPr>
              <a:defRPr sz="2008"/>
            </a:lvl6pPr>
            <a:lvl7pPr>
              <a:defRPr sz="2008"/>
            </a:lvl7pPr>
            <a:lvl8pPr>
              <a:defRPr sz="2008"/>
            </a:lvl8pPr>
            <a:lvl9pPr>
              <a:defRPr sz="2008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2356" y="4557713"/>
            <a:ext cx="2960954" cy="8443726"/>
          </a:xfrm>
        </p:spPr>
        <p:txBody>
          <a:bodyPr/>
          <a:lstStyle>
            <a:lvl1pPr marL="0" indent="0">
              <a:buNone/>
              <a:defRPr sz="1606"/>
            </a:lvl1pPr>
            <a:lvl2pPr marL="459029" indent="0">
              <a:buNone/>
              <a:defRPr sz="1406"/>
            </a:lvl2pPr>
            <a:lvl3pPr marL="918058" indent="0">
              <a:buNone/>
              <a:defRPr sz="1205"/>
            </a:lvl3pPr>
            <a:lvl4pPr marL="1377086" indent="0">
              <a:buNone/>
              <a:defRPr sz="1004"/>
            </a:lvl4pPr>
            <a:lvl5pPr marL="1836115" indent="0">
              <a:buNone/>
              <a:defRPr sz="1004"/>
            </a:lvl5pPr>
            <a:lvl6pPr marL="2295144" indent="0">
              <a:buNone/>
              <a:defRPr sz="1004"/>
            </a:lvl6pPr>
            <a:lvl7pPr marL="2754173" indent="0">
              <a:buNone/>
              <a:defRPr sz="1004"/>
            </a:lvl7pPr>
            <a:lvl8pPr marL="3213202" indent="0">
              <a:buNone/>
              <a:defRPr sz="1004"/>
            </a:lvl8pPr>
            <a:lvl9pPr marL="3672230" indent="0">
              <a:buNone/>
              <a:defRPr sz="1004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pPr/>
              <a:t>5/18/2024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620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356" y="1012825"/>
            <a:ext cx="2960954" cy="3544888"/>
          </a:xfrm>
        </p:spPr>
        <p:txBody>
          <a:bodyPr anchor="b"/>
          <a:lstStyle>
            <a:lvl1pPr>
              <a:defRPr sz="321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902914" y="2187424"/>
            <a:ext cx="4647635" cy="10796433"/>
          </a:xfrm>
        </p:spPr>
        <p:txBody>
          <a:bodyPr anchor="t"/>
          <a:lstStyle>
            <a:lvl1pPr marL="0" indent="0">
              <a:buNone/>
              <a:defRPr sz="3213"/>
            </a:lvl1pPr>
            <a:lvl2pPr marL="459029" indent="0">
              <a:buNone/>
              <a:defRPr sz="2811"/>
            </a:lvl2pPr>
            <a:lvl3pPr marL="918058" indent="0">
              <a:buNone/>
              <a:defRPr sz="2410"/>
            </a:lvl3pPr>
            <a:lvl4pPr marL="1377086" indent="0">
              <a:buNone/>
              <a:defRPr sz="2008"/>
            </a:lvl4pPr>
            <a:lvl5pPr marL="1836115" indent="0">
              <a:buNone/>
              <a:defRPr sz="2008"/>
            </a:lvl5pPr>
            <a:lvl6pPr marL="2295144" indent="0">
              <a:buNone/>
              <a:defRPr sz="2008"/>
            </a:lvl6pPr>
            <a:lvl7pPr marL="2754173" indent="0">
              <a:buNone/>
              <a:defRPr sz="2008"/>
            </a:lvl7pPr>
            <a:lvl8pPr marL="3213202" indent="0">
              <a:buNone/>
              <a:defRPr sz="2008"/>
            </a:lvl8pPr>
            <a:lvl9pPr marL="3672230" indent="0">
              <a:buNone/>
              <a:defRPr sz="2008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2356" y="4557713"/>
            <a:ext cx="2960954" cy="8443726"/>
          </a:xfrm>
        </p:spPr>
        <p:txBody>
          <a:bodyPr/>
          <a:lstStyle>
            <a:lvl1pPr marL="0" indent="0">
              <a:buNone/>
              <a:defRPr sz="1606"/>
            </a:lvl1pPr>
            <a:lvl2pPr marL="459029" indent="0">
              <a:buNone/>
              <a:defRPr sz="1406"/>
            </a:lvl2pPr>
            <a:lvl3pPr marL="918058" indent="0">
              <a:buNone/>
              <a:defRPr sz="1205"/>
            </a:lvl3pPr>
            <a:lvl4pPr marL="1377086" indent="0">
              <a:buNone/>
              <a:defRPr sz="1004"/>
            </a:lvl4pPr>
            <a:lvl5pPr marL="1836115" indent="0">
              <a:buNone/>
              <a:defRPr sz="1004"/>
            </a:lvl5pPr>
            <a:lvl6pPr marL="2295144" indent="0">
              <a:buNone/>
              <a:defRPr sz="1004"/>
            </a:lvl6pPr>
            <a:lvl7pPr marL="2754173" indent="0">
              <a:buNone/>
              <a:defRPr sz="1004"/>
            </a:lvl7pPr>
            <a:lvl8pPr marL="3213202" indent="0">
              <a:buNone/>
              <a:defRPr sz="1004"/>
            </a:lvl8pPr>
            <a:lvl9pPr marL="3672230" indent="0">
              <a:buNone/>
              <a:defRPr sz="1004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pPr/>
              <a:t>5/18/2024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217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1161" y="808857"/>
            <a:ext cx="7918192" cy="29364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1161" y="4044267"/>
            <a:ext cx="7918192" cy="9639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1160" y="14081084"/>
            <a:ext cx="2065615" cy="8088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6A2A3C-5716-4556-9FE0-DD4B3B8C964D}" type="datetimeFigureOut">
              <a:rPr lang="en-US" smtClean="0"/>
              <a:pPr/>
              <a:t>5/18/2024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1045" y="14081084"/>
            <a:ext cx="3098423" cy="8088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83738" y="14081084"/>
            <a:ext cx="2065615" cy="8088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AFE68C-F196-41E9-9474-EAD774B9DD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019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8058" rtl="0" eaLnBrk="1" latinLnBrk="0" hangingPunct="1">
        <a:lnSpc>
          <a:spcPct val="90000"/>
        </a:lnSpc>
        <a:spcBef>
          <a:spcPct val="0"/>
        </a:spcBef>
        <a:buNone/>
        <a:defRPr sz="441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9514" indent="-229514" algn="l" defTabSz="918058" rtl="0" eaLnBrk="1" latinLnBrk="0" hangingPunct="1">
        <a:lnSpc>
          <a:spcPct val="90000"/>
        </a:lnSpc>
        <a:spcBef>
          <a:spcPts val="1004"/>
        </a:spcBef>
        <a:buFont typeface="Arial" panose="020B0604020202020204" pitchFamily="34" charset="0"/>
        <a:buChar char="•"/>
        <a:defRPr sz="2811" kern="1200">
          <a:solidFill>
            <a:schemeClr val="tx1"/>
          </a:solidFill>
          <a:latin typeface="+mn-lt"/>
          <a:ea typeface="+mn-ea"/>
          <a:cs typeface="+mn-cs"/>
        </a:defRPr>
      </a:lvl1pPr>
      <a:lvl2pPr marL="688543" indent="-229514" algn="l" defTabSz="918058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2410" kern="1200">
          <a:solidFill>
            <a:schemeClr val="tx1"/>
          </a:solidFill>
          <a:latin typeface="+mn-lt"/>
          <a:ea typeface="+mn-ea"/>
          <a:cs typeface="+mn-cs"/>
        </a:defRPr>
      </a:lvl2pPr>
      <a:lvl3pPr marL="1147572" indent="-229514" algn="l" defTabSz="918058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2008" kern="1200">
          <a:solidFill>
            <a:schemeClr val="tx1"/>
          </a:solidFill>
          <a:latin typeface="+mn-lt"/>
          <a:ea typeface="+mn-ea"/>
          <a:cs typeface="+mn-cs"/>
        </a:defRPr>
      </a:lvl3pPr>
      <a:lvl4pPr marL="1606601" indent="-229514" algn="l" defTabSz="918058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4pPr>
      <a:lvl5pPr marL="2065630" indent="-229514" algn="l" defTabSz="918058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5pPr>
      <a:lvl6pPr marL="2524658" indent="-229514" algn="l" defTabSz="918058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6pPr>
      <a:lvl7pPr marL="2983687" indent="-229514" algn="l" defTabSz="918058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7pPr>
      <a:lvl8pPr marL="3442716" indent="-229514" algn="l" defTabSz="918058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8pPr>
      <a:lvl9pPr marL="3901745" indent="-229514" algn="l" defTabSz="918058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1pPr>
      <a:lvl2pPr marL="459029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2pPr>
      <a:lvl3pPr marL="918058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3pPr>
      <a:lvl4pPr marL="1377086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4pPr>
      <a:lvl5pPr marL="1836115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5pPr>
      <a:lvl6pPr marL="2295144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6pPr>
      <a:lvl7pPr marL="2754173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7pPr>
      <a:lvl8pPr marL="3213202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8pPr>
      <a:lvl9pPr marL="3672230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8650" y="1838325"/>
            <a:ext cx="7981949" cy="646920"/>
          </a:xfrm>
        </p:spPr>
        <p:txBody>
          <a:bodyPr>
            <a:noAutofit/>
          </a:bodyPr>
          <a:lstStyle/>
          <a:p>
            <a:r>
              <a:rPr lang="en-US" sz="1800" b="1" dirty="0" err="1" smtClean="0"/>
              <a:t>Comportarea</a:t>
            </a:r>
            <a:r>
              <a:rPr lang="en-US" sz="1800" b="1" dirty="0" smtClean="0"/>
              <a:t> în </a:t>
            </a:r>
            <a:r>
              <a:rPr lang="en-US" sz="1800" b="1" dirty="0" err="1" smtClean="0"/>
              <a:t>perioada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repausului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vegetativ</a:t>
            </a:r>
            <a:r>
              <a:rPr lang="en-US" sz="1800" b="1" dirty="0" smtClean="0"/>
              <a:t> a </a:t>
            </a:r>
            <a:r>
              <a:rPr lang="en-US" sz="1800" b="1" dirty="0" err="1" smtClean="0"/>
              <a:t>soiurilor</a:t>
            </a:r>
            <a:r>
              <a:rPr lang="en-US" sz="1800" b="1" dirty="0" smtClean="0"/>
              <a:t> locale din </a:t>
            </a:r>
            <a:r>
              <a:rPr lang="en-US" sz="1800" b="1" dirty="0" err="1" smtClean="0"/>
              <a:t>colecţia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ampelografică</a:t>
            </a:r>
            <a:r>
              <a:rPr lang="en-US" sz="1800" b="1" dirty="0" smtClean="0"/>
              <a:t> a SCDVV </a:t>
            </a:r>
            <a:r>
              <a:rPr lang="en-US" sz="1800" b="1" dirty="0" err="1" smtClean="0"/>
              <a:t>Drăgăşani</a:t>
            </a:r>
            <a:r>
              <a:rPr lang="en-US" sz="1800" b="1" dirty="0" smtClean="0"/>
              <a:t> în contextual </a:t>
            </a:r>
            <a:r>
              <a:rPr lang="en-US" sz="1800" b="1" dirty="0" err="1" smtClean="0"/>
              <a:t>schimbărilor</a:t>
            </a:r>
            <a:r>
              <a:rPr lang="en-US" sz="1800" b="1" dirty="0" smtClean="0"/>
              <a:t> climatice</a:t>
            </a:r>
            <a:endParaRPr lang="en-US" sz="18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476" y="0"/>
            <a:ext cx="1417690" cy="1834013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213051" y="1831406"/>
            <a:ext cx="8640000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9384" y="288742"/>
            <a:ext cx="6885385" cy="817013"/>
          </a:xfrm>
        </p:spPr>
        <p:txBody>
          <a:bodyPr>
            <a:noAutofit/>
          </a:bodyPr>
          <a:lstStyle/>
          <a:p>
            <a:r>
              <a:rPr lang="ro-RO" sz="2400" b="1" dirty="0"/>
              <a:t>ACADEMIA DE ȘTIINȚE AGRICOLE ȘI SILVICE </a:t>
            </a:r>
            <a:endParaRPr lang="en-US" sz="2400" b="1" dirty="0" smtClean="0"/>
          </a:p>
          <a:p>
            <a:r>
              <a:rPr lang="ro-RO" sz="2400" b="1" dirty="0" smtClean="0"/>
              <a:t>“</a:t>
            </a:r>
            <a:r>
              <a:rPr lang="ro-RO" sz="2400" b="1" i="1" dirty="0"/>
              <a:t>GHEORGHE IONESCU </a:t>
            </a:r>
            <a:r>
              <a:rPr lang="ro-RO" sz="2400" b="1" i="1" dirty="0" smtClean="0"/>
              <a:t>ȘIȘEȘTI</a:t>
            </a:r>
            <a:r>
              <a:rPr lang="en-US" sz="2400" b="1" dirty="0" smtClean="0"/>
              <a:t>”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549383" y="1185407"/>
            <a:ext cx="6885385" cy="3794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8058" rtl="0" eaLnBrk="1" latinLnBrk="0" hangingPunct="1">
              <a:lnSpc>
                <a:spcPct val="90000"/>
              </a:lnSpc>
              <a:spcBef>
                <a:spcPts val="1004"/>
              </a:spcBef>
              <a:buFont typeface="Arial" panose="020B0604020202020204" pitchFamily="34" charset="0"/>
              <a:buNone/>
              <a:defRPr sz="241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9029" indent="0" algn="ctr" defTabSz="918058" rtl="0" eaLnBrk="1" latinLnBrk="0" hangingPunct="1">
              <a:lnSpc>
                <a:spcPct val="90000"/>
              </a:lnSpc>
              <a:spcBef>
                <a:spcPts val="502"/>
              </a:spcBef>
              <a:buFont typeface="Arial" panose="020B0604020202020204" pitchFamily="34" charset="0"/>
              <a:buNone/>
              <a:defRPr sz="200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8058" indent="0" algn="ctr" defTabSz="918058" rtl="0" eaLnBrk="1" latinLnBrk="0" hangingPunct="1">
              <a:lnSpc>
                <a:spcPct val="90000"/>
              </a:lnSpc>
              <a:spcBef>
                <a:spcPts val="502"/>
              </a:spcBef>
              <a:buFont typeface="Arial" panose="020B0604020202020204" pitchFamily="34" charset="0"/>
              <a:buNone/>
              <a:defRPr sz="180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7086" indent="0" algn="ctr" defTabSz="918058" rtl="0" eaLnBrk="1" latinLnBrk="0" hangingPunct="1">
              <a:lnSpc>
                <a:spcPct val="90000"/>
              </a:lnSpc>
              <a:spcBef>
                <a:spcPts val="502"/>
              </a:spcBef>
              <a:buFont typeface="Arial" panose="020B0604020202020204" pitchFamily="34" charset="0"/>
              <a:buNone/>
              <a:defRPr sz="16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36115" indent="0" algn="ctr" defTabSz="918058" rtl="0" eaLnBrk="1" latinLnBrk="0" hangingPunct="1">
              <a:lnSpc>
                <a:spcPct val="90000"/>
              </a:lnSpc>
              <a:spcBef>
                <a:spcPts val="502"/>
              </a:spcBef>
              <a:buFont typeface="Arial" panose="020B0604020202020204" pitchFamily="34" charset="0"/>
              <a:buNone/>
              <a:defRPr sz="16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95144" indent="0" algn="ctr" defTabSz="918058" rtl="0" eaLnBrk="1" latinLnBrk="0" hangingPunct="1">
              <a:lnSpc>
                <a:spcPct val="90000"/>
              </a:lnSpc>
              <a:spcBef>
                <a:spcPts val="502"/>
              </a:spcBef>
              <a:buFont typeface="Arial" panose="020B0604020202020204" pitchFamily="34" charset="0"/>
              <a:buNone/>
              <a:defRPr sz="16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54173" indent="0" algn="ctr" defTabSz="918058" rtl="0" eaLnBrk="1" latinLnBrk="0" hangingPunct="1">
              <a:lnSpc>
                <a:spcPct val="90000"/>
              </a:lnSpc>
              <a:spcBef>
                <a:spcPts val="502"/>
              </a:spcBef>
              <a:buFont typeface="Arial" panose="020B0604020202020204" pitchFamily="34" charset="0"/>
              <a:buNone/>
              <a:defRPr sz="16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13202" indent="0" algn="ctr" defTabSz="918058" rtl="0" eaLnBrk="1" latinLnBrk="0" hangingPunct="1">
              <a:lnSpc>
                <a:spcPct val="90000"/>
              </a:lnSpc>
              <a:spcBef>
                <a:spcPts val="502"/>
              </a:spcBef>
              <a:buFont typeface="Arial" panose="020B0604020202020204" pitchFamily="34" charset="0"/>
              <a:buNone/>
              <a:defRPr sz="16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72230" indent="0" algn="ctr" defTabSz="918058" rtl="0" eaLnBrk="1" latinLnBrk="0" hangingPunct="1">
              <a:lnSpc>
                <a:spcPct val="90000"/>
              </a:lnSpc>
              <a:spcBef>
                <a:spcPts val="502"/>
              </a:spcBef>
              <a:buFont typeface="Arial" panose="020B0604020202020204" pitchFamily="34" charset="0"/>
              <a:buNone/>
              <a:defRPr sz="16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 smtClean="0"/>
              <a:t>SCDVV  D</a:t>
            </a:r>
            <a:r>
              <a:rPr lang="ro-RO" sz="2400" b="1" dirty="0" smtClean="0"/>
              <a:t>RĂGĂŞANI</a:t>
            </a:r>
            <a:endParaRPr lang="en-US" sz="2400" b="1" dirty="0" smtClean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631333" y="3261077"/>
            <a:ext cx="7803436" cy="1930048"/>
          </a:xfrm>
          <a:prstGeom prst="rect">
            <a:avLst/>
          </a:prstGeom>
          <a:ln w="22225">
            <a:solidFill>
              <a:schemeClr val="tx1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805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2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n-US" sz="2000" b="1" dirty="0" smtClean="0">
              <a:solidFill>
                <a:srgbClr val="FF0000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127326" y="14484489"/>
            <a:ext cx="8640000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604481" y="14484489"/>
            <a:ext cx="585713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/>
              <a:t>CONFERINTA </a:t>
            </a:r>
            <a:r>
              <a:rPr lang="en-US" sz="2000" b="1" dirty="0"/>
              <a:t>ANIVERSARA </a:t>
            </a:r>
            <a:r>
              <a:rPr lang="en-US" sz="2000" b="1" dirty="0" smtClean="0"/>
              <a:t>ICAR</a:t>
            </a:r>
            <a:r>
              <a:rPr lang="ro-RO" sz="2000" b="1" dirty="0" smtClean="0"/>
              <a:t> ed. III</a:t>
            </a:r>
            <a:endParaRPr lang="en-US" sz="2000" b="1" dirty="0" smtClean="0"/>
          </a:p>
          <a:p>
            <a:pPr algn="ctr"/>
            <a:r>
              <a:rPr lang="en-US" sz="2000" b="1" dirty="0" err="1" smtClean="0"/>
              <a:t>Bucuresti</a:t>
            </a:r>
            <a:r>
              <a:rPr lang="en-US" sz="2000" b="1" dirty="0" smtClean="0"/>
              <a:t>, 30 </a:t>
            </a:r>
            <a:r>
              <a:rPr lang="en-US" sz="2000" b="1" dirty="0" err="1" smtClean="0"/>
              <a:t>mai</a:t>
            </a:r>
            <a:r>
              <a:rPr lang="en-US" sz="2000" b="1" dirty="0" smtClean="0"/>
              <a:t> 2024</a:t>
            </a:r>
            <a:endParaRPr lang="en-US" sz="2000" b="1" dirty="0"/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631332" y="5527532"/>
            <a:ext cx="7803436" cy="4149867"/>
          </a:xfrm>
          <a:prstGeom prst="rect">
            <a:avLst/>
          </a:prstGeom>
          <a:ln w="22225">
            <a:solidFill>
              <a:schemeClr val="tx1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805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2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000" dirty="0"/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704850" y="10715624"/>
            <a:ext cx="7815643" cy="1638301"/>
          </a:xfrm>
          <a:prstGeom prst="rect">
            <a:avLst/>
          </a:prstGeom>
          <a:ln w="22225">
            <a:solidFill>
              <a:schemeClr val="tx1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805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2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n-US" sz="2400" b="1" dirty="0"/>
          </a:p>
          <a:p>
            <a:pPr algn="just"/>
            <a:endParaRPr lang="en-US" sz="2400" dirty="0" smtClean="0"/>
          </a:p>
          <a:p>
            <a:pPr algn="just"/>
            <a:endParaRPr lang="en-US" sz="2400" dirty="0" smtClean="0"/>
          </a:p>
          <a:p>
            <a:pPr algn="just"/>
            <a:endParaRPr lang="en-US" sz="2400" dirty="0" smtClean="0"/>
          </a:p>
          <a:p>
            <a:pPr algn="just"/>
            <a:endParaRPr lang="en-US" sz="2400" dirty="0" smtClean="0"/>
          </a:p>
          <a:p>
            <a:pPr algn="just"/>
            <a:endParaRPr lang="en-US" sz="2400" dirty="0" smtClean="0"/>
          </a:p>
          <a:p>
            <a:pPr algn="just"/>
            <a:endParaRPr lang="en-US" sz="2400" dirty="0" smtClean="0"/>
          </a:p>
          <a:p>
            <a:pPr algn="just"/>
            <a:endParaRPr lang="en-US" sz="2400" dirty="0" smtClean="0"/>
          </a:p>
          <a:p>
            <a:pPr algn="just"/>
            <a:endParaRPr lang="en-US" sz="2400" dirty="0" smtClean="0"/>
          </a:p>
          <a:p>
            <a:pPr algn="just"/>
            <a:endParaRPr lang="en-US" sz="2400" dirty="0" smtClean="0"/>
          </a:p>
          <a:p>
            <a:pPr algn="just"/>
            <a:endParaRPr lang="en-US" sz="2400" dirty="0" smtClean="0"/>
          </a:p>
          <a:p>
            <a:pPr algn="just"/>
            <a:endParaRPr lang="en-US" sz="2400" dirty="0" smtClean="0"/>
          </a:p>
          <a:p>
            <a:pPr algn="just"/>
            <a:endParaRPr lang="en-US" sz="2400" dirty="0" smtClean="0"/>
          </a:p>
          <a:p>
            <a:pPr algn="just"/>
            <a:endParaRPr lang="en-US" sz="2400" dirty="0" smtClean="0"/>
          </a:p>
          <a:p>
            <a:pPr algn="just"/>
            <a:endParaRPr lang="en-US" sz="2400" dirty="0" smtClean="0"/>
          </a:p>
          <a:p>
            <a:pPr algn="just"/>
            <a:endParaRPr lang="en-US" sz="2400" dirty="0" smtClean="0"/>
          </a:p>
          <a:p>
            <a:pPr algn="just"/>
            <a:endParaRPr lang="en-US" sz="2400" dirty="0" smtClean="0"/>
          </a:p>
          <a:p>
            <a:pPr algn="just"/>
            <a:endParaRPr lang="en-US" sz="2400" dirty="0" smtClean="0"/>
          </a:p>
          <a:p>
            <a:pPr algn="just"/>
            <a:endParaRPr lang="en-US" sz="2400" dirty="0" smtClean="0"/>
          </a:p>
          <a:p>
            <a:pPr algn="just"/>
            <a:endParaRPr lang="en-US" sz="2400" dirty="0" smtClean="0"/>
          </a:p>
          <a:p>
            <a:pPr algn="just"/>
            <a:endParaRPr lang="en-US" sz="2400" dirty="0" smtClean="0"/>
          </a:p>
          <a:p>
            <a:pPr algn="just"/>
            <a:endParaRPr lang="en-US" sz="2400" dirty="0" smtClean="0"/>
          </a:p>
          <a:p>
            <a:pPr algn="just"/>
            <a:endParaRPr lang="en-US" sz="2400" dirty="0" smtClean="0"/>
          </a:p>
          <a:p>
            <a:pPr algn="just"/>
            <a:endParaRPr lang="en-US" sz="2400" dirty="0" smtClean="0"/>
          </a:p>
          <a:p>
            <a:pPr algn="just"/>
            <a:endParaRPr lang="en-US" sz="2400" dirty="0" smtClean="0"/>
          </a:p>
          <a:p>
            <a:pPr algn="just"/>
            <a:endParaRPr lang="en-US" sz="2400" dirty="0" smtClean="0"/>
          </a:p>
          <a:p>
            <a:pPr algn="just"/>
            <a:endParaRPr lang="en-US" sz="2400" dirty="0" smtClean="0"/>
          </a:p>
          <a:p>
            <a:pPr algn="just"/>
            <a:endParaRPr lang="en-US" sz="2400" dirty="0" smtClean="0"/>
          </a:p>
          <a:p>
            <a:pPr algn="just"/>
            <a:endParaRPr lang="en-US" sz="2400" dirty="0" smtClean="0"/>
          </a:p>
          <a:p>
            <a:pPr algn="just"/>
            <a:endParaRPr lang="en-US" sz="2400" dirty="0" smtClean="0"/>
          </a:p>
          <a:p>
            <a:pPr algn="just"/>
            <a:endParaRPr lang="en-US" sz="2400" dirty="0" smtClean="0"/>
          </a:p>
          <a:p>
            <a:pPr algn="just"/>
            <a:endParaRPr lang="en-US" sz="2400" dirty="0" smtClean="0"/>
          </a:p>
          <a:p>
            <a:pPr algn="just"/>
            <a:endParaRPr lang="en-US" sz="2400" dirty="0" smtClean="0"/>
          </a:p>
          <a:p>
            <a:pPr algn="just"/>
            <a:endParaRPr lang="en-US" sz="2400" dirty="0" smtClean="0"/>
          </a:p>
          <a:p>
            <a:pPr algn="just"/>
            <a:endParaRPr lang="en-US" sz="2400" dirty="0" smtClean="0"/>
          </a:p>
          <a:p>
            <a:pPr algn="just"/>
            <a:endParaRPr lang="en-US" sz="2400" dirty="0" smtClean="0"/>
          </a:p>
          <a:p>
            <a:pPr algn="just"/>
            <a:endParaRPr lang="en-US" sz="2400" dirty="0" smtClean="0"/>
          </a:p>
          <a:p>
            <a:pPr algn="just"/>
            <a:endParaRPr lang="en-US" sz="2400" dirty="0" smtClean="0"/>
          </a:p>
          <a:p>
            <a:pPr algn="just"/>
            <a:endParaRPr lang="en-US" sz="2400" dirty="0" smtClean="0"/>
          </a:p>
          <a:p>
            <a:pPr algn="just"/>
            <a:endParaRPr lang="en-US" sz="2400" dirty="0" smtClean="0"/>
          </a:p>
          <a:p>
            <a:pPr algn="just"/>
            <a:endParaRPr lang="en-US" sz="2400" dirty="0" smtClean="0"/>
          </a:p>
          <a:p>
            <a:pPr algn="just"/>
            <a:endParaRPr lang="en-US" sz="2400" dirty="0" smtClean="0"/>
          </a:p>
          <a:p>
            <a:pPr algn="just"/>
            <a:endParaRPr lang="en-US" sz="2400" dirty="0" smtClean="0"/>
          </a:p>
          <a:p>
            <a:pPr algn="just"/>
            <a:endParaRPr lang="en-US" sz="2400" dirty="0" smtClean="0"/>
          </a:p>
          <a:p>
            <a:pPr algn="just"/>
            <a:endParaRPr lang="en-US" sz="2400" dirty="0" smtClean="0"/>
          </a:p>
          <a:p>
            <a:pPr algn="just"/>
            <a:endParaRPr lang="en-US" sz="2400" dirty="0" smtClean="0"/>
          </a:p>
          <a:p>
            <a:pPr algn="just"/>
            <a:endParaRPr lang="en-US" sz="2400" dirty="0" smtClean="0"/>
          </a:p>
          <a:p>
            <a:pPr algn="just"/>
            <a:endParaRPr lang="en-US" sz="2400" dirty="0" smtClean="0"/>
          </a:p>
          <a:p>
            <a:pPr algn="just"/>
            <a:endParaRPr lang="en-US" sz="2400" dirty="0" smtClean="0"/>
          </a:p>
          <a:p>
            <a:pPr algn="just"/>
            <a:endParaRPr lang="en-US" sz="2400" dirty="0" smtClean="0"/>
          </a:p>
          <a:p>
            <a:pPr algn="just"/>
            <a:endParaRPr lang="en-US" sz="2400" dirty="0" smtClean="0"/>
          </a:p>
          <a:p>
            <a:pPr algn="just"/>
            <a:endParaRPr lang="en-US" sz="2400" dirty="0" smtClean="0"/>
          </a:p>
          <a:p>
            <a:pPr algn="just"/>
            <a:endParaRPr lang="en-US" sz="2400" dirty="0" smtClean="0"/>
          </a:p>
          <a:p>
            <a:pPr algn="just"/>
            <a:endParaRPr lang="en-US" sz="2400" dirty="0"/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507507" y="12773024"/>
            <a:ext cx="7803436" cy="1257301"/>
          </a:xfrm>
          <a:prstGeom prst="rect">
            <a:avLst/>
          </a:prstGeom>
          <a:ln w="22225">
            <a:solidFill>
              <a:schemeClr val="tx1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805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2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n-US" sz="2000" dirty="0"/>
          </a:p>
        </p:txBody>
      </p:sp>
      <p:sp>
        <p:nvSpPr>
          <p:cNvPr id="5" name="Rectangle 4"/>
          <p:cNvSpPr/>
          <p:nvPr/>
        </p:nvSpPr>
        <p:spPr>
          <a:xfrm>
            <a:off x="631332" y="5207800"/>
            <a:ext cx="23105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REZULTATE ȘI DISCUȚII</a:t>
            </a:r>
            <a:endParaRPr lang="en-US" sz="2000" b="1" dirty="0"/>
          </a:p>
        </p:txBody>
      </p:sp>
      <p:sp>
        <p:nvSpPr>
          <p:cNvPr id="11" name="Rectangle 10"/>
          <p:cNvSpPr/>
          <p:nvPr/>
        </p:nvSpPr>
        <p:spPr>
          <a:xfrm>
            <a:off x="558141" y="12326642"/>
            <a:ext cx="15151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b="1" dirty="0" smtClean="0"/>
              <a:t>BIBLIOGRAFIE</a:t>
            </a:r>
            <a:endParaRPr lang="en-US" b="1" dirty="0"/>
          </a:p>
        </p:txBody>
      </p:sp>
      <p:sp>
        <p:nvSpPr>
          <p:cNvPr id="15" name="Rectangle 14"/>
          <p:cNvSpPr/>
          <p:nvPr/>
        </p:nvSpPr>
        <p:spPr>
          <a:xfrm>
            <a:off x="790575" y="2562295"/>
            <a:ext cx="1676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endParaRPr lang="en-US" sz="2000" b="1" dirty="0" smtClean="0"/>
          </a:p>
          <a:p>
            <a:pPr lvl="0" algn="just"/>
            <a:r>
              <a:rPr lang="en-US" sz="2000" b="1" dirty="0" smtClean="0"/>
              <a:t>REZUMAT</a:t>
            </a: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657225" y="3238500"/>
            <a:ext cx="7781925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n-US" sz="1000" b="1" i="1" dirty="0" smtClean="0">
                <a:ea typeface="Times New Roman" pitchFamily="18" charset="0"/>
                <a:cs typeface="Times New Roman" pitchFamily="18" charset="0"/>
              </a:rPr>
              <a:t>      </a:t>
            </a:r>
            <a:r>
              <a:rPr lang="en-US" sz="1000" b="1" i="1" dirty="0" smtClean="0">
                <a:ea typeface="Times New Roman" pitchFamily="18" charset="0"/>
                <a:cs typeface="Arial" pitchFamily="34" charset="0"/>
              </a:rPr>
              <a:t>  </a:t>
            </a:r>
            <a:r>
              <a:rPr lang="en-US" sz="1400" dirty="0" err="1" smtClean="0"/>
              <a:t>Studiul</a:t>
            </a:r>
            <a:r>
              <a:rPr lang="en-US" sz="1400" dirty="0" smtClean="0"/>
              <a:t> s-a </a:t>
            </a:r>
            <a:r>
              <a:rPr lang="ro-RO" sz="1400" dirty="0" smtClean="0"/>
              <a:t>realizat în perioada repausului vegetativ la viţa de vie la SCDVV Drăgăşani în anii 2022 şi 2023. S-a urmărit comportarea soiurilor de viţă de vie locale şi autohtone din colecţia ampelografică a SCDVV Drăgăşani. </a:t>
            </a:r>
            <a:endParaRPr lang="en-US" sz="1400" dirty="0" smtClean="0"/>
          </a:p>
          <a:p>
            <a:pPr algn="just"/>
            <a:r>
              <a:rPr lang="en-US" sz="1400" dirty="0" smtClean="0"/>
              <a:t>       </a:t>
            </a:r>
            <a:r>
              <a:rPr lang="ro-RO" sz="1400" dirty="0" smtClean="0"/>
              <a:t>S-a determinat viabilitatea mugurilor de viţă de vie ale acestor soiuri, în strânsă corelaţie cu efectele schimbărilor climatice din această perioadă analizată.</a:t>
            </a:r>
            <a:endParaRPr lang="en-US" sz="1400" dirty="0" smtClean="0"/>
          </a:p>
          <a:p>
            <a:pPr algn="just"/>
            <a:r>
              <a:rPr lang="en-US" sz="1400" dirty="0" smtClean="0"/>
              <a:t>      </a:t>
            </a:r>
            <a:r>
              <a:rPr lang="ro-RO" sz="1400" dirty="0" smtClean="0"/>
              <a:t>S-au urmărit efectele climatice, temperatura aerului, precipitaţiile şi alte efecte care pot afecta negativ viţa de vie.</a:t>
            </a:r>
            <a:endParaRPr lang="en-US" sz="1400" dirty="0" smtClean="0"/>
          </a:p>
          <a:p>
            <a:pPr algn="just"/>
            <a:r>
              <a:rPr lang="en-US" sz="1400" dirty="0" smtClean="0"/>
              <a:t>      </a:t>
            </a:r>
            <a:r>
              <a:rPr lang="ro-RO" sz="1400" dirty="0" smtClean="0"/>
              <a:t>Soiurile analizate au fost 'Românie', 'Slaviţă', 'Braghină', 'Teişor', 'Negru Vârtos', 'Băbească neagră', 'Negru moale' şi 'Negru mare. </a:t>
            </a:r>
            <a:endParaRPr lang="en-US" sz="1400" dirty="0"/>
          </a:p>
        </p:txBody>
      </p:sp>
      <p:sp>
        <p:nvSpPr>
          <p:cNvPr id="17" name="Rectangle 16"/>
          <p:cNvSpPr/>
          <p:nvPr/>
        </p:nvSpPr>
        <p:spPr>
          <a:xfrm>
            <a:off x="361950" y="10229850"/>
            <a:ext cx="157129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prstClr val="black"/>
                </a:solidFill>
              </a:rPr>
              <a:t>CONCLUZII</a:t>
            </a:r>
            <a:endParaRPr lang="en-US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628651" y="5514975"/>
            <a:ext cx="7800974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200" dirty="0" smtClean="0"/>
              <a:t>    În </a:t>
            </a:r>
            <a:r>
              <a:rPr lang="en-US" sz="1200" dirty="0" err="1" smtClean="0"/>
              <a:t>perioada</a:t>
            </a:r>
            <a:r>
              <a:rPr lang="en-US" sz="1200" dirty="0" smtClean="0"/>
              <a:t> de </a:t>
            </a:r>
            <a:r>
              <a:rPr lang="en-US" sz="1200" dirty="0" err="1" smtClean="0"/>
              <a:t>vegetatie</a:t>
            </a:r>
            <a:r>
              <a:rPr lang="en-US" sz="1200" dirty="0" smtClean="0"/>
              <a:t> în </a:t>
            </a:r>
            <a:r>
              <a:rPr lang="en-US" sz="1200" dirty="0" err="1" smtClean="0"/>
              <a:t>anii</a:t>
            </a:r>
            <a:r>
              <a:rPr lang="en-US" sz="1200" dirty="0" smtClean="0"/>
              <a:t> 2022-2023 s-au </a:t>
            </a:r>
            <a:r>
              <a:rPr lang="en-US" sz="1200" dirty="0" err="1" smtClean="0"/>
              <a:t>efectuat</a:t>
            </a:r>
            <a:r>
              <a:rPr lang="en-US" sz="1200" dirty="0" smtClean="0"/>
              <a:t> </a:t>
            </a:r>
            <a:r>
              <a:rPr lang="en-US" sz="1200" dirty="0" err="1" smtClean="0"/>
              <a:t>studii</a:t>
            </a:r>
            <a:r>
              <a:rPr lang="en-US" sz="1200" dirty="0" smtClean="0"/>
              <a:t> </a:t>
            </a:r>
            <a:r>
              <a:rPr lang="en-US" sz="1200" dirty="0" err="1" smtClean="0"/>
              <a:t>privid</a:t>
            </a:r>
            <a:r>
              <a:rPr lang="en-US" sz="1200" dirty="0" smtClean="0"/>
              <a:t> </a:t>
            </a:r>
            <a:r>
              <a:rPr lang="en-US" sz="1200" dirty="0" err="1" smtClean="0"/>
              <a:t>viabilitatea</a:t>
            </a:r>
            <a:r>
              <a:rPr lang="en-US" sz="1200" dirty="0" smtClean="0"/>
              <a:t> </a:t>
            </a:r>
            <a:r>
              <a:rPr lang="en-US" sz="1200" dirty="0" err="1" smtClean="0"/>
              <a:t>acestor</a:t>
            </a:r>
            <a:r>
              <a:rPr lang="en-US" sz="1200" dirty="0" smtClean="0"/>
              <a:t> </a:t>
            </a:r>
            <a:r>
              <a:rPr lang="en-US" sz="1200" dirty="0" err="1" smtClean="0"/>
              <a:t>soiuri</a:t>
            </a:r>
            <a:r>
              <a:rPr lang="en-US" sz="1200" dirty="0" smtClean="0"/>
              <a:t> de </a:t>
            </a:r>
            <a:r>
              <a:rPr lang="en-US" sz="1200" dirty="0" err="1" smtClean="0"/>
              <a:t>viţă</a:t>
            </a:r>
            <a:r>
              <a:rPr lang="en-US" sz="1200" dirty="0" smtClean="0"/>
              <a:t> de vie. </a:t>
            </a:r>
            <a:r>
              <a:rPr lang="en-US" sz="1200" dirty="0" err="1" smtClean="0"/>
              <a:t>Putem</a:t>
            </a:r>
            <a:r>
              <a:rPr lang="en-US" sz="1200" dirty="0" smtClean="0"/>
              <a:t> </a:t>
            </a:r>
            <a:r>
              <a:rPr lang="en-US" sz="1200" dirty="0" err="1" smtClean="0"/>
              <a:t>obseva</a:t>
            </a:r>
            <a:r>
              <a:rPr lang="en-US" sz="1200" dirty="0" smtClean="0"/>
              <a:t> în </a:t>
            </a:r>
            <a:r>
              <a:rPr lang="en-US" sz="1200" dirty="0" err="1" smtClean="0"/>
              <a:t>cei</a:t>
            </a:r>
            <a:r>
              <a:rPr lang="en-US" sz="1200" dirty="0" smtClean="0"/>
              <a:t> </a:t>
            </a:r>
            <a:r>
              <a:rPr lang="en-US" sz="1200" dirty="0" err="1" smtClean="0"/>
              <a:t>doi</a:t>
            </a:r>
            <a:r>
              <a:rPr lang="en-US" sz="1200" dirty="0" smtClean="0"/>
              <a:t> </a:t>
            </a:r>
            <a:r>
              <a:rPr lang="en-US" sz="1200" dirty="0" err="1" smtClean="0"/>
              <a:t>ani</a:t>
            </a:r>
            <a:r>
              <a:rPr lang="en-US" sz="1200" dirty="0" smtClean="0"/>
              <a:t> </a:t>
            </a:r>
            <a:r>
              <a:rPr lang="en-US" sz="1200" dirty="0" err="1" smtClean="0"/>
              <a:t>studiaţi</a:t>
            </a:r>
            <a:r>
              <a:rPr lang="en-US" sz="1200" dirty="0" smtClean="0"/>
              <a:t> o </a:t>
            </a:r>
            <a:r>
              <a:rPr lang="en-US" sz="1200" dirty="0" err="1" smtClean="0"/>
              <a:t>viabilitate</a:t>
            </a:r>
            <a:r>
              <a:rPr lang="en-US" sz="1200" dirty="0" smtClean="0"/>
              <a:t> </a:t>
            </a:r>
            <a:r>
              <a:rPr lang="en-US" sz="1200" dirty="0" err="1" smtClean="0"/>
              <a:t>foarte</a:t>
            </a:r>
            <a:r>
              <a:rPr lang="en-US" sz="1200" dirty="0" smtClean="0"/>
              <a:t> </a:t>
            </a:r>
            <a:r>
              <a:rPr lang="en-US" sz="1200" dirty="0" err="1" smtClean="0"/>
              <a:t>bună</a:t>
            </a:r>
            <a:r>
              <a:rPr lang="en-US" sz="1200" dirty="0" smtClean="0"/>
              <a:t> </a:t>
            </a:r>
            <a:r>
              <a:rPr lang="en-US" sz="1200" dirty="0" err="1" smtClean="0"/>
              <a:t>cuprinsă</a:t>
            </a:r>
            <a:r>
              <a:rPr lang="en-US" sz="1200" dirty="0" smtClean="0"/>
              <a:t> </a:t>
            </a:r>
            <a:r>
              <a:rPr lang="en-US" sz="1200" dirty="0" err="1" smtClean="0"/>
              <a:t>între</a:t>
            </a:r>
            <a:r>
              <a:rPr lang="en-US" sz="1200" dirty="0" smtClean="0"/>
              <a:t> 96% </a:t>
            </a:r>
            <a:r>
              <a:rPr lang="en-US" sz="1200" dirty="0" err="1" smtClean="0"/>
              <a:t>şi</a:t>
            </a:r>
            <a:r>
              <a:rPr lang="en-US" sz="1200" dirty="0" smtClean="0"/>
              <a:t> 100%.  </a:t>
            </a:r>
            <a:r>
              <a:rPr lang="en-US" sz="1200" dirty="0" err="1" smtClean="0"/>
              <a:t>Avem</a:t>
            </a:r>
            <a:r>
              <a:rPr lang="en-US" sz="1200" dirty="0" smtClean="0"/>
              <a:t> o </a:t>
            </a:r>
            <a:r>
              <a:rPr lang="en-US" sz="1200" dirty="0" err="1" smtClean="0"/>
              <a:t>medie</a:t>
            </a:r>
            <a:r>
              <a:rPr lang="en-US" sz="1200" dirty="0" smtClean="0"/>
              <a:t> de 98% în </a:t>
            </a:r>
            <a:r>
              <a:rPr lang="en-US" sz="1200" dirty="0" err="1" smtClean="0"/>
              <a:t>anul</a:t>
            </a:r>
            <a:r>
              <a:rPr lang="en-US" sz="1200" dirty="0" smtClean="0"/>
              <a:t> 2022 </a:t>
            </a:r>
            <a:r>
              <a:rPr lang="en-US" sz="1200" dirty="0" err="1" smtClean="0"/>
              <a:t>şi</a:t>
            </a:r>
            <a:r>
              <a:rPr lang="en-US" sz="1200" dirty="0" smtClean="0"/>
              <a:t> de 99,5% în </a:t>
            </a:r>
            <a:r>
              <a:rPr lang="en-US" sz="1200" dirty="0" err="1" smtClean="0"/>
              <a:t>anul</a:t>
            </a:r>
            <a:r>
              <a:rPr lang="en-US" sz="1200" dirty="0" smtClean="0"/>
              <a:t> 2023. </a:t>
            </a:r>
            <a:r>
              <a:rPr lang="en-US" sz="1200" dirty="0" err="1" smtClean="0"/>
              <a:t>Acest</a:t>
            </a:r>
            <a:r>
              <a:rPr lang="en-US" sz="1200" dirty="0" smtClean="0"/>
              <a:t> </a:t>
            </a:r>
            <a:r>
              <a:rPr lang="en-US" sz="1200" dirty="0" err="1" smtClean="0"/>
              <a:t>fapt</a:t>
            </a:r>
            <a:r>
              <a:rPr lang="en-US" sz="1200" dirty="0" smtClean="0"/>
              <a:t> se </a:t>
            </a:r>
            <a:r>
              <a:rPr lang="en-US" sz="1200" dirty="0" err="1" smtClean="0"/>
              <a:t>datorează</a:t>
            </a:r>
            <a:r>
              <a:rPr lang="en-US" sz="1200" dirty="0" smtClean="0"/>
              <a:t> </a:t>
            </a:r>
            <a:r>
              <a:rPr lang="en-US" sz="1200" dirty="0" err="1" smtClean="0"/>
              <a:t>condiţiilor</a:t>
            </a:r>
            <a:r>
              <a:rPr lang="en-US" sz="1200" dirty="0" smtClean="0"/>
              <a:t> climatice din </a:t>
            </a:r>
            <a:r>
              <a:rPr lang="en-US" sz="1200" dirty="0" err="1" smtClean="0"/>
              <a:t>podgorie</a:t>
            </a:r>
            <a:r>
              <a:rPr lang="en-US" sz="1200" dirty="0" smtClean="0"/>
              <a:t>, </a:t>
            </a:r>
            <a:r>
              <a:rPr lang="en-US" sz="1200" dirty="0" err="1" smtClean="0"/>
              <a:t>unde</a:t>
            </a:r>
            <a:r>
              <a:rPr lang="en-US" sz="1200" dirty="0" smtClean="0"/>
              <a:t> nu au </a:t>
            </a:r>
            <a:r>
              <a:rPr lang="en-US" sz="1200" dirty="0" err="1" smtClean="0"/>
              <a:t>existat</a:t>
            </a:r>
            <a:r>
              <a:rPr lang="en-US" sz="1200" dirty="0" smtClean="0"/>
              <a:t> </a:t>
            </a:r>
            <a:r>
              <a:rPr lang="en-US" sz="1200" dirty="0" err="1" smtClean="0"/>
              <a:t>efecte</a:t>
            </a:r>
            <a:r>
              <a:rPr lang="en-US" sz="1200" dirty="0" smtClean="0"/>
              <a:t> negative din </a:t>
            </a:r>
            <a:r>
              <a:rPr lang="en-US" sz="1200" dirty="0" err="1" smtClean="0"/>
              <a:t>punct</a:t>
            </a:r>
            <a:r>
              <a:rPr lang="en-US" sz="1200" dirty="0" smtClean="0"/>
              <a:t> de </a:t>
            </a:r>
            <a:r>
              <a:rPr lang="en-US" sz="1200" dirty="0" err="1" smtClean="0"/>
              <a:t>vedere</a:t>
            </a:r>
            <a:r>
              <a:rPr lang="en-US" sz="1200" dirty="0" smtClean="0"/>
              <a:t> climatic. </a:t>
            </a:r>
          </a:p>
          <a:p>
            <a:r>
              <a:rPr lang="en-US" sz="1200" dirty="0" smtClean="0"/>
              <a:t>     La </a:t>
            </a:r>
            <a:r>
              <a:rPr lang="en-US" sz="1200" dirty="0" err="1" smtClean="0"/>
              <a:t>soiul</a:t>
            </a:r>
            <a:r>
              <a:rPr lang="en-US" sz="1200" dirty="0" smtClean="0"/>
              <a:t> </a:t>
            </a:r>
            <a:r>
              <a:rPr lang="ro-RO" sz="1200" dirty="0" smtClean="0"/>
              <a:t>'Negru moale' avem o viabilitate de 100%, ceea ce demonstrează o rezistenţă bună din punct de vedere climatic cât şi al bolilor şi dăunătorilor. Procentul de 100% îl avem la soiurile 'Românie' Slaviţă', 'Braghină','Teişor' în anul 2023, şi la 'Negru vârtos','Băbească neagră' în anul 2022. </a:t>
            </a:r>
            <a:endParaRPr lang="en-US" sz="1200" dirty="0" smtClean="0"/>
          </a:p>
          <a:p>
            <a:r>
              <a:rPr lang="en-US" sz="1200" dirty="0" smtClean="0"/>
              <a:t>     </a:t>
            </a:r>
            <a:r>
              <a:rPr lang="ro-RO" sz="1200" dirty="0" smtClean="0"/>
              <a:t>Celelalte procente extrem de mici este datorat bolilor, în special a manei viţei de vie </a:t>
            </a:r>
            <a:r>
              <a:rPr lang="ro-RO" sz="1200" i="1" dirty="0" smtClean="0"/>
              <a:t>Plasmopara viticola</a:t>
            </a:r>
            <a:r>
              <a:rPr lang="ro-RO" sz="1200" dirty="0" smtClean="0"/>
              <a:t> care atacă vârful lăstarilor şi implicit  coardele de viţă de vie, neafectând butucii de viţă de vie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628650" y="7191376"/>
            <a:ext cx="779145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200" dirty="0" smtClean="0"/>
              <a:t>       </a:t>
            </a:r>
            <a:r>
              <a:rPr lang="en-US" sz="1300" dirty="0" err="1" smtClean="0"/>
              <a:t>Viabilitatea</a:t>
            </a:r>
            <a:r>
              <a:rPr lang="en-US" sz="1300" dirty="0" smtClean="0"/>
              <a:t>  </a:t>
            </a:r>
            <a:r>
              <a:rPr lang="en-US" sz="1300" dirty="0" err="1" smtClean="0"/>
              <a:t>soiurilor</a:t>
            </a:r>
            <a:r>
              <a:rPr lang="en-US" sz="1300" dirty="0" smtClean="0"/>
              <a:t> </a:t>
            </a:r>
            <a:r>
              <a:rPr lang="ro-RO" sz="1300" dirty="0" smtClean="0"/>
              <a:t>studiate </a:t>
            </a:r>
            <a:r>
              <a:rPr lang="en-US" sz="1300" dirty="0" err="1" smtClean="0"/>
              <a:t>este</a:t>
            </a:r>
            <a:r>
              <a:rPr lang="en-US" sz="1300" dirty="0" smtClean="0"/>
              <a:t> </a:t>
            </a:r>
            <a:r>
              <a:rPr lang="en-US" sz="1300" dirty="0" err="1" smtClean="0"/>
              <a:t>foarte</a:t>
            </a:r>
            <a:r>
              <a:rPr lang="en-US" sz="1300" dirty="0" smtClean="0"/>
              <a:t> </a:t>
            </a:r>
            <a:r>
              <a:rPr lang="en-US" sz="1300" dirty="0" err="1" smtClean="0"/>
              <a:t>bună</a:t>
            </a:r>
            <a:r>
              <a:rPr lang="en-US" sz="1300" dirty="0" smtClean="0"/>
              <a:t>, media </a:t>
            </a:r>
            <a:r>
              <a:rPr lang="en-US" sz="1300" dirty="0" err="1" smtClean="0"/>
              <a:t>pe</a:t>
            </a:r>
            <a:r>
              <a:rPr lang="en-US" sz="1300" dirty="0" smtClean="0"/>
              <a:t> </a:t>
            </a:r>
            <a:r>
              <a:rPr lang="en-US" sz="1300" dirty="0" err="1" smtClean="0"/>
              <a:t>cei</a:t>
            </a:r>
            <a:r>
              <a:rPr lang="en-US" sz="1300" dirty="0" smtClean="0"/>
              <a:t> </a:t>
            </a:r>
            <a:r>
              <a:rPr lang="en-US" sz="1300" dirty="0" err="1" smtClean="0"/>
              <a:t>doi</a:t>
            </a:r>
            <a:r>
              <a:rPr lang="en-US" sz="1300" dirty="0" smtClean="0"/>
              <a:t> </a:t>
            </a:r>
            <a:r>
              <a:rPr lang="en-US" sz="1300" dirty="0" err="1" smtClean="0"/>
              <a:t>ani</a:t>
            </a:r>
            <a:r>
              <a:rPr lang="en-US" sz="1300" dirty="0" smtClean="0"/>
              <a:t> </a:t>
            </a:r>
            <a:r>
              <a:rPr lang="en-US" sz="1300" dirty="0" err="1" smtClean="0"/>
              <a:t>studia</a:t>
            </a:r>
            <a:r>
              <a:rPr lang="ro-RO" sz="1300" dirty="0" smtClean="0"/>
              <a:t>ţi </a:t>
            </a:r>
            <a:r>
              <a:rPr lang="en-US" sz="1300" dirty="0" err="1" smtClean="0"/>
              <a:t>depăşind</a:t>
            </a:r>
            <a:r>
              <a:rPr lang="en-US" sz="1300" dirty="0" smtClean="0"/>
              <a:t> 98 % în </a:t>
            </a:r>
            <a:r>
              <a:rPr lang="en-US" sz="1300" dirty="0" err="1" smtClean="0"/>
              <a:t>anii</a:t>
            </a:r>
            <a:r>
              <a:rPr lang="en-US" sz="1300" dirty="0" smtClean="0"/>
              <a:t> 2022 </a:t>
            </a:r>
            <a:r>
              <a:rPr lang="en-US" sz="1300" dirty="0" err="1" smtClean="0"/>
              <a:t>şi</a:t>
            </a:r>
            <a:r>
              <a:rPr lang="en-US" sz="1300" dirty="0" smtClean="0"/>
              <a:t> 2023, </a:t>
            </a:r>
            <a:r>
              <a:rPr lang="en-US" sz="1300" dirty="0" err="1" smtClean="0"/>
              <a:t>când</a:t>
            </a:r>
            <a:r>
              <a:rPr lang="en-US" sz="1300" dirty="0" smtClean="0"/>
              <a:t> nu s-au </a:t>
            </a:r>
            <a:r>
              <a:rPr lang="en-US" sz="1300" dirty="0" err="1" smtClean="0"/>
              <a:t>înregistrat</a:t>
            </a:r>
            <a:r>
              <a:rPr lang="en-US" sz="1300" dirty="0" smtClean="0"/>
              <a:t> </a:t>
            </a:r>
            <a:r>
              <a:rPr lang="en-US" sz="1300" dirty="0" err="1" smtClean="0"/>
              <a:t>temperaturi</a:t>
            </a:r>
            <a:r>
              <a:rPr lang="en-US" sz="1300" dirty="0" smtClean="0"/>
              <a:t> negative, </a:t>
            </a:r>
            <a:r>
              <a:rPr lang="en-US" sz="1300" dirty="0" err="1" smtClean="0"/>
              <a:t>temperatura</a:t>
            </a:r>
            <a:r>
              <a:rPr lang="en-US" sz="1300" dirty="0" smtClean="0"/>
              <a:t> </a:t>
            </a:r>
            <a:r>
              <a:rPr lang="en-US" sz="1300" dirty="0" err="1" smtClean="0"/>
              <a:t>minimă</a:t>
            </a:r>
            <a:r>
              <a:rPr lang="en-US" sz="1300" dirty="0" smtClean="0"/>
              <a:t> </a:t>
            </a:r>
            <a:r>
              <a:rPr lang="en-US" sz="1300" dirty="0" err="1" smtClean="0"/>
              <a:t>absolută</a:t>
            </a:r>
            <a:r>
              <a:rPr lang="en-US" sz="1300" dirty="0" smtClean="0"/>
              <a:t> </a:t>
            </a:r>
            <a:r>
              <a:rPr lang="en-US" sz="1300" dirty="0" err="1" smtClean="0"/>
              <a:t>nedepăşind</a:t>
            </a:r>
            <a:r>
              <a:rPr lang="en-US" sz="1300" dirty="0" smtClean="0"/>
              <a:t> </a:t>
            </a:r>
            <a:r>
              <a:rPr lang="en-US" sz="1300" dirty="0" err="1" smtClean="0"/>
              <a:t>pragul</a:t>
            </a:r>
            <a:r>
              <a:rPr lang="en-US" sz="1300" dirty="0" smtClean="0"/>
              <a:t> de – 10</a:t>
            </a:r>
            <a:r>
              <a:rPr lang="en-US" sz="1300" baseline="30000" dirty="0" smtClean="0"/>
              <a:t>0</a:t>
            </a:r>
            <a:r>
              <a:rPr lang="en-US" sz="1300" dirty="0" smtClean="0"/>
              <a:t> C. </a:t>
            </a:r>
          </a:p>
          <a:p>
            <a:r>
              <a:rPr lang="en-US" sz="1300" dirty="0" smtClean="0"/>
              <a:t>      </a:t>
            </a:r>
            <a:r>
              <a:rPr lang="en-US" sz="1300" dirty="0" err="1" smtClean="0"/>
              <a:t>Aşadar</a:t>
            </a:r>
            <a:r>
              <a:rPr lang="en-US" sz="1300" dirty="0" smtClean="0"/>
              <a:t>, </a:t>
            </a:r>
            <a:r>
              <a:rPr lang="en-US" sz="1300" dirty="0" err="1" smtClean="0"/>
              <a:t>pe</a:t>
            </a:r>
            <a:r>
              <a:rPr lang="en-US" sz="1300" dirty="0" smtClean="0"/>
              <a:t> </a:t>
            </a:r>
            <a:r>
              <a:rPr lang="en-US" sz="1300" dirty="0" err="1" smtClean="0"/>
              <a:t>parcursul</a:t>
            </a:r>
            <a:r>
              <a:rPr lang="en-US" sz="1300" dirty="0" smtClean="0"/>
              <a:t> </a:t>
            </a:r>
            <a:r>
              <a:rPr lang="en-US" sz="1300" dirty="0" err="1" smtClean="0"/>
              <a:t>celor</a:t>
            </a:r>
            <a:r>
              <a:rPr lang="en-US" sz="1300" dirty="0" smtClean="0"/>
              <a:t> </a:t>
            </a:r>
            <a:r>
              <a:rPr lang="en-US" sz="1300" dirty="0" err="1" smtClean="0"/>
              <a:t>doi</a:t>
            </a:r>
            <a:r>
              <a:rPr lang="en-US" sz="1300" dirty="0" smtClean="0"/>
              <a:t> </a:t>
            </a:r>
            <a:r>
              <a:rPr lang="en-US" sz="1300" dirty="0" err="1" smtClean="0"/>
              <a:t>ani</a:t>
            </a:r>
            <a:r>
              <a:rPr lang="en-US" sz="1300" dirty="0" smtClean="0"/>
              <a:t> </a:t>
            </a:r>
            <a:r>
              <a:rPr lang="en-US" sz="1300" dirty="0" err="1" smtClean="0"/>
              <a:t>studiaţi</a:t>
            </a:r>
            <a:r>
              <a:rPr lang="en-US" sz="1300" dirty="0" smtClean="0"/>
              <a:t> </a:t>
            </a:r>
            <a:r>
              <a:rPr lang="en-US" sz="1300" dirty="0" err="1" smtClean="0"/>
              <a:t>avem</a:t>
            </a:r>
            <a:r>
              <a:rPr lang="en-US" sz="1300" dirty="0" smtClean="0"/>
              <a:t> o </a:t>
            </a:r>
            <a:r>
              <a:rPr lang="en-US" sz="1300" dirty="0" err="1" smtClean="0"/>
              <a:t>viabilitate</a:t>
            </a:r>
            <a:r>
              <a:rPr lang="en-US" sz="1300" dirty="0" smtClean="0"/>
              <a:t> </a:t>
            </a:r>
            <a:r>
              <a:rPr lang="en-US" sz="1300" dirty="0" err="1" smtClean="0"/>
              <a:t>medie</a:t>
            </a:r>
            <a:r>
              <a:rPr lang="en-US" sz="1300" dirty="0" smtClean="0"/>
              <a:t> a </a:t>
            </a:r>
            <a:r>
              <a:rPr lang="en-US" sz="1300" dirty="0" err="1" smtClean="0"/>
              <a:t>soiurilor</a:t>
            </a:r>
            <a:r>
              <a:rPr lang="en-US" sz="1300" dirty="0" smtClean="0"/>
              <a:t>  </a:t>
            </a:r>
            <a:r>
              <a:rPr lang="en-US" sz="1300" dirty="0" err="1" smtClean="0"/>
              <a:t>vechi</a:t>
            </a:r>
            <a:r>
              <a:rPr lang="en-US" sz="1300" dirty="0" smtClean="0"/>
              <a:t> din </a:t>
            </a:r>
            <a:r>
              <a:rPr lang="en-US" sz="1300" dirty="0" err="1" smtClean="0"/>
              <a:t>colecţia</a:t>
            </a:r>
            <a:r>
              <a:rPr lang="en-US" sz="1300" dirty="0" smtClean="0"/>
              <a:t> de </a:t>
            </a:r>
            <a:r>
              <a:rPr lang="en-US" sz="1300" dirty="0" err="1" smtClean="0"/>
              <a:t>germoplasmă</a:t>
            </a:r>
            <a:r>
              <a:rPr lang="en-US" sz="1300" dirty="0" smtClean="0"/>
              <a:t> </a:t>
            </a:r>
            <a:r>
              <a:rPr lang="en-US" sz="1300" dirty="0" err="1" smtClean="0"/>
              <a:t>viticolă</a:t>
            </a:r>
            <a:r>
              <a:rPr lang="en-US" sz="1300" dirty="0" smtClean="0"/>
              <a:t> de 96-100%, </a:t>
            </a:r>
            <a:r>
              <a:rPr lang="en-US" sz="1300" dirty="0" err="1" smtClean="0"/>
              <a:t>ceea</a:t>
            </a:r>
            <a:r>
              <a:rPr lang="en-US" sz="1300" dirty="0" smtClean="0"/>
              <a:t> </a:t>
            </a:r>
            <a:r>
              <a:rPr lang="en-US" sz="1300" dirty="0" err="1" smtClean="0"/>
              <a:t>ce</a:t>
            </a:r>
            <a:r>
              <a:rPr lang="en-US" sz="1300" dirty="0" smtClean="0"/>
              <a:t> </a:t>
            </a:r>
            <a:r>
              <a:rPr lang="en-US" sz="1300" dirty="0" err="1" smtClean="0"/>
              <a:t>demonstrează</a:t>
            </a:r>
            <a:r>
              <a:rPr lang="en-US" sz="1300" dirty="0" smtClean="0"/>
              <a:t> </a:t>
            </a:r>
            <a:r>
              <a:rPr lang="en-US" sz="1300" dirty="0" err="1" smtClean="0"/>
              <a:t>faptul</a:t>
            </a:r>
            <a:r>
              <a:rPr lang="en-US" sz="1300" dirty="0" smtClean="0"/>
              <a:t> </a:t>
            </a:r>
            <a:r>
              <a:rPr lang="en-US" sz="1300" dirty="0" err="1" smtClean="0"/>
              <a:t>că</a:t>
            </a:r>
            <a:r>
              <a:rPr lang="en-US" sz="1300" dirty="0" smtClean="0"/>
              <a:t> </a:t>
            </a:r>
            <a:r>
              <a:rPr lang="en-US" sz="1300" dirty="0" err="1" smtClean="0"/>
              <a:t>aceste</a:t>
            </a:r>
            <a:r>
              <a:rPr lang="en-US" sz="1300" dirty="0" smtClean="0"/>
              <a:t> </a:t>
            </a:r>
            <a:r>
              <a:rPr lang="en-US" sz="1300" dirty="0" err="1" smtClean="0"/>
              <a:t>soiuri</a:t>
            </a:r>
            <a:r>
              <a:rPr lang="en-US" sz="1300" dirty="0" smtClean="0"/>
              <a:t>  </a:t>
            </a:r>
            <a:r>
              <a:rPr lang="en-US" sz="1300" dirty="0" err="1" smtClean="0"/>
              <a:t>sunt</a:t>
            </a:r>
            <a:r>
              <a:rPr lang="en-US" sz="1300" dirty="0" smtClean="0"/>
              <a:t> </a:t>
            </a:r>
            <a:r>
              <a:rPr lang="en-US" sz="1300" dirty="0" err="1" smtClean="0"/>
              <a:t>foarte</a:t>
            </a:r>
            <a:r>
              <a:rPr lang="en-US" sz="1300" dirty="0" smtClean="0"/>
              <a:t> </a:t>
            </a:r>
            <a:r>
              <a:rPr lang="en-US" sz="1300" dirty="0" err="1" smtClean="0"/>
              <a:t>rezistente</a:t>
            </a:r>
            <a:r>
              <a:rPr lang="en-US" sz="1300" dirty="0" smtClean="0"/>
              <a:t> la </a:t>
            </a:r>
            <a:r>
              <a:rPr lang="en-US" sz="1300" dirty="0" err="1" smtClean="0"/>
              <a:t>ger</a:t>
            </a:r>
            <a:r>
              <a:rPr lang="en-US" sz="1300" dirty="0" smtClean="0"/>
              <a:t>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0100" algn="l"/>
              </a:tabLst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609601" y="8039100"/>
            <a:ext cx="7810500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       </a:t>
            </a:r>
            <a:r>
              <a:rPr lang="ro-RO" sz="1300" dirty="0" smtClean="0"/>
              <a:t>Podgoria Drăgășani, amplasată într-un cadru natural, înconjurată de păduri, este relativ favorizată din punct de vedere al precipitaţiilor minime anuale, beneficiind de precipitaţii suficiente.</a:t>
            </a:r>
            <a:endParaRPr lang="en-US" sz="1300" dirty="0" smtClean="0"/>
          </a:p>
          <a:p>
            <a:r>
              <a:rPr lang="en-US" sz="1300" dirty="0" smtClean="0"/>
              <a:t>        </a:t>
            </a:r>
            <a:r>
              <a:rPr lang="ro-RO" sz="1300" dirty="0" smtClean="0"/>
              <a:t>Precipitaţiile au fost bune din punct de vedere viticol pe parcursul celor 2 ani analizaţi, în condiţiile în care într-un an trebuie să fie 500 – 800 l/mp.</a:t>
            </a:r>
            <a:endParaRPr lang="en-US" sz="1300" dirty="0" smtClean="0"/>
          </a:p>
          <a:p>
            <a:r>
              <a:rPr lang="en-US" sz="1300" dirty="0" smtClean="0"/>
              <a:t>         </a:t>
            </a:r>
            <a:r>
              <a:rPr lang="ro-RO" sz="1300" dirty="0" smtClean="0"/>
              <a:t>În perioada de repaus vegetativ avem precipitaţii medii pe cei doi ani studiaţi de  83,8 l/mp în luna noiembrie, de 52,4 l/mp în decembrie, 19,3 l/mp în ianuarie, 20,0 l/mp februarie şi de 17,7 l/mp în luna martie.</a:t>
            </a:r>
            <a:endParaRPr lang="en-US" sz="1300" dirty="0" smtClean="0"/>
          </a:p>
          <a:p>
            <a:r>
              <a:rPr lang="en-US" sz="1300" dirty="0" smtClean="0"/>
              <a:t>         </a:t>
            </a:r>
            <a:r>
              <a:rPr lang="ro-RO" sz="1300" dirty="0" smtClean="0"/>
              <a:t>Anul 2023 a fost mai bogat în precipitaţii faţă de anul 2022. Lunile ianuarie şi februarie la ambii ani studiaţi au fost mai sărace în precipitaţii decât în ultimii zece ani. </a:t>
            </a:r>
            <a:endParaRPr lang="en-US" sz="1300" dirty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581025" y="10515600"/>
            <a:ext cx="7896224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   </a:t>
            </a:r>
            <a:r>
              <a:rPr lang="en-US" sz="1400" dirty="0" smtClean="0"/>
              <a:t> </a:t>
            </a:r>
            <a:endParaRPr lang="en-US" sz="1300" dirty="0" smtClean="0"/>
          </a:p>
          <a:p>
            <a:r>
              <a:rPr lang="en-US" sz="1400" dirty="0" smtClean="0"/>
              <a:t>        În </a:t>
            </a:r>
            <a:r>
              <a:rPr lang="en-US" sz="1400" dirty="0" err="1" smtClean="0"/>
              <a:t>podgoria</a:t>
            </a:r>
            <a:r>
              <a:rPr lang="en-US" sz="1400" dirty="0" smtClean="0"/>
              <a:t> </a:t>
            </a:r>
            <a:r>
              <a:rPr lang="en-US" sz="1400" dirty="0" err="1" smtClean="0"/>
              <a:t>Drăgăşani</a:t>
            </a:r>
            <a:r>
              <a:rPr lang="en-US" sz="1400" dirty="0" smtClean="0"/>
              <a:t> </a:t>
            </a:r>
            <a:r>
              <a:rPr lang="en-US" sz="1400" dirty="0" err="1" smtClean="0"/>
              <a:t>există</a:t>
            </a:r>
            <a:r>
              <a:rPr lang="en-US" sz="1400" dirty="0" smtClean="0"/>
              <a:t> </a:t>
            </a:r>
            <a:r>
              <a:rPr lang="en-US" sz="1400" dirty="0" err="1" smtClean="0"/>
              <a:t>resurse</a:t>
            </a:r>
            <a:r>
              <a:rPr lang="en-US" sz="1400" dirty="0" smtClean="0"/>
              <a:t> </a:t>
            </a:r>
            <a:r>
              <a:rPr lang="en-US" sz="1400" dirty="0" err="1" smtClean="0"/>
              <a:t>genetice</a:t>
            </a:r>
            <a:r>
              <a:rPr lang="en-US" sz="1400" dirty="0" smtClean="0"/>
              <a:t> de </a:t>
            </a:r>
            <a:r>
              <a:rPr lang="en-US" sz="1400" dirty="0" err="1" smtClean="0"/>
              <a:t>viţă</a:t>
            </a:r>
            <a:r>
              <a:rPr lang="en-US" sz="1400" dirty="0" smtClean="0"/>
              <a:t> de vie </a:t>
            </a:r>
            <a:r>
              <a:rPr lang="en-US" sz="1400" dirty="0" err="1" smtClean="0"/>
              <a:t>valoroase</a:t>
            </a:r>
            <a:r>
              <a:rPr lang="en-US" sz="1400" dirty="0" smtClean="0"/>
              <a:t> care pot </a:t>
            </a:r>
            <a:r>
              <a:rPr lang="en-US" sz="1400" dirty="0" err="1" smtClean="0"/>
              <a:t>contribui</a:t>
            </a:r>
            <a:r>
              <a:rPr lang="en-US" sz="1400" dirty="0" smtClean="0"/>
              <a:t> la </a:t>
            </a:r>
            <a:r>
              <a:rPr lang="en-US" sz="1400" dirty="0" err="1" smtClean="0"/>
              <a:t>refacerea</a:t>
            </a:r>
            <a:r>
              <a:rPr lang="en-US" sz="1400" dirty="0" smtClean="0"/>
              <a:t> </a:t>
            </a:r>
            <a:r>
              <a:rPr lang="en-US" sz="1400" dirty="0" err="1" smtClean="0"/>
              <a:t>şi</a:t>
            </a:r>
            <a:r>
              <a:rPr lang="en-US" sz="1400" dirty="0" smtClean="0"/>
              <a:t> </a:t>
            </a:r>
            <a:r>
              <a:rPr lang="en-US" sz="1400" dirty="0" err="1" smtClean="0"/>
              <a:t>punerea</a:t>
            </a:r>
            <a:r>
              <a:rPr lang="en-US" sz="1400" dirty="0" smtClean="0"/>
              <a:t> în </a:t>
            </a:r>
            <a:r>
              <a:rPr lang="en-US" sz="1400" dirty="0" err="1" smtClean="0"/>
              <a:t>valoare</a:t>
            </a:r>
            <a:r>
              <a:rPr lang="en-US" sz="1400" dirty="0" smtClean="0"/>
              <a:t> a </a:t>
            </a:r>
            <a:r>
              <a:rPr lang="en-US" sz="1400" dirty="0" err="1" smtClean="0"/>
              <a:t>sortimentului</a:t>
            </a:r>
            <a:r>
              <a:rPr lang="en-US" sz="1400" dirty="0" smtClean="0"/>
              <a:t> </a:t>
            </a:r>
            <a:r>
              <a:rPr lang="en-US" sz="1400" dirty="0" err="1" smtClean="0"/>
              <a:t>tradiţional</a:t>
            </a:r>
            <a:r>
              <a:rPr lang="en-US" sz="1400" dirty="0" smtClean="0"/>
              <a:t> al </a:t>
            </a:r>
            <a:r>
              <a:rPr lang="en-US" sz="1400" dirty="0" err="1" smtClean="0"/>
              <a:t>podgoriei</a:t>
            </a:r>
            <a:r>
              <a:rPr lang="en-US" sz="1400" dirty="0" smtClean="0"/>
              <a:t>.</a:t>
            </a:r>
          </a:p>
          <a:p>
            <a:r>
              <a:rPr lang="en-US" sz="1400" dirty="0" smtClean="0"/>
              <a:t>       </a:t>
            </a:r>
            <a:r>
              <a:rPr lang="en-US" sz="1400" dirty="0" err="1" smtClean="0"/>
              <a:t>Condiţiile</a:t>
            </a:r>
            <a:r>
              <a:rPr lang="en-US" sz="1400" dirty="0" smtClean="0"/>
              <a:t> eco-</a:t>
            </a:r>
            <a:r>
              <a:rPr lang="en-US" sz="1400" dirty="0" err="1" smtClean="0"/>
              <a:t>pedologice</a:t>
            </a:r>
            <a:r>
              <a:rPr lang="en-US" sz="1400" dirty="0" smtClean="0"/>
              <a:t> ale </a:t>
            </a:r>
            <a:r>
              <a:rPr lang="en-US" sz="1400" dirty="0" err="1" smtClean="0"/>
              <a:t>podgoriei</a:t>
            </a:r>
            <a:r>
              <a:rPr lang="en-US" sz="1400" dirty="0" smtClean="0"/>
              <a:t> </a:t>
            </a:r>
            <a:r>
              <a:rPr lang="en-US" sz="1400" dirty="0" err="1" smtClean="0"/>
              <a:t>Drăgăşani</a:t>
            </a:r>
            <a:r>
              <a:rPr lang="en-US" sz="1400" dirty="0" smtClean="0"/>
              <a:t> </a:t>
            </a:r>
            <a:r>
              <a:rPr lang="en-US" sz="1400" dirty="0" err="1" smtClean="0"/>
              <a:t>oferă</a:t>
            </a:r>
            <a:r>
              <a:rPr lang="en-US" sz="1400" dirty="0" smtClean="0"/>
              <a:t> </a:t>
            </a:r>
            <a:r>
              <a:rPr lang="en-US" sz="1400" dirty="0" err="1" smtClean="0"/>
              <a:t>condiţii</a:t>
            </a:r>
            <a:r>
              <a:rPr lang="en-US" sz="1400" dirty="0" smtClean="0"/>
              <a:t> </a:t>
            </a:r>
            <a:r>
              <a:rPr lang="en-US" sz="1400" dirty="0" err="1" smtClean="0"/>
              <a:t>prielnice</a:t>
            </a:r>
            <a:r>
              <a:rPr lang="en-US" sz="1400" dirty="0" smtClean="0"/>
              <a:t> </a:t>
            </a:r>
            <a:r>
              <a:rPr lang="en-US" sz="1400" dirty="0" err="1" smtClean="0"/>
              <a:t>cultivării</a:t>
            </a:r>
            <a:r>
              <a:rPr lang="en-US" sz="1400" dirty="0" smtClean="0"/>
              <a:t> </a:t>
            </a:r>
            <a:r>
              <a:rPr lang="en-US" sz="1400" dirty="0" err="1" smtClean="0"/>
              <a:t>viţei</a:t>
            </a:r>
            <a:r>
              <a:rPr lang="en-US" sz="1400" dirty="0" smtClean="0"/>
              <a:t> de vie, a </a:t>
            </a:r>
            <a:r>
              <a:rPr lang="en-US" sz="1400" dirty="0" err="1" smtClean="0"/>
              <a:t>soiurilor</a:t>
            </a:r>
            <a:r>
              <a:rPr lang="en-US" sz="1400" dirty="0" smtClean="0"/>
              <a:t> </a:t>
            </a:r>
            <a:r>
              <a:rPr lang="en-US" sz="1400" dirty="0" err="1" smtClean="0"/>
              <a:t>româneşti</a:t>
            </a:r>
            <a:r>
              <a:rPr lang="en-US" sz="1400" dirty="0" smtClean="0"/>
              <a:t> </a:t>
            </a:r>
            <a:r>
              <a:rPr lang="en-US" sz="1400" dirty="0" err="1" smtClean="0"/>
              <a:t>şi</a:t>
            </a:r>
            <a:r>
              <a:rPr lang="en-US" sz="1400" dirty="0" smtClean="0"/>
              <a:t> </a:t>
            </a:r>
            <a:r>
              <a:rPr lang="en-US" sz="1400" dirty="0" err="1" smtClean="0"/>
              <a:t>străine</a:t>
            </a:r>
            <a:r>
              <a:rPr lang="en-US" sz="1400" dirty="0" smtClean="0"/>
              <a:t> </a:t>
            </a:r>
            <a:r>
              <a:rPr lang="en-US" sz="1400" dirty="0" err="1" smtClean="0"/>
              <a:t>prin</a:t>
            </a:r>
            <a:r>
              <a:rPr lang="en-US" sz="1400" dirty="0" smtClean="0"/>
              <a:t> </a:t>
            </a:r>
            <a:r>
              <a:rPr lang="en-US" sz="1400" dirty="0" err="1" smtClean="0"/>
              <a:t>solurile</a:t>
            </a:r>
            <a:r>
              <a:rPr lang="en-US" sz="1400" dirty="0" smtClean="0"/>
              <a:t> </a:t>
            </a:r>
            <a:r>
              <a:rPr lang="en-US" sz="1400" dirty="0" err="1" smtClean="0"/>
              <a:t>bogate</a:t>
            </a:r>
            <a:r>
              <a:rPr lang="en-US" sz="1400" dirty="0" smtClean="0"/>
              <a:t> în </a:t>
            </a:r>
            <a:r>
              <a:rPr lang="en-US" sz="1400" dirty="0" err="1" smtClean="0"/>
              <a:t>minerale</a:t>
            </a:r>
            <a:r>
              <a:rPr lang="en-US" sz="1400" dirty="0" smtClean="0"/>
              <a:t> </a:t>
            </a:r>
            <a:r>
              <a:rPr lang="en-US" sz="1400" dirty="0" err="1" smtClean="0"/>
              <a:t>cât</a:t>
            </a:r>
            <a:r>
              <a:rPr lang="en-US" sz="1400" dirty="0" smtClean="0"/>
              <a:t> </a:t>
            </a:r>
            <a:r>
              <a:rPr lang="en-US" sz="1400" dirty="0" err="1" smtClean="0"/>
              <a:t>şi</a:t>
            </a:r>
            <a:r>
              <a:rPr lang="en-US" sz="1400" dirty="0" smtClean="0"/>
              <a:t> </a:t>
            </a:r>
            <a:r>
              <a:rPr lang="en-US" sz="1400" dirty="0" err="1" smtClean="0"/>
              <a:t>prin</a:t>
            </a:r>
            <a:r>
              <a:rPr lang="en-US" sz="1400" dirty="0" smtClean="0"/>
              <a:t> </a:t>
            </a:r>
            <a:r>
              <a:rPr lang="en-US" sz="1400" dirty="0" err="1" smtClean="0"/>
              <a:t>climă</a:t>
            </a:r>
            <a:r>
              <a:rPr lang="en-US" sz="1400" dirty="0" smtClean="0"/>
              <a:t>. </a:t>
            </a:r>
          </a:p>
          <a:p>
            <a:r>
              <a:rPr lang="en-US" sz="1400" dirty="0" smtClean="0"/>
              <a:t>       </a:t>
            </a:r>
            <a:r>
              <a:rPr lang="en-US" sz="1400" dirty="0" err="1" smtClean="0"/>
              <a:t>Viabilitatea</a:t>
            </a:r>
            <a:r>
              <a:rPr lang="en-US" sz="1400" dirty="0" smtClean="0"/>
              <a:t> </a:t>
            </a:r>
            <a:r>
              <a:rPr lang="en-US" sz="1400" dirty="0" err="1" smtClean="0"/>
              <a:t>soiurilor</a:t>
            </a:r>
            <a:r>
              <a:rPr lang="en-US" sz="1400" dirty="0" smtClean="0"/>
              <a:t> </a:t>
            </a:r>
            <a:r>
              <a:rPr lang="en-US" sz="1400" dirty="0" err="1" smtClean="0"/>
              <a:t>vechi</a:t>
            </a:r>
            <a:r>
              <a:rPr lang="en-US" sz="1400" dirty="0" smtClean="0"/>
              <a:t>  </a:t>
            </a:r>
            <a:r>
              <a:rPr lang="en-US" sz="1400" dirty="0" err="1" smtClean="0"/>
              <a:t>este</a:t>
            </a:r>
            <a:r>
              <a:rPr lang="en-US" sz="1400" dirty="0" smtClean="0"/>
              <a:t> </a:t>
            </a:r>
            <a:r>
              <a:rPr lang="en-US" sz="1400" dirty="0" err="1" smtClean="0"/>
              <a:t>foarte</a:t>
            </a:r>
            <a:r>
              <a:rPr lang="en-US" sz="1400" dirty="0" smtClean="0"/>
              <a:t> </a:t>
            </a:r>
            <a:r>
              <a:rPr lang="en-US" sz="1400" dirty="0" err="1" smtClean="0"/>
              <a:t>bună</a:t>
            </a:r>
            <a:r>
              <a:rPr lang="en-US" sz="1400" dirty="0" smtClean="0"/>
              <a:t>, </a:t>
            </a:r>
            <a:r>
              <a:rPr lang="en-US" sz="1400" dirty="0" err="1" smtClean="0"/>
              <a:t>viabilitatea</a:t>
            </a:r>
            <a:r>
              <a:rPr lang="en-US" sz="1400" dirty="0" smtClean="0"/>
              <a:t> </a:t>
            </a:r>
            <a:r>
              <a:rPr lang="en-US" sz="1400" dirty="0" err="1" smtClean="0"/>
              <a:t>mugurilor</a:t>
            </a:r>
            <a:r>
              <a:rPr lang="en-US" sz="1400" dirty="0" smtClean="0"/>
              <a:t> </a:t>
            </a:r>
            <a:r>
              <a:rPr lang="en-US" sz="1400" dirty="0" err="1" smtClean="0"/>
              <a:t>fiind</a:t>
            </a:r>
            <a:r>
              <a:rPr lang="en-US" sz="1400" dirty="0" smtClean="0"/>
              <a:t> de </a:t>
            </a:r>
            <a:r>
              <a:rPr lang="en-US" sz="1400" dirty="0" err="1" smtClean="0"/>
              <a:t>peste</a:t>
            </a:r>
            <a:r>
              <a:rPr lang="en-US" sz="1400" dirty="0" smtClean="0"/>
              <a:t> 98% .</a:t>
            </a:r>
          </a:p>
          <a:p>
            <a:r>
              <a:rPr lang="en-US" sz="1400" dirty="0" smtClean="0"/>
              <a:t>      </a:t>
            </a:r>
            <a:r>
              <a:rPr lang="en-US" sz="1400" dirty="0" err="1" smtClean="0"/>
              <a:t>Condiţiile</a:t>
            </a:r>
            <a:r>
              <a:rPr lang="en-US" sz="1400" dirty="0" smtClean="0"/>
              <a:t> climatice au </a:t>
            </a:r>
            <a:r>
              <a:rPr lang="en-US" sz="1400" dirty="0" err="1" smtClean="0"/>
              <a:t>fost</a:t>
            </a:r>
            <a:r>
              <a:rPr lang="en-US" sz="1400" dirty="0" smtClean="0"/>
              <a:t> </a:t>
            </a:r>
            <a:r>
              <a:rPr lang="en-US" sz="1400" dirty="0" err="1" smtClean="0"/>
              <a:t>favorabile</a:t>
            </a:r>
            <a:r>
              <a:rPr lang="en-US" sz="1400" dirty="0" smtClean="0"/>
              <a:t> </a:t>
            </a:r>
            <a:r>
              <a:rPr lang="en-US" sz="1400" dirty="0" err="1" smtClean="0"/>
              <a:t>colecţiei</a:t>
            </a:r>
            <a:r>
              <a:rPr lang="en-US" sz="1400" dirty="0" smtClean="0"/>
              <a:t> de </a:t>
            </a:r>
            <a:r>
              <a:rPr lang="en-US" sz="1400" dirty="0" err="1" smtClean="0"/>
              <a:t>germoplasmă</a:t>
            </a:r>
            <a:r>
              <a:rPr lang="en-US" sz="1400" dirty="0" smtClean="0"/>
              <a:t> </a:t>
            </a:r>
            <a:r>
              <a:rPr lang="en-US" sz="1400" dirty="0" err="1" smtClean="0"/>
              <a:t>viticolă</a:t>
            </a:r>
            <a:r>
              <a:rPr lang="en-US" sz="1400" dirty="0" smtClean="0"/>
              <a:t>, nu au </a:t>
            </a:r>
            <a:r>
              <a:rPr lang="en-US" sz="1400" dirty="0" err="1" smtClean="0"/>
              <a:t>existat</a:t>
            </a:r>
            <a:r>
              <a:rPr lang="en-US" sz="1400" dirty="0" smtClean="0"/>
              <a:t> </a:t>
            </a:r>
            <a:r>
              <a:rPr lang="en-US" sz="1400" dirty="0" err="1" smtClean="0"/>
              <a:t>efecte</a:t>
            </a:r>
            <a:r>
              <a:rPr lang="en-US" sz="1400" dirty="0" smtClean="0"/>
              <a:t> climatice negative, </a:t>
            </a:r>
            <a:r>
              <a:rPr lang="en-US" sz="1400" dirty="0" err="1" smtClean="0"/>
              <a:t>ceea</a:t>
            </a:r>
            <a:r>
              <a:rPr lang="en-US" sz="1400" dirty="0" smtClean="0"/>
              <a:t> </a:t>
            </a:r>
            <a:r>
              <a:rPr lang="en-US" sz="1400" dirty="0" err="1" smtClean="0"/>
              <a:t>ce</a:t>
            </a:r>
            <a:r>
              <a:rPr lang="en-US" sz="1400" dirty="0" smtClean="0"/>
              <a:t> se </a:t>
            </a:r>
            <a:r>
              <a:rPr lang="en-US" sz="1400" dirty="0" err="1" smtClean="0"/>
              <a:t>demonstreză</a:t>
            </a:r>
            <a:r>
              <a:rPr lang="en-US" sz="1400" dirty="0" smtClean="0"/>
              <a:t> </a:t>
            </a:r>
            <a:r>
              <a:rPr lang="en-US" sz="1400" dirty="0" err="1" smtClean="0"/>
              <a:t>că</a:t>
            </a:r>
            <a:r>
              <a:rPr lang="en-US" sz="1400" dirty="0" smtClean="0"/>
              <a:t> </a:t>
            </a:r>
            <a:r>
              <a:rPr lang="en-US" sz="1400" dirty="0" err="1" smtClean="0"/>
              <a:t>podgoria</a:t>
            </a:r>
            <a:r>
              <a:rPr lang="en-US" sz="1400" dirty="0" smtClean="0"/>
              <a:t> </a:t>
            </a:r>
            <a:r>
              <a:rPr lang="en-US" sz="1400" dirty="0" err="1" smtClean="0"/>
              <a:t>Drăgăşani</a:t>
            </a:r>
            <a:r>
              <a:rPr lang="en-US" sz="1400" dirty="0" smtClean="0"/>
              <a:t> </a:t>
            </a:r>
            <a:r>
              <a:rPr lang="en-US" sz="1400" dirty="0" err="1" smtClean="0"/>
              <a:t>este</a:t>
            </a:r>
            <a:r>
              <a:rPr lang="en-US" sz="1400" dirty="0" smtClean="0"/>
              <a:t> o </a:t>
            </a:r>
            <a:r>
              <a:rPr lang="en-US" sz="1400" dirty="0" err="1" smtClean="0"/>
              <a:t>zonă</a:t>
            </a:r>
            <a:r>
              <a:rPr lang="en-US" sz="1400" dirty="0" smtClean="0"/>
              <a:t> </a:t>
            </a:r>
            <a:r>
              <a:rPr lang="en-US" sz="1400" dirty="0" err="1" smtClean="0"/>
              <a:t>viticolă</a:t>
            </a:r>
            <a:r>
              <a:rPr lang="en-US" sz="1400" dirty="0" smtClean="0"/>
              <a:t> </a:t>
            </a:r>
            <a:r>
              <a:rPr lang="en-US" sz="1400" dirty="0" err="1" smtClean="0"/>
              <a:t>preţioasă</a:t>
            </a:r>
            <a:r>
              <a:rPr lang="en-US" sz="1400" dirty="0" smtClean="0"/>
              <a:t>.</a:t>
            </a:r>
            <a:endParaRPr lang="en-US" sz="1400" dirty="0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504825" y="12782550"/>
            <a:ext cx="7810500" cy="1669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n-US" sz="1100" dirty="0" smtClean="0">
                <a:ea typeface="Times New Roman" pitchFamily="18" charset="0"/>
                <a:cs typeface="Times New Roman" pitchFamily="18" charset="0"/>
              </a:rPr>
              <a:t>       </a:t>
            </a:r>
            <a:r>
              <a:rPr lang="sq-AL" sz="1050" dirty="0" smtClean="0"/>
              <a:t>Gorjan S.Ş., Dinu D.G., 2009 – Studiul viabilităţii soiurilor autohtone în Podgoria Drăgășani – Analele Universităţii din Craiova – Agricultură, Montanologie, Cadastru, vol. XXXIX/A. Editura Universitaria, Craiova.</a:t>
            </a:r>
            <a:endParaRPr lang="en-US" sz="1050" dirty="0" smtClean="0"/>
          </a:p>
          <a:p>
            <a:pPr algn="just"/>
            <a:r>
              <a:rPr lang="en-US" sz="1050" dirty="0" smtClean="0"/>
              <a:t>        </a:t>
            </a:r>
            <a:r>
              <a:rPr lang="sq-AL" sz="1050" dirty="0" smtClean="0"/>
              <a:t>Gorjan S.Ş. – Orizonturi Drăgăşenene, mai 2023 – Staţiunea de Cercetare şi Dezvoltare Viti-Vinicolă Drăgăşani – Publicaţie de informare, turism şi cultură – Ediţie pilot – Editura Kitcom SRL, Verguleasa, Olt, pp.6.</a:t>
            </a:r>
            <a:endParaRPr lang="en-US" sz="1050" dirty="0" smtClean="0"/>
          </a:p>
          <a:p>
            <a:pPr algn="just"/>
            <a:r>
              <a:rPr lang="en-US" sz="1050" dirty="0" smtClean="0"/>
              <a:t>        </a:t>
            </a:r>
            <a:r>
              <a:rPr lang="sq-AL" sz="1050" dirty="0" smtClean="0"/>
              <a:t>Teodorescu I.C., 1943 – ,,Contribuţii la cunoaşterea podgoriei Drăgăşani”. România viticolă , Anul VII, Nr IX.</a:t>
            </a:r>
            <a:endParaRPr lang="en-US" sz="1050" dirty="0" smtClean="0"/>
          </a:p>
          <a:p>
            <a:pPr algn="just"/>
            <a:r>
              <a:rPr lang="en-US" sz="1050" dirty="0" smtClean="0"/>
              <a:t>       </a:t>
            </a:r>
            <a:r>
              <a:rPr lang="sq-AL" sz="1050" dirty="0" smtClean="0"/>
              <a:t>** Staţiunea de cercetare şi Producţie Viti-Vinicolă Drăgăşani, 1986 – La 50 de ani de activitate ştiinţifică: 1936-1986. Drăgăşani. Ed. Întreprinderea Poligrafică Sibiu.</a:t>
            </a:r>
            <a:endParaRPr lang="en-US" sz="1050" dirty="0" smtClean="0"/>
          </a:p>
          <a:p>
            <a:r>
              <a:rPr lang="ro-RO" sz="1050" dirty="0" smtClean="0"/>
              <a:t> </a:t>
            </a:r>
            <a:endParaRPr lang="en-US" sz="1050" dirty="0" smtClean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23" name="Table 22"/>
          <p:cNvGraphicFramePr>
            <a:graphicFrameLocks noGrp="1"/>
          </p:cNvGraphicFramePr>
          <p:nvPr/>
        </p:nvGraphicFramePr>
        <p:xfrm>
          <a:off x="1962153" y="9648825"/>
          <a:ext cx="6572247" cy="1026033"/>
        </p:xfrm>
        <a:graphic>
          <a:graphicData uri="http://schemas.openxmlformats.org/drawingml/2006/table">
            <a:tbl>
              <a:tblPr/>
              <a:tblGrid>
                <a:gridCol w="15953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86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86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37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37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202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1288">
                <a:tc rowSpan="2">
                  <a:txBody>
                    <a:bodyPr/>
                    <a:lstStyle/>
                    <a:p>
                      <a:pPr marL="0" marR="0" indent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05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Anul </a:t>
                      </a:r>
                      <a:endParaRPr lang="en-US" sz="1050" b="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marL="0" marR="0" indent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050" b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Luna/l/mp</a:t>
                      </a:r>
                      <a:endParaRPr lang="en-US" sz="1050" b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12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050" b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noiembrie</a:t>
                      </a:r>
                      <a:endParaRPr lang="en-US" sz="1050" b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050" b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decembrie</a:t>
                      </a:r>
                      <a:endParaRPr lang="en-US" sz="1050" b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050" b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ianuarie</a:t>
                      </a:r>
                      <a:endParaRPr lang="en-US" sz="1050" b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05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februarie</a:t>
                      </a:r>
                      <a:endParaRPr lang="en-US" sz="1050" b="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050" b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martie</a:t>
                      </a:r>
                      <a:endParaRPr lang="en-US" sz="1050" b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1288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05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2022</a:t>
                      </a:r>
                      <a:endParaRPr lang="en-US" sz="1050" b="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050" b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82,2  l/mp</a:t>
                      </a:r>
                      <a:endParaRPr lang="en-US" sz="1050" b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050" b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74,4  l/mp</a:t>
                      </a:r>
                      <a:endParaRPr lang="en-US" sz="1050" b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050" b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20,4  l/mp</a:t>
                      </a:r>
                      <a:endParaRPr lang="en-US" sz="1050" b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050" b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20,7  l/mp</a:t>
                      </a:r>
                      <a:endParaRPr lang="en-US" sz="1050" b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05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15,2  l/mp</a:t>
                      </a:r>
                      <a:endParaRPr lang="en-US" sz="1050" b="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1288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05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2023</a:t>
                      </a:r>
                      <a:endParaRPr lang="en-US" sz="1050" b="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050" b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85,4  l/mp</a:t>
                      </a:r>
                      <a:endParaRPr lang="en-US" sz="1050" b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050" b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30,5  l/mp</a:t>
                      </a:r>
                      <a:endParaRPr lang="en-US" sz="1050" b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050" b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18,2  l/mp </a:t>
                      </a:r>
                      <a:endParaRPr lang="en-US" sz="1050" b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05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19,4  l/mp</a:t>
                      </a:r>
                      <a:endParaRPr lang="en-US" sz="1050" b="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050" b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20,2  l/mp</a:t>
                      </a:r>
                      <a:endParaRPr lang="en-US" sz="1050" b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2575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05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Media </a:t>
                      </a:r>
                      <a:endParaRPr lang="en-US" sz="1050" b="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0" marR="0" indent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05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2022-2023</a:t>
                      </a:r>
                      <a:endParaRPr lang="en-US" sz="1050" b="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05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83,8  l/mp</a:t>
                      </a:r>
                      <a:endParaRPr lang="en-US" sz="1050" b="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05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52,4 l/mp</a:t>
                      </a:r>
                      <a:endParaRPr lang="en-US" sz="1050" b="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05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19,3  l/mp</a:t>
                      </a:r>
                      <a:endParaRPr lang="en-US" sz="1050" b="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05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20,0  l/mp</a:t>
                      </a:r>
                      <a:endParaRPr lang="en-US" sz="1050" b="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05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17,7  l/mp</a:t>
                      </a:r>
                      <a:endParaRPr lang="en-US" sz="1050" b="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6388603" y="2515719"/>
            <a:ext cx="24384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Gorjan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Sergiu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o-RO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Ş</a:t>
            </a: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tefan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6149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312</TotalTime>
  <Words>726</Words>
  <Application>Microsoft Office PowerPoint</Application>
  <PresentationFormat>Custom</PresentationFormat>
  <Paragraphs>114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Cambria</vt:lpstr>
      <vt:lpstr>Times New Roman</vt:lpstr>
      <vt:lpstr>Office Theme</vt:lpstr>
      <vt:lpstr>Comportarea în perioada repausului vegetativ a soiurilor locale din colecţia ampelografică a SCDVV Drăgăşani în contextual schimbărilor climatice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TITLUL</dc:title>
  <dc:creator>admin</dc:creator>
  <cp:lastModifiedBy>aurel.badiu</cp:lastModifiedBy>
  <cp:revision>18</cp:revision>
  <dcterms:created xsi:type="dcterms:W3CDTF">2024-02-27T07:52:51Z</dcterms:created>
  <dcterms:modified xsi:type="dcterms:W3CDTF">2024-05-18T08:00:53Z</dcterms:modified>
</cp:coreProperties>
</file>