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80513" cy="151923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85">
          <p15:clr>
            <a:srgbClr val="A4A3A4"/>
          </p15:clr>
        </p15:guide>
        <p15:guide id="2" pos="28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2" d="100"/>
          <a:sy n="52" d="100"/>
        </p:scale>
        <p:origin x="3300" y="120"/>
      </p:cViewPr>
      <p:guideLst>
        <p:guide orient="horz" pos="4785"/>
        <p:guide pos="28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539" y="2486346"/>
            <a:ext cx="7803436" cy="5289197"/>
          </a:xfrm>
        </p:spPr>
        <p:txBody>
          <a:bodyPr anchor="b"/>
          <a:lstStyle>
            <a:lvl1pPr algn="ctr">
              <a:defRPr sz="602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7564" y="7979515"/>
            <a:ext cx="6885385" cy="3667973"/>
          </a:xfrm>
        </p:spPr>
        <p:txBody>
          <a:bodyPr/>
          <a:lstStyle>
            <a:lvl1pPr marL="0" indent="0" algn="ctr">
              <a:buNone/>
              <a:defRPr sz="2410"/>
            </a:lvl1pPr>
            <a:lvl2pPr marL="459029" indent="0" algn="ctr">
              <a:buNone/>
              <a:defRPr sz="2008"/>
            </a:lvl2pPr>
            <a:lvl3pPr marL="918058" indent="0" algn="ctr">
              <a:buNone/>
              <a:defRPr sz="1807"/>
            </a:lvl3pPr>
            <a:lvl4pPr marL="1377086" indent="0" algn="ctr">
              <a:buNone/>
              <a:defRPr sz="1606"/>
            </a:lvl4pPr>
            <a:lvl5pPr marL="1836115" indent="0" algn="ctr">
              <a:buNone/>
              <a:defRPr sz="1606"/>
            </a:lvl5pPr>
            <a:lvl6pPr marL="2295144" indent="0" algn="ctr">
              <a:buNone/>
              <a:defRPr sz="1606"/>
            </a:lvl6pPr>
            <a:lvl7pPr marL="2754173" indent="0" algn="ctr">
              <a:buNone/>
              <a:defRPr sz="1606"/>
            </a:lvl7pPr>
            <a:lvl8pPr marL="3213202" indent="0" algn="ctr">
              <a:buNone/>
              <a:defRPr sz="1606"/>
            </a:lvl8pPr>
            <a:lvl9pPr marL="3672230" indent="0" algn="ctr">
              <a:buNone/>
              <a:defRPr sz="160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9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9805" y="808853"/>
            <a:ext cx="1979548" cy="128748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161" y="808853"/>
            <a:ext cx="5823888" cy="1287483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9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3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379" y="3787548"/>
            <a:ext cx="7918192" cy="6319605"/>
          </a:xfrm>
        </p:spPr>
        <p:txBody>
          <a:bodyPr anchor="b"/>
          <a:lstStyle>
            <a:lvl1pPr>
              <a:defRPr sz="602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6379" y="10166939"/>
            <a:ext cx="7918192" cy="3323331"/>
          </a:xfrm>
        </p:spPr>
        <p:txBody>
          <a:bodyPr/>
          <a:lstStyle>
            <a:lvl1pPr marL="0" indent="0">
              <a:buNone/>
              <a:defRPr sz="2410">
                <a:solidFill>
                  <a:schemeClr val="tx1"/>
                </a:solidFill>
              </a:defRPr>
            </a:lvl1pPr>
            <a:lvl2pPr marL="459029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8058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7086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61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5144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4173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320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2230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1160" y="4044267"/>
            <a:ext cx="3901718" cy="9639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7635" y="4044267"/>
            <a:ext cx="3901718" cy="9639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43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808857"/>
            <a:ext cx="7918192" cy="29364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57" y="3724243"/>
            <a:ext cx="3883787" cy="1825194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57" y="5549437"/>
            <a:ext cx="3883787" cy="81623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635" y="3724243"/>
            <a:ext cx="3902914" cy="1825194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7635" y="5549437"/>
            <a:ext cx="3902914" cy="81623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0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1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1012825"/>
            <a:ext cx="2960954" cy="3544888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2914" y="2187424"/>
            <a:ext cx="4647635" cy="10796433"/>
          </a:xfrm>
        </p:spPr>
        <p:txBody>
          <a:bodyPr/>
          <a:lstStyle>
            <a:lvl1pPr>
              <a:defRPr sz="3213"/>
            </a:lvl1pPr>
            <a:lvl2pPr>
              <a:defRPr sz="2811"/>
            </a:lvl2pPr>
            <a:lvl3pPr>
              <a:defRPr sz="2410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6" y="4557713"/>
            <a:ext cx="2960954" cy="8443726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20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1012825"/>
            <a:ext cx="2960954" cy="3544888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02914" y="2187424"/>
            <a:ext cx="4647635" cy="10796433"/>
          </a:xfrm>
        </p:spPr>
        <p:txBody>
          <a:bodyPr anchor="t"/>
          <a:lstStyle>
            <a:lvl1pPr marL="0" indent="0">
              <a:buNone/>
              <a:defRPr sz="3213"/>
            </a:lvl1pPr>
            <a:lvl2pPr marL="459029" indent="0">
              <a:buNone/>
              <a:defRPr sz="2811"/>
            </a:lvl2pPr>
            <a:lvl3pPr marL="918058" indent="0">
              <a:buNone/>
              <a:defRPr sz="2410"/>
            </a:lvl3pPr>
            <a:lvl4pPr marL="1377086" indent="0">
              <a:buNone/>
              <a:defRPr sz="2008"/>
            </a:lvl4pPr>
            <a:lvl5pPr marL="1836115" indent="0">
              <a:buNone/>
              <a:defRPr sz="2008"/>
            </a:lvl5pPr>
            <a:lvl6pPr marL="2295144" indent="0">
              <a:buNone/>
              <a:defRPr sz="2008"/>
            </a:lvl6pPr>
            <a:lvl7pPr marL="2754173" indent="0">
              <a:buNone/>
              <a:defRPr sz="2008"/>
            </a:lvl7pPr>
            <a:lvl8pPr marL="3213202" indent="0">
              <a:buNone/>
              <a:defRPr sz="2008"/>
            </a:lvl8pPr>
            <a:lvl9pPr marL="3672230" indent="0">
              <a:buNone/>
              <a:defRPr sz="2008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6" y="4557713"/>
            <a:ext cx="2960954" cy="8443726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1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1161" y="808857"/>
            <a:ext cx="7918192" cy="2936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161" y="4044267"/>
            <a:ext cx="7918192" cy="9639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1160" y="14081084"/>
            <a:ext cx="2065615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A2A3C-5716-4556-9FE0-DD4B3B8C964D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1045" y="14081084"/>
            <a:ext cx="3098423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83738" y="14081084"/>
            <a:ext cx="2065615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FE68C-F196-41E9-9474-EAD774B9DD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19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8058" rtl="0" eaLnBrk="1" latinLnBrk="0" hangingPunct="1">
        <a:lnSpc>
          <a:spcPct val="90000"/>
        </a:lnSpc>
        <a:spcBef>
          <a:spcPct val="0"/>
        </a:spcBef>
        <a:buNone/>
        <a:defRPr sz="4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514" indent="-229514" algn="l" defTabSz="918058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543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10" kern="1200">
          <a:solidFill>
            <a:schemeClr val="tx1"/>
          </a:solidFill>
          <a:latin typeface="+mn-lt"/>
          <a:ea typeface="+mn-ea"/>
          <a:cs typeface="+mn-cs"/>
        </a:defRPr>
      </a:lvl2pPr>
      <a:lvl3pPr marL="1147572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601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630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658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687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716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745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9029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8058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7086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6115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5144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4173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3202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223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4371" y="2174912"/>
            <a:ext cx="6680397" cy="716375"/>
          </a:xfrm>
        </p:spPr>
        <p:txBody>
          <a:bodyPr>
            <a:normAutofit fontScale="90000"/>
          </a:bodyPr>
          <a:lstStyle/>
          <a:p>
            <a:pPr lvl="0"/>
            <a:r>
              <a:rPr lang="en-US" sz="8000" dirty="0" smtClean="0">
                <a:latin typeface="Arial" pitchFamily="34" charset="0"/>
              </a:rPr>
              <a:t/>
            </a:r>
            <a:br>
              <a:rPr lang="en-US" sz="8000" dirty="0" smtClean="0">
                <a:latin typeface="Arial" pitchFamily="34" charset="0"/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1" y="140268"/>
            <a:ext cx="1417690" cy="183401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213051" y="1974281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9384" y="288742"/>
            <a:ext cx="6885385" cy="817013"/>
          </a:xfrm>
        </p:spPr>
        <p:txBody>
          <a:bodyPr>
            <a:noAutofit/>
          </a:bodyPr>
          <a:lstStyle/>
          <a:p>
            <a:r>
              <a:rPr lang="ro-RO" sz="2400" b="1" dirty="0" smtClean="0"/>
              <a:t>ACADEMIA </a:t>
            </a:r>
            <a:r>
              <a:rPr lang="ro-RO" sz="2400" b="1" dirty="0"/>
              <a:t>DE ȘTIINȚE AGRICOLE ȘI SILVICE </a:t>
            </a:r>
            <a:endParaRPr lang="en-US" sz="2400" b="1" dirty="0" smtClean="0"/>
          </a:p>
          <a:p>
            <a:r>
              <a:rPr lang="ro-RO" sz="2400" b="1" dirty="0" smtClean="0"/>
              <a:t>“</a:t>
            </a:r>
            <a:r>
              <a:rPr lang="ro-RO" sz="2400" b="1" i="1" dirty="0"/>
              <a:t>GHEORGHE IONESCU </a:t>
            </a:r>
            <a:r>
              <a:rPr lang="ro-RO" sz="2400" b="1" i="1" dirty="0" smtClean="0"/>
              <a:t>ȘIȘEȘTI</a:t>
            </a:r>
            <a:r>
              <a:rPr lang="en-US" sz="2400" b="1" dirty="0" smtClean="0"/>
              <a:t>”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124076" y="1375907"/>
            <a:ext cx="4819650" cy="3794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8058" rtl="0" eaLnBrk="1" latinLnBrk="0" hangingPunct="1">
              <a:lnSpc>
                <a:spcPct val="90000"/>
              </a:lnSpc>
              <a:spcBef>
                <a:spcPts val="1004"/>
              </a:spcBef>
              <a:buFont typeface="Arial" panose="020B0604020202020204" pitchFamily="34" charset="0"/>
              <a:buNone/>
              <a:defRPr sz="24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9029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2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58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8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7086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6115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5144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54173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13202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72230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06720" y="3334414"/>
            <a:ext cx="8006759" cy="2126512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  <a:p>
            <a:pPr algn="just"/>
            <a:endParaRPr lang="ro-RO" sz="2000" b="1" dirty="0" smtClean="0">
              <a:solidFill>
                <a:srgbClr val="FF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27326" y="14484489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604481" y="14484489"/>
            <a:ext cx="58571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CO</a:t>
            </a:r>
            <a:r>
              <a:rPr lang="en-US" sz="2000" dirty="0" smtClean="0"/>
              <a:t>N</a:t>
            </a:r>
            <a:r>
              <a:rPr lang="en-US" sz="2000" b="1" dirty="0" smtClean="0"/>
              <a:t>FERINTA </a:t>
            </a:r>
            <a:r>
              <a:rPr lang="en-US" sz="2000" b="1" dirty="0"/>
              <a:t>ANIVERSARA </a:t>
            </a:r>
            <a:r>
              <a:rPr lang="en-US" sz="2000" b="1" dirty="0" smtClean="0"/>
              <a:t>ICAR</a:t>
            </a:r>
            <a:r>
              <a:rPr lang="ro-RO" sz="2000" b="1" dirty="0" smtClean="0"/>
              <a:t> ed. III</a:t>
            </a:r>
            <a:endParaRPr lang="en-US" sz="2000" b="1" dirty="0" smtClean="0"/>
          </a:p>
          <a:p>
            <a:pPr algn="ctr"/>
            <a:r>
              <a:rPr lang="en-US" sz="2000" b="1" dirty="0" err="1" smtClean="0"/>
              <a:t>Bucuresti</a:t>
            </a:r>
            <a:r>
              <a:rPr lang="en-US" sz="2000" b="1" dirty="0" smtClean="0"/>
              <a:t>, 30 </a:t>
            </a:r>
            <a:r>
              <a:rPr lang="en-US" sz="2000" b="1" dirty="0" err="1" smtClean="0"/>
              <a:t>mai</a:t>
            </a:r>
            <a:r>
              <a:rPr lang="en-US" sz="2000" b="1" dirty="0" smtClean="0"/>
              <a:t> 2024</a:t>
            </a:r>
            <a:endParaRPr lang="en-US" sz="2000" b="1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31332" y="5603733"/>
            <a:ext cx="7941168" cy="5311917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000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714152" y="11258550"/>
            <a:ext cx="7858347" cy="1552575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2400" b="1" dirty="0" smtClean="0"/>
          </a:p>
          <a:p>
            <a:pPr algn="just"/>
            <a:endParaRPr lang="en-US" sz="2400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737658" y="13296900"/>
            <a:ext cx="7803436" cy="1057275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765545" y="5544145"/>
            <a:ext cx="26475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REZULTATE ȘI DISCUȚII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63304" y="12840327"/>
            <a:ext cx="1515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b="1" dirty="0" smtClean="0"/>
              <a:t>BIBLIOGRAFIE</a:t>
            </a:r>
            <a:endParaRPr lang="en-US" b="1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1450" y="1928977"/>
            <a:ext cx="88773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dirty="0"/>
              <a:t>PRINCIPALELE CARACTERISTICI DE COMPOZI</a:t>
            </a:r>
            <a:r>
              <a:rPr lang="ro-RO" b="1" dirty="0"/>
              <a:t>ȚIE ALE STRUGURILOR DIN SOIURILE DE STRUGURI ALBI ȘI </a:t>
            </a:r>
            <a:r>
              <a:rPr lang="ro-RO" b="1" dirty="0" smtClean="0"/>
              <a:t>SEMIAROMAȚI</a:t>
            </a:r>
            <a:endParaRPr lang="ro-RO" sz="2000" b="1" dirty="0" smtClean="0"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ro-RO" sz="2000" b="1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lang="ro-RO" sz="1400" b="1" dirty="0" smtClean="0">
                <a:latin typeface="Cambria" pitchFamily="18" charset="0"/>
                <a:ea typeface="Times New Roman" pitchFamily="18" charset="0"/>
                <a:cs typeface="Times New Roman" pitchFamily="18" charset="0"/>
              </a:rPr>
              <a:t>Popescu Raluca Iuliana</a:t>
            </a:r>
            <a:endParaRPr lang="en-US" sz="1400" b="1" dirty="0">
              <a:latin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6594" y="2931268"/>
            <a:ext cx="16706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000" b="1" dirty="0" smtClean="0">
                <a:latin typeface="+mj-lt"/>
              </a:rPr>
              <a:t>REZUMAT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19789" y="3305071"/>
            <a:ext cx="8009196" cy="2239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kumimoji="0" lang="en-US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</a:t>
            </a:r>
            <a:r>
              <a:rPr lang="en-US" sz="1300" i="1" dirty="0"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300" i="1" dirty="0" smtClean="0">
                <a:ea typeface="Times New Roman" pitchFamily="18" charset="0"/>
                <a:cs typeface="Times New Roman" pitchFamily="18" charset="0"/>
              </a:rPr>
              <a:t> </a:t>
            </a:r>
            <a:r>
              <a:rPr lang="ro-RO" sz="1250" i="1" dirty="0" smtClean="0"/>
              <a:t>Studiile </a:t>
            </a:r>
            <a:r>
              <a:rPr lang="ro-RO" sz="1250" i="1" dirty="0"/>
              <a:t>au fost efectuate la Stațiunea de Cercetare Dezvoltare pentru Viticultură și Vinificașie Drăgășani si au avut drept scop studierea anumitor soiuri de struguri românești și străine, albe cultivate în condițiile eco-pedo-climatece ale podgoriei Drăgășani, județul </a:t>
            </a:r>
            <a:r>
              <a:rPr lang="ro-RO" sz="1250" i="1" dirty="0" smtClean="0"/>
              <a:t>Vâlcea.</a:t>
            </a:r>
            <a:r>
              <a:rPr lang="en-US" sz="1250" dirty="0"/>
              <a:t> </a:t>
            </a:r>
            <a:r>
              <a:rPr lang="ro-RO" sz="1250" i="1" dirty="0" smtClean="0"/>
              <a:t>Cercetările </a:t>
            </a:r>
            <a:r>
              <a:rPr lang="ro-RO" sz="1250" i="1" dirty="0"/>
              <a:t>care fac obiectul lucrării de faţă s-au desfăşurat în perioada anilor viticoli 2019, 2020 şi 2021 asupra potenţialului tehnologic al soiurilor pentru vinuri albe și aromate: 'Crâmpoșie selecționată, </a:t>
            </a:r>
            <a:r>
              <a:rPr lang="ro-RO" sz="1250" i="1" dirty="0" smtClean="0"/>
              <a:t>'Sauvignon</a:t>
            </a:r>
            <a:r>
              <a:rPr lang="ro-RO" sz="1400" i="1" dirty="0"/>
              <a:t>'</a:t>
            </a:r>
            <a:r>
              <a:rPr lang="ro-RO" sz="1250" i="1" dirty="0" smtClean="0"/>
              <a:t>, </a:t>
            </a:r>
            <a:r>
              <a:rPr lang="ro-RO" sz="1250" i="1" dirty="0"/>
              <a:t>'Crâmpoșie </a:t>
            </a:r>
            <a:r>
              <a:rPr lang="ro-RO" sz="1250" i="1" dirty="0" smtClean="0"/>
              <a:t>aromată</a:t>
            </a:r>
            <a:r>
              <a:rPr lang="ro-RO" sz="1250" i="1" dirty="0"/>
              <a:t>'</a:t>
            </a:r>
            <a:r>
              <a:rPr lang="ro-RO" sz="1250" i="1" dirty="0" smtClean="0"/>
              <a:t>  </a:t>
            </a:r>
            <a:r>
              <a:rPr lang="ro-RO" sz="1250" i="1" dirty="0"/>
              <a:t>și 'Tămâioasă </a:t>
            </a:r>
            <a:r>
              <a:rPr lang="ro-RO" sz="1250" i="1" dirty="0" smtClean="0"/>
              <a:t>românească</a:t>
            </a:r>
            <a:r>
              <a:rPr lang="ro-RO" sz="1400" i="1" dirty="0"/>
              <a:t>'</a:t>
            </a:r>
            <a:r>
              <a:rPr lang="ro-RO" sz="1250" i="1" dirty="0" smtClean="0"/>
              <a:t>. </a:t>
            </a:r>
            <a:r>
              <a:rPr lang="en-US" sz="1250" i="1" dirty="0" err="1"/>
              <a:t>În</a:t>
            </a:r>
            <a:r>
              <a:rPr lang="en-US" sz="1250" i="1" dirty="0"/>
              <a:t> </a:t>
            </a:r>
            <a:r>
              <a:rPr lang="en-US" sz="1250" i="1" dirty="0" err="1"/>
              <a:t>toţi</a:t>
            </a:r>
            <a:r>
              <a:rPr lang="en-US" sz="1250" i="1" dirty="0"/>
              <a:t> </a:t>
            </a:r>
            <a:r>
              <a:rPr lang="en-US" sz="1250" i="1" dirty="0" err="1"/>
              <a:t>cei</a:t>
            </a:r>
            <a:r>
              <a:rPr lang="en-US" sz="1250" i="1" dirty="0"/>
              <a:t> 3 </a:t>
            </a:r>
            <a:r>
              <a:rPr lang="en-US" sz="1250" i="1" dirty="0" err="1"/>
              <a:t>ani</a:t>
            </a:r>
            <a:r>
              <a:rPr lang="en-US" sz="1250" i="1" dirty="0"/>
              <a:t> </a:t>
            </a:r>
            <a:r>
              <a:rPr lang="en-US" sz="1250" i="1" dirty="0" err="1"/>
              <a:t>viticoli</a:t>
            </a:r>
            <a:r>
              <a:rPr lang="en-US" sz="1250" i="1" dirty="0"/>
              <a:t>, </a:t>
            </a:r>
            <a:r>
              <a:rPr lang="en-US" sz="1250" i="1" dirty="0" err="1"/>
              <a:t>pe</a:t>
            </a:r>
            <a:r>
              <a:rPr lang="en-US" sz="1250" i="1" dirty="0"/>
              <a:t> </a:t>
            </a:r>
            <a:r>
              <a:rPr lang="en-US" sz="1250" i="1" dirty="0" err="1"/>
              <a:t>parcursul</a:t>
            </a:r>
            <a:r>
              <a:rPr lang="en-US" sz="1250" i="1" dirty="0"/>
              <a:t> </a:t>
            </a:r>
            <a:r>
              <a:rPr lang="en-US" sz="1250" i="1" dirty="0" err="1"/>
              <a:t>cărora</a:t>
            </a:r>
            <a:r>
              <a:rPr lang="en-US" sz="1250" i="1" dirty="0"/>
              <a:t> s-au </a:t>
            </a:r>
            <a:r>
              <a:rPr lang="en-US" sz="1250" i="1" dirty="0" err="1"/>
              <a:t>efectuat</a:t>
            </a:r>
            <a:r>
              <a:rPr lang="en-US" sz="1250" i="1" dirty="0"/>
              <a:t> </a:t>
            </a:r>
            <a:r>
              <a:rPr lang="en-US" sz="1250" i="1" dirty="0" err="1"/>
              <a:t>cercetările</a:t>
            </a:r>
            <a:r>
              <a:rPr lang="en-US" sz="1250" i="1" dirty="0"/>
              <a:t>, </a:t>
            </a:r>
            <a:r>
              <a:rPr lang="en-US" sz="1250" i="1" dirty="0" err="1"/>
              <a:t>începând</a:t>
            </a:r>
            <a:r>
              <a:rPr lang="en-US" sz="1250" i="1" dirty="0"/>
              <a:t> cu </a:t>
            </a:r>
            <a:r>
              <a:rPr lang="en-US" sz="1250" i="1" dirty="0" err="1"/>
              <a:t>declanşarea</a:t>
            </a:r>
            <a:r>
              <a:rPr lang="en-US" sz="1250" i="1" dirty="0"/>
              <a:t> </a:t>
            </a:r>
            <a:r>
              <a:rPr lang="en-US" sz="1250" i="1" dirty="0" err="1"/>
              <a:t>fenofazei</a:t>
            </a:r>
            <a:r>
              <a:rPr lang="en-US" sz="1250" i="1" dirty="0"/>
              <a:t> de </a:t>
            </a:r>
            <a:r>
              <a:rPr lang="en-US" sz="1250" i="1" dirty="0" err="1"/>
              <a:t>pârgă</a:t>
            </a:r>
            <a:r>
              <a:rPr lang="en-US" sz="1250" i="1" dirty="0"/>
              <a:t>, </a:t>
            </a:r>
            <a:r>
              <a:rPr lang="en-US" sz="1250" i="1" dirty="0" err="1"/>
              <a:t>identificată</a:t>
            </a:r>
            <a:r>
              <a:rPr lang="en-US" sz="1250" i="1" dirty="0"/>
              <a:t> </a:t>
            </a:r>
            <a:r>
              <a:rPr lang="en-US" sz="1250" i="1" dirty="0" err="1"/>
              <a:t>prin</a:t>
            </a:r>
            <a:r>
              <a:rPr lang="en-US" sz="1250" i="1" dirty="0"/>
              <a:t> </a:t>
            </a:r>
            <a:r>
              <a:rPr lang="en-US" sz="1250" i="1" dirty="0" err="1"/>
              <a:t>înmuierea</a:t>
            </a:r>
            <a:r>
              <a:rPr lang="en-US" sz="1250" i="1" dirty="0"/>
              <a:t> </a:t>
            </a:r>
            <a:r>
              <a:rPr lang="en-US" sz="1250" i="1" dirty="0" err="1"/>
              <a:t>boabelor</a:t>
            </a:r>
            <a:r>
              <a:rPr lang="en-US" sz="1250" i="1" dirty="0"/>
              <a:t>, s-a </a:t>
            </a:r>
            <a:r>
              <a:rPr lang="en-US" sz="1250" i="1" dirty="0" err="1"/>
              <a:t>procedat</a:t>
            </a:r>
            <a:r>
              <a:rPr lang="en-US" sz="1250" i="1" dirty="0"/>
              <a:t>, conform </a:t>
            </a:r>
            <a:r>
              <a:rPr lang="en-US" sz="1250" i="1" dirty="0" err="1"/>
              <a:t>metodologiilor</a:t>
            </a:r>
            <a:r>
              <a:rPr lang="en-US" sz="1250" i="1" dirty="0"/>
              <a:t> elaborate de </a:t>
            </a:r>
            <a:r>
              <a:rPr lang="en-US" sz="1250" i="1" dirty="0" err="1"/>
              <a:t>Institutul</a:t>
            </a:r>
            <a:r>
              <a:rPr lang="en-US" sz="1250" i="1" dirty="0"/>
              <a:t> </a:t>
            </a:r>
            <a:r>
              <a:rPr lang="en-US" sz="1250" i="1" dirty="0" err="1"/>
              <a:t>Naţional</a:t>
            </a:r>
            <a:r>
              <a:rPr lang="en-US" sz="1250" i="1" dirty="0"/>
              <a:t> de </a:t>
            </a:r>
            <a:r>
              <a:rPr lang="en-US" sz="1250" i="1" dirty="0" err="1"/>
              <a:t>Cercetări</a:t>
            </a:r>
            <a:r>
              <a:rPr lang="en-US" sz="1250" i="1" dirty="0"/>
              <a:t> </a:t>
            </a:r>
            <a:r>
              <a:rPr lang="en-US" sz="1250" i="1" dirty="0" err="1"/>
              <a:t>pentru</a:t>
            </a:r>
            <a:r>
              <a:rPr lang="en-US" sz="1250" i="1" dirty="0"/>
              <a:t> </a:t>
            </a:r>
            <a:r>
              <a:rPr lang="en-US" sz="1250" i="1" dirty="0" err="1"/>
              <a:t>Viticultură</a:t>
            </a:r>
            <a:r>
              <a:rPr lang="en-US" sz="1250" i="1" dirty="0"/>
              <a:t> </a:t>
            </a:r>
            <a:r>
              <a:rPr lang="en-US" sz="1250" i="1" dirty="0" err="1"/>
              <a:t>şi</a:t>
            </a:r>
            <a:r>
              <a:rPr lang="en-US" sz="1250" i="1" dirty="0"/>
              <a:t> </a:t>
            </a:r>
            <a:r>
              <a:rPr lang="en-US" sz="1250" i="1" dirty="0" err="1"/>
              <a:t>Vinificaţie</a:t>
            </a:r>
            <a:r>
              <a:rPr lang="en-US" sz="1250" i="1" dirty="0"/>
              <a:t>, la </a:t>
            </a:r>
            <a:r>
              <a:rPr lang="en-US" sz="1250" i="1" dirty="0" err="1"/>
              <a:t>urmărirea</a:t>
            </a:r>
            <a:r>
              <a:rPr lang="en-US" sz="1250" i="1" dirty="0"/>
              <a:t> </a:t>
            </a:r>
            <a:r>
              <a:rPr lang="en-US" sz="1250" i="1" dirty="0" err="1"/>
              <a:t>procesului</a:t>
            </a:r>
            <a:r>
              <a:rPr lang="en-US" sz="1250" i="1" dirty="0"/>
              <a:t> de </a:t>
            </a:r>
            <a:r>
              <a:rPr lang="en-US" sz="1250" i="1" dirty="0" err="1"/>
              <a:t>creştere</a:t>
            </a:r>
            <a:r>
              <a:rPr lang="en-US" sz="1250" i="1" dirty="0"/>
              <a:t> </a:t>
            </a:r>
            <a:r>
              <a:rPr lang="en-US" sz="1250" i="1" dirty="0" err="1"/>
              <a:t>şi</a:t>
            </a:r>
            <a:r>
              <a:rPr lang="en-US" sz="1250" i="1" dirty="0"/>
              <a:t> </a:t>
            </a:r>
            <a:r>
              <a:rPr lang="en-US" sz="1250" i="1" dirty="0" err="1"/>
              <a:t>maturare</a:t>
            </a:r>
            <a:r>
              <a:rPr lang="en-US" sz="1250" i="1" dirty="0"/>
              <a:t> a </a:t>
            </a:r>
            <a:r>
              <a:rPr lang="en-US" sz="1250" i="1" dirty="0" err="1"/>
              <a:t>strugurilor</a:t>
            </a:r>
            <a:r>
              <a:rPr lang="en-US" sz="1250" i="1" dirty="0"/>
              <a:t>. </a:t>
            </a:r>
            <a:r>
              <a:rPr lang="en-US" sz="1250" i="1" dirty="0" err="1"/>
              <a:t>În</a:t>
            </a:r>
            <a:r>
              <a:rPr lang="en-US" sz="1250" i="1" dirty="0"/>
              <a:t> </a:t>
            </a:r>
            <a:r>
              <a:rPr lang="en-US" sz="1250" i="1" dirty="0" err="1"/>
              <a:t>acest</a:t>
            </a:r>
            <a:r>
              <a:rPr lang="en-US" sz="1250" i="1" dirty="0"/>
              <a:t> </a:t>
            </a:r>
            <a:r>
              <a:rPr lang="en-US" sz="1250" i="1" dirty="0" err="1"/>
              <a:t>scop</a:t>
            </a:r>
            <a:r>
              <a:rPr lang="en-US" sz="1250" i="1" dirty="0"/>
              <a:t>, </a:t>
            </a:r>
            <a:r>
              <a:rPr lang="en-US" sz="1250" i="1" dirty="0" err="1"/>
              <a:t>pentru</a:t>
            </a:r>
            <a:r>
              <a:rPr lang="en-US" sz="1250" i="1" dirty="0"/>
              <a:t> </a:t>
            </a:r>
            <a:r>
              <a:rPr lang="en-US" sz="1250" i="1" dirty="0" err="1"/>
              <a:t>toate</a:t>
            </a:r>
            <a:r>
              <a:rPr lang="en-US" sz="1250" i="1" dirty="0"/>
              <a:t> </a:t>
            </a:r>
            <a:r>
              <a:rPr lang="en-US" sz="1250" i="1" dirty="0" err="1"/>
              <a:t>soiurile</a:t>
            </a:r>
            <a:r>
              <a:rPr lang="en-US" sz="1250" i="1" dirty="0"/>
              <a:t> </a:t>
            </a:r>
            <a:r>
              <a:rPr lang="en-US" sz="1250" i="1" dirty="0" err="1"/>
              <a:t>luate</a:t>
            </a:r>
            <a:r>
              <a:rPr lang="en-US" sz="1250" i="1" dirty="0"/>
              <a:t> </a:t>
            </a:r>
            <a:r>
              <a:rPr lang="en-US" sz="1250" i="1" dirty="0" err="1"/>
              <a:t>în</a:t>
            </a:r>
            <a:r>
              <a:rPr lang="en-US" sz="1250" i="1" dirty="0"/>
              <a:t> </a:t>
            </a:r>
            <a:r>
              <a:rPr lang="en-US" sz="1250" i="1" dirty="0" err="1"/>
              <a:t>studiu</a:t>
            </a:r>
            <a:r>
              <a:rPr lang="en-US" sz="1250" i="1" dirty="0"/>
              <a:t> </a:t>
            </a:r>
            <a:r>
              <a:rPr lang="en-US" sz="1250" i="1" dirty="0" err="1"/>
              <a:t>cantonate</a:t>
            </a:r>
            <a:r>
              <a:rPr lang="en-US" sz="1250" i="1" dirty="0"/>
              <a:t> </a:t>
            </a:r>
            <a:r>
              <a:rPr lang="en-US" sz="1250" i="1" dirty="0" err="1"/>
              <a:t>în</a:t>
            </a:r>
            <a:r>
              <a:rPr lang="en-US" sz="1250" i="1" dirty="0"/>
              <a:t> </a:t>
            </a:r>
            <a:r>
              <a:rPr lang="en-US" sz="1250" i="1" dirty="0" err="1"/>
              <a:t>podgoria</a:t>
            </a:r>
            <a:r>
              <a:rPr lang="en-US" sz="1250" i="1" dirty="0"/>
              <a:t> </a:t>
            </a:r>
            <a:r>
              <a:rPr lang="en-US" sz="1250" i="1" dirty="0" err="1"/>
              <a:t>vâlceană</a:t>
            </a:r>
            <a:r>
              <a:rPr lang="en-US" sz="1250" i="1" dirty="0"/>
              <a:t> </a:t>
            </a:r>
            <a:r>
              <a:rPr lang="en-US" sz="1250" i="1" dirty="0" err="1"/>
              <a:t>Drăgășani</a:t>
            </a:r>
            <a:r>
              <a:rPr lang="en-US" sz="1250" i="1" dirty="0"/>
              <a:t> au </a:t>
            </a:r>
            <a:r>
              <a:rPr lang="en-US" sz="1250" i="1" dirty="0" err="1"/>
              <a:t>fost</a:t>
            </a:r>
            <a:r>
              <a:rPr lang="en-US" sz="1250" i="1" dirty="0"/>
              <a:t> </a:t>
            </a:r>
            <a:r>
              <a:rPr lang="en-US" sz="1250" i="1" dirty="0" err="1"/>
              <a:t>luate</a:t>
            </a:r>
            <a:r>
              <a:rPr lang="en-US" sz="1250" i="1" dirty="0"/>
              <a:t> </a:t>
            </a:r>
            <a:r>
              <a:rPr lang="en-US" sz="1250" i="1" dirty="0" err="1"/>
              <a:t>în</a:t>
            </a:r>
            <a:r>
              <a:rPr lang="en-US" sz="1250" i="1" dirty="0"/>
              <a:t> </a:t>
            </a:r>
            <a:r>
              <a:rPr lang="en-US" sz="1250" i="1" dirty="0" err="1"/>
              <a:t>considerare</a:t>
            </a:r>
            <a:r>
              <a:rPr lang="en-US" sz="1250" i="1" dirty="0"/>
              <a:t> 500-700 </a:t>
            </a:r>
            <a:r>
              <a:rPr lang="en-US" sz="1250" i="1" dirty="0" err="1"/>
              <a:t>boabe</a:t>
            </a:r>
            <a:r>
              <a:rPr lang="en-US" sz="1250" i="1" dirty="0"/>
              <a:t> de </a:t>
            </a:r>
            <a:r>
              <a:rPr lang="en-US" sz="1250" i="1" dirty="0" err="1"/>
              <a:t>struguri</a:t>
            </a:r>
            <a:r>
              <a:rPr lang="en-US" sz="1250" i="1" dirty="0"/>
              <a:t>, la </a:t>
            </a:r>
            <a:r>
              <a:rPr lang="en-US" sz="1250" i="1" dirty="0" err="1"/>
              <a:t>fiecare</a:t>
            </a:r>
            <a:r>
              <a:rPr lang="en-US" sz="1250" i="1" dirty="0"/>
              <a:t> </a:t>
            </a:r>
            <a:r>
              <a:rPr lang="en-US" sz="1250" i="1" dirty="0" err="1"/>
              <a:t>dată</a:t>
            </a:r>
            <a:r>
              <a:rPr lang="en-US" sz="1250" i="1" dirty="0"/>
              <a:t> </a:t>
            </a:r>
            <a:r>
              <a:rPr lang="en-US" sz="1250" i="1" dirty="0" err="1"/>
              <a:t>calendaristică</a:t>
            </a:r>
            <a:r>
              <a:rPr lang="en-US" sz="1250" i="1" dirty="0"/>
              <a:t> de </a:t>
            </a:r>
            <a:r>
              <a:rPr lang="en-US" sz="1250" i="1" dirty="0" err="1"/>
              <a:t>referinţă</a:t>
            </a:r>
            <a:r>
              <a:rPr lang="en-US" sz="1250" i="1" dirty="0"/>
              <a:t>, </a:t>
            </a:r>
            <a:r>
              <a:rPr lang="en-US" sz="1250" i="1" dirty="0" err="1"/>
              <a:t>determinându</a:t>
            </a:r>
            <a:r>
              <a:rPr lang="en-US" sz="1250" i="1" dirty="0"/>
              <a:t>-se cu </a:t>
            </a:r>
            <a:r>
              <a:rPr lang="en-US" sz="1250" i="1" dirty="0" err="1"/>
              <a:t>precizie</a:t>
            </a:r>
            <a:r>
              <a:rPr lang="en-US" sz="1250" i="1" dirty="0"/>
              <a:t>, </a:t>
            </a:r>
            <a:r>
              <a:rPr lang="en-US" sz="1250" i="1" dirty="0" err="1"/>
              <a:t>greutatea</a:t>
            </a:r>
            <a:r>
              <a:rPr lang="en-US" sz="1250" i="1" dirty="0"/>
              <a:t> </a:t>
            </a:r>
            <a:r>
              <a:rPr lang="en-US" sz="1250" i="1" dirty="0" err="1"/>
              <a:t>lor</a:t>
            </a:r>
            <a:r>
              <a:rPr lang="en-US" sz="1250" i="1" dirty="0"/>
              <a:t> </a:t>
            </a:r>
            <a:r>
              <a:rPr lang="en-US" sz="1250" i="1" dirty="0" err="1"/>
              <a:t>şi</a:t>
            </a:r>
            <a:r>
              <a:rPr lang="en-US" sz="1250" i="1" dirty="0"/>
              <a:t> </a:t>
            </a:r>
            <a:r>
              <a:rPr lang="en-US" sz="1250" i="1" dirty="0" err="1"/>
              <a:t>raportându</a:t>
            </a:r>
            <a:r>
              <a:rPr lang="en-US" sz="1250" i="1" dirty="0"/>
              <a:t>-se la 100 </a:t>
            </a:r>
            <a:r>
              <a:rPr lang="en-US" sz="1250" i="1" dirty="0" err="1"/>
              <a:t>boabe</a:t>
            </a:r>
            <a:r>
              <a:rPr lang="en-US" sz="1250" i="1" dirty="0"/>
              <a:t>. </a:t>
            </a:r>
            <a:r>
              <a:rPr lang="en-US" sz="1250" i="1" dirty="0" err="1"/>
              <a:t>În</a:t>
            </a:r>
            <a:r>
              <a:rPr lang="en-US" sz="1250" i="1" dirty="0"/>
              <a:t> </a:t>
            </a:r>
            <a:r>
              <a:rPr lang="en-US" sz="1250" i="1" dirty="0" err="1"/>
              <a:t>mustul</a:t>
            </a:r>
            <a:r>
              <a:rPr lang="en-US" sz="1250" i="1" dirty="0"/>
              <a:t> </a:t>
            </a:r>
            <a:r>
              <a:rPr lang="en-US" sz="1250" i="1" dirty="0" err="1"/>
              <a:t>celor</a:t>
            </a:r>
            <a:r>
              <a:rPr lang="en-US" sz="1250" i="1" dirty="0"/>
              <a:t> 500-700 </a:t>
            </a:r>
            <a:r>
              <a:rPr lang="en-US" sz="1250" i="1" dirty="0" err="1"/>
              <a:t>boabe</a:t>
            </a:r>
            <a:r>
              <a:rPr lang="en-US" sz="1250" i="1" dirty="0"/>
              <a:t> s-au </a:t>
            </a:r>
            <a:r>
              <a:rPr lang="en-US" sz="1250" i="1" dirty="0" err="1"/>
              <a:t>determinat</a:t>
            </a:r>
            <a:r>
              <a:rPr lang="en-US" sz="1250" i="1" dirty="0"/>
              <a:t>, </a:t>
            </a:r>
            <a:r>
              <a:rPr lang="en-US" sz="1250" i="1" dirty="0" err="1"/>
              <a:t>prin</a:t>
            </a:r>
            <a:r>
              <a:rPr lang="en-US" sz="1250" i="1" dirty="0"/>
              <a:t> </a:t>
            </a:r>
            <a:r>
              <a:rPr lang="en-US" sz="1250" i="1" dirty="0" err="1"/>
              <a:t>metode</a:t>
            </a:r>
            <a:r>
              <a:rPr lang="en-US" sz="1250" i="1" dirty="0"/>
              <a:t> </a:t>
            </a:r>
            <a:r>
              <a:rPr lang="en-US" sz="1250" i="1" dirty="0" err="1"/>
              <a:t>adecvate</a:t>
            </a:r>
            <a:r>
              <a:rPr lang="en-US" sz="1250" i="1" dirty="0"/>
              <a:t>, </a:t>
            </a:r>
            <a:r>
              <a:rPr lang="en-US" sz="1250" i="1" dirty="0" err="1"/>
              <a:t>conţinuturile</a:t>
            </a:r>
            <a:r>
              <a:rPr lang="en-US" sz="1250" i="1" dirty="0"/>
              <a:t> relative </a:t>
            </a:r>
            <a:r>
              <a:rPr lang="en-US" sz="1250" i="1" dirty="0" err="1"/>
              <a:t>în</a:t>
            </a:r>
            <a:r>
              <a:rPr lang="en-US" sz="1250" i="1" dirty="0"/>
              <a:t> </a:t>
            </a:r>
            <a:r>
              <a:rPr lang="en-US" sz="1250" i="1" dirty="0" err="1"/>
              <a:t>glucide</a:t>
            </a:r>
            <a:r>
              <a:rPr lang="en-US" sz="1250" i="1" dirty="0"/>
              <a:t> (g/l) </a:t>
            </a:r>
            <a:r>
              <a:rPr lang="en-US" sz="1250" i="1" dirty="0" err="1"/>
              <a:t>şi</a:t>
            </a:r>
            <a:r>
              <a:rPr lang="en-US" sz="1250" i="1" dirty="0"/>
              <a:t> </a:t>
            </a:r>
            <a:r>
              <a:rPr lang="en-US" sz="1250" i="1" dirty="0" err="1"/>
              <a:t>în</a:t>
            </a:r>
            <a:r>
              <a:rPr lang="en-US" sz="1250" i="1" dirty="0"/>
              <a:t> </a:t>
            </a:r>
            <a:r>
              <a:rPr lang="en-US" sz="1250" i="1" dirty="0" err="1"/>
              <a:t>aciditate</a:t>
            </a:r>
            <a:r>
              <a:rPr lang="en-US" sz="1250" i="1" dirty="0"/>
              <a:t> (g/l </a:t>
            </a:r>
            <a:r>
              <a:rPr lang="en-US" sz="1250" i="1" dirty="0" err="1"/>
              <a:t>în</a:t>
            </a:r>
            <a:r>
              <a:rPr lang="en-US" sz="1250" i="1" dirty="0"/>
              <a:t> H</a:t>
            </a:r>
            <a:r>
              <a:rPr lang="en-US" sz="1250" i="1" baseline="-25000" dirty="0"/>
              <a:t>2</a:t>
            </a:r>
            <a:r>
              <a:rPr lang="en-US" sz="1250" i="1" dirty="0"/>
              <a:t>SO</a:t>
            </a:r>
            <a:r>
              <a:rPr lang="en-US" sz="1250" i="1" baseline="-25000" dirty="0"/>
              <a:t>4</a:t>
            </a:r>
            <a:r>
              <a:rPr lang="en-US" sz="1250" i="1" dirty="0"/>
              <a:t>). </a:t>
            </a:r>
            <a:endParaRPr kumimoji="0" lang="en-US" sz="12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50381" y="5741071"/>
            <a:ext cx="7941169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 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</a:t>
            </a:r>
            <a:r>
              <a:rPr lang="en-US" sz="1300" dirty="0" smtClean="0"/>
              <a:t> </a:t>
            </a:r>
            <a:r>
              <a:rPr lang="en-US" sz="1300" dirty="0" err="1"/>
              <a:t>Pentru</a:t>
            </a:r>
            <a:r>
              <a:rPr lang="en-US" sz="1300" dirty="0"/>
              <a:t> </a:t>
            </a:r>
            <a:r>
              <a:rPr lang="en-US" sz="1300" dirty="0" err="1"/>
              <a:t>strugurii</a:t>
            </a:r>
            <a:r>
              <a:rPr lang="en-US" sz="1300" dirty="0"/>
              <a:t> </a:t>
            </a:r>
            <a:r>
              <a:rPr lang="en-US" sz="1300" dirty="0" err="1"/>
              <a:t>elitei</a:t>
            </a:r>
            <a:r>
              <a:rPr lang="en-US" sz="1300" dirty="0"/>
              <a:t> </a:t>
            </a:r>
            <a:r>
              <a:rPr lang="en-US" sz="1300" i="1" dirty="0"/>
              <a:t>Cr</a:t>
            </a:r>
            <a:r>
              <a:rPr lang="ro-RO" sz="1300" i="1" dirty="0"/>
              <a:t>âmpoșie aromată</a:t>
            </a:r>
            <a:r>
              <a:rPr lang="ro-RO" sz="1300" dirty="0"/>
              <a:t> obținuți din Crâmpoșie selecționată  x Muscat de Hamburg,</a:t>
            </a:r>
            <a:r>
              <a:rPr lang="en-US" sz="1300" dirty="0"/>
              <a:t> </a:t>
            </a:r>
            <a:r>
              <a:rPr lang="en-US" sz="1300" dirty="0" err="1"/>
              <a:t>datele</a:t>
            </a:r>
            <a:r>
              <a:rPr lang="en-US" sz="1300" dirty="0"/>
              <a:t> </a:t>
            </a:r>
            <a:r>
              <a:rPr lang="en-US" sz="1300" dirty="0" err="1"/>
              <a:t>înscrise</a:t>
            </a:r>
            <a:r>
              <a:rPr lang="en-US" sz="1300" dirty="0"/>
              <a:t> </a:t>
            </a:r>
            <a:r>
              <a:rPr lang="en-US" sz="1300" dirty="0" err="1"/>
              <a:t>în</a:t>
            </a:r>
            <a:r>
              <a:rPr lang="en-US" sz="1300" dirty="0"/>
              <a:t> </a:t>
            </a:r>
            <a:r>
              <a:rPr lang="en-US" sz="1300" dirty="0" err="1"/>
              <a:t>tabelele</a:t>
            </a:r>
            <a:r>
              <a:rPr lang="en-US" sz="1300" dirty="0"/>
              <a:t> 5. </a:t>
            </a:r>
            <a:r>
              <a:rPr lang="en-US" sz="1300" dirty="0" err="1"/>
              <a:t>şi</a:t>
            </a:r>
            <a:r>
              <a:rPr lang="en-US" sz="1300" dirty="0"/>
              <a:t> 6., </a:t>
            </a:r>
            <a:r>
              <a:rPr lang="en-US" sz="1300" dirty="0" err="1"/>
              <a:t>reprezentând</a:t>
            </a:r>
            <a:r>
              <a:rPr lang="en-US" sz="1300" dirty="0"/>
              <a:t> </a:t>
            </a:r>
            <a:r>
              <a:rPr lang="en-US" sz="1300" dirty="0" err="1"/>
              <a:t>valorile</a:t>
            </a:r>
            <a:r>
              <a:rPr lang="en-US" sz="1300" dirty="0"/>
              <a:t> </a:t>
            </a:r>
            <a:r>
              <a:rPr lang="en-US" sz="1300" dirty="0" err="1"/>
              <a:t>principalelor</a:t>
            </a:r>
            <a:r>
              <a:rPr lang="en-US" sz="1300" dirty="0"/>
              <a:t> </a:t>
            </a:r>
            <a:r>
              <a:rPr lang="en-US" sz="1300" dirty="0" err="1"/>
              <a:t>caracteristici</a:t>
            </a:r>
            <a:r>
              <a:rPr lang="en-US" sz="1300" dirty="0"/>
              <a:t> ale </a:t>
            </a:r>
            <a:r>
              <a:rPr lang="en-US" sz="1300" dirty="0" err="1"/>
              <a:t>strugurilor</a:t>
            </a:r>
            <a:r>
              <a:rPr lang="en-US" sz="1300" dirty="0"/>
              <a:t> la </a:t>
            </a:r>
            <a:r>
              <a:rPr lang="en-US" sz="1300" dirty="0" err="1"/>
              <a:t>maturitatea</a:t>
            </a:r>
            <a:r>
              <a:rPr lang="en-US" sz="1300" dirty="0"/>
              <a:t> </a:t>
            </a:r>
            <a:r>
              <a:rPr lang="en-US" sz="1300" dirty="0" err="1"/>
              <a:t>deplină</a:t>
            </a:r>
            <a:r>
              <a:rPr lang="en-US" sz="1300" dirty="0"/>
              <a:t> </a:t>
            </a:r>
            <a:r>
              <a:rPr lang="en-US" sz="1300" dirty="0" err="1"/>
              <a:t>şi</a:t>
            </a:r>
            <a:r>
              <a:rPr lang="en-US" sz="1300" dirty="0"/>
              <a:t> </a:t>
            </a:r>
            <a:r>
              <a:rPr lang="en-US" sz="1300" dirty="0" err="1"/>
              <a:t>maturitatea</a:t>
            </a:r>
            <a:r>
              <a:rPr lang="en-US" sz="1300" dirty="0"/>
              <a:t> </a:t>
            </a:r>
            <a:r>
              <a:rPr lang="en-US" sz="1300" dirty="0" err="1"/>
              <a:t>tehnologică</a:t>
            </a:r>
            <a:r>
              <a:rPr lang="en-US" sz="1300" dirty="0"/>
              <a:t>, </a:t>
            </a:r>
            <a:r>
              <a:rPr lang="en-US" sz="1300" dirty="0" err="1"/>
              <a:t>sunt</a:t>
            </a:r>
            <a:r>
              <a:rPr lang="en-US" sz="1300" dirty="0"/>
              <a:t> </a:t>
            </a:r>
            <a:r>
              <a:rPr lang="en-US" sz="1300" dirty="0" err="1"/>
              <a:t>argumente</a:t>
            </a:r>
            <a:r>
              <a:rPr lang="en-US" sz="1300" dirty="0"/>
              <a:t> </a:t>
            </a:r>
            <a:r>
              <a:rPr lang="en-US" sz="1300" dirty="0" err="1"/>
              <a:t>certe</a:t>
            </a:r>
            <a:r>
              <a:rPr lang="en-US" sz="1300" dirty="0"/>
              <a:t> </a:t>
            </a:r>
            <a:r>
              <a:rPr lang="en-US" sz="1300" dirty="0" err="1"/>
              <a:t>privind</a:t>
            </a:r>
            <a:r>
              <a:rPr lang="en-US" sz="1300" dirty="0"/>
              <a:t> </a:t>
            </a:r>
            <a:r>
              <a:rPr lang="en-US" sz="1300" dirty="0" err="1"/>
              <a:t>valoarea</a:t>
            </a:r>
            <a:r>
              <a:rPr lang="en-US" sz="1300" dirty="0"/>
              <a:t> </a:t>
            </a:r>
            <a:r>
              <a:rPr lang="en-US" sz="1300" dirty="0" err="1"/>
              <a:t>tehnologică</a:t>
            </a:r>
            <a:r>
              <a:rPr lang="en-US" sz="1300" dirty="0"/>
              <a:t> a </a:t>
            </a:r>
            <a:r>
              <a:rPr lang="en-US" sz="1300" dirty="0" err="1"/>
              <a:t>acestuia</a:t>
            </a:r>
            <a:r>
              <a:rPr lang="en-US" sz="1300" dirty="0"/>
              <a:t>, </a:t>
            </a:r>
            <a:r>
              <a:rPr lang="en-US" sz="1300" dirty="0" err="1"/>
              <a:t>manifestată</a:t>
            </a:r>
            <a:r>
              <a:rPr lang="en-US" sz="1300" dirty="0"/>
              <a:t> </a:t>
            </a:r>
            <a:r>
              <a:rPr lang="en-US" sz="1300" dirty="0" err="1"/>
              <a:t>în</a:t>
            </a:r>
            <a:r>
              <a:rPr lang="en-US" sz="1300" dirty="0"/>
              <a:t> </a:t>
            </a:r>
            <a:r>
              <a:rPr lang="en-US" sz="1300" dirty="0" err="1"/>
              <a:t>podgoria</a:t>
            </a:r>
            <a:r>
              <a:rPr lang="en-US" sz="1300" dirty="0"/>
              <a:t> </a:t>
            </a:r>
            <a:r>
              <a:rPr lang="en-US" sz="1300" dirty="0" err="1"/>
              <a:t>Drăgăşani</a:t>
            </a:r>
            <a:r>
              <a:rPr lang="en-US" sz="1300" dirty="0"/>
              <a:t>.</a:t>
            </a:r>
          </a:p>
          <a:p>
            <a:pPr algn="just"/>
            <a:endParaRPr lang="en-US" sz="1400" dirty="0"/>
          </a:p>
          <a:p>
            <a:pPr algn="just"/>
            <a:endParaRPr lang="en-US" sz="1400" dirty="0" smtClean="0"/>
          </a:p>
          <a:p>
            <a:pPr algn="just"/>
            <a:endParaRPr lang="en-US" sz="1400" dirty="0"/>
          </a:p>
          <a:p>
            <a:pPr algn="just"/>
            <a:endParaRPr lang="en-US" sz="1400" dirty="0" smtClean="0"/>
          </a:p>
          <a:p>
            <a:pPr algn="just"/>
            <a:endParaRPr lang="en-US" sz="1400" dirty="0"/>
          </a:p>
          <a:p>
            <a:pPr algn="just"/>
            <a:endParaRPr lang="en-US" sz="1400" dirty="0" smtClean="0"/>
          </a:p>
          <a:p>
            <a:pPr algn="just"/>
            <a:endParaRPr lang="en-US" sz="1400" dirty="0"/>
          </a:p>
          <a:p>
            <a:pPr algn="just"/>
            <a:endParaRPr lang="en-US" sz="1400" dirty="0" smtClean="0"/>
          </a:p>
          <a:p>
            <a:pPr algn="just"/>
            <a:endParaRPr lang="en-US" sz="1400" dirty="0"/>
          </a:p>
          <a:p>
            <a:pPr algn="just"/>
            <a:endParaRPr lang="en-US" sz="1400" dirty="0" smtClean="0"/>
          </a:p>
          <a:p>
            <a:pPr algn="just"/>
            <a:endParaRPr lang="en-US" sz="1400" dirty="0"/>
          </a:p>
          <a:p>
            <a:pPr algn="just"/>
            <a:endParaRPr lang="en-US" sz="1400" dirty="0" smtClean="0"/>
          </a:p>
          <a:p>
            <a:pPr algn="just"/>
            <a:endParaRPr lang="en-US" sz="1400" dirty="0"/>
          </a:p>
          <a:p>
            <a:pPr algn="just"/>
            <a:endParaRPr lang="en-US" sz="1400" dirty="0" smtClean="0"/>
          </a:p>
          <a:p>
            <a:pPr algn="just"/>
            <a:endParaRPr lang="en-US" sz="1400" dirty="0"/>
          </a:p>
          <a:p>
            <a:pPr algn="just"/>
            <a:endParaRPr lang="en-US" sz="1400" dirty="0" smtClean="0"/>
          </a:p>
          <a:p>
            <a:pPr algn="just"/>
            <a:endParaRPr lang="en-US" sz="1400" dirty="0"/>
          </a:p>
        </p:txBody>
      </p:sp>
      <p:sp>
        <p:nvSpPr>
          <p:cNvPr id="26" name="Rectangle 25"/>
          <p:cNvSpPr/>
          <p:nvPr/>
        </p:nvSpPr>
        <p:spPr>
          <a:xfrm>
            <a:off x="507704" y="10901032"/>
            <a:ext cx="20926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400" b="1" dirty="0" smtClean="0">
                <a:solidFill>
                  <a:prstClr val="black"/>
                </a:solidFill>
              </a:rPr>
              <a:t>CONCLUZII</a:t>
            </a: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765545" y="11461898"/>
            <a:ext cx="7826005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50" dirty="0" smtClean="0">
                <a:ea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19125" y="11258551"/>
            <a:ext cx="795337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      </a:t>
            </a:r>
            <a:r>
              <a:rPr lang="en-US" sz="1100" dirty="0" err="1" smtClean="0"/>
              <a:t>În</a:t>
            </a:r>
            <a:r>
              <a:rPr lang="en-US" sz="1100" dirty="0" smtClean="0"/>
              <a:t> </a:t>
            </a:r>
            <a:r>
              <a:rPr lang="en-US" sz="1100" dirty="0"/>
              <a:t>general, </a:t>
            </a:r>
            <a:r>
              <a:rPr lang="en-US" sz="1100" dirty="0" err="1"/>
              <a:t>parametrii</a:t>
            </a:r>
            <a:r>
              <a:rPr lang="en-US" sz="1100" dirty="0"/>
              <a:t> de </a:t>
            </a:r>
            <a:r>
              <a:rPr lang="en-US" sz="1100" dirty="0" err="1"/>
              <a:t>calitate</a:t>
            </a:r>
            <a:r>
              <a:rPr lang="en-US" sz="1100" dirty="0"/>
              <a:t> </a:t>
            </a:r>
            <a:r>
              <a:rPr lang="en-US" sz="1100" dirty="0" err="1"/>
              <a:t>ai</a:t>
            </a:r>
            <a:r>
              <a:rPr lang="en-US" sz="1100" dirty="0"/>
              <a:t> </a:t>
            </a:r>
            <a:r>
              <a:rPr lang="en-US" sz="1100" dirty="0" err="1"/>
              <a:t>strugurilor</a:t>
            </a:r>
            <a:r>
              <a:rPr lang="en-US" sz="1100" dirty="0"/>
              <a:t> </a:t>
            </a:r>
            <a:r>
              <a:rPr lang="en-US" sz="1100" dirty="0" err="1"/>
              <a:t>şi</a:t>
            </a:r>
            <a:r>
              <a:rPr lang="en-US" sz="1100" dirty="0"/>
              <a:t> </a:t>
            </a:r>
            <a:r>
              <a:rPr lang="en-US" sz="1100" dirty="0" err="1"/>
              <a:t>cei</a:t>
            </a:r>
            <a:r>
              <a:rPr lang="en-US" sz="1100" dirty="0"/>
              <a:t> de </a:t>
            </a:r>
            <a:r>
              <a:rPr lang="en-US" sz="1100" dirty="0" err="1"/>
              <a:t>productivitate</a:t>
            </a:r>
            <a:r>
              <a:rPr lang="en-US" sz="1100" dirty="0"/>
              <a:t> </a:t>
            </a:r>
            <a:r>
              <a:rPr lang="en-US" sz="1100" dirty="0" err="1"/>
              <a:t>şi</a:t>
            </a:r>
            <a:r>
              <a:rPr lang="en-US" sz="1100" dirty="0"/>
              <a:t> </a:t>
            </a:r>
            <a:r>
              <a:rPr lang="en-US" sz="1100" dirty="0" err="1"/>
              <a:t>randament</a:t>
            </a:r>
            <a:r>
              <a:rPr lang="en-US" sz="1100" dirty="0"/>
              <a:t>, </a:t>
            </a:r>
            <a:r>
              <a:rPr lang="en-US" sz="1100" dirty="0" err="1"/>
              <a:t>pentru</a:t>
            </a:r>
            <a:r>
              <a:rPr lang="en-US" sz="1100" dirty="0"/>
              <a:t> </a:t>
            </a:r>
            <a:r>
              <a:rPr lang="en-US" sz="1100" dirty="0" err="1"/>
              <a:t>acelaşi</a:t>
            </a:r>
            <a:r>
              <a:rPr lang="en-US" sz="1100" dirty="0"/>
              <a:t> areal </a:t>
            </a:r>
            <a:r>
              <a:rPr lang="en-US" sz="1100" dirty="0" err="1"/>
              <a:t>şi</a:t>
            </a:r>
            <a:r>
              <a:rPr lang="en-US" sz="1100" dirty="0"/>
              <a:t> an </a:t>
            </a:r>
            <a:r>
              <a:rPr lang="en-US" sz="1100" dirty="0" err="1"/>
              <a:t>viticol</a:t>
            </a:r>
            <a:r>
              <a:rPr lang="en-US" sz="1100" dirty="0"/>
              <a:t>, </a:t>
            </a:r>
            <a:r>
              <a:rPr lang="en-US" sz="1100" dirty="0" err="1"/>
              <a:t>sunt</a:t>
            </a:r>
            <a:r>
              <a:rPr lang="en-US" sz="1100" dirty="0"/>
              <a:t> </a:t>
            </a:r>
            <a:r>
              <a:rPr lang="en-US" sz="1100" dirty="0" err="1"/>
              <a:t>atribute</a:t>
            </a:r>
            <a:r>
              <a:rPr lang="en-US" sz="1100" dirty="0"/>
              <a:t> </a:t>
            </a:r>
            <a:r>
              <a:rPr lang="en-US" sz="1100" dirty="0" err="1"/>
              <a:t>esenţiale</a:t>
            </a:r>
            <a:r>
              <a:rPr lang="en-US" sz="1100" dirty="0"/>
              <a:t> ale </a:t>
            </a:r>
            <a:r>
              <a:rPr lang="en-US" sz="1100" dirty="0" err="1"/>
              <a:t>naturii</a:t>
            </a:r>
            <a:r>
              <a:rPr lang="en-US" sz="1100" dirty="0"/>
              <a:t> </a:t>
            </a:r>
            <a:r>
              <a:rPr lang="en-US" sz="1100" dirty="0" err="1"/>
              <a:t>genetice</a:t>
            </a:r>
            <a:r>
              <a:rPr lang="en-US" sz="1100" dirty="0"/>
              <a:t> a </a:t>
            </a:r>
            <a:r>
              <a:rPr lang="en-US" sz="1100" dirty="0" err="1"/>
              <a:t>fiecărui</a:t>
            </a:r>
            <a:r>
              <a:rPr lang="en-US" sz="1100" dirty="0"/>
              <a:t> </a:t>
            </a:r>
            <a:r>
              <a:rPr lang="en-US" sz="1100" dirty="0" err="1"/>
              <a:t>soi</a:t>
            </a:r>
            <a:r>
              <a:rPr lang="en-US" sz="1100" dirty="0"/>
              <a:t>, </a:t>
            </a:r>
            <a:r>
              <a:rPr lang="en-US" sz="1100" dirty="0" err="1"/>
              <a:t>iar</a:t>
            </a:r>
            <a:r>
              <a:rPr lang="en-US" sz="1100" dirty="0"/>
              <a:t> </a:t>
            </a:r>
            <a:r>
              <a:rPr lang="en-US" sz="1100" dirty="0" err="1"/>
              <a:t>pentru</a:t>
            </a:r>
            <a:r>
              <a:rPr lang="en-US" sz="1100" dirty="0"/>
              <a:t> </a:t>
            </a:r>
            <a:r>
              <a:rPr lang="en-US" sz="1100" dirty="0" err="1"/>
              <a:t>unul</a:t>
            </a:r>
            <a:r>
              <a:rPr lang="en-US" sz="1100" dirty="0"/>
              <a:t> </a:t>
            </a:r>
            <a:r>
              <a:rPr lang="en-US" sz="1100" dirty="0" err="1"/>
              <a:t>şi</a:t>
            </a:r>
            <a:r>
              <a:rPr lang="en-US" sz="1100" dirty="0"/>
              <a:t> </a:t>
            </a:r>
            <a:r>
              <a:rPr lang="en-US" sz="1100" dirty="0" err="1"/>
              <a:t>acelaşi</a:t>
            </a:r>
            <a:r>
              <a:rPr lang="en-US" sz="1100" dirty="0"/>
              <a:t> </a:t>
            </a:r>
            <a:r>
              <a:rPr lang="en-US" sz="1100" dirty="0" err="1"/>
              <a:t>soi</a:t>
            </a:r>
            <a:r>
              <a:rPr lang="en-US" sz="1100" dirty="0"/>
              <a:t>, </a:t>
            </a:r>
            <a:r>
              <a:rPr lang="en-US" sz="1100" dirty="0" err="1"/>
              <a:t>nivelurile</a:t>
            </a:r>
            <a:r>
              <a:rPr lang="en-US" sz="1100" dirty="0"/>
              <a:t> </a:t>
            </a:r>
            <a:r>
              <a:rPr lang="en-US" sz="1100" dirty="0" err="1"/>
              <a:t>lor</a:t>
            </a:r>
            <a:r>
              <a:rPr lang="en-US" sz="1100" dirty="0"/>
              <a:t> </a:t>
            </a:r>
            <a:r>
              <a:rPr lang="en-US" sz="1100" dirty="0" err="1"/>
              <a:t>diferă</a:t>
            </a:r>
            <a:r>
              <a:rPr lang="en-US" sz="1100" dirty="0"/>
              <a:t>, la </a:t>
            </a:r>
            <a:r>
              <a:rPr lang="en-US" sz="1100" dirty="0" err="1"/>
              <a:t>diferitele</a:t>
            </a:r>
            <a:r>
              <a:rPr lang="en-US" sz="1100" dirty="0"/>
              <a:t> </a:t>
            </a:r>
            <a:r>
              <a:rPr lang="en-US" sz="1100" dirty="0" err="1"/>
              <a:t>fenofaze</a:t>
            </a:r>
            <a:r>
              <a:rPr lang="en-US" sz="1100" dirty="0"/>
              <a:t>, </a:t>
            </a:r>
            <a:r>
              <a:rPr lang="en-US" sz="1100" dirty="0" err="1"/>
              <a:t>în</a:t>
            </a:r>
            <a:r>
              <a:rPr lang="en-US" sz="1100" dirty="0"/>
              <a:t> </a:t>
            </a:r>
            <a:r>
              <a:rPr lang="en-US" sz="1100" dirty="0" err="1"/>
              <a:t>funcţie</a:t>
            </a:r>
            <a:r>
              <a:rPr lang="en-US" sz="1100" dirty="0"/>
              <a:t> de </a:t>
            </a:r>
            <a:r>
              <a:rPr lang="en-US" sz="1100" dirty="0" err="1"/>
              <a:t>condiţiile</a:t>
            </a:r>
            <a:r>
              <a:rPr lang="en-US" sz="1100" dirty="0"/>
              <a:t> </a:t>
            </a:r>
            <a:r>
              <a:rPr lang="en-US" sz="1100" dirty="0" err="1"/>
              <a:t>climatice</a:t>
            </a:r>
            <a:r>
              <a:rPr lang="en-US" sz="1100" dirty="0"/>
              <a:t> ale </a:t>
            </a:r>
            <a:r>
              <a:rPr lang="en-US" sz="1100" dirty="0" err="1"/>
              <a:t>anilor</a:t>
            </a:r>
            <a:r>
              <a:rPr lang="en-US" sz="1100" dirty="0"/>
              <a:t> de </a:t>
            </a:r>
            <a:r>
              <a:rPr lang="en-US" sz="1100" dirty="0" err="1" smtClean="0"/>
              <a:t>producţie</a:t>
            </a:r>
            <a:r>
              <a:rPr lang="en-US" sz="1100" dirty="0" smtClean="0"/>
              <a:t>. </a:t>
            </a:r>
            <a:r>
              <a:rPr lang="en-US" sz="1100" dirty="0" err="1" smtClean="0"/>
              <a:t>Atât</a:t>
            </a:r>
            <a:r>
              <a:rPr lang="en-US" sz="1100" dirty="0" smtClean="0"/>
              <a:t> </a:t>
            </a:r>
            <a:r>
              <a:rPr lang="en-US" sz="1100" dirty="0" err="1"/>
              <a:t>caracteristicile</a:t>
            </a:r>
            <a:r>
              <a:rPr lang="en-US" sz="1100" dirty="0"/>
              <a:t> de </a:t>
            </a:r>
            <a:r>
              <a:rPr lang="en-US" sz="1100" dirty="0" err="1"/>
              <a:t>calitate</a:t>
            </a:r>
            <a:r>
              <a:rPr lang="en-US" sz="1100" dirty="0"/>
              <a:t> ale </a:t>
            </a:r>
            <a:r>
              <a:rPr lang="en-US" sz="1100" dirty="0" err="1"/>
              <a:t>strugurilor</a:t>
            </a:r>
            <a:r>
              <a:rPr lang="en-US" sz="1100" dirty="0"/>
              <a:t>, </a:t>
            </a:r>
            <a:r>
              <a:rPr lang="en-US" sz="1100" dirty="0" smtClean="0"/>
              <a:t> </a:t>
            </a:r>
            <a:r>
              <a:rPr lang="en-US" sz="1100" dirty="0" err="1"/>
              <a:t>pe</a:t>
            </a:r>
            <a:r>
              <a:rPr lang="en-US" sz="1100" dirty="0"/>
              <a:t> </a:t>
            </a:r>
            <a:r>
              <a:rPr lang="en-US" sz="1100" dirty="0" err="1"/>
              <a:t>ansamblul</a:t>
            </a:r>
            <a:r>
              <a:rPr lang="en-US" sz="1100" dirty="0"/>
              <a:t> </a:t>
            </a:r>
            <a:r>
              <a:rPr lang="en-US" sz="1100" dirty="0" err="1"/>
              <a:t>sortimentului</a:t>
            </a:r>
            <a:r>
              <a:rPr lang="en-US" sz="1100" dirty="0"/>
              <a:t> </a:t>
            </a:r>
            <a:r>
              <a:rPr lang="en-US" sz="1100" dirty="0" err="1"/>
              <a:t>pentru</a:t>
            </a:r>
            <a:r>
              <a:rPr lang="en-US" sz="1100" dirty="0"/>
              <a:t> </a:t>
            </a:r>
            <a:r>
              <a:rPr lang="en-US" sz="1100" dirty="0" err="1"/>
              <a:t>vinuri</a:t>
            </a:r>
            <a:r>
              <a:rPr lang="en-US" sz="1100" dirty="0"/>
              <a:t> </a:t>
            </a:r>
            <a:r>
              <a:rPr lang="en-US" sz="1100" dirty="0" err="1"/>
              <a:t>albe</a:t>
            </a:r>
            <a:r>
              <a:rPr lang="en-US" sz="1100" dirty="0"/>
              <a:t>, </a:t>
            </a:r>
            <a:r>
              <a:rPr lang="en-US" sz="1100" dirty="0" err="1"/>
              <a:t>semiaromate</a:t>
            </a:r>
            <a:r>
              <a:rPr lang="en-US" sz="1100" dirty="0"/>
              <a:t>, </a:t>
            </a:r>
            <a:r>
              <a:rPr lang="en-US" sz="1100" dirty="0" err="1"/>
              <a:t>aromate</a:t>
            </a:r>
            <a:r>
              <a:rPr lang="en-US" sz="1100" dirty="0"/>
              <a:t>  </a:t>
            </a:r>
            <a:r>
              <a:rPr lang="en-US" sz="1100" dirty="0" err="1"/>
              <a:t>întrunesc</a:t>
            </a:r>
            <a:r>
              <a:rPr lang="en-US" sz="1100" dirty="0"/>
              <a:t> </a:t>
            </a:r>
            <a:r>
              <a:rPr lang="en-US" sz="1100" dirty="0" err="1"/>
              <a:t>cele</a:t>
            </a:r>
            <a:r>
              <a:rPr lang="en-US" sz="1100" dirty="0"/>
              <a:t> </a:t>
            </a:r>
            <a:r>
              <a:rPr lang="en-US" sz="1100" dirty="0" err="1"/>
              <a:t>mai</a:t>
            </a:r>
            <a:r>
              <a:rPr lang="en-US" sz="1100" dirty="0"/>
              <a:t> </a:t>
            </a:r>
            <a:r>
              <a:rPr lang="en-US" sz="1100" dirty="0" err="1"/>
              <a:t>avantajoase</a:t>
            </a:r>
            <a:r>
              <a:rPr lang="en-US" sz="1100" dirty="0"/>
              <a:t> </a:t>
            </a:r>
            <a:r>
              <a:rPr lang="en-US" sz="1100" dirty="0" err="1"/>
              <a:t>niveluri</a:t>
            </a:r>
            <a:r>
              <a:rPr lang="en-US" sz="1100" dirty="0"/>
              <a:t> </a:t>
            </a:r>
            <a:r>
              <a:rPr lang="en-US" sz="1100" dirty="0" err="1"/>
              <a:t>în</a:t>
            </a:r>
            <a:r>
              <a:rPr lang="en-US" sz="1100" dirty="0"/>
              <a:t> </a:t>
            </a:r>
            <a:r>
              <a:rPr lang="en-US" sz="1100" dirty="0" err="1"/>
              <a:t>anii</a:t>
            </a:r>
            <a:r>
              <a:rPr lang="en-US" sz="1100" dirty="0"/>
              <a:t> cu o </a:t>
            </a:r>
            <a:r>
              <a:rPr lang="en-US" sz="1100" dirty="0" err="1"/>
              <a:t>bună</a:t>
            </a:r>
            <a:r>
              <a:rPr lang="en-US" sz="1100" dirty="0"/>
              <a:t> </a:t>
            </a:r>
            <a:r>
              <a:rPr lang="en-US" sz="1100" dirty="0" err="1"/>
              <a:t>aprovizionare</a:t>
            </a:r>
            <a:r>
              <a:rPr lang="en-US" sz="1100" dirty="0"/>
              <a:t> de </a:t>
            </a:r>
            <a:r>
              <a:rPr lang="en-US" sz="1100" dirty="0" err="1"/>
              <a:t>apă</a:t>
            </a:r>
            <a:r>
              <a:rPr lang="en-US" sz="1100" dirty="0"/>
              <a:t> din </a:t>
            </a:r>
            <a:r>
              <a:rPr lang="en-US" sz="1100" dirty="0" err="1"/>
              <a:t>anul</a:t>
            </a:r>
            <a:r>
              <a:rPr lang="en-US" sz="1100" dirty="0"/>
              <a:t> precedent, cu </a:t>
            </a:r>
            <a:r>
              <a:rPr lang="en-US" sz="1100" dirty="0" err="1"/>
              <a:t>regim</a:t>
            </a:r>
            <a:r>
              <a:rPr lang="en-US" sz="1100" dirty="0"/>
              <a:t> </a:t>
            </a:r>
            <a:r>
              <a:rPr lang="en-US" sz="1100" dirty="0" err="1"/>
              <a:t>pluviometric</a:t>
            </a:r>
            <a:r>
              <a:rPr lang="en-US" sz="1100" dirty="0"/>
              <a:t> normal, </a:t>
            </a:r>
            <a:r>
              <a:rPr lang="en-US" sz="1100" dirty="0" err="1"/>
              <a:t>însoţit</a:t>
            </a:r>
            <a:r>
              <a:rPr lang="en-US" sz="1100" dirty="0"/>
              <a:t> de un </a:t>
            </a:r>
            <a:r>
              <a:rPr lang="en-US" sz="1100" dirty="0" err="1"/>
              <a:t>regim</a:t>
            </a:r>
            <a:r>
              <a:rPr lang="en-US" sz="1100" dirty="0"/>
              <a:t> </a:t>
            </a:r>
            <a:r>
              <a:rPr lang="en-US" sz="1100" dirty="0" err="1"/>
              <a:t>termic</a:t>
            </a:r>
            <a:r>
              <a:rPr lang="en-US" sz="1100" dirty="0"/>
              <a:t> </a:t>
            </a:r>
            <a:r>
              <a:rPr lang="en-US" sz="1100" dirty="0" err="1"/>
              <a:t>şi</a:t>
            </a:r>
            <a:r>
              <a:rPr lang="en-US" sz="1100" dirty="0"/>
              <a:t> </a:t>
            </a:r>
            <a:r>
              <a:rPr lang="en-US" sz="1100" dirty="0" err="1"/>
              <a:t>unul</a:t>
            </a:r>
            <a:r>
              <a:rPr lang="en-US" sz="1100" dirty="0"/>
              <a:t> de </a:t>
            </a:r>
            <a:r>
              <a:rPr lang="en-US" sz="1100" dirty="0" err="1"/>
              <a:t>insolaţie</a:t>
            </a:r>
            <a:r>
              <a:rPr lang="en-US" sz="1100" dirty="0"/>
              <a:t> </a:t>
            </a:r>
            <a:r>
              <a:rPr lang="en-US" sz="1100" dirty="0" err="1"/>
              <a:t>superioare</a:t>
            </a:r>
            <a:r>
              <a:rPr lang="en-US" sz="1100" dirty="0"/>
              <a:t>, din </a:t>
            </a:r>
            <a:r>
              <a:rPr lang="en-US" sz="1100" dirty="0" err="1"/>
              <a:t>perioada</a:t>
            </a:r>
            <a:r>
              <a:rPr lang="en-US" sz="1100" dirty="0"/>
              <a:t> </a:t>
            </a:r>
            <a:r>
              <a:rPr lang="en-US" sz="1100" dirty="0" err="1"/>
              <a:t>activă</a:t>
            </a:r>
            <a:r>
              <a:rPr lang="en-US" sz="1100" dirty="0"/>
              <a:t> a </a:t>
            </a:r>
            <a:r>
              <a:rPr lang="en-US" sz="1100" dirty="0" err="1"/>
              <a:t>viţei</a:t>
            </a:r>
            <a:r>
              <a:rPr lang="en-US" sz="1100" dirty="0"/>
              <a:t> de vie, </a:t>
            </a:r>
            <a:r>
              <a:rPr lang="en-US" sz="1100" dirty="0" err="1"/>
              <a:t>aşa</a:t>
            </a:r>
            <a:r>
              <a:rPr lang="en-US" sz="1100" dirty="0"/>
              <a:t> cum a </a:t>
            </a:r>
            <a:r>
              <a:rPr lang="en-US" sz="1100" dirty="0" err="1"/>
              <a:t>fost</a:t>
            </a:r>
            <a:r>
              <a:rPr lang="en-US" sz="1100" dirty="0"/>
              <a:t> </a:t>
            </a:r>
            <a:r>
              <a:rPr lang="en-US" sz="1100" dirty="0" err="1"/>
              <a:t>anul</a:t>
            </a:r>
            <a:r>
              <a:rPr lang="en-US" sz="1100" dirty="0"/>
              <a:t> </a:t>
            </a:r>
            <a:r>
              <a:rPr lang="en-US" sz="1100" dirty="0" smtClean="0"/>
              <a:t>2021. La </a:t>
            </a:r>
            <a:r>
              <a:rPr lang="en-US" sz="1100" dirty="0" err="1"/>
              <a:t>toate</a:t>
            </a:r>
            <a:r>
              <a:rPr lang="en-US" sz="1100" dirty="0"/>
              <a:t> </a:t>
            </a:r>
            <a:r>
              <a:rPr lang="en-US" sz="1100" dirty="0" err="1"/>
              <a:t>soiurile</a:t>
            </a:r>
            <a:r>
              <a:rPr lang="en-US" sz="1100" dirty="0"/>
              <a:t> </a:t>
            </a:r>
            <a:r>
              <a:rPr lang="en-US" sz="1100" dirty="0" err="1"/>
              <a:t>pentru</a:t>
            </a:r>
            <a:r>
              <a:rPr lang="en-US" sz="1100" dirty="0"/>
              <a:t> </a:t>
            </a:r>
            <a:r>
              <a:rPr lang="en-US" sz="1100" dirty="0" err="1"/>
              <a:t>vinuri</a:t>
            </a:r>
            <a:r>
              <a:rPr lang="en-US" sz="1100" dirty="0"/>
              <a:t> din </a:t>
            </a:r>
            <a:r>
              <a:rPr lang="en-US" sz="1100" dirty="0" err="1"/>
              <a:t>categoriile</a:t>
            </a:r>
            <a:r>
              <a:rPr lang="en-US" sz="1100" dirty="0"/>
              <a:t> </a:t>
            </a:r>
            <a:r>
              <a:rPr lang="en-US" sz="1100" dirty="0" err="1"/>
              <a:t>superioare</a:t>
            </a:r>
            <a:r>
              <a:rPr lang="en-US" sz="1100" dirty="0"/>
              <a:t>, </a:t>
            </a:r>
            <a:r>
              <a:rPr lang="en-US" sz="1100" dirty="0" err="1"/>
              <a:t>în</a:t>
            </a:r>
            <a:r>
              <a:rPr lang="en-US" sz="1100" dirty="0"/>
              <a:t> general, </a:t>
            </a:r>
            <a:r>
              <a:rPr lang="en-US" sz="1100" dirty="0" err="1"/>
              <a:t>parametrii</a:t>
            </a:r>
            <a:r>
              <a:rPr lang="en-US" sz="1100" dirty="0"/>
              <a:t> de </a:t>
            </a:r>
            <a:r>
              <a:rPr lang="en-US" sz="1100" dirty="0" err="1"/>
              <a:t>compoziţie</a:t>
            </a:r>
            <a:r>
              <a:rPr lang="en-US" sz="1100" dirty="0"/>
              <a:t> </a:t>
            </a:r>
            <a:r>
              <a:rPr lang="en-US" sz="1100" dirty="0" err="1"/>
              <a:t>ai</a:t>
            </a:r>
            <a:r>
              <a:rPr lang="en-US" sz="1100" dirty="0"/>
              <a:t> </a:t>
            </a:r>
            <a:r>
              <a:rPr lang="en-US" sz="1100" dirty="0" err="1"/>
              <a:t>strugurilor</a:t>
            </a:r>
            <a:r>
              <a:rPr lang="en-US" sz="1100" dirty="0"/>
              <a:t> </a:t>
            </a:r>
            <a:r>
              <a:rPr lang="en-US" sz="1100" dirty="0" err="1"/>
              <a:t>ating</a:t>
            </a:r>
            <a:r>
              <a:rPr lang="en-US" sz="1100" dirty="0"/>
              <a:t> </a:t>
            </a:r>
            <a:r>
              <a:rPr lang="en-US" sz="1100" dirty="0" err="1"/>
              <a:t>nivelurile</a:t>
            </a:r>
            <a:r>
              <a:rPr lang="en-US" sz="1100" dirty="0"/>
              <a:t> </a:t>
            </a:r>
            <a:r>
              <a:rPr lang="en-US" sz="1100" dirty="0" err="1"/>
              <a:t>corespunzătoare</a:t>
            </a:r>
            <a:r>
              <a:rPr lang="en-US" sz="1100" dirty="0"/>
              <a:t> </a:t>
            </a:r>
            <a:r>
              <a:rPr lang="en-US" sz="1100" dirty="0" err="1"/>
              <a:t>tipurilor</a:t>
            </a:r>
            <a:r>
              <a:rPr lang="en-US" sz="1100" dirty="0"/>
              <a:t> </a:t>
            </a:r>
            <a:r>
              <a:rPr lang="en-US" sz="1100" dirty="0" err="1"/>
              <a:t>vizate</a:t>
            </a:r>
            <a:r>
              <a:rPr lang="en-US" sz="1100" dirty="0"/>
              <a:t> la 10 – 15 </a:t>
            </a:r>
            <a:r>
              <a:rPr lang="en-US" sz="1100" dirty="0" err="1"/>
              <a:t>zile</a:t>
            </a:r>
            <a:r>
              <a:rPr lang="en-US" sz="1100" dirty="0"/>
              <a:t> posterior </a:t>
            </a:r>
            <a:r>
              <a:rPr lang="en-US" sz="1100" dirty="0" err="1"/>
              <a:t>maturităţii</a:t>
            </a:r>
            <a:r>
              <a:rPr lang="en-US" sz="1100" dirty="0"/>
              <a:t> </a:t>
            </a:r>
            <a:r>
              <a:rPr lang="en-US" sz="1100" dirty="0" err="1"/>
              <a:t>depline</a:t>
            </a:r>
            <a:r>
              <a:rPr lang="en-US" sz="1100" dirty="0"/>
              <a:t>.</a:t>
            </a:r>
          </a:p>
          <a:p>
            <a:r>
              <a:rPr lang="en-US" sz="1100" dirty="0"/>
              <a:t>      </a:t>
            </a:r>
            <a:r>
              <a:rPr lang="en-US" sz="1100" dirty="0" err="1" smtClean="0"/>
              <a:t>Toate</a:t>
            </a:r>
            <a:r>
              <a:rPr lang="en-US" sz="1100" dirty="0" smtClean="0"/>
              <a:t> </a:t>
            </a:r>
            <a:r>
              <a:rPr lang="en-US" sz="1100" dirty="0" err="1"/>
              <a:t>soiurile</a:t>
            </a:r>
            <a:r>
              <a:rPr lang="en-US" sz="1100" dirty="0"/>
              <a:t> de </a:t>
            </a:r>
            <a:r>
              <a:rPr lang="en-US" sz="1100" dirty="0" err="1"/>
              <a:t>struguri</a:t>
            </a:r>
            <a:r>
              <a:rPr lang="en-US" sz="1100" dirty="0"/>
              <a:t> </a:t>
            </a:r>
            <a:r>
              <a:rPr lang="en-US" sz="1100" dirty="0" err="1"/>
              <a:t>analizate</a:t>
            </a:r>
            <a:r>
              <a:rPr lang="en-US" sz="1100" dirty="0"/>
              <a:t> se </a:t>
            </a:r>
            <a:r>
              <a:rPr lang="en-US" sz="1100" dirty="0" err="1"/>
              <a:t>preteaza</a:t>
            </a:r>
            <a:r>
              <a:rPr lang="en-US" sz="1100" dirty="0"/>
              <a:t> a fi </a:t>
            </a:r>
            <a:r>
              <a:rPr lang="en-US" sz="1100" dirty="0" err="1"/>
              <a:t>cultivare</a:t>
            </a:r>
            <a:r>
              <a:rPr lang="en-US" sz="1100" dirty="0"/>
              <a:t> </a:t>
            </a:r>
            <a:r>
              <a:rPr lang="en-US" sz="1100" dirty="0" err="1"/>
              <a:t>în</a:t>
            </a:r>
            <a:r>
              <a:rPr lang="en-US" sz="1100" dirty="0"/>
              <a:t> </a:t>
            </a:r>
            <a:r>
              <a:rPr lang="en-US" sz="1100" dirty="0" err="1"/>
              <a:t>toate</a:t>
            </a:r>
            <a:r>
              <a:rPr lang="en-US" sz="1100" dirty="0"/>
              <a:t> </a:t>
            </a:r>
            <a:r>
              <a:rPr lang="en-US" sz="1100" dirty="0" err="1"/>
              <a:t>arealurile</a:t>
            </a:r>
            <a:r>
              <a:rPr lang="en-US" sz="1100" dirty="0"/>
              <a:t> </a:t>
            </a:r>
            <a:r>
              <a:rPr lang="en-US" sz="1100" dirty="0" err="1"/>
              <a:t>viticole</a:t>
            </a:r>
            <a:r>
              <a:rPr lang="en-US" sz="1100" dirty="0"/>
              <a:t> din </a:t>
            </a:r>
            <a:r>
              <a:rPr lang="en-US" sz="1100" dirty="0" err="1"/>
              <a:t>țară</a:t>
            </a:r>
            <a:r>
              <a:rPr lang="en-US" sz="1100" dirty="0"/>
              <a:t>, </a:t>
            </a:r>
            <a:r>
              <a:rPr lang="en-US" sz="1100" dirty="0" err="1"/>
              <a:t>în</a:t>
            </a:r>
            <a:r>
              <a:rPr lang="en-US" sz="1100" dirty="0"/>
              <a:t> </a:t>
            </a:r>
            <a:r>
              <a:rPr lang="en-US" sz="1100" dirty="0" err="1"/>
              <a:t>vederea</a:t>
            </a:r>
            <a:r>
              <a:rPr lang="en-US" sz="1100" dirty="0"/>
              <a:t> </a:t>
            </a:r>
            <a:r>
              <a:rPr lang="en-US" sz="1100" dirty="0" err="1"/>
              <a:t>vinificări</a:t>
            </a:r>
            <a:r>
              <a:rPr lang="en-US" sz="1100" dirty="0"/>
              <a:t> </a:t>
            </a:r>
            <a:r>
              <a:rPr lang="en-US" sz="1100" dirty="0" err="1"/>
              <a:t>și</a:t>
            </a:r>
            <a:r>
              <a:rPr lang="en-US" sz="1100" dirty="0"/>
              <a:t> </a:t>
            </a:r>
            <a:r>
              <a:rPr lang="en-US" sz="1100" dirty="0" err="1"/>
              <a:t>obtineri</a:t>
            </a:r>
            <a:r>
              <a:rPr lang="en-US" sz="1100" dirty="0"/>
              <a:t> de </a:t>
            </a:r>
            <a:r>
              <a:rPr lang="en-US" sz="1100" dirty="0" err="1"/>
              <a:t>vinuri</a:t>
            </a:r>
            <a:r>
              <a:rPr lang="en-US" sz="1100" dirty="0"/>
              <a:t> de </a:t>
            </a:r>
            <a:r>
              <a:rPr lang="en-US" sz="1100" dirty="0" err="1"/>
              <a:t>calitate</a:t>
            </a:r>
            <a:r>
              <a:rPr lang="en-US" sz="1100" dirty="0"/>
              <a:t> </a:t>
            </a:r>
            <a:r>
              <a:rPr lang="en-US" sz="1100" dirty="0" err="1"/>
              <a:t>superioară</a:t>
            </a:r>
            <a:r>
              <a:rPr lang="en-US" sz="1100" dirty="0"/>
              <a:t>.</a:t>
            </a:r>
          </a:p>
          <a:p>
            <a:r>
              <a:rPr lang="en-US" sz="1100" b="1" dirty="0"/>
              <a:t> </a:t>
            </a:r>
            <a:endParaRPr lang="en-US" sz="1100" dirty="0"/>
          </a:p>
          <a:p>
            <a:r>
              <a:rPr lang="en-US" sz="1100" b="1" dirty="0"/>
              <a:t> </a:t>
            </a:r>
            <a:endParaRPr lang="en-US" sz="1100" dirty="0"/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100" dirty="0" smtClean="0"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714375" y="13243410"/>
            <a:ext cx="78200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1000" dirty="0" smtClean="0"/>
              <a:t>      1. </a:t>
            </a:r>
            <a:r>
              <a:rPr lang="ro-RO" sz="1000" dirty="0" smtClean="0"/>
              <a:t>Nicolaescu </a:t>
            </a:r>
            <a:r>
              <a:rPr lang="ro-RO" sz="1000" dirty="0"/>
              <a:t>C. (2007). Studiul potenţialului oenologic al arealului Dealul Banului-Strejeşti-Cârlogani din sudul podgoriei Drăgăşani., Teză de doctorat, Universitatea din Craiova.</a:t>
            </a:r>
            <a:endParaRPr lang="en-US" sz="1000" dirty="0"/>
          </a:p>
          <a:p>
            <a:pPr lvl="0"/>
            <a:r>
              <a:rPr lang="en-US" sz="1000" dirty="0" smtClean="0"/>
              <a:t>       2. </a:t>
            </a:r>
            <a:r>
              <a:rPr lang="ro-RO" sz="1000" dirty="0" smtClean="0"/>
              <a:t>STOICA </a:t>
            </a:r>
            <a:r>
              <a:rPr lang="ro-RO" sz="1000" dirty="0"/>
              <a:t>FELICIA, 2003</a:t>
            </a:r>
            <a:r>
              <a:rPr lang="ro-RO" sz="1000" b="1" dirty="0"/>
              <a:t> </a:t>
            </a:r>
            <a:r>
              <a:rPr lang="ro-RO" sz="1000" dirty="0"/>
              <a:t>– Studiul posibilităţilor tehnologice de obţinere a vinurilor aromate de tip VDOC în podgoria Drăgăşani, </a:t>
            </a:r>
            <a:r>
              <a:rPr lang="ro-RO" sz="1000" i="1" dirty="0"/>
              <a:t>Teză de doctorat, Universitatea din Craiova.</a:t>
            </a:r>
            <a:endParaRPr lang="en-US" sz="1000" dirty="0"/>
          </a:p>
          <a:p>
            <a:pPr lvl="0"/>
            <a:r>
              <a:rPr lang="en-US" sz="1000" dirty="0" smtClean="0"/>
              <a:t>        3. </a:t>
            </a:r>
            <a:r>
              <a:rPr lang="en-US" sz="1000" dirty="0" err="1" smtClean="0"/>
              <a:t>Trușcă</a:t>
            </a:r>
            <a:r>
              <a:rPr lang="en-US" sz="1000" dirty="0" smtClean="0"/>
              <a:t> </a:t>
            </a:r>
            <a:r>
              <a:rPr lang="en-US" sz="1000" dirty="0"/>
              <a:t>(</a:t>
            </a:r>
            <a:r>
              <a:rPr lang="en-US" sz="1000" dirty="0" err="1"/>
              <a:t>Popescu</a:t>
            </a:r>
            <a:r>
              <a:rPr lang="ro-RO" sz="1000" dirty="0"/>
              <a:t>) Raluca Iuliana, 2023 - </a:t>
            </a:r>
            <a:r>
              <a:rPr lang="en-US" sz="1000" dirty="0" err="1"/>
              <a:t>Cercetări</a:t>
            </a:r>
            <a:r>
              <a:rPr lang="en-US" sz="1000" dirty="0"/>
              <a:t> </a:t>
            </a:r>
            <a:r>
              <a:rPr lang="ro-RO" sz="1000" dirty="0"/>
              <a:t>privind evoluția potențialului calitativ al sortimentului specific podgoriei Drăgășani, </a:t>
            </a:r>
            <a:r>
              <a:rPr lang="ro-RO" sz="1000" i="1" dirty="0"/>
              <a:t>Teză de doctorat, Universitatea din Craiova.</a:t>
            </a:r>
            <a:endParaRPr lang="en-US" sz="1000" dirty="0"/>
          </a:p>
        </p:txBody>
      </p:sp>
      <p:sp>
        <p:nvSpPr>
          <p:cNvPr id="28" name="Rectangle 27"/>
          <p:cNvSpPr/>
          <p:nvPr/>
        </p:nvSpPr>
        <p:spPr>
          <a:xfrm>
            <a:off x="3648076" y="1238250"/>
            <a:ext cx="27130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SCDVV  D</a:t>
            </a:r>
            <a:r>
              <a:rPr lang="ro-RO" sz="2400" b="1" dirty="0" smtClean="0"/>
              <a:t>RĂGĂŞANI</a:t>
            </a:r>
            <a:endParaRPr lang="en-US" sz="2400" b="1" dirty="0" smtClean="0"/>
          </a:p>
        </p:txBody>
      </p:sp>
      <p:graphicFrame>
        <p:nvGraphicFramePr>
          <p:cNvPr id="1024" name="Table 10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027402"/>
              </p:ext>
            </p:extLst>
          </p:nvPr>
        </p:nvGraphicFramePr>
        <p:xfrm>
          <a:off x="921895" y="6974021"/>
          <a:ext cx="7107678" cy="195681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94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0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08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6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61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19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48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19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97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1001">
                <a:tc rowSpan="3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Anii</a:t>
                      </a: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viticoli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Years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MATURITATEA DEPLINĂ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FULL MATURITY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7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Glucide g/l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Glucides g/l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Aciditate</a:t>
                      </a: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g/l H</a:t>
                      </a:r>
                      <a:r>
                        <a:rPr lang="en-US" sz="900" b="1" baseline="-25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SO</a:t>
                      </a:r>
                      <a:r>
                        <a:rPr lang="en-US" sz="900" b="1" baseline="-25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9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Acidity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g/l H</a:t>
                      </a:r>
                      <a:r>
                        <a:rPr lang="ro-RO" sz="900" b="1" baseline="-25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o-RO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SO</a:t>
                      </a:r>
                      <a:r>
                        <a:rPr lang="ro-RO" sz="900" b="1" baseline="-25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Acid </a:t>
                      </a:r>
                      <a:r>
                        <a:rPr lang="en-US" sz="9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tartric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Tartric</a:t>
                      </a: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acid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Alţi</a:t>
                      </a: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acizi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Other acids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Polifenoli totali g/kg b.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Total polyphenols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 / kg of berries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Tanin g/kg b.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Tanin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 / kg of berries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56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g/l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g/l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80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2019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156,4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4,96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2,94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59,27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2,02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40,73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1,75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1,51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80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2020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152,8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4,75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2,69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56,63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2,06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43,37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1,65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1,42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080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2021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160,0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4,88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2,89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59,22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1,99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40,78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1,85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1,50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71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Media 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Average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156,4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4,86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2,84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58,37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2.02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41,62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1,75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1,47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28" name="Table 10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501924"/>
              </p:ext>
            </p:extLst>
          </p:nvPr>
        </p:nvGraphicFramePr>
        <p:xfrm>
          <a:off x="921897" y="9008470"/>
          <a:ext cx="7202928" cy="176974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05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1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9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48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4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6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27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64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91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Anii</a:t>
                      </a:r>
                      <a:r>
                        <a:rPr lang="en-US" sz="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8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viticoli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Years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MATURITATEA TEHNOLOGICĂ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TECHOLOGICAL MATURITY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Glucide g/l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Glucides g/l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Aciditate g/l H</a:t>
                      </a:r>
                      <a:r>
                        <a:rPr lang="en-US" sz="800" b="1" baseline="-25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SO</a:t>
                      </a:r>
                      <a:r>
                        <a:rPr lang="en-US" sz="800" b="1" baseline="-25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Acidity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g/l H</a:t>
                      </a:r>
                      <a:r>
                        <a:rPr lang="ro-RO" sz="800" b="1" baseline="-25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o-RO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SO</a:t>
                      </a:r>
                      <a:r>
                        <a:rPr lang="ro-RO" sz="800" b="1" baseline="-25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Acid </a:t>
                      </a:r>
                      <a:r>
                        <a:rPr lang="en-US" sz="8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tartric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Tartric</a:t>
                      </a:r>
                      <a:r>
                        <a:rPr lang="en-US" sz="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acid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Alţi</a:t>
                      </a:r>
                      <a:r>
                        <a:rPr lang="en-US" sz="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8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acizi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Other acids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Polifenoli totali g/kg b.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Total polyphenols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 / kg of berries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Tanin g/kg b.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Tanin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 / kg of berries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g/l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g/l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4,46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2,75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61,65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1,71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38,35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1,55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1,39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187,5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2,32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56,86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1,76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43,14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1,49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1,32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200,1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4,41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2,66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60,31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1,75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39,69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1,48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1,40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Media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Average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193,4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4,31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2,57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60,27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1,74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39,73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1,50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1,37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614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415</TotalTime>
  <Words>758</Words>
  <Application>Microsoft Office PowerPoint</Application>
  <PresentationFormat>Custom</PresentationFormat>
  <Paragraphs>196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Times New Roman</vt:lpstr>
      <vt:lpstr>Office Theme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TITLUL</dc:title>
  <dc:creator>admin</dc:creator>
  <cp:lastModifiedBy>aurel.badiu</cp:lastModifiedBy>
  <cp:revision>36</cp:revision>
  <dcterms:created xsi:type="dcterms:W3CDTF">2024-02-27T07:52:51Z</dcterms:created>
  <dcterms:modified xsi:type="dcterms:W3CDTF">2024-05-18T08:03:50Z</dcterms:modified>
</cp:coreProperties>
</file>