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858"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5/16/2024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983715"/>
            <a:ext cx="9180513" cy="1114475"/>
          </a:xfrm>
        </p:spPr>
        <p:txBody>
          <a:bodyPr>
            <a:normAutofit fontScale="90000"/>
          </a:bodyPr>
          <a:lstStyle/>
          <a:p>
            <a:r>
              <a:rPr lang="en-GB" sz="4000" b="1" dirty="0"/>
              <a:t>CLIMATIC CHARACTERIZATION OF THE VITICULTURAL YEAR 2023 AT SCDVV BLAJ</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0" y="9973"/>
            <a:ext cx="9180513" cy="817013"/>
          </a:xfrm>
        </p:spPr>
        <p:txBody>
          <a:bodyPr>
            <a:noAutofit/>
          </a:bodyPr>
          <a:lstStyle/>
          <a:p>
            <a:r>
              <a:rPr lang="ro-RO" sz="2400" b="1" dirty="0"/>
              <a:t>ACADEMIA DE ȘTIINȚE AGRICOLE ȘI SILVICE </a:t>
            </a:r>
            <a:endParaRPr lang="en-US" sz="2400" b="1" dirty="0"/>
          </a:p>
          <a:p>
            <a:r>
              <a:rPr lang="ro-RO" sz="2400" b="1" dirty="0"/>
              <a:t>“</a:t>
            </a:r>
            <a:r>
              <a:rPr lang="ro-RO" sz="2400" b="1" i="1" dirty="0"/>
              <a:t>GHEORGHE IONESCU ȘIȘEȘTI</a:t>
            </a:r>
            <a:r>
              <a:rPr lang="en-US" sz="2400" b="1" dirty="0"/>
              <a:t>”</a:t>
            </a:r>
          </a:p>
        </p:txBody>
      </p:sp>
      <p:sp>
        <p:nvSpPr>
          <p:cNvPr id="7" name="Subtitle 2"/>
          <p:cNvSpPr txBox="1">
            <a:spLocks/>
          </p:cNvSpPr>
          <p:nvPr/>
        </p:nvSpPr>
        <p:spPr>
          <a:xfrm>
            <a:off x="0" y="1012054"/>
            <a:ext cx="9180513" cy="763990"/>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sz="2200" dirty="0"/>
              <a:t>STAŢIUNEA DE CERCETARE-DEZVOLTARE</a:t>
            </a:r>
            <a:r>
              <a:rPr lang="ro-RO" sz="2200" dirty="0"/>
              <a:t> </a:t>
            </a:r>
            <a:r>
              <a:rPr lang="en-US" sz="2200" dirty="0"/>
              <a:t>PENTRU </a:t>
            </a:r>
            <a:endParaRPr lang="ro-RO" sz="2200" dirty="0"/>
          </a:p>
          <a:p>
            <a:r>
              <a:rPr lang="en-US" sz="2200" dirty="0"/>
              <a:t>VITICULTURĂ ŞI VINIFICAŢIE BLAJ</a:t>
            </a:r>
          </a:p>
        </p:txBody>
      </p:sp>
      <p:cxnSp>
        <p:nvCxnSpPr>
          <p:cNvPr id="10" name="Straight Connector 9"/>
          <p:cNvCxnSpPr/>
          <p:nvPr/>
        </p:nvCxnSpPr>
        <p:spPr>
          <a:xfrm>
            <a:off x="203526" y="14484489"/>
            <a:ext cx="8658083"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a:t>CONFERIN</a:t>
            </a:r>
            <a:r>
              <a:rPr lang="ro-RO" sz="2000" b="1" dirty="0"/>
              <a:t>Ț</a:t>
            </a:r>
            <a:r>
              <a:rPr lang="en-US" sz="2000" b="1" dirty="0"/>
              <a:t>A ANIVERSAR</a:t>
            </a:r>
            <a:r>
              <a:rPr lang="ro-RO" sz="2000" b="1" dirty="0"/>
              <a:t>Ă</a:t>
            </a:r>
            <a:r>
              <a:rPr lang="en-US" sz="2000" b="1" dirty="0"/>
              <a:t> ICAR</a:t>
            </a:r>
            <a:r>
              <a:rPr lang="ro-RO" sz="2000" b="1" dirty="0"/>
              <a:t> ed. III</a:t>
            </a:r>
            <a:endParaRPr lang="en-US" sz="2000" b="1" dirty="0"/>
          </a:p>
          <a:p>
            <a:pPr algn="ctr"/>
            <a:r>
              <a:rPr lang="en-US" sz="2000" b="1" dirty="0" err="1"/>
              <a:t>Bucure</a:t>
            </a:r>
            <a:r>
              <a:rPr lang="ro-RO" sz="2000" b="1" dirty="0"/>
              <a:t>ș</a:t>
            </a:r>
            <a:r>
              <a:rPr lang="en-US" sz="2000" b="1" dirty="0" err="1"/>
              <a:t>ti</a:t>
            </a:r>
            <a:r>
              <a:rPr lang="en-US" sz="2000" b="1" dirty="0"/>
              <a:t>, 30 </a:t>
            </a:r>
            <a:r>
              <a:rPr lang="en-US" sz="2000" b="1" dirty="0" err="1"/>
              <a:t>mai</a:t>
            </a:r>
            <a:r>
              <a:rPr lang="en-US" sz="2000" b="1" dirty="0"/>
              <a:t> 2024</a:t>
            </a:r>
          </a:p>
        </p:txBody>
      </p:sp>
      <p:grpSp>
        <p:nvGrpSpPr>
          <p:cNvPr id="26" name="Grupare 25">
            <a:extLst>
              <a:ext uri="{FF2B5EF4-FFF2-40B4-BE49-F238E27FC236}">
                <a16:creationId xmlns:a16="http://schemas.microsoft.com/office/drawing/2014/main" id="{D7BD7055-7345-E27A-46C4-29D2DCED4F33}"/>
              </a:ext>
            </a:extLst>
          </p:cNvPr>
          <p:cNvGrpSpPr/>
          <p:nvPr/>
        </p:nvGrpSpPr>
        <p:grpSpPr>
          <a:xfrm>
            <a:off x="203525" y="12794733"/>
            <a:ext cx="8658085" cy="1628950"/>
            <a:chOff x="203525" y="12794733"/>
            <a:chExt cx="8658085" cy="1628950"/>
          </a:xfrm>
        </p:grpSpPr>
        <p:sp>
          <p:nvSpPr>
            <p:cNvPr id="14" name="Title 1"/>
            <p:cNvSpPr txBox="1">
              <a:spLocks/>
            </p:cNvSpPr>
            <p:nvPr/>
          </p:nvSpPr>
          <p:spPr>
            <a:xfrm>
              <a:off x="213050" y="13087798"/>
              <a:ext cx="8648560" cy="133588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lnSpc>
                  <a:spcPct val="100000"/>
                </a:lnSpc>
              </a:pPr>
              <a:r>
                <a:rPr lang="en-US" sz="1400" dirty="0" err="1">
                  <a:latin typeface="+mn-lt"/>
                </a:rPr>
                <a:t>Chedea</a:t>
              </a:r>
              <a:r>
                <a:rPr lang="en-US" sz="1400" dirty="0">
                  <a:latin typeface="+mn-lt"/>
                </a:rPr>
                <a:t>, V. S., </a:t>
              </a:r>
              <a:r>
                <a:rPr lang="en-US" sz="1400" dirty="0" err="1">
                  <a:latin typeface="+mn-lt"/>
                </a:rPr>
                <a:t>Drăgulinescu</a:t>
              </a:r>
              <a:r>
                <a:rPr lang="en-US" sz="1400" dirty="0">
                  <a:latin typeface="+mn-lt"/>
                </a:rPr>
                <a:t>, A. M., </a:t>
              </a:r>
              <a:r>
                <a:rPr lang="en-US" sz="1400" dirty="0" err="1">
                  <a:latin typeface="+mn-lt"/>
                </a:rPr>
                <a:t>Tomoiagă</a:t>
              </a:r>
              <a:r>
                <a:rPr lang="en-US" sz="1400" dirty="0">
                  <a:latin typeface="+mn-lt"/>
                </a:rPr>
                <a:t>, L. L., </a:t>
              </a:r>
              <a:r>
                <a:rPr lang="en-US" sz="1400" dirty="0" err="1">
                  <a:latin typeface="+mn-lt"/>
                </a:rPr>
                <a:t>Bălăceanu</a:t>
              </a:r>
              <a:r>
                <a:rPr lang="en-US" sz="1400" dirty="0">
                  <a:latin typeface="+mn-lt"/>
                </a:rPr>
                <a:t>, C., &amp; Iliescu, M. L. (2021). Climate change and internet of things technologies—Sustainable premises of extending the culture of the </a:t>
              </a:r>
              <a:r>
                <a:rPr lang="en-US" sz="1400" dirty="0" err="1">
                  <a:latin typeface="+mn-lt"/>
                </a:rPr>
                <a:t>amurg</a:t>
              </a:r>
              <a:r>
                <a:rPr lang="en-US" sz="1400" dirty="0">
                  <a:latin typeface="+mn-lt"/>
                </a:rPr>
                <a:t> cultivar in Transylvania—A use case for </a:t>
              </a:r>
              <a:r>
                <a:rPr lang="en-US" sz="1400" dirty="0" err="1">
                  <a:latin typeface="+mn-lt"/>
                </a:rPr>
                <a:t>Târnave</a:t>
              </a:r>
              <a:r>
                <a:rPr lang="en-US" sz="1400" dirty="0">
                  <a:latin typeface="+mn-lt"/>
                </a:rPr>
                <a:t> Vineyard. Sustainability, 13(15), 8170.</a:t>
              </a:r>
            </a:p>
            <a:p>
              <a:pPr algn="just">
                <a:lnSpc>
                  <a:spcPct val="100000"/>
                </a:lnSpc>
              </a:pPr>
              <a:r>
                <a:rPr lang="en-US" sz="1400" dirty="0" err="1">
                  <a:latin typeface="+mn-lt"/>
                </a:rPr>
                <a:t>Zaldea</a:t>
              </a:r>
              <a:r>
                <a:rPr lang="en-US" sz="1400" dirty="0">
                  <a:latin typeface="+mn-lt"/>
                </a:rPr>
                <a:t>, G., </a:t>
              </a:r>
              <a:r>
                <a:rPr lang="en-US" sz="1400" dirty="0" err="1">
                  <a:latin typeface="+mn-lt"/>
                </a:rPr>
                <a:t>Doina</a:t>
              </a:r>
              <a:r>
                <a:rPr lang="en-US" sz="1400" dirty="0">
                  <a:latin typeface="+mn-lt"/>
                </a:rPr>
                <a:t>, D., Liliana, P., Maria, I., </a:t>
              </a:r>
              <a:r>
                <a:rPr lang="en-US" sz="1400" dirty="0" err="1">
                  <a:latin typeface="+mn-lt"/>
                </a:rPr>
                <a:t>Viorica</a:t>
              </a:r>
              <a:r>
                <a:rPr lang="en-US" sz="1400" dirty="0">
                  <a:latin typeface="+mn-lt"/>
                </a:rPr>
                <a:t>, E., Anamaria, T., </a:t>
              </a:r>
              <a:r>
                <a:rPr lang="en-US" sz="1400" dirty="0" err="1">
                  <a:latin typeface="+mn-lt"/>
                </a:rPr>
                <a:t>Ionica</a:t>
              </a:r>
              <a:r>
                <a:rPr lang="en-US" sz="1400" dirty="0">
                  <a:latin typeface="+mn-lt"/>
                </a:rPr>
                <a:t>, B., &amp; </a:t>
              </a:r>
              <a:r>
                <a:rPr lang="en-US" sz="1400" dirty="0" err="1">
                  <a:latin typeface="+mn-lt"/>
                </a:rPr>
                <a:t>Andreea</a:t>
              </a:r>
              <a:r>
                <a:rPr lang="en-US" sz="1400" dirty="0">
                  <a:latin typeface="+mn-lt"/>
                </a:rPr>
                <a:t>, G. (2022). The evolution of climatic conditions between 1989 and 2021 in representative vine areas of Romania.</a:t>
              </a:r>
              <a:r>
                <a:rPr lang="pt-BR" sz="1400" dirty="0">
                  <a:latin typeface="+mn-lt"/>
                </a:rPr>
                <a:t> Lucrări Ştiinţifice Seria Horticultură, 65 (2</a:t>
              </a:r>
              <a:r>
                <a:rPr lang="pt-BR" sz="1400">
                  <a:latin typeface="+mn-lt"/>
                </a:rPr>
                <a:t>), 69-74.</a:t>
              </a:r>
              <a:endParaRPr lang="en-US" sz="1400" dirty="0">
                <a:latin typeface="+mn-lt"/>
              </a:endParaRPr>
            </a:p>
          </p:txBody>
        </p:sp>
        <p:sp>
          <p:nvSpPr>
            <p:cNvPr id="11" name="Rectangle 10"/>
            <p:cNvSpPr/>
            <p:nvPr/>
          </p:nvSpPr>
          <p:spPr>
            <a:xfrm>
              <a:off x="203525" y="12794733"/>
              <a:ext cx="2705549" cy="369332"/>
            </a:xfrm>
            <a:prstGeom prst="rect">
              <a:avLst/>
            </a:prstGeom>
          </p:spPr>
          <p:txBody>
            <a:bodyPr wrap="none">
              <a:spAutoFit/>
            </a:bodyPr>
            <a:lstStyle/>
            <a:p>
              <a:pPr algn="just"/>
              <a:r>
                <a:rPr lang="en-US" b="1" dirty="0"/>
                <a:t>SELECTIVE BIBLIOGRAPHY </a:t>
              </a:r>
            </a:p>
          </p:txBody>
        </p:sp>
      </p:grpSp>
      <p:pic>
        <p:nvPicPr>
          <p:cNvPr id="15" name="Picture 2">
            <a:extLst>
              <a:ext uri="{FF2B5EF4-FFF2-40B4-BE49-F238E27FC236}">
                <a16:creationId xmlns:a16="http://schemas.microsoft.com/office/drawing/2014/main" id="{C3015F3A-0C2A-5E32-3ADD-9DEEDF8744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674" y="573186"/>
            <a:ext cx="1015857" cy="1016658"/>
          </a:xfrm>
          <a:prstGeom prst="rect">
            <a:avLst/>
          </a:prstGeom>
        </p:spPr>
      </p:pic>
      <p:sp>
        <p:nvSpPr>
          <p:cNvPr id="8" name="Title 1"/>
          <p:cNvSpPr txBox="1">
            <a:spLocks/>
          </p:cNvSpPr>
          <p:nvPr/>
        </p:nvSpPr>
        <p:spPr>
          <a:xfrm>
            <a:off x="203525" y="3585856"/>
            <a:ext cx="8640001" cy="217965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2000" b="1" dirty="0"/>
              <a:t>ABSTRACT</a:t>
            </a:r>
            <a:endParaRPr lang="en-US" sz="2000" b="1" dirty="0"/>
          </a:p>
          <a:p>
            <a:pPr algn="just"/>
            <a:r>
              <a:rPr lang="en-US" sz="1800" i="1" dirty="0">
                <a:effectLst/>
                <a:latin typeface="Times New Roman" panose="02020603050405020304" pitchFamily="18" charset="0"/>
                <a:ea typeface="Calibri" panose="020F0502020204030204" pitchFamily="34" charset="0"/>
              </a:rPr>
              <a:t>This paper documents the agrometeorological peculiarities of the vintage 2023 in Blaj viticultural center.</a:t>
            </a:r>
            <a:r>
              <a:rPr lang="ro-RO" sz="1800" i="1" dirty="0">
                <a:effectLst/>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Based</a:t>
            </a:r>
            <a:r>
              <a:rPr lang="ro-RO" sz="1800" i="1" dirty="0">
                <a:effectLst/>
                <a:latin typeface="Times New Roman" panose="02020603050405020304" pitchFamily="18" charset="0"/>
                <a:ea typeface="Calibri" panose="020F0502020204030204" pitchFamily="34" charset="0"/>
              </a:rPr>
              <a:t> on </a:t>
            </a:r>
            <a:r>
              <a:rPr lang="en-US" sz="1800" i="1" dirty="0">
                <a:effectLst/>
                <a:latin typeface="Times New Roman" panose="02020603050405020304" pitchFamily="18" charset="0"/>
                <a:ea typeface="Calibri" panose="020F0502020204030204" pitchFamily="34" charset="0"/>
              </a:rPr>
              <a:t>data recorded by </a:t>
            </a:r>
            <a:r>
              <a:rPr lang="en-US" sz="1800" i="1" dirty="0">
                <a:latin typeface="Times New Roman" panose="02020603050405020304" pitchFamily="18" charset="0"/>
                <a:ea typeface="Calibri" panose="020F0502020204030204" pitchFamily="34" charset="0"/>
              </a:rPr>
              <a:t>the </a:t>
            </a:r>
            <a:r>
              <a:rPr lang="ro-RO" sz="1800" i="1" dirty="0">
                <a:latin typeface="Times New Roman" panose="02020603050405020304" pitchFamily="18" charset="0"/>
                <a:ea typeface="Calibri" panose="020F0502020204030204" pitchFamily="34" charset="0"/>
              </a:rPr>
              <a:t>SCDVV </a:t>
            </a:r>
            <a:r>
              <a:rPr lang="en-US" sz="1800" i="1" dirty="0">
                <a:latin typeface="Times New Roman" panose="02020603050405020304" pitchFamily="18" charset="0"/>
                <a:ea typeface="Calibri" panose="020F0502020204030204" pitchFamily="34" charset="0"/>
              </a:rPr>
              <a:t>Blaj</a:t>
            </a:r>
            <a:r>
              <a:rPr lang="ro-RO" sz="1800" i="1" dirty="0">
                <a:latin typeface="Times New Roman" panose="02020603050405020304" pitchFamily="18" charset="0"/>
                <a:ea typeface="Calibri" panose="020F0502020204030204" pitchFamily="34" charset="0"/>
              </a:rPr>
              <a:t> </a:t>
            </a:r>
            <a:r>
              <a:rPr lang="en-US" sz="1800" i="1" dirty="0">
                <a:latin typeface="Times New Roman" panose="02020603050405020304" pitchFamily="18" charset="0"/>
                <a:ea typeface="Calibri" panose="020F0502020204030204" pitchFamily="34" charset="0"/>
              </a:rPr>
              <a:t>weather </a:t>
            </a:r>
            <a:r>
              <a:rPr lang="en-US" sz="1800" i="1" dirty="0">
                <a:effectLst/>
                <a:latin typeface="Times New Roman" panose="02020603050405020304" pitchFamily="18" charset="0"/>
                <a:ea typeface="Calibri" panose="020F0502020204030204" pitchFamily="34" charset="0"/>
              </a:rPr>
              <a:t>station</a:t>
            </a:r>
            <a:r>
              <a:rPr lang="ro-RO" sz="1800" i="1" dirty="0">
                <a:effectLst/>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several thermal, hydric and heliothermic indicators registered between November 1, 2022 and October 31, 2023</a:t>
            </a:r>
            <a:r>
              <a:rPr lang="ro-RO" sz="1800" i="1" dirty="0">
                <a:effectLst/>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were</a:t>
            </a:r>
            <a:r>
              <a:rPr lang="ro-RO" sz="1800" i="1" dirty="0">
                <a:effectLst/>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assessed</a:t>
            </a:r>
            <a:r>
              <a:rPr lang="ro-RO" sz="1800" i="1" dirty="0">
                <a:effectLst/>
                <a:latin typeface="Times New Roman" panose="02020603050405020304" pitchFamily="18" charset="0"/>
                <a:ea typeface="Calibri" panose="020F0502020204030204" pitchFamily="34" charset="0"/>
              </a:rPr>
              <a:t>. </a:t>
            </a:r>
            <a:r>
              <a:rPr lang="en-GB" sz="1800" i="1" dirty="0">
                <a:effectLst/>
                <a:latin typeface="Times New Roman" panose="02020603050405020304" pitchFamily="18" charset="0"/>
                <a:ea typeface="Calibri" panose="020F0502020204030204" pitchFamily="34" charset="0"/>
              </a:rPr>
              <a:t>The period of active vegetation </a:t>
            </a:r>
            <a:r>
              <a:rPr lang="ro-RO" sz="1800" i="1" dirty="0">
                <a:effectLst/>
                <a:latin typeface="Times New Roman" panose="02020603050405020304" pitchFamily="18" charset="0"/>
                <a:ea typeface="Calibri" panose="020F0502020204030204" pitchFamily="34" charset="0"/>
              </a:rPr>
              <a:t>period</a:t>
            </a:r>
            <a:r>
              <a:rPr lang="en-GB" sz="1800" i="1" dirty="0">
                <a:effectLst/>
                <a:latin typeface="Times New Roman" panose="02020603050405020304" pitchFamily="18" charset="0"/>
                <a:ea typeface="Calibri" panose="020F0502020204030204" pitchFamily="34" charset="0"/>
              </a:rPr>
              <a:t>, summed up, </a:t>
            </a:r>
            <a:r>
              <a:rPr lang="en-GB" sz="1400" b="1" dirty="0">
                <a:effectLst/>
                <a:latin typeface="+mn-lt"/>
                <a:ea typeface="Calibri" panose="020F0502020204030204" pitchFamily="34" charset="0"/>
              </a:rPr>
              <a:t>187 days</a:t>
            </a:r>
            <a:r>
              <a:rPr lang="en-GB" sz="1800" i="1" dirty="0">
                <a:effectLst/>
                <a:latin typeface="Times New Roman" panose="02020603050405020304" pitchFamily="18" charset="0"/>
                <a:ea typeface="Calibri" panose="020F0502020204030204" pitchFamily="34" charset="0"/>
              </a:rPr>
              <a:t>, in which </a:t>
            </a:r>
            <a:r>
              <a:rPr lang="en-GB" sz="1400" b="1" dirty="0">
                <a:effectLst/>
                <a:latin typeface="+mn-lt"/>
                <a:ea typeface="Calibri" panose="020F0502020204030204" pitchFamily="34" charset="0"/>
              </a:rPr>
              <a:t>3517 ˚C of active temperature</a:t>
            </a:r>
            <a:r>
              <a:rPr lang="en-GB" sz="1800" i="1" dirty="0">
                <a:effectLst/>
                <a:latin typeface="Times New Roman" panose="02020603050405020304" pitchFamily="18" charset="0"/>
                <a:ea typeface="Calibri" panose="020F0502020204030204" pitchFamily="34" charset="0"/>
              </a:rPr>
              <a:t>, </a:t>
            </a:r>
            <a:r>
              <a:rPr lang="en-GB" sz="1400" b="1" dirty="0">
                <a:effectLst/>
                <a:latin typeface="+mn-lt"/>
                <a:ea typeface="Calibri" panose="020F0502020204030204" pitchFamily="34" charset="0"/>
              </a:rPr>
              <a:t>1577.5 ˚C of useful temperature</a:t>
            </a:r>
            <a:r>
              <a:rPr lang="en-GB" sz="1800" i="1" dirty="0">
                <a:effectLst/>
                <a:latin typeface="Times New Roman" panose="02020603050405020304" pitchFamily="18" charset="0"/>
                <a:ea typeface="Calibri" panose="020F0502020204030204" pitchFamily="34" charset="0"/>
              </a:rPr>
              <a:t>, </a:t>
            </a:r>
            <a:r>
              <a:rPr lang="en-GB" sz="1400" b="1" dirty="0">
                <a:effectLst/>
                <a:latin typeface="+mn-lt"/>
                <a:ea typeface="Calibri" panose="020F0502020204030204" pitchFamily="34" charset="0"/>
              </a:rPr>
              <a:t>2137 hours of effective insolation </a:t>
            </a:r>
            <a:r>
              <a:rPr lang="en-GB" sz="1800" i="1" dirty="0">
                <a:effectLst/>
                <a:latin typeface="Times New Roman" panose="02020603050405020304" pitchFamily="18" charset="0"/>
                <a:ea typeface="Calibri" panose="020F0502020204030204" pitchFamily="34" charset="0"/>
              </a:rPr>
              <a:t>and </a:t>
            </a:r>
            <a:r>
              <a:rPr lang="en-GB" sz="1400" b="1" i="1" dirty="0">
                <a:effectLst/>
                <a:latin typeface="+mn-lt"/>
                <a:ea typeface="Calibri" panose="020F0502020204030204" pitchFamily="34" charset="0"/>
              </a:rPr>
              <a:t>385.2 mm of precipitation </a:t>
            </a:r>
            <a:r>
              <a:rPr lang="en-GB" sz="1800" i="1" dirty="0">
                <a:effectLst/>
                <a:latin typeface="Times New Roman" panose="02020603050405020304" pitchFamily="18" charset="0"/>
                <a:ea typeface="Calibri" panose="020F0502020204030204" pitchFamily="34" charset="0"/>
              </a:rPr>
              <a:t>were achieved.</a:t>
            </a:r>
            <a:r>
              <a:rPr lang="ro-RO" sz="1800" i="1" dirty="0">
                <a:effectLst/>
                <a:latin typeface="Times New Roman" panose="02020603050405020304" pitchFamily="18" charset="0"/>
                <a:ea typeface="Calibri" panose="020F0502020204030204" pitchFamily="34" charset="0"/>
              </a:rPr>
              <a:t> </a:t>
            </a:r>
            <a:r>
              <a:rPr lang="ro-RO" sz="1800" i="1" dirty="0" err="1">
                <a:effectLst/>
                <a:latin typeface="Times New Roman" panose="02020603050405020304" pitchFamily="18" charset="0"/>
                <a:ea typeface="Calibri" panose="020F0502020204030204" pitchFamily="34" charset="0"/>
              </a:rPr>
              <a:t>Uder</a:t>
            </a:r>
            <a:r>
              <a:rPr lang="ro-RO" sz="1800" i="1" dirty="0">
                <a:effectLst/>
                <a:latin typeface="Times New Roman" panose="02020603050405020304" pitchFamily="18" charset="0"/>
                <a:ea typeface="Calibri" panose="020F0502020204030204" pitchFamily="34" charset="0"/>
              </a:rPr>
              <a:t> </a:t>
            </a:r>
            <a:r>
              <a:rPr lang="ro-RO" sz="1800" i="1" dirty="0" err="1">
                <a:effectLst/>
                <a:latin typeface="Times New Roman" panose="02020603050405020304" pitchFamily="18" charset="0"/>
                <a:ea typeface="Calibri" panose="020F0502020204030204" pitchFamily="34" charset="0"/>
              </a:rPr>
              <a:t>this</a:t>
            </a:r>
            <a:r>
              <a:rPr lang="ro-RO" sz="1800" i="1" dirty="0">
                <a:effectLst/>
                <a:latin typeface="Times New Roman" panose="02020603050405020304" pitchFamily="18" charset="0"/>
                <a:ea typeface="Calibri" panose="020F0502020204030204" pitchFamily="34" charset="0"/>
              </a:rPr>
              <a:t> climatic </a:t>
            </a:r>
            <a:r>
              <a:rPr lang="ro-RO" sz="1800" i="1" dirty="0" err="1">
                <a:effectLst/>
                <a:latin typeface="Times New Roman" panose="02020603050405020304" pitchFamily="18" charset="0"/>
                <a:ea typeface="Calibri" panose="020F0502020204030204" pitchFamily="34" charset="0"/>
              </a:rPr>
              <a:t>conditions</a:t>
            </a:r>
            <a:r>
              <a:rPr lang="ro-RO" sz="1800" i="1" dirty="0">
                <a:effectLst/>
                <a:latin typeface="Times New Roman" panose="02020603050405020304" pitchFamily="18" charset="0"/>
                <a:ea typeface="Calibri" panose="020F0502020204030204" pitchFamily="34" charset="0"/>
              </a:rPr>
              <a:t> </a:t>
            </a:r>
            <a:r>
              <a:rPr lang="en-GB" sz="1800" i="1" dirty="0">
                <a:effectLst/>
                <a:latin typeface="Times New Roman" panose="02020603050405020304" pitchFamily="18" charset="0"/>
                <a:ea typeface="Calibri" panose="020F0502020204030204" pitchFamily="34" charset="0"/>
              </a:rPr>
              <a:t> </a:t>
            </a:r>
            <a:r>
              <a:rPr lang="en-GB" sz="1400" b="1" dirty="0">
                <a:latin typeface="+mn-lt"/>
              </a:rPr>
              <a:t>a higher production than normal</a:t>
            </a:r>
            <a:r>
              <a:rPr lang="ro-RO" sz="1400" b="1" dirty="0">
                <a:latin typeface="+mn-lt"/>
              </a:rPr>
              <a:t> </a:t>
            </a:r>
            <a:r>
              <a:rPr lang="en-GB" sz="1400" b="1" dirty="0">
                <a:latin typeface="+mn-lt"/>
              </a:rPr>
              <a:t>was achieved, </a:t>
            </a:r>
            <a:r>
              <a:rPr lang="en-US" sz="1400" b="1" dirty="0">
                <a:latin typeface="+mn-lt"/>
              </a:rPr>
              <a:t>meanwhile</a:t>
            </a:r>
            <a:r>
              <a:rPr lang="ro-RO" sz="1400" b="1" dirty="0">
                <a:latin typeface="+mn-lt"/>
              </a:rPr>
              <a:t> </a:t>
            </a:r>
            <a:r>
              <a:rPr lang="en-GB" sz="1400" b="1" dirty="0">
                <a:latin typeface="+mn-lt"/>
              </a:rPr>
              <a:t>the grapes kept an optimal sugar acidity balance and high quality white wines were obtained.</a:t>
            </a:r>
            <a:endParaRPr lang="ro-RO" sz="1400" b="1" dirty="0">
              <a:latin typeface="+mn-lt"/>
            </a:endParaRPr>
          </a:p>
        </p:txBody>
      </p:sp>
      <p:sp>
        <p:nvSpPr>
          <p:cNvPr id="12" name="Title 1"/>
          <p:cNvSpPr txBox="1">
            <a:spLocks/>
          </p:cNvSpPr>
          <p:nvPr/>
        </p:nvSpPr>
        <p:spPr>
          <a:xfrm>
            <a:off x="213049" y="6079084"/>
            <a:ext cx="8640001" cy="503508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grpSp>
        <p:nvGrpSpPr>
          <p:cNvPr id="29" name="Grupare 28">
            <a:extLst>
              <a:ext uri="{FF2B5EF4-FFF2-40B4-BE49-F238E27FC236}">
                <a16:creationId xmlns:a16="http://schemas.microsoft.com/office/drawing/2014/main" id="{6A7360F0-734F-66AD-6E8C-BAE83AAED4FD}"/>
              </a:ext>
            </a:extLst>
          </p:cNvPr>
          <p:cNvGrpSpPr/>
          <p:nvPr/>
        </p:nvGrpSpPr>
        <p:grpSpPr>
          <a:xfrm>
            <a:off x="203525" y="5784198"/>
            <a:ext cx="8675152" cy="5376943"/>
            <a:chOff x="203525" y="5784198"/>
            <a:chExt cx="8675152" cy="5376943"/>
          </a:xfrm>
        </p:grpSpPr>
        <p:sp>
          <p:nvSpPr>
            <p:cNvPr id="5" name="Rectangle 4"/>
            <p:cNvSpPr/>
            <p:nvPr/>
          </p:nvSpPr>
          <p:spPr>
            <a:xfrm>
              <a:off x="203525" y="5784198"/>
              <a:ext cx="2709909" cy="369332"/>
            </a:xfrm>
            <a:prstGeom prst="rect">
              <a:avLst/>
            </a:prstGeom>
          </p:spPr>
          <p:txBody>
            <a:bodyPr wrap="none">
              <a:spAutoFit/>
            </a:bodyPr>
            <a:lstStyle/>
            <a:p>
              <a:r>
                <a:rPr lang="en-US" b="1" dirty="0"/>
                <a:t>RESULTS AND DISCUTIONS</a:t>
              </a:r>
              <a:endParaRPr lang="en-US" sz="2000" b="1" dirty="0"/>
            </a:p>
          </p:txBody>
        </p:sp>
        <p:grpSp>
          <p:nvGrpSpPr>
            <p:cNvPr id="28" name="Grupare 27">
              <a:extLst>
                <a:ext uri="{FF2B5EF4-FFF2-40B4-BE49-F238E27FC236}">
                  <a16:creationId xmlns:a16="http://schemas.microsoft.com/office/drawing/2014/main" id="{D6286D8C-8FC6-B60B-D3E5-E45C6DA938A9}"/>
                </a:ext>
              </a:extLst>
            </p:cNvPr>
            <p:cNvGrpSpPr/>
            <p:nvPr/>
          </p:nvGrpSpPr>
          <p:grpSpPr>
            <a:xfrm>
              <a:off x="203525" y="6051968"/>
              <a:ext cx="8675152" cy="5109173"/>
              <a:chOff x="203525" y="6051968"/>
              <a:chExt cx="8675152" cy="5109173"/>
            </a:xfrm>
          </p:grpSpPr>
          <p:pic>
            <p:nvPicPr>
              <p:cNvPr id="20" name="Picture 19"/>
              <p:cNvPicPr>
                <a:picLocks noChangeAspect="1"/>
              </p:cNvPicPr>
              <p:nvPr/>
            </p:nvPicPr>
            <p:blipFill>
              <a:blip r:embed="rId4"/>
              <a:stretch>
                <a:fillRect/>
              </a:stretch>
            </p:blipFill>
            <p:spPr>
              <a:xfrm>
                <a:off x="279173" y="6270038"/>
                <a:ext cx="3046758" cy="2132062"/>
              </a:xfrm>
              <a:prstGeom prst="rect">
                <a:avLst/>
              </a:prstGeom>
            </p:spPr>
          </p:pic>
          <p:pic>
            <p:nvPicPr>
              <p:cNvPr id="21" name="Picture 20"/>
              <p:cNvPicPr>
                <a:picLocks noChangeAspect="1"/>
              </p:cNvPicPr>
              <p:nvPr/>
            </p:nvPicPr>
            <p:blipFill>
              <a:blip r:embed="rId5"/>
              <a:stretch>
                <a:fillRect/>
              </a:stretch>
            </p:blipFill>
            <p:spPr>
              <a:xfrm>
                <a:off x="5648583" y="8803595"/>
                <a:ext cx="3129948" cy="1821821"/>
              </a:xfrm>
              <a:prstGeom prst="rect">
                <a:avLst/>
              </a:prstGeom>
            </p:spPr>
          </p:pic>
          <p:sp>
            <p:nvSpPr>
              <p:cNvPr id="32" name="Rectangle 31"/>
              <p:cNvSpPr/>
              <p:nvPr/>
            </p:nvSpPr>
            <p:spPr>
              <a:xfrm>
                <a:off x="3351533" y="6051968"/>
                <a:ext cx="5510051" cy="2862322"/>
              </a:xfrm>
              <a:prstGeom prst="rect">
                <a:avLst/>
              </a:prstGeom>
            </p:spPr>
            <p:txBody>
              <a:bodyPr wrap="square">
                <a:spAutoFit/>
              </a:bodyPr>
              <a:lstStyle/>
              <a:p>
                <a:pPr algn="just"/>
                <a:r>
                  <a:rPr lang="en-US" dirty="0"/>
                  <a:t>The average temperature of the whole 2023 </a:t>
                </a:r>
                <a:r>
                  <a:rPr lang="en-US" dirty="0" err="1"/>
                  <a:t>viticultural</a:t>
                </a:r>
                <a:r>
                  <a:rPr lang="en-US" dirty="0"/>
                  <a:t> year was 0.9 ˚C higher than the reference period, the maximum temperature of 36.5 ˚C was recorded in August and the minimum of -14.8 ˚C was recorded in February. The thermal resources available during the </a:t>
                </a:r>
                <a:r>
                  <a:rPr lang="en-US" dirty="0" err="1"/>
                  <a:t>viticultural</a:t>
                </a:r>
                <a:r>
                  <a:rPr lang="en-US" dirty="0"/>
                  <a:t> year 2023 excided the ones available in the reference period. The global thermal balance reached 3649.2 ˚C, the active thermal balance reached 3517.5 ˚C and the useful thermal balance reached 1577.5 ˚C, all being quite high, characteristic for warm years in this area.</a:t>
                </a:r>
              </a:p>
            </p:txBody>
          </p:sp>
          <p:sp>
            <p:nvSpPr>
              <p:cNvPr id="36" name="Rectangle 35"/>
              <p:cNvSpPr/>
              <p:nvPr/>
            </p:nvSpPr>
            <p:spPr>
              <a:xfrm>
                <a:off x="203525" y="8330288"/>
                <a:ext cx="3234033" cy="523220"/>
              </a:xfrm>
              <a:prstGeom prst="rect">
                <a:avLst/>
              </a:prstGeom>
            </p:spPr>
            <p:txBody>
              <a:bodyPr wrap="square">
                <a:spAutoFit/>
              </a:bodyPr>
              <a:lstStyle/>
              <a:p>
                <a:pPr algn="ctr"/>
                <a:r>
                  <a:rPr lang="en-US" sz="1400" b="1" dirty="0"/>
                  <a:t>Figure 1. Air temperatures recorded at SCDVV </a:t>
                </a:r>
                <a:r>
                  <a:rPr lang="en-US" sz="1400" b="1" dirty="0" err="1"/>
                  <a:t>Blaj</a:t>
                </a:r>
                <a:r>
                  <a:rPr lang="en-US" sz="1400" b="1" dirty="0"/>
                  <a:t> during 2023 vintage</a:t>
                </a:r>
              </a:p>
            </p:txBody>
          </p:sp>
          <p:sp>
            <p:nvSpPr>
              <p:cNvPr id="37" name="Rectangle 36"/>
              <p:cNvSpPr/>
              <p:nvPr/>
            </p:nvSpPr>
            <p:spPr>
              <a:xfrm>
                <a:off x="5770043" y="10604539"/>
                <a:ext cx="3108634" cy="523220"/>
              </a:xfrm>
              <a:prstGeom prst="rect">
                <a:avLst/>
              </a:prstGeom>
            </p:spPr>
            <p:txBody>
              <a:bodyPr wrap="square">
                <a:spAutoFit/>
              </a:bodyPr>
              <a:lstStyle/>
              <a:p>
                <a:pPr algn="ctr"/>
                <a:r>
                  <a:rPr lang="en-US" sz="1400" b="1" dirty="0"/>
                  <a:t>Figure 2. The </a:t>
                </a:r>
                <a:r>
                  <a:rPr lang="en-US" sz="1400" b="1" dirty="0" err="1"/>
                  <a:t>pluviometric</a:t>
                </a:r>
                <a:r>
                  <a:rPr lang="en-US" sz="1400" b="1" dirty="0"/>
                  <a:t> regime recorded at SCDVV </a:t>
                </a:r>
                <a:r>
                  <a:rPr lang="en-US" sz="1400" b="1" dirty="0" err="1"/>
                  <a:t>Blaj</a:t>
                </a:r>
                <a:r>
                  <a:rPr lang="en-US" sz="1400" b="1" dirty="0"/>
                  <a:t> </a:t>
                </a:r>
              </a:p>
            </p:txBody>
          </p:sp>
          <p:sp>
            <p:nvSpPr>
              <p:cNvPr id="39" name="Rectangle 38"/>
              <p:cNvSpPr/>
              <p:nvPr/>
            </p:nvSpPr>
            <p:spPr>
              <a:xfrm>
                <a:off x="203526" y="8852817"/>
                <a:ext cx="5510051" cy="2308324"/>
              </a:xfrm>
              <a:prstGeom prst="rect">
                <a:avLst/>
              </a:prstGeom>
            </p:spPr>
            <p:txBody>
              <a:bodyPr wrap="square">
                <a:spAutoFit/>
              </a:bodyPr>
              <a:lstStyle/>
              <a:p>
                <a:pPr algn="just"/>
                <a:r>
                  <a:rPr lang="en-US" dirty="0"/>
                  <a:t>The whole </a:t>
                </a:r>
                <a:r>
                  <a:rPr lang="en-US" dirty="0" err="1"/>
                  <a:t>viticultural</a:t>
                </a:r>
                <a:r>
                  <a:rPr lang="en-US" dirty="0"/>
                  <a:t> year 2023 summed up 570.2 mm of precipitations, of which 385.2 were registered during the vegetation period. A deficit of 50.9 mm precipitations was noted during 2023 vintage compared to the reference period. Most days recorded light rain. Most of the heavy rains occurred in June during the flowering </a:t>
                </a:r>
                <a:r>
                  <a:rPr lang="en-US" dirty="0" err="1"/>
                  <a:t>phenophase</a:t>
                </a:r>
                <a:r>
                  <a:rPr lang="en-US" dirty="0"/>
                  <a:t> and in the month of high demands (July, August). </a:t>
                </a:r>
              </a:p>
            </p:txBody>
          </p:sp>
        </p:grpSp>
      </p:grpSp>
      <p:grpSp>
        <p:nvGrpSpPr>
          <p:cNvPr id="27" name="Grupare 26">
            <a:extLst>
              <a:ext uri="{FF2B5EF4-FFF2-40B4-BE49-F238E27FC236}">
                <a16:creationId xmlns:a16="http://schemas.microsoft.com/office/drawing/2014/main" id="{D45D0EFF-D92D-4C78-250E-6E13C274024F}"/>
              </a:ext>
            </a:extLst>
          </p:cNvPr>
          <p:cNvGrpSpPr/>
          <p:nvPr/>
        </p:nvGrpSpPr>
        <p:grpSpPr>
          <a:xfrm>
            <a:off x="213049" y="11077822"/>
            <a:ext cx="8640001" cy="1726099"/>
            <a:chOff x="213049" y="11077822"/>
            <a:chExt cx="8640001" cy="1726099"/>
          </a:xfrm>
        </p:grpSpPr>
        <p:sp>
          <p:nvSpPr>
            <p:cNvPr id="13" name="Title 1"/>
            <p:cNvSpPr txBox="1">
              <a:spLocks/>
            </p:cNvSpPr>
            <p:nvPr/>
          </p:nvSpPr>
          <p:spPr>
            <a:xfrm>
              <a:off x="213050" y="11363834"/>
              <a:ext cx="8640000" cy="144008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800" dirty="0"/>
            </a:p>
            <a:p>
              <a:pPr marL="342900" indent="-342900" algn="just">
                <a:buFont typeface="+mj-lt"/>
                <a:buAutoNum type="arabicPeriod"/>
              </a:pPr>
              <a:r>
                <a:rPr lang="en-US" sz="1400" b="1" dirty="0">
                  <a:latin typeface="+mn-lt"/>
                </a:rPr>
                <a:t>The values of the main climatic elements recorded in the viticultural year 2023 at SCDVV Blaj indicate the existence of favorable conditions for most of the grapevine cultivars, especially for the white and rose ones. </a:t>
              </a:r>
            </a:p>
            <a:p>
              <a:pPr marL="342900" indent="-342900" algn="just">
                <a:buFont typeface="+mj-lt"/>
                <a:buAutoNum type="arabicPeriod"/>
              </a:pPr>
              <a:r>
                <a:rPr lang="en-US" sz="1400" b="1" dirty="0">
                  <a:latin typeface="+mn-lt"/>
                </a:rPr>
                <a:t>The period of active vegetation in 2023, at SCDVV </a:t>
              </a:r>
              <a:r>
                <a:rPr lang="en-US" sz="1400" b="1" dirty="0" err="1">
                  <a:latin typeface="+mn-lt"/>
                </a:rPr>
                <a:t>Blaj</a:t>
              </a:r>
              <a:r>
                <a:rPr lang="en-US" sz="1400" b="1" dirty="0">
                  <a:latin typeface="+mn-lt"/>
                </a:rPr>
                <a:t>, summed up, 187 days, in which 3517 ˚C of active temperature, 1577.5 ˚C of useful temperature, 2137 hours of effective insolation and 385.2 mm of precipitation were achieved.</a:t>
              </a:r>
            </a:p>
            <a:p>
              <a:pPr marL="342900" indent="-342900" algn="just">
                <a:buFont typeface="+mj-lt"/>
                <a:buAutoNum type="arabicPeriod"/>
              </a:pPr>
              <a:r>
                <a:rPr lang="en-US" sz="1400" b="1" dirty="0">
                  <a:latin typeface="+mn-lt"/>
                </a:rPr>
                <a:t>Climatic changes are obvious at SCDVV </a:t>
              </a:r>
              <a:r>
                <a:rPr lang="en-US" sz="1400" b="1" dirty="0" err="1">
                  <a:latin typeface="+mn-lt"/>
                </a:rPr>
                <a:t>Blaj</a:t>
              </a:r>
              <a:r>
                <a:rPr lang="en-US" sz="1400" b="1" dirty="0">
                  <a:latin typeface="+mn-lt"/>
                </a:rPr>
                <a:t>. There is a increase of the thermal resources of almost 300˚C, an increase of the </a:t>
              </a:r>
              <a:r>
                <a:rPr lang="en-US" sz="1400" b="1" dirty="0" err="1">
                  <a:latin typeface="+mn-lt"/>
                </a:rPr>
                <a:t>heliothermic</a:t>
              </a:r>
              <a:r>
                <a:rPr lang="en-US" sz="1400" b="1" dirty="0">
                  <a:latin typeface="+mn-lt"/>
                </a:rPr>
                <a:t> resources during the vegetation period and a decrease in the hydric resources</a:t>
              </a:r>
            </a:p>
          </p:txBody>
        </p:sp>
        <p:sp>
          <p:nvSpPr>
            <p:cNvPr id="40" name="Rectangle 39"/>
            <p:cNvSpPr/>
            <p:nvPr/>
          </p:nvSpPr>
          <p:spPr>
            <a:xfrm>
              <a:off x="213049" y="11077822"/>
              <a:ext cx="1563954" cy="369332"/>
            </a:xfrm>
            <a:prstGeom prst="rect">
              <a:avLst/>
            </a:prstGeom>
          </p:spPr>
          <p:txBody>
            <a:bodyPr wrap="none">
              <a:spAutoFit/>
            </a:bodyPr>
            <a:lstStyle/>
            <a:p>
              <a:pPr algn="just"/>
              <a:r>
                <a:rPr lang="en-US" b="1" dirty="0"/>
                <a:t>CONCLUSIONS</a:t>
              </a:r>
            </a:p>
          </p:txBody>
        </p:sp>
      </p:grpSp>
      <p:sp>
        <p:nvSpPr>
          <p:cNvPr id="25" name="CasetăText 24">
            <a:extLst>
              <a:ext uri="{FF2B5EF4-FFF2-40B4-BE49-F238E27FC236}">
                <a16:creationId xmlns:a16="http://schemas.microsoft.com/office/drawing/2014/main" id="{9829D18A-24BC-9ED8-04B3-8DC6309EC025}"/>
              </a:ext>
            </a:extLst>
          </p:cNvPr>
          <p:cNvSpPr txBox="1"/>
          <p:nvPr/>
        </p:nvSpPr>
        <p:spPr>
          <a:xfrm>
            <a:off x="203525" y="3030651"/>
            <a:ext cx="8640001" cy="523220"/>
          </a:xfrm>
          <a:prstGeom prst="rect">
            <a:avLst/>
          </a:prstGeom>
          <a:noFill/>
        </p:spPr>
        <p:txBody>
          <a:bodyPr wrap="square">
            <a:spAutoFit/>
          </a:bodyPr>
          <a:lstStyle/>
          <a:p>
            <a:pPr algn="r"/>
            <a:r>
              <a:rPr lang="en-US" sz="1400" b="1" dirty="0"/>
              <a:t>MUNTEAN Maria-</a:t>
            </a:r>
            <a:r>
              <a:rPr lang="en-US" sz="1400" b="1" dirty="0" err="1"/>
              <a:t>Doinița</a:t>
            </a:r>
            <a:r>
              <a:rPr lang="en-US" sz="1400" b="1" dirty="0"/>
              <a:t>, TOMOIAGĂ Liliana Lucia, SÎRBU Alexandra </a:t>
            </a:r>
            <a:r>
              <a:rPr lang="en-US" sz="1400" b="1" dirty="0" err="1"/>
              <a:t>Doina</a:t>
            </a:r>
            <a:r>
              <a:rPr lang="en-US" sz="1400" b="1" dirty="0"/>
              <a:t>, </a:t>
            </a:r>
          </a:p>
          <a:p>
            <a:pPr algn="r"/>
            <a:r>
              <a:rPr lang="en-US" sz="1400" b="1" dirty="0"/>
              <a:t>GIURCĂ Ioana </a:t>
            </a:r>
            <a:r>
              <a:rPr lang="en-US" sz="1400" b="1" dirty="0" err="1"/>
              <a:t>Sorina</a:t>
            </a:r>
            <a:r>
              <a:rPr lang="en-US" sz="1400" b="1" dirty="0"/>
              <a:t>, RĂCOARE </a:t>
            </a:r>
            <a:r>
              <a:rPr lang="en-US" sz="1400" b="1" dirty="0" err="1"/>
              <a:t>Horia</a:t>
            </a:r>
            <a:r>
              <a:rPr lang="en-US" sz="1400" b="1" dirty="0"/>
              <a:t> </a:t>
            </a:r>
            <a:r>
              <a:rPr lang="en-US" sz="1400" b="1" dirty="0" err="1"/>
              <a:t>Silviu</a:t>
            </a:r>
            <a:r>
              <a:rPr lang="en-US" sz="1400" b="1" dirty="0"/>
              <a:t>, COMȘA Maria*</a:t>
            </a:r>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TotalTime>
  <Words>632</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CLIMATIC CHARACTERIZATION OF THE VITICULTURAL YEAR 2023 AT SCDVV BLAJ</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26</cp:revision>
  <dcterms:created xsi:type="dcterms:W3CDTF">2024-02-27T07:52:51Z</dcterms:created>
  <dcterms:modified xsi:type="dcterms:W3CDTF">2024-05-16T02:00:04Z</dcterms:modified>
</cp:coreProperties>
</file>