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0" d="100"/>
          <a:sy n="60" d="100"/>
        </p:scale>
        <p:origin x="115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5/16/2024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5049" y="1710453"/>
            <a:ext cx="7803436" cy="782569"/>
          </a:xfrm>
        </p:spPr>
        <p:txBody>
          <a:bodyPr>
            <a:noAutofit/>
          </a:bodyPr>
          <a:lstStyle/>
          <a:p>
            <a:pPr algn="ctr">
              <a:lnSpc>
                <a:spcPct val="100000"/>
              </a:lnSpc>
            </a:pPr>
            <a:r>
              <a:rPr lang="en-US" sz="2200" b="1" dirty="0">
                <a:effectLst/>
                <a:latin typeface="+mn-lt"/>
                <a:ea typeface="Calibri" panose="020F0502020204030204" pitchFamily="34" charset="0"/>
                <a:cs typeface="Calibri" panose="020F0502020204030204" pitchFamily="34" charset="0"/>
              </a:rPr>
              <a:t>DOWNY MILDE</a:t>
            </a:r>
            <a:r>
              <a:rPr lang="ro-RO" sz="2200" b="1" dirty="0">
                <a:latin typeface="+mn-lt"/>
                <a:ea typeface="Calibri" panose="020F0502020204030204" pitchFamily="34" charset="0"/>
                <a:cs typeface="Calibri" panose="020F0502020204030204" pitchFamily="34" charset="0"/>
              </a:rPr>
              <a:t>W</a:t>
            </a:r>
            <a:r>
              <a:rPr lang="en-US" sz="2200" b="1" i="1" dirty="0">
                <a:effectLst/>
                <a:latin typeface="+mn-lt"/>
                <a:ea typeface="Calibri" panose="020F0502020204030204" pitchFamily="34" charset="0"/>
                <a:cs typeface="Calibri" panose="020F0502020204030204" pitchFamily="34" charset="0"/>
              </a:rPr>
              <a:t> (PLASMOPARA VITICOLA)</a:t>
            </a:r>
            <a:r>
              <a:rPr lang="en-US" sz="2200" b="1" dirty="0">
                <a:effectLst/>
                <a:latin typeface="+mn-lt"/>
                <a:ea typeface="Calibri" panose="020F0502020204030204" pitchFamily="34" charset="0"/>
                <a:cs typeface="Calibri" panose="020F0502020204030204" pitchFamily="34" charset="0"/>
              </a:rPr>
              <a:t> ATTACK IN THE GRAPEVINE PLANTATIONS OF SCDVV BLAJ IN 2023</a:t>
            </a:r>
            <a:endParaRPr lang="en-GB" sz="2200" dirty="0">
              <a:effectLst/>
              <a:latin typeface="+mn-lt"/>
              <a:ea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0"/>
            <a:ext cx="1417690" cy="1834013"/>
          </a:xfrm>
          <a:prstGeom prst="rect">
            <a:avLst/>
          </a:prstGeom>
        </p:spPr>
      </p:pic>
      <p:cxnSp>
        <p:nvCxnSpPr>
          <p:cNvPr id="6" name="Straight Connector 5"/>
          <p:cNvCxnSpPr/>
          <p:nvPr/>
        </p:nvCxnSpPr>
        <p:spPr>
          <a:xfrm>
            <a:off x="251151" y="1736156"/>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0" y="139452"/>
            <a:ext cx="9180513" cy="817013"/>
          </a:xfrm>
        </p:spPr>
        <p:txBody>
          <a:bodyPr>
            <a:noAutofit/>
          </a:bodyPr>
          <a:lstStyle/>
          <a:p>
            <a:r>
              <a:rPr lang="ro-RO" sz="2400" b="1" dirty="0"/>
              <a:t>ACADEMIA DE ȘTIINȚE AGRICOLE ȘI SILVICE </a:t>
            </a:r>
            <a:endParaRPr lang="en-US" sz="2400" b="1" dirty="0"/>
          </a:p>
          <a:p>
            <a:r>
              <a:rPr lang="ro-RO" sz="2400" b="1" dirty="0"/>
              <a:t>“</a:t>
            </a:r>
            <a:r>
              <a:rPr lang="ro-RO" sz="2400" b="1" i="1" dirty="0"/>
              <a:t>GHEORGHE IONESCU ȘIȘEȘTI</a:t>
            </a:r>
            <a:r>
              <a:rPr lang="en-US" sz="2400" b="1" dirty="0"/>
              <a:t>”</a:t>
            </a:r>
          </a:p>
        </p:txBody>
      </p:sp>
      <p:sp>
        <p:nvSpPr>
          <p:cNvPr id="7" name="Subtitle 2"/>
          <p:cNvSpPr txBox="1">
            <a:spLocks/>
          </p:cNvSpPr>
          <p:nvPr/>
        </p:nvSpPr>
        <p:spPr>
          <a:xfrm>
            <a:off x="0" y="992855"/>
            <a:ext cx="9180513" cy="723978"/>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pPr>
              <a:lnSpc>
                <a:spcPct val="100000"/>
              </a:lnSpc>
              <a:spcBef>
                <a:spcPts val="0"/>
              </a:spcBef>
            </a:pPr>
            <a:r>
              <a:rPr lang="ro-RO" sz="2200" b="1" dirty="0">
                <a:effectLst/>
                <a:ea typeface="Calibri" panose="020F0502020204030204" pitchFamily="34" charset="0"/>
              </a:rPr>
              <a:t>STAȚIuNEA DE CERCETARE DEZVOLTARE PENTRU </a:t>
            </a:r>
          </a:p>
          <a:p>
            <a:pPr>
              <a:lnSpc>
                <a:spcPct val="100000"/>
              </a:lnSpc>
              <a:spcBef>
                <a:spcPts val="0"/>
              </a:spcBef>
            </a:pPr>
            <a:r>
              <a:rPr lang="ro-RO" sz="2200" b="1" dirty="0">
                <a:effectLst/>
                <a:ea typeface="Calibri" panose="020F0502020204030204" pitchFamily="34" charset="0"/>
              </a:rPr>
              <a:t>VITICULTURĂ ȘI VINIFICAȚIE BLAJ</a:t>
            </a:r>
            <a:endParaRPr lang="en-US" sz="2200" b="1" dirty="0"/>
          </a:p>
        </p:txBody>
      </p:sp>
      <p:sp>
        <p:nvSpPr>
          <p:cNvPr id="8" name="Title 1"/>
          <p:cNvSpPr txBox="1">
            <a:spLocks/>
          </p:cNvSpPr>
          <p:nvPr/>
        </p:nvSpPr>
        <p:spPr>
          <a:xfrm>
            <a:off x="187001" y="2869660"/>
            <a:ext cx="8791629" cy="1186773"/>
          </a:xfrm>
          <a:prstGeom prst="rect">
            <a:avLst/>
          </a:prstGeom>
          <a:solidFill>
            <a:schemeClr val="bg1"/>
          </a:solidFill>
          <a:ln w="22225">
            <a:solidFill>
              <a:schemeClr val="bg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US" sz="1400" b="1" dirty="0">
                <a:latin typeface="+mn-lt"/>
              </a:rPr>
              <a:t>REZUMAT</a:t>
            </a:r>
            <a:r>
              <a:rPr lang="ro-RO" sz="1400" b="1" dirty="0">
                <a:latin typeface="+mn-lt"/>
              </a:rPr>
              <a:t>:  </a:t>
            </a:r>
            <a:r>
              <a:rPr lang="en-US" sz="1400" b="1" dirty="0">
                <a:latin typeface="+mn-lt"/>
                <a:ea typeface="Calibri" panose="020F0502020204030204" pitchFamily="34" charset="0"/>
                <a:cs typeface="Calibri" panose="020F0502020204030204" pitchFamily="34" charset="0"/>
              </a:rPr>
              <a:t>The present study</a:t>
            </a:r>
            <a:r>
              <a:rPr lang="ro-RO" sz="1400" b="1" dirty="0">
                <a:latin typeface="+mn-lt"/>
                <a:ea typeface="Calibri" panose="020F0502020204030204" pitchFamily="34" charset="0"/>
                <a:cs typeface="Calibri" panose="020F0502020204030204" pitchFamily="34" charset="0"/>
              </a:rPr>
              <a:t> was conducted on the vegetation period of 2023, on the varietes Astra Amurg, Blasius, Selena, Fetească albă, Muscat Ottonel, Neuburger and Riesling de Rhin in SCDVV Blaj vineyards. The assessment of the infestation was determined on leaf and grapes. The most affected was Sauvignon blanc and the least affected was the Riesling de Rhin and Blasius.</a:t>
            </a:r>
            <a:endParaRPr lang="en-US" sz="1400" dirty="0">
              <a:solidFill>
                <a:srgbClr val="FF0000"/>
              </a:solidFill>
              <a:latin typeface="+mn-lt"/>
            </a:endParaRPr>
          </a:p>
          <a:p>
            <a:pPr algn="just"/>
            <a:endParaRPr lang="ro-RO" sz="1400" b="1" dirty="0">
              <a:latin typeface="+mn-lt"/>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a:t>CONFERIN</a:t>
            </a:r>
            <a:r>
              <a:rPr lang="ro-RO" sz="2000" b="1" dirty="0"/>
              <a:t>Ț</a:t>
            </a:r>
            <a:r>
              <a:rPr lang="en-US" sz="2000" b="1" dirty="0"/>
              <a:t>A ANIVERSAR</a:t>
            </a:r>
            <a:r>
              <a:rPr lang="ro-RO" sz="2000" b="1" dirty="0"/>
              <a:t>Ă</a:t>
            </a:r>
            <a:r>
              <a:rPr lang="en-US" sz="2000" b="1" dirty="0"/>
              <a:t> ICAR</a:t>
            </a:r>
            <a:r>
              <a:rPr lang="ro-RO" sz="2000" b="1" dirty="0"/>
              <a:t> ed. III</a:t>
            </a:r>
            <a:endParaRPr lang="en-US" sz="2000" b="1" dirty="0"/>
          </a:p>
          <a:p>
            <a:pPr algn="ctr"/>
            <a:r>
              <a:rPr lang="en-US" sz="2000" b="1" dirty="0" err="1"/>
              <a:t>Bucure</a:t>
            </a:r>
            <a:r>
              <a:rPr lang="ro-RO" sz="2000" b="1"/>
              <a:t>ș</a:t>
            </a:r>
            <a:r>
              <a:rPr lang="en-US" sz="2000" b="1"/>
              <a:t>ti</a:t>
            </a:r>
            <a:r>
              <a:rPr lang="en-US" sz="2000" b="1" dirty="0"/>
              <a:t>, 30 </a:t>
            </a:r>
            <a:r>
              <a:rPr lang="en-US" sz="2000" b="1" dirty="0" err="1"/>
              <a:t>mai</a:t>
            </a:r>
            <a:r>
              <a:rPr lang="en-US" sz="2000" b="1" dirty="0"/>
              <a:t> 2024</a:t>
            </a:r>
          </a:p>
        </p:txBody>
      </p:sp>
      <p:sp>
        <p:nvSpPr>
          <p:cNvPr id="13" name="Title 1"/>
          <p:cNvSpPr txBox="1">
            <a:spLocks/>
          </p:cNvSpPr>
          <p:nvPr/>
        </p:nvSpPr>
        <p:spPr>
          <a:xfrm>
            <a:off x="243391" y="12091479"/>
            <a:ext cx="8735240" cy="1546406"/>
          </a:xfrm>
          <a:prstGeom prst="rect">
            <a:avLst/>
          </a:prstGeom>
          <a:noFill/>
          <a:ln w="22225">
            <a:no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US" sz="1800" b="1" dirty="0">
                <a:latin typeface="+mn-lt"/>
              </a:rPr>
              <a:t>CONCLUSIONS</a:t>
            </a:r>
            <a:r>
              <a:rPr lang="en-US" sz="1800" dirty="0">
                <a:latin typeface="+mn-lt"/>
              </a:rPr>
              <a:t>. </a:t>
            </a:r>
          </a:p>
          <a:p>
            <a:pPr marL="285750" indent="-285750" algn="just">
              <a:buFont typeface="Wingdings" panose="05000000000000000000" pitchFamily="2" charset="2"/>
              <a:buChar char="Ø"/>
            </a:pPr>
            <a:r>
              <a:rPr lang="en-US" sz="1800" dirty="0">
                <a:latin typeface="+mn-lt"/>
              </a:rPr>
              <a:t>The climatic conditions during the vegetation period of 2023 in the </a:t>
            </a:r>
            <a:r>
              <a:rPr lang="en-US" sz="1800" dirty="0" err="1">
                <a:latin typeface="+mn-lt"/>
              </a:rPr>
              <a:t>Târnave</a:t>
            </a:r>
            <a:r>
              <a:rPr lang="en-US" sz="1800" dirty="0">
                <a:latin typeface="+mn-lt"/>
              </a:rPr>
              <a:t> vineyard were favorable to the development of grapevine downy mildew. </a:t>
            </a:r>
            <a:endParaRPr lang="ro-RO" sz="1800" dirty="0">
              <a:latin typeface="+mn-lt"/>
            </a:endParaRPr>
          </a:p>
          <a:p>
            <a:pPr marL="285750" indent="-285750" algn="just">
              <a:buFont typeface="Wingdings" panose="05000000000000000000" pitchFamily="2" charset="2"/>
              <a:buChar char="Ø"/>
            </a:pPr>
            <a:r>
              <a:rPr lang="en-US" sz="1800" dirty="0">
                <a:latin typeface="+mn-lt"/>
              </a:rPr>
              <a:t>From the analysis of these data, it can be stated that the downy mildew attack in the </a:t>
            </a:r>
            <a:r>
              <a:rPr lang="en-US" sz="1800" dirty="0" err="1">
                <a:latin typeface="+mn-lt"/>
              </a:rPr>
              <a:t>Târnave</a:t>
            </a:r>
            <a:r>
              <a:rPr lang="en-US" sz="1800" dirty="0">
                <a:latin typeface="+mn-lt"/>
              </a:rPr>
              <a:t> vineyard largely depends on the interaction between environmental factors, grapevine variety, and the climatic conditions</a:t>
            </a:r>
            <a:r>
              <a:rPr lang="ro-RO" sz="1800" dirty="0">
                <a:latin typeface="+mn-lt"/>
              </a:rPr>
              <a:t>.</a:t>
            </a:r>
            <a:endParaRPr lang="en-US" sz="1800" dirty="0">
              <a:latin typeface="+mn-lt"/>
            </a:endParaRPr>
          </a:p>
        </p:txBody>
      </p:sp>
      <p:sp>
        <p:nvSpPr>
          <p:cNvPr id="5" name="Rectangle 4"/>
          <p:cNvSpPr/>
          <p:nvPr/>
        </p:nvSpPr>
        <p:spPr>
          <a:xfrm>
            <a:off x="202852" y="3842710"/>
            <a:ext cx="2814104" cy="392159"/>
          </a:xfrm>
          <a:prstGeom prst="rect">
            <a:avLst/>
          </a:prstGeom>
        </p:spPr>
        <p:txBody>
          <a:bodyPr wrap="none">
            <a:spAutoFit/>
          </a:bodyPr>
          <a:lstStyle/>
          <a:p>
            <a:pPr algn="just">
              <a:lnSpc>
                <a:spcPct val="115000"/>
              </a:lnSpc>
              <a:spcAft>
                <a:spcPts val="1000"/>
              </a:spcAft>
            </a:pPr>
            <a:r>
              <a:rPr lang="en-US" sz="1800" b="1" dirty="0">
                <a:effectLst/>
                <a:ea typeface="Calibri" panose="020F0502020204030204" pitchFamily="34" charset="0"/>
                <a:cs typeface="Calibri" panose="020F0502020204030204" pitchFamily="34" charset="0"/>
              </a:rPr>
              <a:t>RESULTS AND DISCUSSIONS</a:t>
            </a:r>
            <a:endParaRPr lang="en-GB" sz="1800" dirty="0">
              <a:effectLst/>
              <a:ea typeface="Calibri" panose="020F0502020204030204" pitchFamily="34" charset="0"/>
              <a:cs typeface="Calibri" panose="020F0502020204030204" pitchFamily="34" charset="0"/>
            </a:endParaRPr>
          </a:p>
        </p:txBody>
      </p:sp>
      <p:sp>
        <p:nvSpPr>
          <p:cNvPr id="11" name="Rectangle 10"/>
          <p:cNvSpPr/>
          <p:nvPr/>
        </p:nvSpPr>
        <p:spPr>
          <a:xfrm>
            <a:off x="223736" y="13656231"/>
            <a:ext cx="8715982" cy="800219"/>
          </a:xfrm>
          <a:prstGeom prst="rect">
            <a:avLst/>
          </a:prstGeom>
        </p:spPr>
        <p:txBody>
          <a:bodyPr wrap="square">
            <a:spAutoFit/>
          </a:bodyPr>
          <a:lstStyle/>
          <a:p>
            <a:pPr algn="just"/>
            <a:r>
              <a:rPr lang="ro-RO" b="1" dirty="0"/>
              <a:t>SELECTIV </a:t>
            </a:r>
            <a:r>
              <a:rPr lang="ro-RO" sz="1800" b="1" dirty="0">
                <a:effectLst/>
                <a:ea typeface="Calibri" panose="020F0502020204030204" pitchFamily="34" charset="0"/>
                <a:cs typeface="Calibri" panose="020F0502020204030204" pitchFamily="34" charset="0"/>
              </a:rPr>
              <a:t>REFERENCES</a:t>
            </a:r>
            <a:endParaRPr lang="ro-RO" b="1" dirty="0"/>
          </a:p>
          <a:p>
            <a:pPr algn="just"/>
            <a:r>
              <a:rPr lang="ro-RO" sz="1400" dirty="0">
                <a:effectLst/>
                <a:ea typeface="Calibri" panose="020F0502020204030204" pitchFamily="34" charset="0"/>
                <a:cs typeface="Calibri" panose="020F0502020204030204" pitchFamily="34" charset="0"/>
              </a:rPr>
              <a:t>1. Călugăr A, Babeş AC, Bunea CI, Pop TI, Tomoiagă L, Iliescu M. Oenological Characterization Of Wines From Grape Clones Created At Research Station For Viticulture And Enology Blaj, Romania, 2018; CZU. 2018;663(2):50–6.</a:t>
            </a:r>
            <a:endParaRPr lang="en-GB" sz="1400" dirty="0">
              <a:effectLst/>
              <a:ea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A8618E33-06A0-439D-BC5E-3C0040538D2F}"/>
              </a:ext>
            </a:extLst>
          </p:cNvPr>
          <p:cNvSpPr txBox="1"/>
          <p:nvPr/>
        </p:nvSpPr>
        <p:spPr>
          <a:xfrm>
            <a:off x="180975" y="4110428"/>
            <a:ext cx="8795074" cy="923330"/>
          </a:xfrm>
          <a:prstGeom prst="rect">
            <a:avLst/>
          </a:prstGeom>
          <a:noFill/>
        </p:spPr>
        <p:txBody>
          <a:bodyPr wrap="square">
            <a:spAutoFit/>
          </a:bodyPr>
          <a:lstStyle/>
          <a:p>
            <a:pPr algn="just"/>
            <a:r>
              <a:rPr lang="en-US" sz="1800" dirty="0">
                <a:effectLst/>
                <a:ea typeface="Calibri" panose="020F0502020204030204" pitchFamily="34" charset="0"/>
              </a:rPr>
              <a:t>The</a:t>
            </a:r>
            <a:r>
              <a:rPr lang="es-ES" sz="1800" dirty="0">
                <a:effectLst/>
                <a:ea typeface="Calibri" panose="020F0502020204030204" pitchFamily="34" charset="0"/>
              </a:rPr>
              <a:t> </a:t>
            </a:r>
            <a:r>
              <a:rPr lang="es-ES" sz="1800" dirty="0" err="1">
                <a:effectLst/>
                <a:ea typeface="Calibri" panose="020F0502020204030204" pitchFamily="34" charset="0"/>
              </a:rPr>
              <a:t>climatic</a:t>
            </a:r>
            <a:r>
              <a:rPr lang="es-ES" sz="1800" dirty="0">
                <a:effectLst/>
                <a:ea typeface="Calibri" panose="020F0502020204030204" pitchFamily="34" charset="0"/>
              </a:rPr>
              <a:t> </a:t>
            </a:r>
            <a:r>
              <a:rPr lang="es-ES" sz="1800" dirty="0" err="1">
                <a:effectLst/>
                <a:ea typeface="Calibri" panose="020F0502020204030204" pitchFamily="34" charset="0"/>
              </a:rPr>
              <a:t>conditions</a:t>
            </a:r>
            <a:r>
              <a:rPr lang="es-ES" sz="1800" dirty="0">
                <a:effectLst/>
                <a:ea typeface="Calibri" panose="020F0502020204030204" pitchFamily="34" charset="0"/>
              </a:rPr>
              <a:t> </a:t>
            </a:r>
            <a:r>
              <a:rPr lang="es-ES" sz="1800" dirty="0" err="1">
                <a:effectLst/>
                <a:ea typeface="Calibri" panose="020F0502020204030204" pitchFamily="34" charset="0"/>
              </a:rPr>
              <a:t>during</a:t>
            </a:r>
            <a:r>
              <a:rPr lang="es-ES" sz="1800" dirty="0">
                <a:effectLst/>
                <a:ea typeface="Calibri" panose="020F0502020204030204" pitchFamily="34" charset="0"/>
              </a:rPr>
              <a:t> </a:t>
            </a:r>
            <a:r>
              <a:rPr lang="es-ES" sz="1800" dirty="0" err="1">
                <a:effectLst/>
                <a:ea typeface="Calibri" panose="020F0502020204030204" pitchFamily="34" charset="0"/>
              </a:rPr>
              <a:t>the</a:t>
            </a:r>
            <a:r>
              <a:rPr lang="es-ES" sz="1800" dirty="0">
                <a:effectLst/>
                <a:ea typeface="Calibri" panose="020F0502020204030204" pitchFamily="34" charset="0"/>
              </a:rPr>
              <a:t> </a:t>
            </a:r>
            <a:r>
              <a:rPr lang="es-ES" sz="1800" dirty="0" err="1">
                <a:effectLst/>
                <a:ea typeface="Calibri" panose="020F0502020204030204" pitchFamily="34" charset="0"/>
              </a:rPr>
              <a:t>vegetation</a:t>
            </a:r>
            <a:r>
              <a:rPr lang="es-ES" sz="1800" dirty="0">
                <a:effectLst/>
                <a:ea typeface="Calibri" panose="020F0502020204030204" pitchFamily="34" charset="0"/>
              </a:rPr>
              <a:t> </a:t>
            </a:r>
            <a:r>
              <a:rPr lang="es-ES" sz="1800" dirty="0" err="1">
                <a:effectLst/>
                <a:ea typeface="Calibri" panose="020F0502020204030204" pitchFamily="34" charset="0"/>
              </a:rPr>
              <a:t>period</a:t>
            </a:r>
            <a:r>
              <a:rPr lang="es-ES" sz="1800" dirty="0">
                <a:effectLst/>
                <a:ea typeface="Calibri" panose="020F0502020204030204" pitchFamily="34" charset="0"/>
              </a:rPr>
              <a:t> </a:t>
            </a:r>
            <a:r>
              <a:rPr lang="es-ES" sz="1800" dirty="0" err="1">
                <a:effectLst/>
                <a:ea typeface="Calibri" panose="020F0502020204030204" pitchFamily="34" charset="0"/>
              </a:rPr>
              <a:t>of</a:t>
            </a:r>
            <a:r>
              <a:rPr lang="es-ES" sz="1800" dirty="0">
                <a:effectLst/>
                <a:ea typeface="Calibri" panose="020F0502020204030204" pitchFamily="34" charset="0"/>
              </a:rPr>
              <a:t> 2023 at SCDVV </a:t>
            </a:r>
            <a:r>
              <a:rPr lang="es-ES" sz="1800" dirty="0" err="1">
                <a:effectLst/>
                <a:ea typeface="Calibri" panose="020F0502020204030204" pitchFamily="34" charset="0"/>
              </a:rPr>
              <a:t>Blaj</a:t>
            </a:r>
            <a:r>
              <a:rPr lang="es-ES" sz="1800" dirty="0">
                <a:effectLst/>
                <a:ea typeface="Calibri" panose="020F0502020204030204" pitchFamily="34" charset="0"/>
              </a:rPr>
              <a:t> </a:t>
            </a:r>
            <a:r>
              <a:rPr lang="en-US" sz="1800" dirty="0">
                <a:effectLst/>
                <a:ea typeface="Calibri" panose="020F0502020204030204" pitchFamily="34" charset="0"/>
              </a:rPr>
              <a:t>were</a:t>
            </a:r>
            <a:r>
              <a:rPr lang="es-ES" sz="1800" dirty="0">
                <a:effectLst/>
                <a:ea typeface="Calibri" panose="020F0502020204030204" pitchFamily="34" charset="0"/>
              </a:rPr>
              <a:t> favorable </a:t>
            </a:r>
            <a:r>
              <a:rPr lang="es-ES" sz="1800" dirty="0" err="1">
                <a:effectLst/>
                <a:ea typeface="Calibri" panose="020F0502020204030204" pitchFamily="34" charset="0"/>
              </a:rPr>
              <a:t>for</a:t>
            </a:r>
            <a:r>
              <a:rPr lang="es-ES" sz="1800" dirty="0">
                <a:effectLst/>
                <a:ea typeface="Calibri" panose="020F0502020204030204" pitchFamily="34" charset="0"/>
              </a:rPr>
              <a:t> </a:t>
            </a:r>
            <a:r>
              <a:rPr lang="es-ES" sz="1800" dirty="0" err="1">
                <a:effectLst/>
                <a:ea typeface="Calibri" panose="020F0502020204030204" pitchFamily="34" charset="0"/>
              </a:rPr>
              <a:t>the</a:t>
            </a:r>
            <a:r>
              <a:rPr lang="es-ES" sz="1800" dirty="0">
                <a:effectLst/>
                <a:ea typeface="Calibri" panose="020F0502020204030204" pitchFamily="34" charset="0"/>
              </a:rPr>
              <a:t> </a:t>
            </a:r>
            <a:r>
              <a:rPr lang="es-ES" sz="1800" dirty="0" err="1">
                <a:effectLst/>
                <a:ea typeface="Calibri" panose="020F0502020204030204" pitchFamily="34" charset="0"/>
              </a:rPr>
              <a:t>development</a:t>
            </a:r>
            <a:r>
              <a:rPr lang="es-ES" sz="1800" dirty="0">
                <a:effectLst/>
                <a:ea typeface="Calibri" panose="020F0502020204030204" pitchFamily="34" charset="0"/>
              </a:rPr>
              <a:t> </a:t>
            </a:r>
            <a:r>
              <a:rPr lang="es-ES" sz="1800" dirty="0" err="1">
                <a:effectLst/>
                <a:ea typeface="Calibri" panose="020F0502020204030204" pitchFamily="34" charset="0"/>
              </a:rPr>
              <a:t>of</a:t>
            </a:r>
            <a:r>
              <a:rPr lang="es-ES" sz="1800" dirty="0">
                <a:effectLst/>
                <a:ea typeface="Calibri" panose="020F0502020204030204" pitchFamily="34" charset="0"/>
              </a:rPr>
              <a:t> </a:t>
            </a:r>
            <a:r>
              <a:rPr lang="es-ES" sz="1800" dirty="0" err="1">
                <a:effectLst/>
                <a:ea typeface="Calibri" panose="020F0502020204030204" pitchFamily="34" charset="0"/>
              </a:rPr>
              <a:t>the</a:t>
            </a:r>
            <a:r>
              <a:rPr lang="es-ES" sz="1800" dirty="0">
                <a:effectLst/>
                <a:ea typeface="Calibri" panose="020F0502020204030204" pitchFamily="34" charset="0"/>
              </a:rPr>
              <a:t> </a:t>
            </a:r>
            <a:r>
              <a:rPr lang="es-ES" sz="1800" dirty="0" err="1">
                <a:effectLst/>
                <a:ea typeface="Calibri" panose="020F0502020204030204" pitchFamily="34" charset="0"/>
              </a:rPr>
              <a:t>pathogen</a:t>
            </a:r>
            <a:r>
              <a:rPr lang="es-ES" sz="1800" dirty="0">
                <a:effectLst/>
                <a:ea typeface="Calibri" panose="020F0502020204030204" pitchFamily="34" charset="0"/>
              </a:rPr>
              <a:t> </a:t>
            </a:r>
            <a:r>
              <a:rPr lang="es-ES" sz="1800" i="1" dirty="0" err="1">
                <a:effectLst/>
                <a:ea typeface="Calibri" panose="020F0502020204030204" pitchFamily="34" charset="0"/>
              </a:rPr>
              <a:t>Plasmopara</a:t>
            </a:r>
            <a:r>
              <a:rPr lang="es-ES" sz="1800" i="1" dirty="0">
                <a:effectLst/>
                <a:ea typeface="Calibri" panose="020F0502020204030204" pitchFamily="34" charset="0"/>
              </a:rPr>
              <a:t> </a:t>
            </a:r>
            <a:r>
              <a:rPr lang="es-ES" sz="1800" i="1" dirty="0" err="1">
                <a:effectLst/>
                <a:ea typeface="Calibri" panose="020F0502020204030204" pitchFamily="34" charset="0"/>
              </a:rPr>
              <a:t>viticola</a:t>
            </a:r>
            <a:r>
              <a:rPr lang="es-ES" sz="1800" dirty="0">
                <a:effectLst/>
                <a:ea typeface="Calibri" panose="020F0502020204030204" pitchFamily="34" charset="0"/>
              </a:rPr>
              <a:t>, </a:t>
            </a:r>
            <a:r>
              <a:rPr lang="es-ES" sz="1800" dirty="0" err="1">
                <a:effectLst/>
                <a:ea typeface="Calibri" panose="020F0502020204030204" pitchFamily="34" charset="0"/>
              </a:rPr>
              <a:t>including</a:t>
            </a:r>
            <a:r>
              <a:rPr lang="es-ES" sz="1800" dirty="0">
                <a:effectLst/>
                <a:ea typeface="Calibri" panose="020F0502020204030204" pitchFamily="34" charset="0"/>
              </a:rPr>
              <a:t> </a:t>
            </a:r>
            <a:r>
              <a:rPr lang="es-ES" sz="1800" dirty="0" err="1">
                <a:effectLst/>
                <a:ea typeface="Calibri" panose="020F0502020204030204" pitchFamily="34" charset="0"/>
              </a:rPr>
              <a:t>critical</a:t>
            </a:r>
            <a:r>
              <a:rPr lang="es-ES" sz="1800" dirty="0">
                <a:effectLst/>
                <a:ea typeface="Calibri" panose="020F0502020204030204" pitchFamily="34" charset="0"/>
              </a:rPr>
              <a:t> </a:t>
            </a:r>
            <a:r>
              <a:rPr lang="es-ES" sz="1800" dirty="0" err="1">
                <a:effectLst/>
                <a:ea typeface="Calibri" panose="020F0502020204030204" pitchFamily="34" charset="0"/>
              </a:rPr>
              <a:t>periods</a:t>
            </a:r>
            <a:r>
              <a:rPr lang="es-ES" sz="1800" dirty="0">
                <a:effectLst/>
                <a:ea typeface="Calibri" panose="020F0502020204030204" pitchFamily="34" charset="0"/>
              </a:rPr>
              <a:t> </a:t>
            </a:r>
            <a:r>
              <a:rPr lang="es-ES" sz="1800" dirty="0" err="1">
                <a:effectLst/>
                <a:ea typeface="Calibri" panose="020F0502020204030204" pitchFamily="34" charset="0"/>
              </a:rPr>
              <a:t>for</a:t>
            </a:r>
            <a:r>
              <a:rPr lang="es-ES" sz="1800" dirty="0">
                <a:effectLst/>
                <a:ea typeface="Calibri" panose="020F0502020204030204" pitchFamily="34" charset="0"/>
              </a:rPr>
              <a:t> </a:t>
            </a:r>
            <a:r>
              <a:rPr lang="es-ES" sz="1800" dirty="0" err="1">
                <a:effectLst/>
                <a:ea typeface="Calibri" panose="020F0502020204030204" pitchFamily="34" charset="0"/>
              </a:rPr>
              <a:t>managing</a:t>
            </a:r>
            <a:r>
              <a:rPr lang="es-ES" sz="1800" dirty="0">
                <a:effectLst/>
                <a:ea typeface="Calibri" panose="020F0502020204030204" pitchFamily="34" charset="0"/>
              </a:rPr>
              <a:t> </a:t>
            </a:r>
            <a:r>
              <a:rPr lang="es-ES" sz="1800" dirty="0" err="1">
                <a:effectLst/>
                <a:ea typeface="Calibri" panose="020F0502020204030204" pitchFamily="34" charset="0"/>
              </a:rPr>
              <a:t>this</a:t>
            </a:r>
            <a:r>
              <a:rPr lang="es-ES" sz="1800" dirty="0">
                <a:effectLst/>
                <a:ea typeface="Calibri" panose="020F0502020204030204" pitchFamily="34" charset="0"/>
              </a:rPr>
              <a:t> </a:t>
            </a:r>
            <a:r>
              <a:rPr lang="es-ES" sz="1800" dirty="0" err="1">
                <a:effectLst/>
                <a:ea typeface="Calibri" panose="020F0502020204030204" pitchFamily="34" charset="0"/>
              </a:rPr>
              <a:t>disease</a:t>
            </a:r>
            <a:r>
              <a:rPr lang="ro-RO" sz="1800" dirty="0">
                <a:effectLst/>
                <a:ea typeface="Calibri" panose="020F0502020204030204" pitchFamily="34" charset="0"/>
              </a:rPr>
              <a:t> (Figure 1)</a:t>
            </a:r>
            <a:r>
              <a:rPr lang="ro-RO" dirty="0">
                <a:ea typeface="Calibri" panose="020F0502020204030204" pitchFamily="34" charset="0"/>
              </a:rPr>
              <a:t>.</a:t>
            </a:r>
            <a:r>
              <a:rPr lang="en-US" sz="1800" dirty="0">
                <a:effectLst/>
                <a:ea typeface="Calibri" panose="020F0502020204030204" pitchFamily="34" charset="0"/>
              </a:rPr>
              <a:t> </a:t>
            </a:r>
            <a:endParaRPr lang="en-GB" dirty="0"/>
          </a:p>
        </p:txBody>
      </p:sp>
      <p:pic>
        <p:nvPicPr>
          <p:cNvPr id="21" name="Picture 20">
            <a:extLst>
              <a:ext uri="{FF2B5EF4-FFF2-40B4-BE49-F238E27FC236}">
                <a16:creationId xmlns:a16="http://schemas.microsoft.com/office/drawing/2014/main" id="{7B2ADB41-75F8-4AA9-8ED1-03269372D22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962" y="5029598"/>
            <a:ext cx="6199204" cy="2606616"/>
          </a:xfrm>
          <a:prstGeom prst="rect">
            <a:avLst/>
          </a:prstGeom>
          <a:noFill/>
        </p:spPr>
      </p:pic>
      <p:sp>
        <p:nvSpPr>
          <p:cNvPr id="23" name="TextBox 22">
            <a:extLst>
              <a:ext uri="{FF2B5EF4-FFF2-40B4-BE49-F238E27FC236}">
                <a16:creationId xmlns:a16="http://schemas.microsoft.com/office/drawing/2014/main" id="{6A46E2A1-3838-4530-BC09-91EACAA4B67C}"/>
              </a:ext>
            </a:extLst>
          </p:cNvPr>
          <p:cNvSpPr txBox="1"/>
          <p:nvPr/>
        </p:nvSpPr>
        <p:spPr>
          <a:xfrm>
            <a:off x="6420254" y="5007440"/>
            <a:ext cx="2548647" cy="2585323"/>
          </a:xfrm>
          <a:prstGeom prst="rect">
            <a:avLst/>
          </a:prstGeom>
          <a:noFill/>
        </p:spPr>
        <p:txBody>
          <a:bodyPr wrap="square">
            <a:spAutoFit/>
          </a:bodyPr>
          <a:lstStyle/>
          <a:p>
            <a:pPr algn="just"/>
            <a:r>
              <a:rPr lang="en-US" sz="1800" dirty="0">
                <a:effectLst/>
                <a:ea typeface="Calibri" panose="020F0502020204030204" pitchFamily="34" charset="0"/>
              </a:rPr>
              <a:t>In 2023, a total of 10 phytosanitary treatments with fungicides against downy mildew were applied in the experimental plots located at </a:t>
            </a:r>
            <a:r>
              <a:rPr lang="en-US" sz="1800" dirty="0" err="1">
                <a:effectLst/>
                <a:ea typeface="Calibri" panose="020F0502020204030204" pitchFamily="34" charset="0"/>
              </a:rPr>
              <a:t>Crăciunelu</a:t>
            </a:r>
            <a:r>
              <a:rPr lang="en-US" sz="1800" dirty="0">
                <a:effectLst/>
                <a:ea typeface="Calibri" panose="020F0502020204030204" pitchFamily="34" charset="0"/>
              </a:rPr>
              <a:t> de Jos </a:t>
            </a:r>
            <a:r>
              <a:rPr lang="ro-RO" dirty="0">
                <a:ea typeface="Calibri" panose="020F0502020204030204" pitchFamily="34" charset="0"/>
              </a:rPr>
              <a:t>accordinigly to</a:t>
            </a:r>
            <a:r>
              <a:rPr lang="en-US" sz="1800" dirty="0">
                <a:effectLst/>
                <a:ea typeface="Calibri" panose="020F0502020204030204" pitchFamily="34" charset="0"/>
              </a:rPr>
              <a:t> the scheme in Figure 1.</a:t>
            </a:r>
            <a:endParaRPr lang="en-GB" dirty="0"/>
          </a:p>
        </p:txBody>
      </p:sp>
      <p:sp>
        <p:nvSpPr>
          <p:cNvPr id="25" name="TextBox 24">
            <a:extLst>
              <a:ext uri="{FF2B5EF4-FFF2-40B4-BE49-F238E27FC236}">
                <a16:creationId xmlns:a16="http://schemas.microsoft.com/office/drawing/2014/main" id="{3635B9A9-0F44-48EF-9D74-C367C664B714}"/>
              </a:ext>
            </a:extLst>
          </p:cNvPr>
          <p:cNvSpPr txBox="1"/>
          <p:nvPr/>
        </p:nvSpPr>
        <p:spPr>
          <a:xfrm>
            <a:off x="165370" y="7499578"/>
            <a:ext cx="6381345" cy="523220"/>
          </a:xfrm>
          <a:prstGeom prst="rect">
            <a:avLst/>
          </a:prstGeom>
          <a:noFill/>
        </p:spPr>
        <p:txBody>
          <a:bodyPr wrap="square">
            <a:spAutoFit/>
          </a:bodyPr>
          <a:lstStyle/>
          <a:p>
            <a:pPr algn="ctr"/>
            <a:r>
              <a:rPr lang="en-GB" sz="1400" dirty="0"/>
              <a:t>Figure 1. The scheme of phytosanitary treatments applied in the experimental plots, the manifestation of downy mildew and climatic conditions - </a:t>
            </a:r>
            <a:r>
              <a:rPr lang="en-GB" sz="1400" dirty="0" err="1"/>
              <a:t>Crăciunelu</a:t>
            </a:r>
            <a:r>
              <a:rPr lang="en-GB" sz="1400" dirty="0"/>
              <a:t> de Jos 2023 </a:t>
            </a:r>
          </a:p>
        </p:txBody>
      </p:sp>
      <p:pic>
        <p:nvPicPr>
          <p:cNvPr id="26" name="Picture 25">
            <a:extLst>
              <a:ext uri="{FF2B5EF4-FFF2-40B4-BE49-F238E27FC236}">
                <a16:creationId xmlns:a16="http://schemas.microsoft.com/office/drawing/2014/main" id="{680F194C-B0FE-4FEE-A0FA-D186763B3321}"/>
              </a:ext>
            </a:extLst>
          </p:cNvPr>
          <p:cNvPicPr>
            <a:picLocks noChangeAspect="1"/>
          </p:cNvPicPr>
          <p:nvPr/>
        </p:nvPicPr>
        <p:blipFill>
          <a:blip r:embed="rId4"/>
          <a:stretch>
            <a:fillRect/>
          </a:stretch>
        </p:blipFill>
        <p:spPr>
          <a:xfrm>
            <a:off x="3634877" y="8742242"/>
            <a:ext cx="5245822" cy="3018491"/>
          </a:xfrm>
          <a:prstGeom prst="rect">
            <a:avLst/>
          </a:prstGeom>
        </p:spPr>
      </p:pic>
      <p:sp>
        <p:nvSpPr>
          <p:cNvPr id="28" name="TextBox 27">
            <a:extLst>
              <a:ext uri="{FF2B5EF4-FFF2-40B4-BE49-F238E27FC236}">
                <a16:creationId xmlns:a16="http://schemas.microsoft.com/office/drawing/2014/main" id="{8BE3477E-41EF-49C8-AB92-19D26B534F74}"/>
              </a:ext>
            </a:extLst>
          </p:cNvPr>
          <p:cNvSpPr txBox="1"/>
          <p:nvPr/>
        </p:nvSpPr>
        <p:spPr>
          <a:xfrm>
            <a:off x="263169" y="9278640"/>
            <a:ext cx="3180422" cy="2585323"/>
          </a:xfrm>
          <a:prstGeom prst="rect">
            <a:avLst/>
          </a:prstGeom>
          <a:noFill/>
        </p:spPr>
        <p:txBody>
          <a:bodyPr wrap="square">
            <a:spAutoFit/>
          </a:bodyPr>
          <a:lstStyle/>
          <a:p>
            <a:pPr algn="just"/>
            <a:r>
              <a:rPr lang="en-US" sz="1800" dirty="0">
                <a:solidFill>
                  <a:srgbClr val="1F1F1F"/>
                </a:solidFill>
                <a:effectLst/>
                <a:ea typeface="Calibri" panose="020F0502020204030204" pitchFamily="34" charset="0"/>
                <a:cs typeface="Calibri" panose="020F0502020204030204" pitchFamily="34" charset="0"/>
              </a:rPr>
              <a:t>It can be observed that across organs, regardless of variety, the highest F%</a:t>
            </a:r>
            <a:r>
              <a:rPr lang="ro-RO" sz="1800" dirty="0">
                <a:solidFill>
                  <a:srgbClr val="1F1F1F"/>
                </a:solidFill>
                <a:effectLst/>
                <a:ea typeface="Calibri" panose="020F0502020204030204" pitchFamily="34" charset="0"/>
                <a:cs typeface="Calibri" panose="020F0502020204030204" pitchFamily="34" charset="0"/>
              </a:rPr>
              <a:t> (frequency)</a:t>
            </a:r>
            <a:r>
              <a:rPr lang="en-US" sz="1800" dirty="0">
                <a:solidFill>
                  <a:srgbClr val="1F1F1F"/>
                </a:solidFill>
                <a:effectLst/>
                <a:ea typeface="Calibri" panose="020F0502020204030204" pitchFamily="34" charset="0"/>
                <a:cs typeface="Calibri" panose="020F0502020204030204" pitchFamily="34" charset="0"/>
              </a:rPr>
              <a:t> was on leaves. The highest frequency among the grapevine varieties, regardless of the organ, was in Sauvignon </a:t>
            </a:r>
            <a:r>
              <a:rPr lang="en-US" sz="1800" dirty="0" err="1">
                <a:solidFill>
                  <a:srgbClr val="1F1F1F"/>
                </a:solidFill>
                <a:effectLst/>
                <a:ea typeface="Calibri" panose="020F0502020204030204" pitchFamily="34" charset="0"/>
                <a:cs typeface="Calibri" panose="020F0502020204030204" pitchFamily="34" charset="0"/>
              </a:rPr>
              <a:t>blanc</a:t>
            </a:r>
            <a:r>
              <a:rPr lang="en-US" sz="1800" dirty="0">
                <a:solidFill>
                  <a:srgbClr val="1F1F1F"/>
                </a:solidFill>
                <a:effectLst/>
                <a:ea typeface="Calibri" panose="020F0502020204030204" pitchFamily="34" charset="0"/>
                <a:cs typeface="Calibri" panose="020F0502020204030204" pitchFamily="34" charset="0"/>
              </a:rPr>
              <a:t> and the lowest in Rhine Riesling</a:t>
            </a:r>
            <a:r>
              <a:rPr lang="ro-RO" dirty="0">
                <a:solidFill>
                  <a:srgbClr val="1F1F1F"/>
                </a:solidFill>
                <a:ea typeface="Calibri" panose="020F0502020204030204" pitchFamily="34" charset="0"/>
                <a:cs typeface="Calibri" panose="020F0502020204030204" pitchFamily="34" charset="0"/>
              </a:rPr>
              <a:t> </a:t>
            </a:r>
            <a:r>
              <a:rPr lang="ro-RO" sz="1800" dirty="0">
                <a:solidFill>
                  <a:srgbClr val="1F1F1F"/>
                </a:solidFill>
                <a:effectLst/>
                <a:ea typeface="Calibri" panose="020F0502020204030204" pitchFamily="34" charset="0"/>
                <a:cs typeface="Calibri" panose="020F0502020204030204" pitchFamily="34" charset="0"/>
              </a:rPr>
              <a:t>(Figure </a:t>
            </a:r>
            <a:r>
              <a:rPr lang="en-US" sz="1800" dirty="0">
                <a:solidFill>
                  <a:srgbClr val="1F1F1F"/>
                </a:solidFill>
                <a:effectLst/>
                <a:ea typeface="Calibri" panose="020F0502020204030204" pitchFamily="34" charset="0"/>
                <a:cs typeface="Calibri" panose="020F0502020204030204" pitchFamily="34" charset="0"/>
              </a:rPr>
              <a:t>2).</a:t>
            </a:r>
            <a:endParaRPr lang="en-GB" sz="1600" dirty="0">
              <a:effectLst/>
              <a:ea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5776D6E9-CC9C-4A47-B4DB-0C7FA0AFF77E}"/>
              </a:ext>
            </a:extLst>
          </p:cNvPr>
          <p:cNvSpPr txBox="1"/>
          <p:nvPr/>
        </p:nvSpPr>
        <p:spPr>
          <a:xfrm>
            <a:off x="3579780" y="11718762"/>
            <a:ext cx="5321030" cy="573298"/>
          </a:xfrm>
          <a:prstGeom prst="rect">
            <a:avLst/>
          </a:prstGeom>
          <a:noFill/>
        </p:spPr>
        <p:txBody>
          <a:bodyPr wrap="square">
            <a:spAutoFit/>
          </a:bodyPr>
          <a:lstStyle/>
          <a:p>
            <a:pPr indent="269875" algn="ctr">
              <a:lnSpc>
                <a:spcPct val="115000"/>
              </a:lnSpc>
              <a:spcAft>
                <a:spcPts val="1000"/>
              </a:spcAft>
            </a:pPr>
            <a:r>
              <a:rPr lang="en-US" sz="1400" dirty="0">
                <a:solidFill>
                  <a:srgbClr val="1F1F1F"/>
                </a:solidFill>
                <a:effectLst/>
                <a:ea typeface="Calibri" panose="020F0502020204030204" pitchFamily="34" charset="0"/>
                <a:cs typeface="Calibri" panose="020F0502020204030204" pitchFamily="34" charset="0"/>
              </a:rPr>
              <a:t>Figure 2. Graphical representation of the interactions effect of the cultivar and plant part on the downy mild</a:t>
            </a:r>
            <a:r>
              <a:rPr lang="ro-RO" sz="1400" dirty="0">
                <a:solidFill>
                  <a:srgbClr val="1F1F1F"/>
                </a:solidFill>
                <a:effectLst/>
                <a:ea typeface="Calibri" panose="020F0502020204030204" pitchFamily="34" charset="0"/>
                <a:cs typeface="Calibri" panose="020F0502020204030204" pitchFamily="34" charset="0"/>
              </a:rPr>
              <a:t>ew</a:t>
            </a:r>
            <a:r>
              <a:rPr lang="en-US" sz="1400" dirty="0">
                <a:solidFill>
                  <a:srgbClr val="1F1F1F"/>
                </a:solidFill>
                <a:effectLst/>
                <a:ea typeface="Calibri" panose="020F0502020204030204" pitchFamily="34" charset="0"/>
                <a:cs typeface="Calibri" panose="020F0502020204030204" pitchFamily="34" charset="0"/>
              </a:rPr>
              <a:t> attack </a:t>
            </a:r>
            <a:endParaRPr lang="en-GB" sz="1400" dirty="0">
              <a:effectLst/>
              <a:ea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B05D69A2-64D0-4B22-A322-90C3EC84ED16}"/>
              </a:ext>
            </a:extLst>
          </p:cNvPr>
          <p:cNvSpPr txBox="1"/>
          <p:nvPr/>
        </p:nvSpPr>
        <p:spPr>
          <a:xfrm>
            <a:off x="533400" y="2434636"/>
            <a:ext cx="8439150" cy="523220"/>
          </a:xfrm>
          <a:prstGeom prst="rect">
            <a:avLst/>
          </a:prstGeom>
          <a:noFill/>
        </p:spPr>
        <p:txBody>
          <a:bodyPr wrap="square">
            <a:spAutoFit/>
          </a:bodyPr>
          <a:lstStyle/>
          <a:p>
            <a:pPr algn="r"/>
            <a:r>
              <a:rPr lang="en-US" sz="1400" dirty="0">
                <a:effectLst/>
                <a:ea typeface="Calibri" panose="020F0502020204030204" pitchFamily="34" charset="0"/>
                <a:cs typeface="Calibri" panose="020F0502020204030204" pitchFamily="34" charset="0"/>
              </a:rPr>
              <a:t>COMȘA MARIA, TOMOIAGĂ LILIANA LUCIA, CHEDEA VERONICA SANDA, RĂCOARE HORIA SILVIU, SÎRBU ALEXANDRA DOINA, GIURCA IOANA SORINA, MUNTEAN DOINIȚA MARIA</a:t>
            </a:r>
            <a:r>
              <a:rPr lang="en-US" sz="1400" baseline="30000" dirty="0">
                <a:effectLst/>
                <a:latin typeface="Times New Roman" panose="02020603050405020304" pitchFamily="18" charset="0"/>
                <a:ea typeface="Calibri" panose="020F0502020204030204" pitchFamily="34" charset="0"/>
                <a:cs typeface="Calibri" panose="020F0502020204030204" pitchFamily="34" charset="0"/>
              </a:rPr>
              <a:t>*</a:t>
            </a:r>
            <a:r>
              <a:rPr lang="en-US" sz="1400" dirty="0">
                <a:effectLst/>
                <a:latin typeface="Times New Roman" panose="02020603050405020304" pitchFamily="18"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25983D09-7AA6-4570-BD41-8A9811B4C701}"/>
              </a:ext>
            </a:extLst>
          </p:cNvPr>
          <p:cNvSpPr txBox="1"/>
          <p:nvPr/>
        </p:nvSpPr>
        <p:spPr>
          <a:xfrm>
            <a:off x="243192" y="8077629"/>
            <a:ext cx="8735438" cy="1200329"/>
          </a:xfrm>
          <a:prstGeom prst="rect">
            <a:avLst/>
          </a:prstGeom>
          <a:noFill/>
        </p:spPr>
        <p:txBody>
          <a:bodyPr wrap="square">
            <a:spAutoFit/>
          </a:bodyPr>
          <a:lstStyle/>
          <a:p>
            <a:pPr algn="just"/>
            <a:r>
              <a:rPr lang="ro-RO" kern="100" dirty="0">
                <a:ea typeface="NSimSun" panose="02010609030101010101" pitchFamily="49" charset="-122"/>
                <a:cs typeface="Arial" panose="020B0604020202020204" pitchFamily="34" charset="0"/>
              </a:rPr>
              <a:t>The highest a</a:t>
            </a:r>
            <a:r>
              <a:rPr lang="ro-RO" sz="1800" kern="100" dirty="0">
                <a:effectLst/>
                <a:ea typeface="NSimSun" panose="02010609030101010101" pitchFamily="49" charset="-122"/>
                <a:cs typeface="Arial" panose="020B0604020202020204" pitchFamily="34" charset="0"/>
              </a:rPr>
              <a:t>ttack degree (AD%) on grapes was recorded in Sauvignon blanc (36.43 %), with a significantly difference compared to all other varieties. The lowest AD% on grapes was recorded for the Blasius variety </a:t>
            </a:r>
          </a:p>
          <a:p>
            <a:pPr algn="just"/>
            <a:r>
              <a:rPr lang="ro-RO" sz="1800" kern="100" dirty="0">
                <a:effectLst/>
                <a:ea typeface="NSimSun" panose="02010609030101010101" pitchFamily="49" charset="-122"/>
                <a:cs typeface="Arial" panose="020B0604020202020204" pitchFamily="34" charset="0"/>
              </a:rPr>
              <a:t>(0.1%), followed by Amurg (0.11%). </a:t>
            </a:r>
            <a:endParaRPr lang="en-GB" sz="1800" kern="100" dirty="0">
              <a:effectLst/>
              <a:ea typeface="NSimSun" panose="02010609030101010101" pitchFamily="49" charset="-122"/>
              <a:cs typeface="Arial" panose="020B0604020202020204" pitchFamily="34" charset="0"/>
            </a:endParaRPr>
          </a:p>
        </p:txBody>
      </p:sp>
      <p:pic>
        <p:nvPicPr>
          <p:cNvPr id="16" name="Picture 15">
            <a:extLst>
              <a:ext uri="{FF2B5EF4-FFF2-40B4-BE49-F238E27FC236}">
                <a16:creationId xmlns:a16="http://schemas.microsoft.com/office/drawing/2014/main" id="{C8D282AA-E10D-4686-B998-408BD433A9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47502" y="425382"/>
            <a:ext cx="975401" cy="975401"/>
          </a:xfrm>
          <a:prstGeom prst="rect">
            <a:avLst/>
          </a:prstGeom>
        </p:spPr>
      </p:pic>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617</TotalTime>
  <Words>477</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NSimSun</vt:lpstr>
      <vt:lpstr>Arial</vt:lpstr>
      <vt:lpstr>Calibri</vt:lpstr>
      <vt:lpstr>Calibri Light</vt:lpstr>
      <vt:lpstr>Times New Roman</vt:lpstr>
      <vt:lpstr>Wingdings</vt:lpstr>
      <vt:lpstr>Office Theme</vt:lpstr>
      <vt:lpstr>DOWNY MILDEW (PLASMOPARA VITICOLA) ATTACK IN THE GRAPEVINE PLANTATIONS OF SCDVV BLAJ IN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28</cp:revision>
  <dcterms:created xsi:type="dcterms:W3CDTF">2024-02-27T07:52:51Z</dcterms:created>
  <dcterms:modified xsi:type="dcterms:W3CDTF">2024-05-16T01:58:57Z</dcterms:modified>
</cp:coreProperties>
</file>