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80513" cy="151923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2" d="100"/>
          <a:sy n="52" d="100"/>
        </p:scale>
        <p:origin x="330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539" y="2486346"/>
            <a:ext cx="7803436" cy="5289197"/>
          </a:xfrm>
        </p:spPr>
        <p:txBody>
          <a:bodyPr anchor="b"/>
          <a:lstStyle>
            <a:lvl1pPr algn="ctr">
              <a:defRPr sz="60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7564" y="7979515"/>
            <a:ext cx="6885385" cy="3667973"/>
          </a:xfrm>
        </p:spPr>
        <p:txBody>
          <a:bodyPr/>
          <a:lstStyle>
            <a:lvl1pPr marL="0" indent="0" algn="ctr">
              <a:buNone/>
              <a:defRPr sz="2410"/>
            </a:lvl1pPr>
            <a:lvl2pPr marL="459029" indent="0" algn="ctr">
              <a:buNone/>
              <a:defRPr sz="2008"/>
            </a:lvl2pPr>
            <a:lvl3pPr marL="918058" indent="0" algn="ctr">
              <a:buNone/>
              <a:defRPr sz="1807"/>
            </a:lvl3pPr>
            <a:lvl4pPr marL="1377086" indent="0" algn="ctr">
              <a:buNone/>
              <a:defRPr sz="1606"/>
            </a:lvl4pPr>
            <a:lvl5pPr marL="1836115" indent="0" algn="ctr">
              <a:buNone/>
              <a:defRPr sz="1606"/>
            </a:lvl5pPr>
            <a:lvl6pPr marL="2295144" indent="0" algn="ctr">
              <a:buNone/>
              <a:defRPr sz="1606"/>
            </a:lvl6pPr>
            <a:lvl7pPr marL="2754173" indent="0" algn="ctr">
              <a:buNone/>
              <a:defRPr sz="1606"/>
            </a:lvl7pPr>
            <a:lvl8pPr marL="3213202" indent="0" algn="ctr">
              <a:buNone/>
              <a:defRPr sz="1606"/>
            </a:lvl8pPr>
            <a:lvl9pPr marL="3672230" indent="0" algn="ctr">
              <a:buNone/>
              <a:defRPr sz="160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94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4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9805" y="808853"/>
            <a:ext cx="1979548" cy="128748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161" y="808853"/>
            <a:ext cx="5823888" cy="1287483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99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3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379" y="3787548"/>
            <a:ext cx="7918192" cy="6319605"/>
          </a:xfrm>
        </p:spPr>
        <p:txBody>
          <a:bodyPr anchor="b"/>
          <a:lstStyle>
            <a:lvl1pPr>
              <a:defRPr sz="60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6379" y="10166939"/>
            <a:ext cx="7918192" cy="3323331"/>
          </a:xfrm>
        </p:spPr>
        <p:txBody>
          <a:bodyPr/>
          <a:lstStyle>
            <a:lvl1pPr marL="0" indent="0">
              <a:buNone/>
              <a:defRPr sz="2410">
                <a:solidFill>
                  <a:schemeClr val="tx1"/>
                </a:solidFill>
              </a:defRPr>
            </a:lvl1pPr>
            <a:lvl2pPr marL="459029" indent="0">
              <a:buNone/>
              <a:defRPr sz="2008">
                <a:solidFill>
                  <a:schemeClr val="tx1">
                    <a:tint val="75000"/>
                  </a:schemeClr>
                </a:solidFill>
              </a:defRPr>
            </a:lvl2pPr>
            <a:lvl3pPr marL="918058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3pPr>
            <a:lvl4pPr marL="1377086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4pPr>
            <a:lvl5pPr marL="183611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5pPr>
            <a:lvl6pPr marL="2295144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6pPr>
            <a:lvl7pPr marL="2754173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7pPr>
            <a:lvl8pPr marL="321320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8pPr>
            <a:lvl9pPr marL="3672230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160" y="4044267"/>
            <a:ext cx="3901718" cy="9639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7635" y="4044267"/>
            <a:ext cx="3901718" cy="9639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3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356" y="808857"/>
            <a:ext cx="7918192" cy="29364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57" y="3724243"/>
            <a:ext cx="3883787" cy="1825194"/>
          </a:xfrm>
        </p:spPr>
        <p:txBody>
          <a:bodyPr anchor="b"/>
          <a:lstStyle>
            <a:lvl1pPr marL="0" indent="0">
              <a:buNone/>
              <a:defRPr sz="2410" b="1"/>
            </a:lvl1pPr>
            <a:lvl2pPr marL="459029" indent="0">
              <a:buNone/>
              <a:defRPr sz="2008" b="1"/>
            </a:lvl2pPr>
            <a:lvl3pPr marL="918058" indent="0">
              <a:buNone/>
              <a:defRPr sz="1807" b="1"/>
            </a:lvl3pPr>
            <a:lvl4pPr marL="1377086" indent="0">
              <a:buNone/>
              <a:defRPr sz="1606" b="1"/>
            </a:lvl4pPr>
            <a:lvl5pPr marL="1836115" indent="0">
              <a:buNone/>
              <a:defRPr sz="1606" b="1"/>
            </a:lvl5pPr>
            <a:lvl6pPr marL="2295144" indent="0">
              <a:buNone/>
              <a:defRPr sz="1606" b="1"/>
            </a:lvl6pPr>
            <a:lvl7pPr marL="2754173" indent="0">
              <a:buNone/>
              <a:defRPr sz="1606" b="1"/>
            </a:lvl7pPr>
            <a:lvl8pPr marL="3213202" indent="0">
              <a:buNone/>
              <a:defRPr sz="1606" b="1"/>
            </a:lvl8pPr>
            <a:lvl9pPr marL="3672230" indent="0">
              <a:buNone/>
              <a:defRPr sz="160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57" y="5549437"/>
            <a:ext cx="3883787" cy="81623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635" y="3724243"/>
            <a:ext cx="3902914" cy="1825194"/>
          </a:xfrm>
        </p:spPr>
        <p:txBody>
          <a:bodyPr anchor="b"/>
          <a:lstStyle>
            <a:lvl1pPr marL="0" indent="0">
              <a:buNone/>
              <a:defRPr sz="2410" b="1"/>
            </a:lvl1pPr>
            <a:lvl2pPr marL="459029" indent="0">
              <a:buNone/>
              <a:defRPr sz="2008" b="1"/>
            </a:lvl2pPr>
            <a:lvl3pPr marL="918058" indent="0">
              <a:buNone/>
              <a:defRPr sz="1807" b="1"/>
            </a:lvl3pPr>
            <a:lvl4pPr marL="1377086" indent="0">
              <a:buNone/>
              <a:defRPr sz="1606" b="1"/>
            </a:lvl4pPr>
            <a:lvl5pPr marL="1836115" indent="0">
              <a:buNone/>
              <a:defRPr sz="1606" b="1"/>
            </a:lvl5pPr>
            <a:lvl6pPr marL="2295144" indent="0">
              <a:buNone/>
              <a:defRPr sz="1606" b="1"/>
            </a:lvl6pPr>
            <a:lvl7pPr marL="2754173" indent="0">
              <a:buNone/>
              <a:defRPr sz="1606" b="1"/>
            </a:lvl7pPr>
            <a:lvl8pPr marL="3213202" indent="0">
              <a:buNone/>
              <a:defRPr sz="1606" b="1"/>
            </a:lvl8pPr>
            <a:lvl9pPr marL="3672230" indent="0">
              <a:buNone/>
              <a:defRPr sz="160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7635" y="5549437"/>
            <a:ext cx="3902914" cy="81623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0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16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356" y="1012825"/>
            <a:ext cx="2960954" cy="3544888"/>
          </a:xfrm>
        </p:spPr>
        <p:txBody>
          <a:bodyPr anchor="b"/>
          <a:lstStyle>
            <a:lvl1pPr>
              <a:defRPr sz="32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2914" y="2187424"/>
            <a:ext cx="4647635" cy="10796433"/>
          </a:xfrm>
        </p:spPr>
        <p:txBody>
          <a:bodyPr/>
          <a:lstStyle>
            <a:lvl1pPr>
              <a:defRPr sz="3213"/>
            </a:lvl1pPr>
            <a:lvl2pPr>
              <a:defRPr sz="2811"/>
            </a:lvl2pPr>
            <a:lvl3pPr>
              <a:defRPr sz="2410"/>
            </a:lvl3pPr>
            <a:lvl4pPr>
              <a:defRPr sz="2008"/>
            </a:lvl4pPr>
            <a:lvl5pPr>
              <a:defRPr sz="2008"/>
            </a:lvl5pPr>
            <a:lvl6pPr>
              <a:defRPr sz="2008"/>
            </a:lvl6pPr>
            <a:lvl7pPr>
              <a:defRPr sz="2008"/>
            </a:lvl7pPr>
            <a:lvl8pPr>
              <a:defRPr sz="2008"/>
            </a:lvl8pPr>
            <a:lvl9pPr>
              <a:defRPr sz="200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2356" y="4557713"/>
            <a:ext cx="2960954" cy="8443726"/>
          </a:xfrm>
        </p:spPr>
        <p:txBody>
          <a:bodyPr/>
          <a:lstStyle>
            <a:lvl1pPr marL="0" indent="0">
              <a:buNone/>
              <a:defRPr sz="1606"/>
            </a:lvl1pPr>
            <a:lvl2pPr marL="459029" indent="0">
              <a:buNone/>
              <a:defRPr sz="1406"/>
            </a:lvl2pPr>
            <a:lvl3pPr marL="918058" indent="0">
              <a:buNone/>
              <a:defRPr sz="1205"/>
            </a:lvl3pPr>
            <a:lvl4pPr marL="1377086" indent="0">
              <a:buNone/>
              <a:defRPr sz="1004"/>
            </a:lvl4pPr>
            <a:lvl5pPr marL="1836115" indent="0">
              <a:buNone/>
              <a:defRPr sz="1004"/>
            </a:lvl5pPr>
            <a:lvl6pPr marL="2295144" indent="0">
              <a:buNone/>
              <a:defRPr sz="1004"/>
            </a:lvl6pPr>
            <a:lvl7pPr marL="2754173" indent="0">
              <a:buNone/>
              <a:defRPr sz="1004"/>
            </a:lvl7pPr>
            <a:lvl8pPr marL="3213202" indent="0">
              <a:buNone/>
              <a:defRPr sz="1004"/>
            </a:lvl8pPr>
            <a:lvl9pPr marL="3672230" indent="0">
              <a:buNone/>
              <a:defRPr sz="100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2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356" y="1012825"/>
            <a:ext cx="2960954" cy="3544888"/>
          </a:xfrm>
        </p:spPr>
        <p:txBody>
          <a:bodyPr anchor="b"/>
          <a:lstStyle>
            <a:lvl1pPr>
              <a:defRPr sz="32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02914" y="2187424"/>
            <a:ext cx="4647635" cy="10796433"/>
          </a:xfrm>
        </p:spPr>
        <p:txBody>
          <a:bodyPr anchor="t"/>
          <a:lstStyle>
            <a:lvl1pPr marL="0" indent="0">
              <a:buNone/>
              <a:defRPr sz="3213"/>
            </a:lvl1pPr>
            <a:lvl2pPr marL="459029" indent="0">
              <a:buNone/>
              <a:defRPr sz="2811"/>
            </a:lvl2pPr>
            <a:lvl3pPr marL="918058" indent="0">
              <a:buNone/>
              <a:defRPr sz="2410"/>
            </a:lvl3pPr>
            <a:lvl4pPr marL="1377086" indent="0">
              <a:buNone/>
              <a:defRPr sz="2008"/>
            </a:lvl4pPr>
            <a:lvl5pPr marL="1836115" indent="0">
              <a:buNone/>
              <a:defRPr sz="2008"/>
            </a:lvl5pPr>
            <a:lvl6pPr marL="2295144" indent="0">
              <a:buNone/>
              <a:defRPr sz="2008"/>
            </a:lvl6pPr>
            <a:lvl7pPr marL="2754173" indent="0">
              <a:buNone/>
              <a:defRPr sz="2008"/>
            </a:lvl7pPr>
            <a:lvl8pPr marL="3213202" indent="0">
              <a:buNone/>
              <a:defRPr sz="2008"/>
            </a:lvl8pPr>
            <a:lvl9pPr marL="3672230" indent="0">
              <a:buNone/>
              <a:defRPr sz="200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2356" y="4557713"/>
            <a:ext cx="2960954" cy="8443726"/>
          </a:xfrm>
        </p:spPr>
        <p:txBody>
          <a:bodyPr/>
          <a:lstStyle>
            <a:lvl1pPr marL="0" indent="0">
              <a:buNone/>
              <a:defRPr sz="1606"/>
            </a:lvl1pPr>
            <a:lvl2pPr marL="459029" indent="0">
              <a:buNone/>
              <a:defRPr sz="1406"/>
            </a:lvl2pPr>
            <a:lvl3pPr marL="918058" indent="0">
              <a:buNone/>
              <a:defRPr sz="1205"/>
            </a:lvl3pPr>
            <a:lvl4pPr marL="1377086" indent="0">
              <a:buNone/>
              <a:defRPr sz="1004"/>
            </a:lvl4pPr>
            <a:lvl5pPr marL="1836115" indent="0">
              <a:buNone/>
              <a:defRPr sz="1004"/>
            </a:lvl5pPr>
            <a:lvl6pPr marL="2295144" indent="0">
              <a:buNone/>
              <a:defRPr sz="1004"/>
            </a:lvl6pPr>
            <a:lvl7pPr marL="2754173" indent="0">
              <a:buNone/>
              <a:defRPr sz="1004"/>
            </a:lvl7pPr>
            <a:lvl8pPr marL="3213202" indent="0">
              <a:buNone/>
              <a:defRPr sz="1004"/>
            </a:lvl8pPr>
            <a:lvl9pPr marL="3672230" indent="0">
              <a:buNone/>
              <a:defRPr sz="100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1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1161" y="808857"/>
            <a:ext cx="7918192" cy="2936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161" y="4044267"/>
            <a:ext cx="7918192" cy="9639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1160" y="14081084"/>
            <a:ext cx="2065615" cy="8088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A2A3C-5716-4556-9FE0-DD4B3B8C964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1045" y="14081084"/>
            <a:ext cx="3098423" cy="8088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83738" y="14081084"/>
            <a:ext cx="2065615" cy="8088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FE68C-F196-41E9-9474-EAD774B9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1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8058" rtl="0" eaLnBrk="1" latinLnBrk="0" hangingPunct="1">
        <a:lnSpc>
          <a:spcPct val="90000"/>
        </a:lnSpc>
        <a:spcBef>
          <a:spcPct val="0"/>
        </a:spcBef>
        <a:buNone/>
        <a:defRPr sz="4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9514" indent="-229514" algn="l" defTabSz="918058" rtl="0" eaLnBrk="1" latinLnBrk="0" hangingPunct="1">
        <a:lnSpc>
          <a:spcPct val="90000"/>
        </a:lnSpc>
        <a:spcBef>
          <a:spcPts val="1004"/>
        </a:spcBef>
        <a:buFont typeface="Arial" panose="020B0604020202020204" pitchFamily="34" charset="0"/>
        <a:buChar char="•"/>
        <a:defRPr sz="2811" kern="1200">
          <a:solidFill>
            <a:schemeClr val="tx1"/>
          </a:solidFill>
          <a:latin typeface="+mn-lt"/>
          <a:ea typeface="+mn-ea"/>
          <a:cs typeface="+mn-cs"/>
        </a:defRPr>
      </a:lvl1pPr>
      <a:lvl2pPr marL="688543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410" kern="1200">
          <a:solidFill>
            <a:schemeClr val="tx1"/>
          </a:solidFill>
          <a:latin typeface="+mn-lt"/>
          <a:ea typeface="+mn-ea"/>
          <a:cs typeface="+mn-cs"/>
        </a:defRPr>
      </a:lvl2pPr>
      <a:lvl3pPr marL="1147572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+mn-lt"/>
          <a:ea typeface="+mn-ea"/>
          <a:cs typeface="+mn-cs"/>
        </a:defRPr>
      </a:lvl3pPr>
      <a:lvl4pPr marL="1606601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2065630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524658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983687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442716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901745" indent="-229514" algn="l" defTabSz="918058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9029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8058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7086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6115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5144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4173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3202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2230" algn="l" defTabSz="918058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401" y="2046637"/>
            <a:ext cx="8147710" cy="1880080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Etape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dezvoltarea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cercetarilor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domeniul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viticulturii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vinificatiei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Valea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Calugareasca</a:t>
            </a:r>
            <a: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(1950-1967)</a:t>
            </a:r>
            <a:br>
              <a:rPr lang="en-US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Marian ION, Elena BRINDUSE, Irina Georgiana BALANESCU, Cristian BURLACU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51" y="140268"/>
            <a:ext cx="1417690" cy="1834013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13051" y="1974281"/>
            <a:ext cx="8640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9384" y="288742"/>
            <a:ext cx="6885385" cy="817013"/>
          </a:xfrm>
        </p:spPr>
        <p:txBody>
          <a:bodyPr>
            <a:noAutofit/>
          </a:bodyPr>
          <a:lstStyle/>
          <a:p>
            <a:r>
              <a:rPr lang="ro-RO" sz="2400" b="1" dirty="0"/>
              <a:t>ACADEMIA DE ȘTIINȚE AGRICOLE ȘI SILVICE </a:t>
            </a:r>
            <a:endParaRPr lang="en-US" sz="2400" b="1" dirty="0"/>
          </a:p>
          <a:p>
            <a:r>
              <a:rPr lang="ro-RO" sz="2400" b="1" dirty="0"/>
              <a:t>“</a:t>
            </a:r>
            <a:r>
              <a:rPr lang="ro-RO" sz="2400" b="1" i="1" dirty="0"/>
              <a:t>GHEORGHE IONESCU ȘIȘEȘTI</a:t>
            </a:r>
            <a:r>
              <a:rPr lang="en-US" sz="2400" b="1" dirty="0"/>
              <a:t>”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49383" y="1210806"/>
            <a:ext cx="6885385" cy="7634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8058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None/>
              <a:defRPr sz="24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9029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58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7086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6115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5144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54173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13202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72230" indent="0" algn="ctr" defTabSz="918058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="1" dirty="0">
                <a:solidFill>
                  <a:srgbClr val="FF0000"/>
                </a:solidFill>
              </a:rPr>
              <a:t>INSTITUTUL DE CERCETARE – DEZVOLTARE PENTRU VITICULTUR</a:t>
            </a:r>
            <a:r>
              <a:rPr lang="en-US" sz="22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Ã</a:t>
            </a:r>
            <a:r>
              <a:rPr lang="en-US" sz="2200" b="1" dirty="0">
                <a:solidFill>
                  <a:srgbClr val="FF0000"/>
                </a:solidFill>
              </a:rPr>
              <a:t> SI VINIFICA</a:t>
            </a:r>
            <a:r>
              <a:rPr lang="ro-RO" sz="2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Ţ</a:t>
            </a:r>
            <a:r>
              <a:rPr lang="en-US" sz="2200" b="1" dirty="0">
                <a:solidFill>
                  <a:srgbClr val="FF0000"/>
                </a:solidFill>
              </a:rPr>
              <a:t>IE VALEA C</a:t>
            </a:r>
            <a:r>
              <a:rPr lang="en-US" sz="22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Ã</a:t>
            </a:r>
            <a:r>
              <a:rPr lang="en-US" sz="2200" b="1" dirty="0">
                <a:solidFill>
                  <a:srgbClr val="FF0000"/>
                </a:solidFill>
              </a:rPr>
              <a:t>LUG</a:t>
            </a:r>
            <a:r>
              <a:rPr lang="en-US" sz="22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Ã</a:t>
            </a:r>
            <a:r>
              <a:rPr lang="en-US" sz="2200" b="1" dirty="0">
                <a:solidFill>
                  <a:srgbClr val="FF0000"/>
                </a:solidFill>
              </a:rPr>
              <a:t>REASC</a:t>
            </a:r>
            <a:r>
              <a:rPr lang="en-US" sz="2200" b="1" kern="1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Ã</a:t>
            </a:r>
          </a:p>
          <a:p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93688" y="4052840"/>
            <a:ext cx="8559363" cy="30584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805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2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REZUMAT</a:t>
            </a:r>
          </a:p>
          <a:p>
            <a:pPr algn="just">
              <a:spcBef>
                <a:spcPts val="0"/>
              </a:spcBef>
            </a:pP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Lucrarea prezintă o trecere în revistă a activităţilor de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realizare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infrastructurii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Statiun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Experimental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Viticol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Valea Călugărească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doua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etape</a:t>
            </a:r>
            <a:r>
              <a:rPr lang="en-US" sz="1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înfiinţarea acesteia în anul 1950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1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1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 anul 19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sub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coordonarea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ICAR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în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1958-1967 sub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coordonarea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ICHV.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 fost realizate investiţii majore, constand in: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laboratoare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plantaţii experimentale noi, pepiniera,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combinat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vinificaţie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care au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permis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efectuarea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cercetari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varf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obţinerea</a:t>
            </a:r>
            <a:r>
              <a:rPr lang="en-US" sz="1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deosebite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Rezultatele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stiintifice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caracter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practic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stat la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recomandãrilor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producţie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Actiunile de promovare a produselor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obtinute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cercetare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prin participarea la concursuri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expozitii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 degustari efectuate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au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contribuit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cresterea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vizibilităţii staţiunii. </a:t>
            </a:r>
            <a:r>
              <a:rPr lang="en-US" sz="1400" b="1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400" b="1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rezultatele</a:t>
            </a:r>
            <a:r>
              <a:rPr lang="en-US" sz="1400" b="1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teoretice</a:t>
            </a:r>
            <a:r>
              <a:rPr lang="en-US" sz="1400" b="1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b="1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practice </a:t>
            </a:r>
            <a:r>
              <a:rPr lang="en-US" sz="1400" b="1" i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obtinute</a:t>
            </a:r>
            <a:r>
              <a:rPr lang="en-US" sz="1400" b="1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statiunea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avut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contributie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importantã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modernizarea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viticulturii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vinificatiei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podgoria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Dealu</a:t>
            </a:r>
            <a:r>
              <a:rPr lang="en-US" sz="14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Mare. </a:t>
            </a:r>
            <a:endParaRPr lang="en-US" sz="1400" b="1" i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27326" y="14484489"/>
            <a:ext cx="8640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604481" y="14484489"/>
            <a:ext cx="58571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CONFERINTA ANIVERSARA ICAR</a:t>
            </a:r>
            <a:r>
              <a:rPr lang="ro-RO" sz="2000" b="1" dirty="0"/>
              <a:t> ed. III</a:t>
            </a:r>
            <a:endParaRPr lang="en-US" sz="2000" b="1" dirty="0"/>
          </a:p>
          <a:p>
            <a:pPr algn="ctr"/>
            <a:r>
              <a:rPr lang="en-US" sz="2000" b="1" dirty="0" err="1"/>
              <a:t>Bucuresti</a:t>
            </a:r>
            <a:r>
              <a:rPr lang="en-US" sz="2000" b="1" dirty="0"/>
              <a:t>, 30 </a:t>
            </a:r>
            <a:r>
              <a:rPr lang="en-US" sz="2000" b="1" dirty="0" err="1"/>
              <a:t>mai</a:t>
            </a:r>
            <a:r>
              <a:rPr lang="en-US" sz="2000" b="1" dirty="0"/>
              <a:t> 2024</a:t>
            </a:r>
          </a:p>
        </p:txBody>
      </p:sp>
      <p:sp>
        <p:nvSpPr>
          <p:cNvPr id="5" name="Rectangle 4"/>
          <p:cNvSpPr/>
          <p:nvPr/>
        </p:nvSpPr>
        <p:spPr>
          <a:xfrm>
            <a:off x="394131" y="7270740"/>
            <a:ext cx="2310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REZULTATE ȘI DISCUȚII</a:t>
            </a:r>
            <a:endParaRPr lang="en-US" sz="20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299A1E-1E38-51EF-A3AB-00CEE688387E}"/>
              </a:ext>
            </a:extLst>
          </p:cNvPr>
          <p:cNvSpPr txBox="1"/>
          <p:nvPr/>
        </p:nvSpPr>
        <p:spPr>
          <a:xfrm>
            <a:off x="293688" y="7708572"/>
            <a:ext cx="4234266" cy="67095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marL="0" marR="0" algn="just">
              <a:spcAft>
                <a:spcPts val="600"/>
              </a:spcAft>
            </a:pPr>
            <a:r>
              <a:rPr lang="en-US" sz="1600" b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PERIOADA 1950-1957</a:t>
            </a:r>
          </a:p>
          <a:p>
            <a:pPr marL="0" marR="0" algn="just">
              <a:spcAft>
                <a:spcPts val="600"/>
              </a:spcAft>
            </a:pPr>
            <a:r>
              <a:rPr lang="it-IT" sz="1600" b="1" dirty="0">
                <a:effectLst/>
                <a:ea typeface="Times New Roman" panose="02020603050405020304" pitchFamily="18" charset="0"/>
              </a:rPr>
              <a:t>Constituirea patrimoniului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sz="1600" dirty="0">
                <a:ea typeface="Times New Roman" panose="02020603050405020304" pitchFamily="18" charset="0"/>
              </a:rPr>
              <a:t>1</a:t>
            </a:r>
            <a:r>
              <a:rPr lang="it-IT" sz="1600" dirty="0">
                <a:effectLst/>
                <a:ea typeface="Times New Roman" panose="02020603050405020304" pitchFamily="18" charset="0"/>
              </a:rPr>
              <a:t>47 ha, dc: </a:t>
            </a:r>
            <a:r>
              <a:rPr lang="fr-FR" sz="1600" dirty="0">
                <a:ea typeface="Times New Roman" panose="02020603050405020304" pitchFamily="18" charset="0"/>
              </a:rPr>
              <a:t>17,5 ha, </a:t>
            </a:r>
            <a:r>
              <a:rPr lang="fr-FR" sz="1600" dirty="0" err="1">
                <a:ea typeface="Times New Roman" panose="02020603050405020304" pitchFamily="18" charset="0"/>
              </a:rPr>
              <a:t>a</a:t>
            </a:r>
            <a:r>
              <a:rPr lang="fr-FR" sz="1600" dirty="0" err="1">
                <a:effectLst/>
                <a:ea typeface="Times New Roman" panose="02020603050405020304" pitchFamily="18" charset="0"/>
              </a:rPr>
              <a:t>menajate</a:t>
            </a:r>
            <a:r>
              <a:rPr lang="fr-FR" sz="16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1600" dirty="0" err="1">
                <a:effectLst/>
                <a:ea typeface="Times New Roman" panose="02020603050405020304" pitchFamily="18" charset="0"/>
              </a:rPr>
              <a:t>antierozional</a:t>
            </a:r>
            <a:r>
              <a:rPr lang="fr-FR" sz="1600" dirty="0">
                <a:effectLst/>
                <a:ea typeface="Times New Roman" panose="02020603050405020304" pitchFamily="18" charset="0"/>
              </a:rPr>
              <a:t>;</a:t>
            </a:r>
            <a:endParaRPr lang="it-IT" sz="16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colecţie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ampelograficã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(&gt;300 </a:t>
            </a: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soiuri</a:t>
            </a:r>
            <a:r>
              <a:rPr lang="en-US" sz="16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0" marR="0" algn="just"/>
            <a:endParaRPr lang="en-US" sz="8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Aft>
                <a:spcPts val="600"/>
              </a:spcAft>
            </a:pPr>
            <a:r>
              <a:rPr lang="en-US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Rezultate</a:t>
            </a:r>
            <a:r>
              <a:rPr lang="en-US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obtinute</a:t>
            </a:r>
            <a:endParaRPr lang="en-US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en-US" sz="16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studiul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comportarii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150 de </a:t>
            </a:r>
            <a:r>
              <a:rPr lang="en-US" sz="16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soiuri</a:t>
            </a:r>
            <a:endParaRPr lang="en-US" sz="16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algn="just"/>
            <a:r>
              <a:rPr lang="en-US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400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Gh</a:t>
            </a:r>
            <a:r>
              <a:rPr lang="en-US" sz="14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Constantinescu </a:t>
            </a:r>
            <a:r>
              <a:rPr lang="en-US" sz="1400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4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col., 1970</a:t>
            </a:r>
            <a:r>
              <a:rPr lang="en-US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en-US" sz="1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fectua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rea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 lucrări de hibridare sexuată, </a:t>
            </a:r>
            <a:r>
              <a:rPr lang="ro-RO" sz="1600" kern="50" dirty="0">
                <a:ea typeface="Liberation Sans"/>
                <a:cs typeface="Calibri" panose="020F0502020204030204" pitchFamily="34" charset="0"/>
              </a:rPr>
              <a:t>obţin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du-se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peste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 4000 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puieţi hibrizi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;</a:t>
            </a: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a typeface="Times New Roman" panose="02020603050405020304" pitchFamily="18" charset="0"/>
              </a:rPr>
              <a:t>s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tudiul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influenţei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incarcaturii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de rod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asupra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producţiei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de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struguri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ea typeface="Times New Roman" panose="02020603050405020304" pitchFamily="18" charset="0"/>
              </a:rPr>
              <a:t>Stabilirea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influentei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fertilizarii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extraradiculare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asupra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recoltei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de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struguri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;</a:t>
            </a: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a typeface="Times New Roman" panose="02020603050405020304" pitchFamily="18" charset="0"/>
              </a:rPr>
              <a:t>s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tudiul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privind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stabilirea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momentului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optim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de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recoltare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a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strugurilor</a:t>
            </a:r>
            <a:r>
              <a:rPr lang="en-US" sz="1600" dirty="0">
                <a:ea typeface="Times New Roman" panose="02020603050405020304" pitchFamily="18" charset="0"/>
              </a:rPr>
              <a:t>;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</a:p>
          <a:p>
            <a:pPr marR="0" algn="just"/>
            <a:endParaRPr lang="en-US" sz="1600" dirty="0">
              <a:effectLst/>
              <a:ea typeface="Times New Roman" panose="02020603050405020304" pitchFamily="18" charset="0"/>
            </a:endParaRPr>
          </a:p>
          <a:p>
            <a:pPr marL="0" marR="0" algn="just">
              <a:spcAft>
                <a:spcPts val="600"/>
              </a:spcAft>
            </a:pPr>
            <a:r>
              <a:rPr lang="en-US" sz="1600" b="1" u="sng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PERIOADA 1950-1967</a:t>
            </a:r>
          </a:p>
          <a:p>
            <a:pPr marL="0" marR="0" algn="just">
              <a:spcAft>
                <a:spcPts val="600"/>
              </a:spcAft>
            </a:pPr>
            <a:r>
              <a:rPr lang="it-IT" sz="1600" b="1" dirty="0">
                <a:effectLst/>
                <a:ea typeface="Times New Roman" panose="02020603050405020304" pitchFamily="18" charset="0"/>
              </a:rPr>
              <a:t>Constituirea patrimoniului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1036 ha, 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din care 600 ha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irigate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si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 64,5 ha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amenajate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antierozional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>
                <a:ea typeface="Times New Roman" panose="02020603050405020304" pitchFamily="18" charset="0"/>
              </a:rPr>
              <a:t>60 ha </a:t>
            </a:r>
            <a:r>
              <a:rPr lang="en-US" sz="1600" dirty="0" err="1">
                <a:ea typeface="Times New Roman" panose="02020603050405020304" pitchFamily="18" charset="0"/>
              </a:rPr>
              <a:t>pepiniera</a:t>
            </a:r>
            <a:r>
              <a:rPr lang="en-US" sz="1600" dirty="0"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viticola</a:t>
            </a:r>
            <a:r>
              <a:rPr lang="en-US" sz="1600" dirty="0">
                <a:ea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o-RO" sz="1600" dirty="0">
                <a:effectLst/>
                <a:ea typeface="Times New Roman" panose="02020603050405020304" pitchFamily="18" charset="0"/>
              </a:rPr>
              <a:t>cram</a:t>
            </a:r>
            <a:r>
              <a:rPr lang="en-US" sz="1600" dirty="0">
                <a:ea typeface="Times New Roman" panose="02020603050405020304" pitchFamily="18" charset="0"/>
              </a:rPr>
              <a:t>ã</a:t>
            </a:r>
            <a:r>
              <a:rPr lang="ro-RO" sz="1600" dirty="0">
                <a:effectLst/>
                <a:ea typeface="Times New Roman" panose="02020603050405020304" pitchFamily="18" charset="0"/>
              </a:rPr>
              <a:t> modern</a:t>
            </a:r>
            <a:r>
              <a:rPr lang="en-US" sz="1600" dirty="0">
                <a:ea typeface="Times New Roman" panose="02020603050405020304" pitchFamily="18" charset="0"/>
              </a:rPr>
              <a:t>ã</a:t>
            </a:r>
            <a:r>
              <a:rPr lang="ro-RO" sz="1600" dirty="0">
                <a:effectLst/>
                <a:ea typeface="Times New Roman" panose="02020603050405020304" pitchFamily="18" charset="0"/>
              </a:rPr>
              <a:t> de 500 vagoane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>
                <a:effectLst/>
                <a:ea typeface="Times New Roman" panose="02020603050405020304" pitchFamily="18" charset="0"/>
              </a:rPr>
              <a:t>complex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pentru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altoire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(1,5 mil. </a:t>
            </a:r>
            <a:r>
              <a:rPr lang="en-US" sz="1600" dirty="0" err="1">
                <a:ea typeface="Times New Roman" panose="02020603050405020304" pitchFamily="18" charset="0"/>
              </a:rPr>
              <a:t>v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iţe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ea typeface="Times New Roman" panose="02020603050405020304" pitchFamily="18" charset="0"/>
              </a:rPr>
              <a:t>anual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600" dirty="0">
                <a:effectLst/>
                <a:ea typeface="Times New Roman" panose="02020603050405020304" pitchFamily="18" charset="0"/>
              </a:rPr>
              <a:t>4 </a:t>
            </a:r>
            <a:r>
              <a:rPr lang="fr-FR" sz="1600" dirty="0" err="1">
                <a:effectLst/>
                <a:ea typeface="Times New Roman" panose="02020603050405020304" pitchFamily="18" charset="0"/>
              </a:rPr>
              <a:t>laboratoare</a:t>
            </a:r>
            <a:r>
              <a:rPr lang="fr-FR" sz="1600" dirty="0">
                <a:effectLst/>
                <a:ea typeface="Times New Roman" panose="02020603050405020304" pitchFamily="18" charset="0"/>
              </a:rPr>
              <a:t> ;</a:t>
            </a:r>
            <a:r>
              <a:rPr lang="en-US" sz="1600" dirty="0">
                <a:ea typeface="Times New Roman" panose="02020603050405020304" pitchFamily="18" charset="0"/>
              </a:rPr>
              <a:t> 5 </a:t>
            </a:r>
            <a:r>
              <a:rPr lang="en-US" sz="1600" dirty="0" err="1">
                <a:ea typeface="Times New Roman" panose="02020603050405020304" pitchFamily="18" charset="0"/>
              </a:rPr>
              <a:t>staţii</a:t>
            </a:r>
            <a:r>
              <a:rPr lang="en-US" sz="1600" dirty="0"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a typeface="Times New Roman" panose="02020603050405020304" pitchFamily="18" charset="0"/>
              </a:rPr>
              <a:t>meteorologice</a:t>
            </a:r>
            <a:r>
              <a:rPr lang="en-US" sz="1600" dirty="0"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ea typeface="Times New Roman" panose="02020603050405020304" pitchFamily="18" charset="0"/>
              </a:rPr>
              <a:t>proprii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ea typeface="Times New Roman" panose="02020603050405020304" pitchFamily="18" charset="0"/>
              </a:rPr>
              <a:t>depozit</a:t>
            </a:r>
            <a:r>
              <a:rPr lang="en-US" sz="1600" dirty="0">
                <a:effectLst/>
                <a:ea typeface="Times New Roman" panose="02020603050405020304" pitchFamily="18" charset="0"/>
              </a:rPr>
              <a:t> frigorific de 597 mc;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73AA1D-0167-0159-D6C9-26119CD152A8}"/>
              </a:ext>
            </a:extLst>
          </p:cNvPr>
          <p:cNvSpPr txBox="1"/>
          <p:nvPr/>
        </p:nvSpPr>
        <p:spPr>
          <a:xfrm>
            <a:off x="4738283" y="7237431"/>
            <a:ext cx="4148541" cy="3293209"/>
          </a:xfrm>
          <a:prstGeom prst="rect">
            <a:avLst/>
          </a:prstGeom>
          <a:noFill/>
          <a:ln w="952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Rezultate</a:t>
            </a:r>
            <a:r>
              <a:rPr lang="en-US" sz="16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obtinute</a:t>
            </a:r>
            <a:endParaRPr lang="en-US" sz="16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ea typeface="Calibri" panose="020F0502020204030204" pitchFamily="34" charset="0"/>
              </a:rPr>
              <a:t>studiul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privind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comportarea</a:t>
            </a:r>
            <a:r>
              <a:rPr lang="en-US" sz="1600" dirty="0">
                <a:effectLst/>
                <a:ea typeface="Calibri" panose="020F0502020204030204" pitchFamily="34" charset="0"/>
              </a:rPr>
              <a:t> a 24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soiuri</a:t>
            </a:r>
            <a:r>
              <a:rPr lang="en-US" sz="1600" dirty="0">
                <a:effectLst/>
                <a:ea typeface="Calibri" panose="020F0502020204030204" pitchFamily="34" charset="0"/>
              </a:rPr>
              <a:t> vinifera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în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culturi</a:t>
            </a:r>
            <a:r>
              <a:rPr lang="en-US" sz="1600" dirty="0">
                <a:effectLst/>
                <a:ea typeface="Calibri" panose="020F0502020204030204" pitchFamily="34" charset="0"/>
              </a:rPr>
              <a:t> comparative;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kern="50" dirty="0">
                <a:ea typeface="Liberation Sans"/>
                <a:cs typeface="Calibri" panose="020F0502020204030204" pitchFamily="34" charset="0"/>
              </a:rPr>
              <a:t>o</a:t>
            </a:r>
            <a:r>
              <a:rPr lang="ro-RO" sz="1600" kern="50" dirty="0">
                <a:ea typeface="Liberation Sans"/>
                <a:cs typeface="Calibri" panose="020F0502020204030204" pitchFamily="34" charset="0"/>
              </a:rPr>
              <a:t>bţin</a:t>
            </a:r>
            <a:r>
              <a:rPr lang="en-US" sz="1600" kern="50" dirty="0" err="1">
                <a:ea typeface="Liberation Sans"/>
                <a:cs typeface="Calibri" panose="020F0502020204030204" pitchFamily="34" charset="0"/>
              </a:rPr>
              <a:t>erea</a:t>
            </a:r>
            <a:r>
              <a:rPr lang="en-US" sz="1600" kern="50" dirty="0">
                <a:ea typeface="Liberation Sans"/>
                <a:cs typeface="Calibri" panose="020F0502020204030204" pitchFamily="34" charset="0"/>
              </a:rPr>
              <a:t> a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peste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 3000 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puieţi hibrizi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;</a:t>
            </a:r>
            <a:endParaRPr lang="en-US" sz="1600" dirty="0">
              <a:effectLst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ea typeface="Calibri" panose="020F0502020204030204" pitchFamily="34" charset="0"/>
              </a:rPr>
              <a:t>stabilirea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regimului</a:t>
            </a:r>
            <a:r>
              <a:rPr lang="en-US" sz="1600" dirty="0">
                <a:effectLst/>
                <a:ea typeface="Calibri" panose="020F0502020204030204" pitchFamily="34" charset="0"/>
              </a:rPr>
              <a:t> de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irigaţie</a:t>
            </a:r>
            <a:r>
              <a:rPr lang="en-US" sz="1600" dirty="0">
                <a:effectLst/>
                <a:ea typeface="Calibri" panose="020F0502020204030204" pitchFamily="34" charset="0"/>
              </a:rPr>
              <a:t> pe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terenurile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în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pantă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terasate</a:t>
            </a:r>
            <a:r>
              <a:rPr lang="en-US" sz="1600" dirty="0">
                <a:effectLst/>
                <a:ea typeface="Calibri" panose="020F0502020204030204" pitchFamily="34" charset="0"/>
              </a:rPr>
              <a:t>;</a:t>
            </a:r>
            <a:endParaRPr lang="en-US" sz="1600" kern="50" dirty="0">
              <a:effectLst/>
              <a:ea typeface="Liberation Sans"/>
              <a:cs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ea typeface="Calibri" panose="020F0502020204030204" pitchFamily="34" charset="0"/>
              </a:rPr>
              <a:t>perfecţionarea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metodelor</a:t>
            </a:r>
            <a:r>
              <a:rPr lang="en-US" sz="1600" dirty="0">
                <a:effectLst/>
                <a:ea typeface="Calibri" panose="020F0502020204030204" pitchFamily="34" charset="0"/>
              </a:rPr>
              <a:t> de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prognoză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şi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avertizare</a:t>
            </a:r>
            <a:r>
              <a:rPr lang="en-US" sz="1600" dirty="0">
                <a:effectLst/>
                <a:ea typeface="Calibri" panose="020F0502020204030204" pitchFamily="34" charset="0"/>
              </a:rPr>
              <a:t> a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tratamentelor</a:t>
            </a:r>
            <a:r>
              <a:rPr lang="en-US" sz="1600" dirty="0">
                <a:ea typeface="Calibri" panose="020F0502020204030204" pitchFamily="34" charset="0"/>
              </a:rPr>
              <a:t>;</a:t>
            </a:r>
            <a:endParaRPr lang="en-US" sz="16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600" dirty="0" err="1">
                <a:effectLst/>
                <a:ea typeface="Calibri" panose="020F0502020204030204" pitchFamily="34" charset="0"/>
              </a:rPr>
              <a:t>cercetări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asupra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producerii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vinurilor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printr</a:t>
            </a:r>
            <a:r>
              <a:rPr lang="en-US" sz="1600" dirty="0">
                <a:effectLst/>
                <a:ea typeface="Calibri" panose="020F0502020204030204" pitchFamily="34" charset="0"/>
              </a:rPr>
              <a:t>-o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tehnologie</a:t>
            </a:r>
            <a:r>
              <a:rPr lang="en-US" sz="1600" dirty="0">
                <a:effectLst/>
                <a:ea typeface="Calibri" panose="020F0502020204030204" pitchFamily="34" charset="0"/>
              </a:rPr>
              <a:t>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nouă</a:t>
            </a:r>
            <a:r>
              <a:rPr lang="en-US" sz="1600" dirty="0">
                <a:effectLst/>
                <a:ea typeface="Calibri" panose="020F0502020204030204" pitchFamily="34" charset="0"/>
              </a:rPr>
              <a:t>, de tip industrial;</a:t>
            </a:r>
          </a:p>
          <a:p>
            <a:pPr marR="0" algn="just"/>
            <a:r>
              <a:rPr lang="ro-RO" sz="1600" b="1" kern="50" dirty="0">
                <a:effectLst/>
                <a:ea typeface="Liberation Sans"/>
                <a:cs typeface="Calibri" panose="020F0502020204030204" pitchFamily="34" charset="0"/>
              </a:rPr>
              <a:t>Recomandări pentru producţie</a:t>
            </a:r>
            <a:endParaRPr lang="en-US" sz="1600" b="1" kern="50" dirty="0">
              <a:ea typeface="Liberation Sans"/>
              <a:cs typeface="Calibri" panose="020F0502020204030204" pitchFamily="34" charset="0"/>
            </a:endParaRP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Elaborarea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unei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 lucr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ãri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 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de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 sinteză a rezultatelor 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cu 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aplicabilitate</a:t>
            </a:r>
            <a:r>
              <a:rPr lang="ro-RO" sz="1600" kern="50" dirty="0">
                <a:effectLst/>
                <a:ea typeface="Liberation Sans"/>
                <a:cs typeface="Calibri" panose="020F0502020204030204" pitchFamily="34" charset="0"/>
              </a:rPr>
              <a:t> pr</a:t>
            </a:r>
            <a:r>
              <a:rPr lang="en-US" sz="1600" kern="50" dirty="0" err="1">
                <a:effectLst/>
                <a:ea typeface="Liberation Sans"/>
                <a:cs typeface="Calibri" panose="020F0502020204030204" pitchFamily="34" charset="0"/>
              </a:rPr>
              <a:t>acticã</a:t>
            </a:r>
            <a:r>
              <a:rPr lang="en-US" sz="1600" kern="50" dirty="0">
                <a:effectLst/>
                <a:ea typeface="Liberation Sans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999B504-3AF3-360F-1C5C-4B5FF5B52AC0}"/>
              </a:ext>
            </a:extLst>
          </p:cNvPr>
          <p:cNvSpPr txBox="1"/>
          <p:nvPr/>
        </p:nvSpPr>
        <p:spPr>
          <a:xfrm>
            <a:off x="4738283" y="10562727"/>
            <a:ext cx="4148540" cy="104644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o-RO" sz="1600" b="1" kern="50" dirty="0">
                <a:effectLst/>
                <a:ea typeface="Liberation Sans"/>
                <a:cs typeface="Calibri" panose="020F0502020204030204" pitchFamily="34" charset="0"/>
              </a:rPr>
              <a:t>Creşterea vizibilităţii staţiunii</a:t>
            </a:r>
            <a:endParaRPr lang="en-US" sz="1600" kern="50" dirty="0">
              <a:effectLst/>
              <a:ea typeface="Liberation Sans"/>
              <a:cs typeface="Calibri" panose="020F0502020204030204" pitchFamily="34" charset="0"/>
            </a:endParaRPr>
          </a:p>
          <a:p>
            <a:pPr marL="285750" marR="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ea typeface="Calibri" panose="020F0502020204030204" pitchFamily="34" charset="0"/>
              </a:rPr>
              <a:t>p</a:t>
            </a:r>
            <a:r>
              <a:rPr lang="ro-RO" sz="1600" dirty="0">
                <a:effectLst/>
                <a:ea typeface="Calibri" panose="020F0502020204030204" pitchFamily="34" charset="0"/>
              </a:rPr>
              <a:t>articipa</a:t>
            </a:r>
            <a:r>
              <a:rPr lang="en-US" sz="1600" dirty="0">
                <a:effectLst/>
                <a:ea typeface="Calibri" panose="020F0502020204030204" pitchFamily="34" charset="0"/>
              </a:rPr>
              <a:t>rea</a:t>
            </a:r>
            <a:r>
              <a:rPr lang="ro-RO" sz="1600" dirty="0">
                <a:effectLst/>
                <a:ea typeface="Calibri" panose="020F0502020204030204" pitchFamily="34" charset="0"/>
              </a:rPr>
              <a:t> la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peste</a:t>
            </a:r>
            <a:r>
              <a:rPr lang="en-US" sz="1600" dirty="0">
                <a:effectLst/>
                <a:ea typeface="Calibri" panose="020F0502020204030204" pitchFamily="34" charset="0"/>
              </a:rPr>
              <a:t> 16 </a:t>
            </a:r>
            <a:r>
              <a:rPr lang="fr-FR" sz="1600" dirty="0" err="1">
                <a:effectLst/>
                <a:ea typeface="Calibri" panose="020F0502020204030204" pitchFamily="34" charset="0"/>
              </a:rPr>
              <a:t>concursuri</a:t>
            </a:r>
            <a:r>
              <a:rPr lang="fr-FR" sz="1600" dirty="0">
                <a:effectLst/>
                <a:ea typeface="Calibri" panose="020F0502020204030204" pitchFamily="34" charset="0"/>
              </a:rPr>
              <a:t> de </a:t>
            </a:r>
            <a:r>
              <a:rPr lang="fr-FR" sz="1600" dirty="0" err="1">
                <a:effectLst/>
                <a:ea typeface="Calibri" panose="020F0502020204030204" pitchFamily="34" charset="0"/>
              </a:rPr>
              <a:t>vinuri</a:t>
            </a:r>
            <a:r>
              <a:rPr lang="fr-FR" sz="1600" dirty="0">
                <a:effectLst/>
                <a:ea typeface="Calibri" panose="020F0502020204030204" pitchFamily="34" charset="0"/>
              </a:rPr>
              <a:t> si la</a:t>
            </a:r>
            <a:r>
              <a:rPr lang="fr-FR" sz="1600" dirty="0">
                <a:ea typeface="Calibri" panose="020F0502020204030204" pitchFamily="34" charset="0"/>
              </a:rPr>
              <a:t> 3 c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oncursuri</a:t>
            </a:r>
            <a:r>
              <a:rPr lang="en-US" sz="1600" dirty="0">
                <a:effectLst/>
                <a:ea typeface="Calibri" panose="020F0502020204030204" pitchFamily="34" charset="0"/>
              </a:rPr>
              <a:t> de </a:t>
            </a:r>
            <a:r>
              <a:rPr lang="en-US" sz="1600" dirty="0" err="1">
                <a:effectLst/>
                <a:ea typeface="Calibri" panose="020F0502020204030204" pitchFamily="34" charset="0"/>
              </a:rPr>
              <a:t>struguri</a:t>
            </a:r>
            <a:r>
              <a:rPr lang="en-US" sz="1600" dirty="0">
                <a:effectLst/>
                <a:ea typeface="Calibri" panose="020F0502020204030204" pitchFamily="34" charset="0"/>
              </a:rPr>
              <a:t> de masa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4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M. Ion </a:t>
            </a:r>
            <a:r>
              <a:rPr lang="en-US" sz="1400" i="1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US" sz="14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col., 2022</a:t>
            </a:r>
            <a:r>
              <a:rPr lang="en-US" sz="1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en-US" sz="1400" kern="50" dirty="0">
              <a:effectLst/>
              <a:ea typeface="Liberation Sans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895D8BA-3041-9334-D3FA-6786B66CB5AD}"/>
              </a:ext>
            </a:extLst>
          </p:cNvPr>
          <p:cNvSpPr txBox="1"/>
          <p:nvPr/>
        </p:nvSpPr>
        <p:spPr>
          <a:xfrm>
            <a:off x="4747809" y="11650706"/>
            <a:ext cx="4148540" cy="138499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400" b="1" kern="50" dirty="0">
                <a:effectLst/>
                <a:ea typeface="Liberation Sans"/>
                <a:cs typeface="Calibri" panose="020F0502020204030204" pitchFamily="34" charset="0"/>
              </a:rPr>
              <a:t>CONCLUZII</a:t>
            </a: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en-US" sz="1400" dirty="0">
                <a:ea typeface="Calibri" panose="020F0502020204030204" pitchFamily="34" charset="0"/>
              </a:rPr>
              <a:t>In </a:t>
            </a:r>
            <a:r>
              <a:rPr lang="en-US" sz="1400" dirty="0" err="1">
                <a:ea typeface="Calibri" panose="020F0502020204030204" pitchFamily="34" charset="0"/>
              </a:rPr>
              <a:t>perioada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ro-RO" sz="1400" dirty="0">
                <a:ea typeface="Calibri" panose="020F0502020204030204" pitchFamily="34" charset="0"/>
              </a:rPr>
              <a:t>1950-1967</a:t>
            </a:r>
            <a:r>
              <a:rPr lang="en-US" sz="1400" dirty="0">
                <a:ea typeface="Calibri" panose="020F0502020204030204" pitchFamily="34" charset="0"/>
              </a:rPr>
              <a:t>, au </a:t>
            </a:r>
            <a:r>
              <a:rPr lang="en-US" sz="1400" dirty="0" err="1">
                <a:ea typeface="Calibri" panose="020F0502020204030204" pitchFamily="34" charset="0"/>
              </a:rPr>
              <a:t>fost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efectuate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investitii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majore</a:t>
            </a:r>
            <a:r>
              <a:rPr lang="en-US" sz="1400" dirty="0">
                <a:ea typeface="Calibri" panose="020F0502020204030204" pitchFamily="34" charset="0"/>
              </a:rPr>
              <a:t> care au </a:t>
            </a:r>
            <a:r>
              <a:rPr lang="en-US" sz="1400" dirty="0" err="1">
                <a:ea typeface="Calibri" panose="020F0502020204030204" pitchFamily="34" charset="0"/>
              </a:rPr>
              <a:t>permis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realizarea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unor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cercetari</a:t>
            </a:r>
            <a:r>
              <a:rPr lang="en-US" sz="1400" dirty="0">
                <a:ea typeface="Calibri" panose="020F0502020204030204" pitchFamily="34" charset="0"/>
              </a:rPr>
              <a:t> la </a:t>
            </a:r>
            <a:r>
              <a:rPr lang="en-US" sz="1400" dirty="0" err="1">
                <a:ea typeface="Calibri" panose="020F0502020204030204" pitchFamily="34" charset="0"/>
              </a:rPr>
              <a:t>standarde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internationale</a:t>
            </a:r>
            <a:r>
              <a:rPr lang="en-US" sz="1400" dirty="0">
                <a:ea typeface="Calibri" panose="020F0502020204030204" pitchFamily="34" charset="0"/>
              </a:rPr>
              <a:t>. </a:t>
            </a:r>
            <a:r>
              <a:rPr lang="en-US" sz="1400" dirty="0" err="1">
                <a:ea typeface="Calibri" panose="020F0502020204030204" pitchFamily="34" charset="0"/>
              </a:rPr>
              <a:t>Rezultatele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stiintifice</a:t>
            </a:r>
            <a:r>
              <a:rPr lang="en-US" sz="1400" dirty="0">
                <a:ea typeface="Calibri" panose="020F0502020204030204" pitchFamily="34" charset="0"/>
              </a:rPr>
              <a:t>  </a:t>
            </a:r>
            <a:r>
              <a:rPr lang="en-US" sz="1400" dirty="0" err="1">
                <a:ea typeface="Calibri" panose="020F0502020204030204" pitchFamily="34" charset="0"/>
              </a:rPr>
              <a:t>deosebite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si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actiunile</a:t>
            </a:r>
            <a:r>
              <a:rPr lang="en-US" sz="1400" dirty="0">
                <a:ea typeface="Calibri" panose="020F0502020204030204" pitchFamily="34" charset="0"/>
              </a:rPr>
              <a:t> de </a:t>
            </a:r>
            <a:r>
              <a:rPr lang="en-US" sz="1400" dirty="0" err="1">
                <a:ea typeface="Calibri" panose="020F0502020204030204" pitchFamily="34" charset="0"/>
              </a:rPr>
              <a:t>promovare</a:t>
            </a:r>
            <a:r>
              <a:rPr lang="en-US" sz="1400" dirty="0">
                <a:ea typeface="Calibri" panose="020F0502020204030204" pitchFamily="34" charset="0"/>
              </a:rPr>
              <a:t> au </a:t>
            </a:r>
            <a:r>
              <a:rPr lang="en-US" sz="1400" dirty="0" err="1">
                <a:ea typeface="Calibri" panose="020F0502020204030204" pitchFamily="34" charset="0"/>
              </a:rPr>
              <a:t>contribuit</a:t>
            </a:r>
            <a:r>
              <a:rPr lang="en-US" sz="1400" dirty="0">
                <a:ea typeface="Calibri" panose="020F0502020204030204" pitchFamily="34" charset="0"/>
              </a:rPr>
              <a:t> la </a:t>
            </a:r>
            <a:r>
              <a:rPr lang="en-US" sz="1400" dirty="0" err="1">
                <a:ea typeface="Calibri" panose="020F0502020204030204" pitchFamily="34" charset="0"/>
              </a:rPr>
              <a:t>cresterea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vizibilitatii</a:t>
            </a:r>
            <a:r>
              <a:rPr lang="en-US" sz="1400" dirty="0">
                <a:ea typeface="Calibri" panose="020F0502020204030204" pitchFamily="34" charset="0"/>
              </a:rPr>
              <a:t> SEV </a:t>
            </a:r>
            <a:r>
              <a:rPr lang="en-US" sz="1400" dirty="0" err="1">
                <a:ea typeface="Calibri" panose="020F0502020204030204" pitchFamily="34" charset="0"/>
              </a:rPr>
              <a:t>Valea</a:t>
            </a:r>
            <a:r>
              <a:rPr lang="en-US" sz="1400" dirty="0">
                <a:ea typeface="Calibri" panose="020F0502020204030204" pitchFamily="34" charset="0"/>
              </a:rPr>
              <a:t> </a:t>
            </a:r>
            <a:r>
              <a:rPr lang="en-US" sz="1400" dirty="0" err="1">
                <a:ea typeface="Calibri" panose="020F0502020204030204" pitchFamily="34" charset="0"/>
              </a:rPr>
              <a:t>Calugareasca</a:t>
            </a:r>
            <a:r>
              <a:rPr lang="en-US" sz="1400" dirty="0">
                <a:ea typeface="Calibri" panose="020F0502020204030204" pitchFamily="34" charset="0"/>
              </a:rPr>
              <a:t>.</a:t>
            </a:r>
            <a:endParaRPr lang="en-US" sz="1400" kern="50" dirty="0">
              <a:effectLst/>
              <a:ea typeface="Liberation Sans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024541-418F-B3B0-D596-DD193F5BBCE8}"/>
              </a:ext>
            </a:extLst>
          </p:cNvPr>
          <p:cNvSpPr txBox="1"/>
          <p:nvPr/>
        </p:nvSpPr>
        <p:spPr>
          <a:xfrm>
            <a:off x="4738283" y="13073514"/>
            <a:ext cx="4158066" cy="138499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400" b="1" kern="50" dirty="0">
                <a:effectLst/>
                <a:ea typeface="Liberation Sans"/>
                <a:cs typeface="Calibri" panose="020F0502020204030204" pitchFamily="34" charset="0"/>
              </a:rPr>
              <a:t>BIBLIOGRAFIE</a:t>
            </a: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ro-RO" sz="1400" dirty="0">
                <a:effectLst/>
                <a:ea typeface="Times New Roman" panose="02020603050405020304" pitchFamily="18" charset="0"/>
              </a:rPr>
              <a:t>Constantinescu, Gh. </a:t>
            </a:r>
            <a:r>
              <a:rPr lang="en-US" sz="1400" dirty="0" err="1">
                <a:effectLst/>
                <a:ea typeface="Times New Roman" panose="02020603050405020304" pitchFamily="18" charset="0"/>
              </a:rPr>
              <a:t>si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ea typeface="Times New Roman" panose="02020603050405020304" pitchFamily="18" charset="0"/>
              </a:rPr>
              <a:t>colab</a:t>
            </a:r>
            <a:r>
              <a:rPr lang="ro-RO" sz="1400" dirty="0">
                <a:effectLst/>
                <a:ea typeface="Times New Roman" panose="02020603050405020304" pitchFamily="18" charset="0"/>
              </a:rPr>
              <a:t>. (1970). Amplepografia R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SR</a:t>
            </a:r>
            <a:r>
              <a:rPr lang="ro-RO" sz="1400" dirty="0">
                <a:effectLst/>
                <a:ea typeface="Times New Roman" panose="02020603050405020304" pitchFamily="18" charset="0"/>
              </a:rPr>
              <a:t>. Ed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. </a:t>
            </a:r>
            <a:r>
              <a:rPr lang="ro-RO" sz="1400" dirty="0">
                <a:effectLst/>
                <a:ea typeface="Times New Roman" panose="02020603050405020304" pitchFamily="18" charset="0"/>
              </a:rPr>
              <a:t>Academiei RSR. 670 pg.</a:t>
            </a:r>
            <a:endParaRPr lang="en-US" sz="1400" dirty="0">
              <a:effectLst/>
              <a:ea typeface="Times New Roman" panose="02020603050405020304" pitchFamily="18" charset="0"/>
            </a:endParaRPr>
          </a:p>
          <a:p>
            <a:pPr marL="285750" marR="0" indent="-285750" algn="just">
              <a:buFont typeface="Wingdings" panose="05000000000000000000" pitchFamily="2" charset="2"/>
              <a:buChar char="q"/>
            </a:pP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ION M, </a:t>
            </a:r>
            <a:r>
              <a:rPr lang="en-US" sz="1400" dirty="0" err="1">
                <a:effectLst/>
                <a:ea typeface="Times New Roman" panose="02020603050405020304" pitchFamily="18" charset="0"/>
              </a:rPr>
              <a:t>si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ea typeface="Times New Roman" panose="02020603050405020304" pitchFamily="18" charset="0"/>
              </a:rPr>
              <a:t>colab</a:t>
            </a:r>
            <a:r>
              <a:rPr lang="ro-RO" sz="1400" dirty="0">
                <a:effectLst/>
                <a:ea typeface="Times New Roman" panose="02020603050405020304" pitchFamily="18" charset="0"/>
              </a:rPr>
              <a:t>. (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2022</a:t>
            </a:r>
            <a:r>
              <a:rPr lang="ro-RO" sz="1400" dirty="0">
                <a:effectLst/>
                <a:ea typeface="Times New Roman" panose="02020603050405020304" pitchFamily="18" charset="0"/>
              </a:rPr>
              <a:t>)</a:t>
            </a:r>
            <a:r>
              <a:rPr lang="en-US" sz="1400" dirty="0">
                <a:effectLst/>
                <a:ea typeface="Times New Roman" panose="02020603050405020304" pitchFamily="18" charset="0"/>
              </a:rPr>
              <a:t>. </a:t>
            </a:r>
            <a:r>
              <a:rPr lang="it-IT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70 de ani de activitate ştiinţifică în sprijinul viticulturii şi vinificaţiei româneşti, Ed. </a:t>
            </a:r>
            <a:r>
              <a:rPr lang="en-US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PIM Iasi, 88 </a:t>
            </a:r>
            <a:r>
              <a:rPr lang="en-US" sz="1400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pag</a:t>
            </a:r>
            <a:r>
              <a:rPr lang="en-US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149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</TotalTime>
  <Words>538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Liberation Sans</vt:lpstr>
      <vt:lpstr>Times New Roman</vt:lpstr>
      <vt:lpstr>Wingdings</vt:lpstr>
      <vt:lpstr>Office Theme</vt:lpstr>
      <vt:lpstr>Etape in dezvoltarea cercetarilor din domeniul viticulturii si vinificatiei la Valea Calugareasca (1950-1967)  Marian ION, Elena BRINDUSE, Irina Georgiana BALANESCU, Cristian BURLACU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TITLUL</dc:title>
  <dc:creator>admin</dc:creator>
  <cp:lastModifiedBy>aurel.badiu</cp:lastModifiedBy>
  <cp:revision>107</cp:revision>
  <dcterms:created xsi:type="dcterms:W3CDTF">2024-02-27T07:52:51Z</dcterms:created>
  <dcterms:modified xsi:type="dcterms:W3CDTF">2024-05-22T05:12:51Z</dcterms:modified>
</cp:coreProperties>
</file>