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3300" y="120"/>
      </p:cViewPr>
      <p:guideLst>
        <p:guide orient="horz" pos="4785"/>
        <p:guide pos="289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800">
                <a:latin typeface="Times New Roman" panose="02020603050405020304" pitchFamily="18" charset="0"/>
                <a:cs typeface="Times New Roman" panose="02020603050405020304" pitchFamily="18" charset="0"/>
              </a:defRPr>
            </a:pPr>
            <a:r>
              <a:rPr lang="en-US" sz="800" dirty="0">
                <a:latin typeface="Times New Roman" panose="02020603050405020304" pitchFamily="18" charset="0"/>
                <a:cs typeface="Times New Roman" panose="02020603050405020304" pitchFamily="18" charset="0"/>
              </a:rPr>
              <a:t>% </a:t>
            </a:r>
            <a:r>
              <a:rPr lang="en-US" sz="800" dirty="0" smtClean="0">
                <a:latin typeface="Times New Roman" panose="02020603050405020304" pitchFamily="18" charset="0"/>
                <a:cs typeface="Times New Roman" panose="02020603050405020304" pitchFamily="18" charset="0"/>
              </a:rPr>
              <a:t> plant</a:t>
            </a:r>
            <a:r>
              <a:rPr lang="ro-RO" sz="800" dirty="0" smtClean="0">
                <a:latin typeface="Times New Roman" panose="02020603050405020304" pitchFamily="18" charset="0"/>
                <a:cs typeface="Times New Roman" panose="02020603050405020304" pitchFamily="18" charset="0"/>
              </a:rPr>
              <a:t>e infectate</a:t>
            </a:r>
            <a:endParaRPr lang="en-US" sz="800" dirty="0">
              <a:latin typeface="Times New Roman" panose="02020603050405020304" pitchFamily="18" charset="0"/>
              <a:cs typeface="Times New Roman" panose="02020603050405020304" pitchFamily="18" charset="0"/>
            </a:endParaRPr>
          </a:p>
        </c:rich>
      </c:tx>
      <c:layout/>
      <c:overlay val="0"/>
    </c:title>
    <c:autoTitleDeleted val="0"/>
    <c:view3D>
      <c:rotX val="15"/>
      <c:rotY val="20"/>
      <c:rAngAx val="0"/>
    </c:view3D>
    <c:floor>
      <c:thickness val="0"/>
    </c:floor>
    <c:sideWall>
      <c:thickness val="0"/>
    </c:sideWall>
    <c:backWall>
      <c:thickness val="0"/>
    </c:backWall>
    <c:plotArea>
      <c:layout>
        <c:manualLayout>
          <c:layoutTarget val="inner"/>
          <c:xMode val="edge"/>
          <c:yMode val="edge"/>
          <c:x val="3.4521904976541416E-2"/>
          <c:y val="0.14228211550618988"/>
          <c:w val="0.93095619004691699"/>
          <c:h val="0.6978207087759517"/>
        </c:manualLayout>
      </c:layout>
      <c:bar3DChart>
        <c:barDir val="col"/>
        <c:grouping val="standard"/>
        <c:varyColors val="0"/>
        <c:ser>
          <c:idx val="0"/>
          <c:order val="0"/>
          <c:tx>
            <c:strRef>
              <c:f>Sheet1!$B$1</c:f>
              <c:strCache>
                <c:ptCount val="1"/>
                <c:pt idx="0">
                  <c:v>% plante infectate</c:v>
                </c:pt>
              </c:strCache>
            </c:strRef>
          </c:tx>
          <c:invertIfNegative val="0"/>
          <c:dLbls>
            <c:dLbl>
              <c:idx val="0"/>
              <c:layout/>
              <c:tx>
                <c:rich>
                  <a:bodyPr/>
                  <a:lstStyle/>
                  <a:p>
                    <a:r>
                      <a:rPr lang="en-US" sz="800"/>
                      <a:t>61,50%</a:t>
                    </a:r>
                    <a:endParaRPr lang="en-US"/>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6A9-4CB1-B50E-D1F8D8EA8A83}"/>
                </c:ext>
              </c:extLst>
            </c:dLbl>
            <c:spPr>
              <a:noFill/>
              <a:ln>
                <a:noFill/>
              </a:ln>
              <a:effectLst/>
            </c:spPr>
            <c:txPr>
              <a:bodyPr/>
              <a:lstStyle/>
              <a:p>
                <a:pPr>
                  <a:defRPr sz="800" b="1">
                    <a:latin typeface="Times New Roman" panose="02020603050405020304" pitchFamily="18" charset="0"/>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Monica</c:v>
                </c:pt>
                <c:pt idx="1">
                  <c:v>Raluca </c:v>
                </c:pt>
                <c:pt idx="2">
                  <c:v>Tomis</c:v>
                </c:pt>
              </c:strCache>
            </c:strRef>
          </c:cat>
          <c:val>
            <c:numRef>
              <c:f>Sheet1!$B$2:$B$4</c:f>
              <c:numCache>
                <c:formatCode>0%</c:formatCode>
                <c:ptCount val="3"/>
                <c:pt idx="0">
                  <c:v>0.57150000000000001</c:v>
                </c:pt>
                <c:pt idx="1">
                  <c:v>0</c:v>
                </c:pt>
                <c:pt idx="2">
                  <c:v>0</c:v>
                </c:pt>
              </c:numCache>
            </c:numRef>
          </c:val>
          <c:extLst>
            <c:ext xmlns:c16="http://schemas.microsoft.com/office/drawing/2014/chart" uri="{C3380CC4-5D6E-409C-BE32-E72D297353CC}">
              <c16:uniqueId val="{00000001-46A9-4CB1-B50E-D1F8D8EA8A83}"/>
            </c:ext>
          </c:extLst>
        </c:ser>
        <c:dLbls>
          <c:showLegendKey val="0"/>
          <c:showVal val="1"/>
          <c:showCatName val="0"/>
          <c:showSerName val="0"/>
          <c:showPercent val="0"/>
          <c:showBubbleSize val="0"/>
        </c:dLbls>
        <c:gapWidth val="150"/>
        <c:shape val="box"/>
        <c:axId val="79538048"/>
        <c:axId val="79539584"/>
        <c:axId val="72348992"/>
      </c:bar3DChart>
      <c:catAx>
        <c:axId val="79538048"/>
        <c:scaling>
          <c:orientation val="minMax"/>
        </c:scaling>
        <c:delete val="0"/>
        <c:axPos val="b"/>
        <c:numFmt formatCode="General" sourceLinked="0"/>
        <c:majorTickMark val="none"/>
        <c:minorTickMark val="none"/>
        <c:tickLblPos val="nextTo"/>
        <c:txPr>
          <a:bodyPr/>
          <a:lstStyle/>
          <a:p>
            <a:pPr>
              <a:defRPr sz="800" b="1">
                <a:latin typeface="Times New Roman" panose="02020603050405020304" pitchFamily="18" charset="0"/>
                <a:cs typeface="Times New Roman" panose="02020603050405020304" pitchFamily="18" charset="0"/>
              </a:defRPr>
            </a:pPr>
            <a:endParaRPr lang="en-US"/>
          </a:p>
        </c:txPr>
        <c:crossAx val="79539584"/>
        <c:crosses val="autoZero"/>
        <c:auto val="1"/>
        <c:lblAlgn val="ctr"/>
        <c:lblOffset val="100"/>
        <c:noMultiLvlLbl val="0"/>
      </c:catAx>
      <c:valAx>
        <c:axId val="79539584"/>
        <c:scaling>
          <c:orientation val="minMax"/>
        </c:scaling>
        <c:delete val="1"/>
        <c:axPos val="l"/>
        <c:numFmt formatCode="0%" sourceLinked="1"/>
        <c:majorTickMark val="none"/>
        <c:minorTickMark val="none"/>
        <c:tickLblPos val="none"/>
        <c:crossAx val="79538048"/>
        <c:crosses val="autoZero"/>
        <c:crossBetween val="between"/>
      </c:valAx>
      <c:serAx>
        <c:axId val="72348992"/>
        <c:scaling>
          <c:orientation val="minMax"/>
        </c:scaling>
        <c:delete val="1"/>
        <c:axPos val="b"/>
        <c:majorTickMark val="out"/>
        <c:minorTickMark val="none"/>
        <c:tickLblPos val="none"/>
        <c:crossAx val="79539584"/>
        <c:crosses val="autoZero"/>
      </c:ser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pPr/>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pPr/>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pPr/>
              <a:t>5/20/2024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pPr/>
              <a:t>5/20/2024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pPr/>
              <a:t>5/20/2024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pPr/>
              <a:t>5/20/2024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pPr/>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jpe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5960" y="1848255"/>
            <a:ext cx="8113836" cy="914400"/>
          </a:xfrm>
        </p:spPr>
        <p:txBody>
          <a:bodyPr>
            <a:noAutofit/>
          </a:bodyPr>
          <a:lstStyle/>
          <a:p>
            <a:pPr>
              <a:lnSpc>
                <a:spcPct val="100000"/>
              </a:lnSpc>
            </a:pPr>
            <a:r>
              <a:rPr lang="ro-RO" sz="3200" b="1" dirty="0" smtClean="0"/>
              <a:t/>
            </a:r>
            <a:br>
              <a:rPr lang="ro-RO" sz="3200" b="1" dirty="0" smtClean="0"/>
            </a:br>
            <a:r>
              <a:rPr lang="ro-RO" sz="3200" b="1" dirty="0" smtClean="0"/>
              <a:t/>
            </a:r>
            <a:br>
              <a:rPr lang="ro-RO" sz="3200" b="1" dirty="0" smtClean="0"/>
            </a:br>
            <a:r>
              <a:rPr lang="ro-RO" sz="3200" b="1" dirty="0" smtClean="0"/>
              <a:t/>
            </a:r>
            <a:br>
              <a:rPr lang="ro-RO" sz="3200" b="1" dirty="0" smtClean="0"/>
            </a:br>
            <a:r>
              <a:rPr lang="ro-RO" sz="3200" b="1" dirty="0" smtClean="0"/>
              <a:t/>
            </a:r>
            <a:br>
              <a:rPr lang="ro-RO" sz="3200" b="1" dirty="0" smtClean="0"/>
            </a:br>
            <a:r>
              <a:rPr lang="ro-RO" sz="3200" b="1" dirty="0" smtClean="0"/>
              <a:t/>
            </a:r>
            <a:br>
              <a:rPr lang="ro-RO" sz="3200" b="1" dirty="0" smtClean="0"/>
            </a:br>
            <a:r>
              <a:rPr lang="ro-RO" sz="3200" b="1" dirty="0" smtClean="0"/>
              <a:t/>
            </a:r>
            <a:br>
              <a:rPr lang="ro-RO" sz="3200" b="1" dirty="0" smtClean="0"/>
            </a:br>
            <a:r>
              <a:rPr lang="ro-RO" sz="3200" b="1" dirty="0" smtClean="0"/>
              <a:t/>
            </a:r>
            <a:br>
              <a:rPr lang="ro-RO" sz="3200" b="1" dirty="0" smtClean="0"/>
            </a:br>
            <a:r>
              <a:rPr lang="ro-RO" sz="3200" b="1" dirty="0" smtClean="0"/>
              <a:t/>
            </a:r>
            <a:br>
              <a:rPr lang="ro-RO" sz="3200" b="1" dirty="0" smtClean="0"/>
            </a:br>
            <a:r>
              <a:rPr lang="en-US" sz="3000" b="1" dirty="0" smtClean="0"/>
              <a:t>DETECTAREA APRICOT LATENT VIRUS LA PIERSIC</a:t>
            </a:r>
            <a:br>
              <a:rPr lang="en-US" sz="3000" b="1" dirty="0" smtClean="0"/>
            </a:br>
            <a:r>
              <a:rPr lang="en-US" sz="3000" b="1" dirty="0" smtClean="0"/>
              <a:t> ÎN ZONA CONSTANȚA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8"/>
            <a:ext cx="1417690" cy="1834013"/>
          </a:xfrm>
          <a:prstGeom prst="rect">
            <a:avLst/>
          </a:prstGeom>
        </p:spPr>
      </p:pic>
      <p:cxnSp>
        <p:nvCxnSpPr>
          <p:cNvPr id="6" name="Straight Connector 5"/>
          <p:cNvCxnSpPr/>
          <p:nvPr/>
        </p:nvCxnSpPr>
        <p:spPr>
          <a:xfrm>
            <a:off x="349238" y="181863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4" y="288742"/>
            <a:ext cx="6885385" cy="817013"/>
          </a:xfrm>
        </p:spPr>
        <p:txBody>
          <a:bodyPr>
            <a:noAutofit/>
          </a:bodyPr>
          <a:lstStyle/>
          <a:p>
            <a:r>
              <a:rPr lang="ro-RO" sz="2400" b="1" dirty="0"/>
              <a:t>ACADEMIA DE ȘTIINȚE AGRICOLE ȘI SILVICE </a:t>
            </a:r>
            <a:endParaRPr lang="en-US" sz="2400" b="1" dirty="0" smtClean="0"/>
          </a:p>
          <a:p>
            <a:r>
              <a:rPr lang="ro-RO" sz="2400" b="1" dirty="0" smtClean="0"/>
              <a:t>“</a:t>
            </a:r>
            <a:r>
              <a:rPr lang="ro-RO" sz="2400" b="1" i="1" dirty="0"/>
              <a:t>GHEORGHE IONESCU </a:t>
            </a:r>
            <a:r>
              <a:rPr lang="ro-RO" sz="2400" b="1" i="1" dirty="0" smtClean="0"/>
              <a:t>ȘIȘEȘTI</a:t>
            </a:r>
            <a:r>
              <a:rPr lang="en-US" sz="2400" b="1" dirty="0" smtClean="0"/>
              <a:t>”</a:t>
            </a:r>
          </a:p>
        </p:txBody>
      </p:sp>
      <p:sp>
        <p:nvSpPr>
          <p:cNvPr id="7" name="Subtitle 2"/>
          <p:cNvSpPr txBox="1">
            <a:spLocks/>
          </p:cNvSpPr>
          <p:nvPr/>
        </p:nvSpPr>
        <p:spPr>
          <a:xfrm>
            <a:off x="1479809" y="1147307"/>
            <a:ext cx="7018148" cy="621858"/>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ro-RO" sz="2200" b="1" dirty="0" smtClean="0"/>
              <a:t>INSTITUTUL DE CERCETARE-DEZVOLTARE PENTRU POMICULTURĂ PITEȘTI-MĂRĂCINENI</a:t>
            </a:r>
            <a:endParaRPr lang="en-US" sz="2200" b="1" dirty="0"/>
          </a:p>
        </p:txBody>
      </p:sp>
      <p:sp>
        <p:nvSpPr>
          <p:cNvPr id="8" name="Title 1"/>
          <p:cNvSpPr txBox="1">
            <a:spLocks/>
          </p:cNvSpPr>
          <p:nvPr/>
        </p:nvSpPr>
        <p:spPr>
          <a:xfrm>
            <a:off x="252918" y="3054485"/>
            <a:ext cx="8492247" cy="188655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r>
              <a:rPr lang="ro-RO" sz="2000" b="1" dirty="0" smtClean="0"/>
              <a:t>REZUMAT</a:t>
            </a:r>
            <a:endParaRPr lang="en-US" sz="2000" b="1" dirty="0" smtClean="0"/>
          </a:p>
          <a:p>
            <a:pPr algn="just"/>
            <a:r>
              <a:rPr lang="vi-VN" sz="1400" b="1" dirty="0" smtClean="0">
                <a:latin typeface="Calibri" pitchFamily="34" charset="0"/>
              </a:rPr>
              <a:t>Pornind de la faptul că, în ultimul timp patogenul </a:t>
            </a:r>
            <a:r>
              <a:rPr lang="vi-VN" sz="1400" b="1" i="1" dirty="0" smtClean="0">
                <a:latin typeface="Calibri" pitchFamily="34" charset="0"/>
              </a:rPr>
              <a:t>Apricot Latent Virus</a:t>
            </a:r>
            <a:r>
              <a:rPr lang="vi-VN" sz="1400" b="1" dirty="0" smtClean="0">
                <a:latin typeface="Calibri" pitchFamily="34" charset="0"/>
              </a:rPr>
              <a:t> a fost semnalat în cât mai multe zone ale lumii, pentru identificarea unei eventuale prezențe la noi în țară, au fost făcute evaluari pe material biologic din zona Constanța. Genotipurile de piersic Raluca, Monica și Tomis 1 au fost evaluate prin observații vizuale și prin testare de laborator aplicând metoda moleculară RT–PCR, cu utilizarea primerilor 5’-GGAATAGAGCCCCAAGAAG-3’ și 5’-AGCAAGGTAAACGCCAAC-3’. Extracția a fost realizată cu ajutorul kitului "ISOLATE II Plant RNA / DNA Kit". Evaluarea produsului PCR a fost realizată cu ajutorul electroforezei orizontale pe gel de agaroză 2% (Cleaver), tampon TBE 1X şi colorare cu RedSafe Nucleic Acid Staining. În urma testărilor diagnosticul a fost pozitiv la soiul Monica.</a:t>
            </a:r>
            <a:endParaRPr lang="en-US" sz="1400" b="1" dirty="0">
              <a:solidFill>
                <a:srgbClr val="FF0000"/>
              </a:solidFill>
              <a:latin typeface="Calibri" pitchFamily="34" charset="0"/>
            </a:endParaRPr>
          </a:p>
        </p:txBody>
      </p:sp>
      <p:cxnSp>
        <p:nvCxnSpPr>
          <p:cNvPr id="10" name="Straight Connector 9"/>
          <p:cNvCxnSpPr/>
          <p:nvPr/>
        </p:nvCxnSpPr>
        <p:spPr>
          <a:xfrm>
            <a:off x="127326" y="14498987"/>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8456"/>
            <a:ext cx="5692058" cy="707886"/>
          </a:xfrm>
          <a:prstGeom prst="rect">
            <a:avLst/>
          </a:prstGeom>
        </p:spPr>
        <p:txBody>
          <a:bodyPr wrap="square">
            <a:spAutoFit/>
          </a:bodyPr>
          <a:lstStyle/>
          <a:p>
            <a:pPr algn="ctr"/>
            <a:r>
              <a:rPr lang="en-US" sz="2000" b="1" dirty="0" smtClean="0"/>
              <a:t>CONFERINTA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252918" y="5252937"/>
            <a:ext cx="8501975" cy="6286393"/>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ro-RO" sz="1400" dirty="0" smtClean="0"/>
              <a:t>În urma observațiilor efectuate în câmp s-a ajuns la concluzia că la soiul Raluca și portaltoiul Tomis 1 nu s-au identificat simptome asociate cu bolile virale (Tabel 1).</a:t>
            </a:r>
          </a:p>
          <a:p>
            <a:pPr algn="just"/>
            <a:r>
              <a:rPr lang="ro-RO" sz="1400" dirty="0" smtClean="0"/>
              <a:t>Analizele moleculare au confirmat prezența virusului </a:t>
            </a:r>
            <a:r>
              <a:rPr lang="ro-RO" sz="1400" dirty="0" err="1" smtClean="0"/>
              <a:t>ApLV</a:t>
            </a:r>
            <a:r>
              <a:rPr lang="ro-RO" sz="1400" dirty="0" smtClean="0"/>
              <a:t> în România, la specia piersic</a:t>
            </a:r>
            <a:r>
              <a:rPr lang="en-US" sz="1400" dirty="0" smtClean="0"/>
              <a:t>. </a:t>
            </a:r>
            <a:r>
              <a:rPr lang="ro-RO" sz="1400" dirty="0" smtClean="0"/>
              <a:t>Cel mai sensibil a fost soiul Monica la care testarea moleculară a indicat fragmente amplificate cu perechile de </a:t>
            </a:r>
            <a:r>
              <a:rPr lang="ro-RO" sz="1400" dirty="0" err="1" smtClean="0"/>
              <a:t>primeri</a:t>
            </a:r>
            <a:r>
              <a:rPr lang="ro-RO" sz="1400" dirty="0" smtClean="0"/>
              <a:t> utilizate pentru diagnoza virală a  </a:t>
            </a:r>
            <a:r>
              <a:rPr lang="ro-RO" sz="1400" dirty="0" err="1" smtClean="0"/>
              <a:t>ApLV</a:t>
            </a:r>
            <a:r>
              <a:rPr lang="ro-RO" sz="1400" dirty="0" smtClean="0"/>
              <a:t> (Fig. 1). Gradul de infecție la soiul Monica a fost de</a:t>
            </a:r>
            <a:r>
              <a:rPr lang="en-US" sz="1400" dirty="0" smtClean="0"/>
              <a:t> 61,50% </a:t>
            </a:r>
            <a:r>
              <a:rPr lang="ro-RO" sz="1400" dirty="0" smtClean="0"/>
              <a:t>plante infectate </a:t>
            </a:r>
            <a:r>
              <a:rPr lang="en-US" sz="1400" dirty="0" smtClean="0"/>
              <a:t>(</a:t>
            </a:r>
            <a:r>
              <a:rPr lang="ro-RO" sz="1400" dirty="0" smtClean="0"/>
              <a:t>F</a:t>
            </a:r>
            <a:r>
              <a:rPr lang="en-US" sz="1400" dirty="0" err="1" smtClean="0"/>
              <a:t>ig</a:t>
            </a:r>
            <a:r>
              <a:rPr lang="ro-RO" sz="1400" dirty="0" smtClean="0"/>
              <a:t>.</a:t>
            </a:r>
            <a:r>
              <a:rPr lang="en-US" sz="1400" dirty="0" smtClean="0"/>
              <a:t> 2). </a:t>
            </a:r>
            <a:r>
              <a:rPr lang="ro-RO" sz="1400" dirty="0" smtClean="0"/>
              <a:t>În urma analizei moleculare soiul Raluca și portaltoiul Tomis 1 nu au avut reacție pozitivă (Fig. 1 și 3)</a:t>
            </a:r>
            <a:r>
              <a:rPr lang="en-US" sz="1400" dirty="0" smtClean="0"/>
              <a:t>.</a:t>
            </a:r>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a:p>
            <a:pPr algn="just"/>
            <a:endParaRPr lang="ro-RO" sz="1400" dirty="0" smtClean="0"/>
          </a:p>
        </p:txBody>
      </p:sp>
      <p:sp>
        <p:nvSpPr>
          <p:cNvPr id="13" name="Title 1"/>
          <p:cNvSpPr txBox="1">
            <a:spLocks/>
          </p:cNvSpPr>
          <p:nvPr/>
        </p:nvSpPr>
        <p:spPr>
          <a:xfrm>
            <a:off x="262435" y="11608906"/>
            <a:ext cx="8482519" cy="1103244"/>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1800" dirty="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endParaRPr lang="ro-RO" sz="2400" b="1" dirty="0" smtClean="0"/>
          </a:p>
          <a:p>
            <a:pPr algn="just"/>
            <a:r>
              <a:rPr lang="ro-RO" sz="2000" b="1" dirty="0" smtClean="0"/>
              <a:t>CONCLUZII</a:t>
            </a:r>
            <a:endParaRPr lang="en-US" sz="2000" b="1" dirty="0"/>
          </a:p>
          <a:p>
            <a:pPr algn="just"/>
            <a:r>
              <a:rPr lang="ro-RO" sz="1400" b="1" dirty="0" smtClean="0">
                <a:latin typeface="+mn-lt"/>
              </a:rPr>
              <a:t>1. Observațiile vizuale și analizele moleculare au confirmat prezența virusului</a:t>
            </a:r>
            <a:r>
              <a:rPr lang="en-US" sz="1400" b="1" dirty="0" smtClean="0">
                <a:latin typeface="+mn-lt"/>
              </a:rPr>
              <a:t> </a:t>
            </a:r>
            <a:r>
              <a:rPr lang="en-US" sz="1400" b="1" dirty="0" err="1" smtClean="0">
                <a:latin typeface="+mn-lt"/>
              </a:rPr>
              <a:t>ApLV</a:t>
            </a:r>
            <a:r>
              <a:rPr lang="en-US" sz="1400" b="1" dirty="0" smtClean="0">
                <a:latin typeface="+mn-lt"/>
              </a:rPr>
              <a:t> </a:t>
            </a:r>
            <a:r>
              <a:rPr lang="ro-RO" sz="1400" b="1" dirty="0" smtClean="0">
                <a:latin typeface="+mn-lt"/>
              </a:rPr>
              <a:t>în plantațiile de piersic din zona Constanța</a:t>
            </a:r>
            <a:r>
              <a:rPr lang="en-US" sz="1400" b="1" dirty="0" smtClean="0">
                <a:latin typeface="+mn-lt"/>
              </a:rPr>
              <a:t>. </a:t>
            </a:r>
          </a:p>
          <a:p>
            <a:pPr algn="just"/>
            <a:r>
              <a:rPr lang="ro-RO" sz="1400" b="1" dirty="0" smtClean="0">
                <a:latin typeface="+mn-lt"/>
              </a:rPr>
              <a:t>2. Prezența virusului </a:t>
            </a:r>
            <a:r>
              <a:rPr lang="ro-RO" sz="1400" b="1" dirty="0" err="1" smtClean="0">
                <a:latin typeface="+mn-lt"/>
              </a:rPr>
              <a:t>ApLV</a:t>
            </a:r>
            <a:r>
              <a:rPr lang="ro-RO" sz="1400" b="1" dirty="0" smtClean="0">
                <a:latin typeface="+mn-lt"/>
              </a:rPr>
              <a:t> în plantațiile de piersic este un semnal de alarmă, deoarece în noua Lege privind  certificarea materialului săditor, acest virus este menționat atât la piersic cât și la cais.</a:t>
            </a:r>
            <a:endParaRPr lang="en-US" sz="2400" b="1" dirty="0">
              <a:latin typeface="+mn-lt"/>
            </a:endParaRPr>
          </a:p>
        </p:txBody>
      </p:sp>
      <p:sp>
        <p:nvSpPr>
          <p:cNvPr id="14" name="Title 1"/>
          <p:cNvSpPr txBox="1">
            <a:spLocks/>
          </p:cNvSpPr>
          <p:nvPr/>
        </p:nvSpPr>
        <p:spPr>
          <a:xfrm>
            <a:off x="272374" y="12990443"/>
            <a:ext cx="8472791" cy="1450965"/>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lvl="0" algn="just">
              <a:lnSpc>
                <a:spcPct val="100000"/>
              </a:lnSpc>
            </a:pPr>
            <a:r>
              <a:rPr lang="ro-RO" sz="1400" dirty="0" smtClean="0"/>
              <a:t>1. Abou </a:t>
            </a:r>
            <a:r>
              <a:rPr lang="ro-RO" sz="1400" dirty="0" err="1" smtClean="0"/>
              <a:t>Ghanem-Sabanadzovic</a:t>
            </a:r>
            <a:r>
              <a:rPr lang="ro-RO" sz="1400" dirty="0" smtClean="0"/>
              <a:t> N., </a:t>
            </a:r>
            <a:r>
              <a:rPr lang="ro-RO" sz="1400" dirty="0" err="1" smtClean="0"/>
              <a:t>Abbadi</a:t>
            </a:r>
            <a:r>
              <a:rPr lang="ro-RO" sz="1400" dirty="0" smtClean="0"/>
              <a:t> H., AL </a:t>
            </a:r>
            <a:r>
              <a:rPr lang="ro-RO" sz="1400" dirty="0" err="1" smtClean="0"/>
              <a:t>Rwahnih</a:t>
            </a:r>
            <a:r>
              <a:rPr lang="ro-RO" sz="1400" dirty="0" smtClean="0"/>
              <a:t> A., </a:t>
            </a:r>
            <a:r>
              <a:rPr lang="ro-RO" sz="1400" dirty="0" err="1" smtClean="0"/>
              <a:t>Castellano</a:t>
            </a:r>
            <a:r>
              <a:rPr lang="ro-RO" sz="1400" dirty="0" smtClean="0"/>
              <a:t> M. A., </a:t>
            </a:r>
            <a:r>
              <a:rPr lang="ro-RO" sz="1400" dirty="0" err="1" smtClean="0"/>
              <a:t>Myrta</a:t>
            </a:r>
            <a:r>
              <a:rPr lang="ro-RO" sz="1400" dirty="0" smtClean="0"/>
              <a:t> </a:t>
            </a:r>
            <a:r>
              <a:rPr lang="ro-RO" sz="1400" dirty="0" err="1" smtClean="0"/>
              <a:t>A</a:t>
            </a:r>
            <a:r>
              <a:rPr lang="ro-RO" sz="1400" dirty="0" smtClean="0"/>
              <a:t>., 2005. </a:t>
            </a:r>
            <a:r>
              <a:rPr lang="ro-RO" sz="1400" dirty="0" err="1" smtClean="0"/>
              <a:t>Identification</a:t>
            </a:r>
            <a:r>
              <a:rPr lang="ro-RO" sz="1400" dirty="0" smtClean="0"/>
              <a:t> </a:t>
            </a:r>
            <a:r>
              <a:rPr lang="ro-RO" sz="1400" dirty="0" err="1" smtClean="0"/>
              <a:t>and</a:t>
            </a:r>
            <a:r>
              <a:rPr lang="ro-RO" sz="1400" dirty="0" smtClean="0"/>
              <a:t> </a:t>
            </a:r>
            <a:r>
              <a:rPr lang="ro-RO" sz="1400" dirty="0" err="1" smtClean="0"/>
              <a:t>partial</a:t>
            </a:r>
            <a:r>
              <a:rPr lang="ro-RO" sz="1400" dirty="0" smtClean="0"/>
              <a:t> </a:t>
            </a:r>
            <a:r>
              <a:rPr lang="ro-RO" sz="1400" dirty="0" err="1" smtClean="0"/>
              <a:t>characterization</a:t>
            </a:r>
            <a:r>
              <a:rPr lang="ro-RO" sz="1400" dirty="0" smtClean="0"/>
              <a:t> of an </a:t>
            </a:r>
            <a:r>
              <a:rPr lang="ro-RO" sz="1400" dirty="0" err="1" smtClean="0"/>
              <a:t>isolate</a:t>
            </a:r>
            <a:r>
              <a:rPr lang="ro-RO" sz="1400" dirty="0" smtClean="0"/>
              <a:t> of </a:t>
            </a:r>
            <a:r>
              <a:rPr lang="ro-RO" sz="1400" i="1" dirty="0" err="1" smtClean="0"/>
              <a:t>Apricot</a:t>
            </a:r>
            <a:r>
              <a:rPr lang="ro-RO" sz="1400" i="1" dirty="0" smtClean="0"/>
              <a:t> latent virus</a:t>
            </a:r>
            <a:r>
              <a:rPr lang="ro-RO" sz="1400" dirty="0" smtClean="0"/>
              <a:t> </a:t>
            </a:r>
            <a:r>
              <a:rPr lang="ro-RO" sz="1400" dirty="0" err="1" smtClean="0"/>
              <a:t>from</a:t>
            </a:r>
            <a:r>
              <a:rPr lang="ro-RO" sz="1400" dirty="0" smtClean="0"/>
              <a:t> </a:t>
            </a:r>
            <a:r>
              <a:rPr lang="ro-RO" sz="1400" dirty="0" err="1" smtClean="0"/>
              <a:t>Palestine.Journal</a:t>
            </a:r>
            <a:r>
              <a:rPr lang="ro-RO" sz="1400" dirty="0" smtClean="0"/>
              <a:t> of </a:t>
            </a:r>
            <a:r>
              <a:rPr lang="ro-RO" sz="1400" dirty="0" err="1" smtClean="0"/>
              <a:t>Plant</a:t>
            </a:r>
            <a:r>
              <a:rPr lang="ro-RO" sz="1400" dirty="0" smtClean="0"/>
              <a:t> </a:t>
            </a:r>
            <a:r>
              <a:rPr lang="ro-RO" sz="1400" dirty="0" err="1" smtClean="0"/>
              <a:t>Pathology</a:t>
            </a:r>
            <a:r>
              <a:rPr lang="ro-RO" sz="1400" dirty="0" smtClean="0"/>
              <a:t>, 87 (1): 33-37</a:t>
            </a:r>
            <a:r>
              <a:rPr lang="ro-RO" sz="2000" dirty="0" smtClean="0"/>
              <a:t>.</a:t>
            </a:r>
          </a:p>
          <a:p>
            <a:pPr lvl="0" algn="just">
              <a:lnSpc>
                <a:spcPct val="100000"/>
              </a:lnSpc>
            </a:pPr>
            <a:r>
              <a:rPr lang="ro-RO" sz="1400" dirty="0" smtClean="0"/>
              <a:t>2. </a:t>
            </a:r>
            <a:r>
              <a:rPr lang="ro-RO" sz="1400" dirty="0" err="1" smtClean="0"/>
              <a:t>Gumus</a:t>
            </a:r>
            <a:r>
              <a:rPr lang="ro-RO" sz="1400" dirty="0" smtClean="0"/>
              <a:t> M., </a:t>
            </a:r>
            <a:r>
              <a:rPr lang="ro-RO" sz="1400" dirty="0" err="1" smtClean="0"/>
              <a:t>Sipahioğlu</a:t>
            </a:r>
            <a:r>
              <a:rPr lang="ro-RO" sz="1400" dirty="0" smtClean="0"/>
              <a:t> H.M., </a:t>
            </a:r>
            <a:r>
              <a:rPr lang="ro-RO" sz="1400" dirty="0" err="1" smtClean="0"/>
              <a:t>Paylan</a:t>
            </a:r>
            <a:r>
              <a:rPr lang="ro-RO" sz="1400" dirty="0" smtClean="0"/>
              <a:t> I.C., </a:t>
            </a:r>
            <a:r>
              <a:rPr lang="ro-RO" sz="1400" dirty="0" err="1" smtClean="0"/>
              <a:t>Erkan</a:t>
            </a:r>
            <a:r>
              <a:rPr lang="ro-RO" sz="1400" dirty="0" smtClean="0"/>
              <a:t> S., 2007. </a:t>
            </a:r>
            <a:r>
              <a:rPr lang="ro-RO" sz="1400" dirty="0" err="1" smtClean="0"/>
              <a:t>Optimization</a:t>
            </a:r>
            <a:r>
              <a:rPr lang="ro-RO" sz="1400" dirty="0" smtClean="0"/>
              <a:t> of </a:t>
            </a:r>
            <a:r>
              <a:rPr lang="ro-RO" sz="1400" dirty="0" err="1" smtClean="0"/>
              <a:t>cDNA</a:t>
            </a:r>
            <a:r>
              <a:rPr lang="ro-RO" sz="1400" dirty="0" smtClean="0"/>
              <a:t> </a:t>
            </a:r>
            <a:r>
              <a:rPr lang="ro-RO" sz="1400" dirty="0" err="1" smtClean="0"/>
              <a:t>amplification</a:t>
            </a:r>
            <a:r>
              <a:rPr lang="ro-RO" sz="1400" dirty="0" smtClean="0"/>
              <a:t> </a:t>
            </a:r>
            <a:r>
              <a:rPr lang="ro-RO" sz="1400" dirty="0" err="1" smtClean="0"/>
              <a:t>of</a:t>
            </a:r>
            <a:r>
              <a:rPr lang="ro-RO" sz="1400" dirty="0" smtClean="0"/>
              <a:t> </a:t>
            </a:r>
            <a:r>
              <a:rPr lang="ro-RO" sz="1400" dirty="0" err="1" smtClean="0"/>
              <a:t>Apricot</a:t>
            </a:r>
            <a:r>
              <a:rPr lang="ro-RO" sz="1400" dirty="0" smtClean="0"/>
              <a:t> Latent Virus (</a:t>
            </a:r>
            <a:r>
              <a:rPr lang="ro-RO" sz="1400" dirty="0" err="1" smtClean="0"/>
              <a:t>ApLV</a:t>
            </a:r>
            <a:r>
              <a:rPr lang="ro-RO" sz="1400" dirty="0" smtClean="0"/>
              <a:t>) </a:t>
            </a:r>
            <a:r>
              <a:rPr lang="ro-RO" sz="1400" dirty="0" err="1" smtClean="0"/>
              <a:t>from</a:t>
            </a:r>
            <a:r>
              <a:rPr lang="ro-RO" sz="1400" dirty="0" smtClean="0"/>
              <a:t> </a:t>
            </a:r>
            <a:r>
              <a:rPr lang="ro-RO" sz="1400" dirty="0" err="1" smtClean="0"/>
              <a:t>various</a:t>
            </a:r>
            <a:r>
              <a:rPr lang="ro-RO" sz="1400" dirty="0" smtClean="0"/>
              <a:t> </a:t>
            </a:r>
            <a:r>
              <a:rPr lang="ro-RO" sz="1400" dirty="0" err="1" smtClean="0"/>
              <a:t>plant</a:t>
            </a:r>
            <a:r>
              <a:rPr lang="ro-RO" sz="1400" dirty="0" smtClean="0"/>
              <a:t> </a:t>
            </a:r>
            <a:r>
              <a:rPr lang="ro-RO" sz="1400" dirty="0" err="1" smtClean="0"/>
              <a:t>tissues</a:t>
            </a:r>
            <a:r>
              <a:rPr lang="ro-RO" sz="1400" dirty="0" smtClean="0"/>
              <a:t> </a:t>
            </a:r>
            <a:r>
              <a:rPr lang="ro-RO" sz="1400" dirty="0" err="1" smtClean="0"/>
              <a:t>sources</a:t>
            </a:r>
            <a:r>
              <a:rPr lang="ro-RO" sz="1400" dirty="0" smtClean="0"/>
              <a:t>. Pakistan Journal of </a:t>
            </a:r>
            <a:r>
              <a:rPr lang="ro-RO" sz="1400" dirty="0" err="1" smtClean="0"/>
              <a:t>Biological</a:t>
            </a:r>
            <a:r>
              <a:rPr lang="ro-RO" sz="1400" dirty="0" smtClean="0"/>
              <a:t> </a:t>
            </a:r>
            <a:r>
              <a:rPr lang="ro-RO" sz="1400" dirty="0" err="1" smtClean="0"/>
              <a:t>Sciences</a:t>
            </a:r>
            <a:r>
              <a:rPr lang="ro-RO" sz="1400" dirty="0" smtClean="0"/>
              <a:t>, 10: 936-940.</a:t>
            </a:r>
          </a:p>
          <a:p>
            <a:pPr lvl="0" algn="just">
              <a:lnSpc>
                <a:spcPct val="100000"/>
              </a:lnSpc>
            </a:pPr>
            <a:r>
              <a:rPr lang="ro-RO" sz="1400" dirty="0" smtClean="0"/>
              <a:t>3. </a:t>
            </a:r>
            <a:r>
              <a:rPr lang="ro-RO" sz="1400" dirty="0" err="1" smtClean="0"/>
              <a:t>Jarrar</a:t>
            </a:r>
            <a:r>
              <a:rPr lang="ro-RO" sz="1400" dirty="0" smtClean="0"/>
              <a:t> S., </a:t>
            </a:r>
            <a:r>
              <a:rPr lang="ro-RO" sz="1400" dirty="0" err="1" smtClean="0"/>
              <a:t>Boscia</a:t>
            </a:r>
            <a:r>
              <a:rPr lang="ro-RO" sz="1400" dirty="0" smtClean="0"/>
              <a:t> D., </a:t>
            </a:r>
            <a:r>
              <a:rPr lang="ro-RO" sz="1400" dirty="0" err="1" smtClean="0"/>
              <a:t>Myrta</a:t>
            </a:r>
            <a:r>
              <a:rPr lang="ro-RO" sz="1400" dirty="0" smtClean="0"/>
              <a:t>, A., </a:t>
            </a:r>
            <a:r>
              <a:rPr lang="ro-RO" sz="1400" dirty="0" err="1" smtClean="0"/>
              <a:t>Minafra</a:t>
            </a:r>
            <a:r>
              <a:rPr lang="ro-RO" sz="1400" dirty="0" smtClean="0"/>
              <a:t> </a:t>
            </a:r>
            <a:r>
              <a:rPr lang="ro-RO" sz="1400" dirty="0" err="1" smtClean="0"/>
              <a:t>A</a:t>
            </a:r>
            <a:r>
              <a:rPr lang="ro-RO" sz="1400" dirty="0" smtClean="0"/>
              <a:t>., </a:t>
            </a:r>
            <a:r>
              <a:rPr lang="ro-RO" sz="1400" dirty="0" err="1" smtClean="0"/>
              <a:t>Loncon</a:t>
            </a:r>
            <a:r>
              <a:rPr lang="ro-RO" sz="1400" dirty="0" smtClean="0"/>
              <a:t>¬sole G., </a:t>
            </a:r>
            <a:r>
              <a:rPr lang="ro-RO" sz="1400" dirty="0" err="1" smtClean="0"/>
              <a:t>Savino</a:t>
            </a:r>
            <a:r>
              <a:rPr lang="ro-RO" sz="1400" dirty="0" smtClean="0"/>
              <a:t> V., 2006. Studies on </a:t>
            </a:r>
            <a:r>
              <a:rPr lang="ro-RO" sz="1400" dirty="0" err="1" smtClean="0"/>
              <a:t>the</a:t>
            </a:r>
            <a:r>
              <a:rPr lang="ro-RO" sz="1400" dirty="0" smtClean="0"/>
              <a:t> </a:t>
            </a:r>
            <a:r>
              <a:rPr lang="ro-RO" sz="1400" dirty="0" err="1" smtClean="0"/>
              <a:t>biological</a:t>
            </a:r>
            <a:r>
              <a:rPr lang="ro-RO" sz="1400" dirty="0" smtClean="0"/>
              <a:t> </a:t>
            </a:r>
            <a:r>
              <a:rPr lang="ro-RO" sz="1400" dirty="0" err="1" smtClean="0"/>
              <a:t>and</a:t>
            </a:r>
            <a:r>
              <a:rPr lang="ro-RO" sz="1400" dirty="0" smtClean="0"/>
              <a:t> molecular </a:t>
            </a:r>
            <a:r>
              <a:rPr lang="ro-RO" sz="1400" dirty="0" err="1" smtClean="0"/>
              <a:t>diagnosis</a:t>
            </a:r>
            <a:r>
              <a:rPr lang="ro-RO" sz="1400" dirty="0" smtClean="0"/>
              <a:t> of </a:t>
            </a:r>
            <a:r>
              <a:rPr lang="ro-RO" sz="1400" dirty="0" err="1" smtClean="0"/>
              <a:t>Apricot</a:t>
            </a:r>
            <a:r>
              <a:rPr lang="ro-RO" sz="1400" dirty="0" smtClean="0"/>
              <a:t> latent virus. Journal of </a:t>
            </a:r>
            <a:r>
              <a:rPr lang="ro-RO" sz="1400" dirty="0" err="1" smtClean="0"/>
              <a:t>Plant</a:t>
            </a:r>
            <a:r>
              <a:rPr lang="ro-RO" sz="1400" dirty="0" smtClean="0"/>
              <a:t> </a:t>
            </a:r>
            <a:r>
              <a:rPr lang="ro-RO" sz="1400" dirty="0" err="1" smtClean="0"/>
              <a:t>Patology</a:t>
            </a:r>
            <a:r>
              <a:rPr lang="ro-RO" sz="1400" dirty="0" smtClean="0"/>
              <a:t>, 88 (</a:t>
            </a:r>
            <a:r>
              <a:rPr lang="ro-RO" sz="1400" dirty="0" err="1" smtClean="0"/>
              <a:t>Suppl</a:t>
            </a:r>
            <a:r>
              <a:rPr lang="ro-RO" sz="1400" dirty="0" smtClean="0"/>
              <a:t>.): S46.</a:t>
            </a:r>
          </a:p>
        </p:txBody>
      </p:sp>
      <p:sp>
        <p:nvSpPr>
          <p:cNvPr id="5" name="Rectangle 4"/>
          <p:cNvSpPr/>
          <p:nvPr/>
        </p:nvSpPr>
        <p:spPr>
          <a:xfrm>
            <a:off x="290863" y="4935425"/>
            <a:ext cx="3930941" cy="369332"/>
          </a:xfrm>
          <a:prstGeom prst="rect">
            <a:avLst/>
          </a:prstGeom>
        </p:spPr>
        <p:txBody>
          <a:bodyPr wrap="square">
            <a:spAutoFit/>
          </a:bodyPr>
          <a:lstStyle/>
          <a:p>
            <a:r>
              <a:rPr lang="ro-RO" b="1" dirty="0" smtClean="0"/>
              <a:t>REZULTATE ȘI DISCUȚII</a:t>
            </a:r>
            <a:endParaRPr lang="en-US" sz="2000" b="1" dirty="0"/>
          </a:p>
        </p:txBody>
      </p:sp>
      <p:sp>
        <p:nvSpPr>
          <p:cNvPr id="11" name="Rectangle 10"/>
          <p:cNvSpPr/>
          <p:nvPr/>
        </p:nvSpPr>
        <p:spPr>
          <a:xfrm>
            <a:off x="258428" y="12695818"/>
            <a:ext cx="1891386" cy="369332"/>
          </a:xfrm>
          <a:prstGeom prst="rect">
            <a:avLst/>
          </a:prstGeom>
        </p:spPr>
        <p:txBody>
          <a:bodyPr wrap="square">
            <a:spAutoFit/>
          </a:bodyPr>
          <a:lstStyle/>
          <a:p>
            <a:pPr algn="just"/>
            <a:r>
              <a:rPr lang="ro-RO" b="1" dirty="0" smtClean="0"/>
              <a:t>BIBLIOGRAFIE</a:t>
            </a:r>
            <a:endParaRPr lang="en-US" b="1" dirty="0"/>
          </a:p>
        </p:txBody>
      </p:sp>
      <p:sp>
        <p:nvSpPr>
          <p:cNvPr id="15" name="Subtitle 2"/>
          <p:cNvSpPr txBox="1">
            <a:spLocks/>
          </p:cNvSpPr>
          <p:nvPr/>
        </p:nvSpPr>
        <p:spPr>
          <a:xfrm>
            <a:off x="1111639" y="2689141"/>
            <a:ext cx="6885385" cy="379432"/>
          </a:xfrm>
          <a:prstGeom prst="rect">
            <a:avLst/>
          </a:prstGeom>
        </p:spPr>
        <p:txBody>
          <a:bodyPr vert="horz" lIns="91440" tIns="45720" rIns="91440" bIns="45720" rtlCol="0">
            <a:normAutofit fontScale="92500" lnSpcReduction="10000"/>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ro-RO" b="1" dirty="0" smtClean="0"/>
              <a:t>       </a:t>
            </a:r>
            <a:r>
              <a:rPr lang="ro-RO" b="1" dirty="0" err="1" smtClean="0"/>
              <a:t>Plopa</a:t>
            </a:r>
            <a:r>
              <a:rPr lang="ro-RO" b="1" dirty="0" smtClean="0"/>
              <a:t> </a:t>
            </a:r>
            <a:r>
              <a:rPr lang="ro-RO" b="1" dirty="0" err="1" smtClean="0"/>
              <a:t>Catița</a:t>
            </a:r>
            <a:r>
              <a:rPr lang="ro-RO" b="1" dirty="0" smtClean="0"/>
              <a:t>, Iancu Adina Floricica, </a:t>
            </a:r>
            <a:r>
              <a:rPr lang="ro-RO" b="1" dirty="0" err="1" smtClean="0"/>
              <a:t>Gavăt</a:t>
            </a:r>
            <a:r>
              <a:rPr lang="ro-RO" b="1" dirty="0" smtClean="0"/>
              <a:t> Corina</a:t>
            </a:r>
            <a:endParaRPr lang="ro-RO" b="1" dirty="0"/>
          </a:p>
        </p:txBody>
      </p:sp>
      <p:graphicFrame>
        <p:nvGraphicFramePr>
          <p:cNvPr id="18" name="Table 17"/>
          <p:cNvGraphicFramePr>
            <a:graphicFrameLocks noGrp="1"/>
          </p:cNvGraphicFramePr>
          <p:nvPr/>
        </p:nvGraphicFramePr>
        <p:xfrm>
          <a:off x="340247" y="7060250"/>
          <a:ext cx="3910527" cy="959154"/>
        </p:xfrm>
        <a:graphic>
          <a:graphicData uri="http://schemas.openxmlformats.org/drawingml/2006/table">
            <a:tbl>
              <a:tblPr>
                <a:tableStyleId>{69CF1AB2-1976-4502-BF36-3FF5EA218861}</a:tableStyleId>
              </a:tblPr>
              <a:tblGrid>
                <a:gridCol w="1135468">
                  <a:extLst>
                    <a:ext uri="{9D8B030D-6E8A-4147-A177-3AD203B41FA5}">
                      <a16:colId xmlns:a16="http://schemas.microsoft.com/office/drawing/2014/main" val="20000"/>
                    </a:ext>
                  </a:extLst>
                </a:gridCol>
                <a:gridCol w="1293221">
                  <a:extLst>
                    <a:ext uri="{9D8B030D-6E8A-4147-A177-3AD203B41FA5}">
                      <a16:colId xmlns:a16="http://schemas.microsoft.com/office/drawing/2014/main" val="20001"/>
                    </a:ext>
                  </a:extLst>
                </a:gridCol>
                <a:gridCol w="1481838">
                  <a:extLst>
                    <a:ext uri="{9D8B030D-6E8A-4147-A177-3AD203B41FA5}">
                      <a16:colId xmlns:a16="http://schemas.microsoft.com/office/drawing/2014/main" val="20002"/>
                    </a:ext>
                  </a:extLst>
                </a:gridCol>
              </a:tblGrid>
              <a:tr h="383661">
                <a:tc>
                  <a:txBody>
                    <a:bodyPr/>
                    <a:lstStyle/>
                    <a:p>
                      <a:pPr algn="ctr">
                        <a:spcAft>
                          <a:spcPts val="0"/>
                        </a:spcAft>
                      </a:pPr>
                      <a:r>
                        <a:rPr lang="ro-RO" sz="1200" dirty="0" smtClean="0"/>
                        <a:t>Genotip </a:t>
                      </a:r>
                      <a:endParaRPr lang="ro-RO" sz="1200" dirty="0">
                        <a:latin typeface="+mn-lt"/>
                        <a:ea typeface="Times New Roman"/>
                      </a:endParaRPr>
                    </a:p>
                  </a:txBody>
                  <a:tcPr marL="68580" marR="68580" marT="0" marB="0"/>
                </a:tc>
                <a:tc>
                  <a:txBody>
                    <a:bodyPr/>
                    <a:lstStyle/>
                    <a:p>
                      <a:pPr algn="ctr">
                        <a:spcAft>
                          <a:spcPts val="0"/>
                        </a:spcAft>
                      </a:pPr>
                      <a:r>
                        <a:rPr lang="ro-RO" sz="1200" dirty="0" smtClean="0"/>
                        <a:t>Nr. plante evaluate</a:t>
                      </a:r>
                      <a:endParaRPr lang="ro-RO" sz="1200" dirty="0">
                        <a:latin typeface="+mn-lt"/>
                        <a:ea typeface="Times New Roman"/>
                      </a:endParaRPr>
                    </a:p>
                  </a:txBody>
                  <a:tcPr marL="68580" marR="68580" marT="0" marB="0"/>
                </a:tc>
                <a:tc>
                  <a:txBody>
                    <a:bodyPr/>
                    <a:lstStyle/>
                    <a:p>
                      <a:pPr algn="ctr">
                        <a:spcAft>
                          <a:spcPts val="0"/>
                        </a:spcAft>
                      </a:pPr>
                      <a:r>
                        <a:rPr lang="ro-RO" sz="1200" dirty="0" smtClean="0"/>
                        <a:t>Nr. plante</a:t>
                      </a:r>
                      <a:r>
                        <a:rPr lang="ro-RO" sz="1200" baseline="0" dirty="0" smtClean="0"/>
                        <a:t> cu simptome vizuale</a:t>
                      </a:r>
                      <a:endParaRPr lang="ro-RO" sz="1200" dirty="0">
                        <a:latin typeface="+mn-lt"/>
                        <a:ea typeface="Times New Roman"/>
                      </a:endParaRPr>
                    </a:p>
                  </a:txBody>
                  <a:tcPr marL="68580" marR="68580" marT="0" marB="0"/>
                </a:tc>
                <a:extLst>
                  <a:ext uri="{0D108BD9-81ED-4DB2-BD59-A6C34878D82A}">
                    <a16:rowId xmlns:a16="http://schemas.microsoft.com/office/drawing/2014/main" val="10000"/>
                  </a:ext>
                </a:extLst>
              </a:tr>
              <a:tr h="191831">
                <a:tc>
                  <a:txBody>
                    <a:bodyPr/>
                    <a:lstStyle/>
                    <a:p>
                      <a:pPr algn="ctr">
                        <a:spcAft>
                          <a:spcPts val="0"/>
                        </a:spcAft>
                      </a:pPr>
                      <a:r>
                        <a:rPr lang="ro-RO" sz="1200"/>
                        <a:t>Raluca</a:t>
                      </a:r>
                      <a:endParaRPr lang="ro-RO" sz="1200">
                        <a:latin typeface="+mn-lt"/>
                        <a:ea typeface="Times New Roman"/>
                      </a:endParaRPr>
                    </a:p>
                  </a:txBody>
                  <a:tcPr marL="68580" marR="68580" marT="0" marB="0"/>
                </a:tc>
                <a:tc>
                  <a:txBody>
                    <a:bodyPr/>
                    <a:lstStyle/>
                    <a:p>
                      <a:pPr algn="ctr">
                        <a:spcAft>
                          <a:spcPts val="0"/>
                        </a:spcAft>
                      </a:pPr>
                      <a:r>
                        <a:rPr lang="ro-RO" sz="1200"/>
                        <a:t>11</a:t>
                      </a:r>
                      <a:endParaRPr lang="ro-RO" sz="1200">
                        <a:latin typeface="+mn-lt"/>
                        <a:ea typeface="Times New Roman"/>
                      </a:endParaRPr>
                    </a:p>
                  </a:txBody>
                  <a:tcPr marL="68580" marR="68580" marT="0" marB="0"/>
                </a:tc>
                <a:tc>
                  <a:txBody>
                    <a:bodyPr/>
                    <a:lstStyle/>
                    <a:p>
                      <a:pPr algn="ctr">
                        <a:spcAft>
                          <a:spcPts val="0"/>
                        </a:spcAft>
                      </a:pPr>
                      <a:r>
                        <a:rPr lang="ro-RO" sz="1200" dirty="0"/>
                        <a:t>0</a:t>
                      </a:r>
                      <a:endParaRPr lang="ro-RO" sz="1200" dirty="0">
                        <a:latin typeface="+mn-lt"/>
                        <a:ea typeface="Times New Roman"/>
                      </a:endParaRPr>
                    </a:p>
                  </a:txBody>
                  <a:tcPr marL="68580" marR="68580" marT="0" marB="0"/>
                </a:tc>
                <a:extLst>
                  <a:ext uri="{0D108BD9-81ED-4DB2-BD59-A6C34878D82A}">
                    <a16:rowId xmlns:a16="http://schemas.microsoft.com/office/drawing/2014/main" val="10001"/>
                  </a:ext>
                </a:extLst>
              </a:tr>
              <a:tr h="191831">
                <a:tc>
                  <a:txBody>
                    <a:bodyPr/>
                    <a:lstStyle/>
                    <a:p>
                      <a:pPr algn="ctr">
                        <a:spcAft>
                          <a:spcPts val="0"/>
                        </a:spcAft>
                      </a:pPr>
                      <a:r>
                        <a:rPr lang="ro-RO" sz="1200"/>
                        <a:t>Monica</a:t>
                      </a:r>
                      <a:endParaRPr lang="ro-RO" sz="1200">
                        <a:latin typeface="+mn-lt"/>
                        <a:ea typeface="Times New Roman"/>
                      </a:endParaRPr>
                    </a:p>
                  </a:txBody>
                  <a:tcPr marL="68580" marR="68580" marT="0" marB="0"/>
                </a:tc>
                <a:tc>
                  <a:txBody>
                    <a:bodyPr/>
                    <a:lstStyle/>
                    <a:p>
                      <a:pPr algn="ctr">
                        <a:spcAft>
                          <a:spcPts val="0"/>
                        </a:spcAft>
                      </a:pPr>
                      <a:r>
                        <a:rPr lang="ro-RO" sz="1200" dirty="0"/>
                        <a:t>13</a:t>
                      </a:r>
                      <a:endParaRPr lang="ro-RO" sz="1200" dirty="0">
                        <a:latin typeface="+mn-lt"/>
                        <a:ea typeface="Times New Roman"/>
                      </a:endParaRPr>
                    </a:p>
                  </a:txBody>
                  <a:tcPr marL="68580" marR="68580" marT="0" marB="0"/>
                </a:tc>
                <a:tc>
                  <a:txBody>
                    <a:bodyPr/>
                    <a:lstStyle/>
                    <a:p>
                      <a:pPr algn="ctr">
                        <a:spcAft>
                          <a:spcPts val="0"/>
                        </a:spcAft>
                      </a:pPr>
                      <a:r>
                        <a:rPr lang="ro-RO" sz="1200" dirty="0"/>
                        <a:t>2</a:t>
                      </a:r>
                      <a:endParaRPr lang="ro-RO" sz="1200" dirty="0">
                        <a:latin typeface="+mn-lt"/>
                        <a:ea typeface="Times New Roman"/>
                      </a:endParaRPr>
                    </a:p>
                  </a:txBody>
                  <a:tcPr marL="68580" marR="68580" marT="0" marB="0"/>
                </a:tc>
                <a:extLst>
                  <a:ext uri="{0D108BD9-81ED-4DB2-BD59-A6C34878D82A}">
                    <a16:rowId xmlns:a16="http://schemas.microsoft.com/office/drawing/2014/main" val="10002"/>
                  </a:ext>
                </a:extLst>
              </a:tr>
              <a:tr h="191831">
                <a:tc>
                  <a:txBody>
                    <a:bodyPr/>
                    <a:lstStyle/>
                    <a:p>
                      <a:pPr algn="ctr">
                        <a:spcAft>
                          <a:spcPts val="0"/>
                        </a:spcAft>
                      </a:pPr>
                      <a:r>
                        <a:rPr lang="ro-RO" sz="1200"/>
                        <a:t>Tomis 1</a:t>
                      </a:r>
                      <a:endParaRPr lang="ro-RO" sz="1200">
                        <a:latin typeface="+mn-lt"/>
                        <a:ea typeface="Times New Roman"/>
                      </a:endParaRPr>
                    </a:p>
                  </a:txBody>
                  <a:tcPr marL="68580" marR="68580" marT="0" marB="0"/>
                </a:tc>
                <a:tc>
                  <a:txBody>
                    <a:bodyPr/>
                    <a:lstStyle/>
                    <a:p>
                      <a:pPr algn="ctr">
                        <a:spcAft>
                          <a:spcPts val="0"/>
                        </a:spcAft>
                      </a:pPr>
                      <a:r>
                        <a:rPr lang="ro-RO" sz="1200" dirty="0"/>
                        <a:t>13</a:t>
                      </a:r>
                      <a:endParaRPr lang="ro-RO" sz="1200" dirty="0">
                        <a:latin typeface="+mn-lt"/>
                        <a:ea typeface="Times New Roman"/>
                      </a:endParaRPr>
                    </a:p>
                  </a:txBody>
                  <a:tcPr marL="68580" marR="68580" marT="0" marB="0"/>
                </a:tc>
                <a:tc>
                  <a:txBody>
                    <a:bodyPr/>
                    <a:lstStyle/>
                    <a:p>
                      <a:pPr algn="ctr">
                        <a:spcAft>
                          <a:spcPts val="0"/>
                        </a:spcAft>
                      </a:pPr>
                      <a:r>
                        <a:rPr lang="ro-RO" sz="1200" dirty="0"/>
                        <a:t>0</a:t>
                      </a:r>
                      <a:endParaRPr lang="ro-RO" sz="1200" dirty="0">
                        <a:latin typeface="+mn-lt"/>
                        <a:ea typeface="Times New Roman"/>
                      </a:endParaRPr>
                    </a:p>
                  </a:txBody>
                  <a:tcPr marL="68580" marR="68580" marT="0" marB="0"/>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339823" y="6663042"/>
            <a:ext cx="3511685"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dirty="0" smtClean="0">
                <a:ln>
                  <a:noFill/>
                </a:ln>
                <a:solidFill>
                  <a:schemeClr val="tx1"/>
                </a:solidFill>
                <a:effectLst/>
                <a:ea typeface="Times New Roman" pitchFamily="18" charset="0"/>
                <a:cs typeface="Arial" pitchFamily="34" charset="0"/>
              </a:rPr>
              <a:t>Tabel 1. Rezultate în urma evaluării vizuale</a:t>
            </a:r>
            <a:endParaRPr kumimoji="0" lang="ro-RO" sz="1400" b="0" i="0" u="none" strike="noStrike" cap="none" normalizeH="0" baseline="0" dirty="0" smtClean="0">
              <a:ln>
                <a:noFill/>
              </a:ln>
              <a:solidFill>
                <a:schemeClr val="tx1"/>
              </a:solidFill>
              <a:effectLst/>
              <a:cs typeface="Arial" pitchFamily="34" charset="0"/>
            </a:endParaRPr>
          </a:p>
        </p:txBody>
      </p:sp>
      <p:pic>
        <p:nvPicPr>
          <p:cNvPr id="20" name="Picture 19" descr="C:\Users\Plopa\AppData\Local\Packages\Microsoft.Windows.Photos_8wekyb3d8bbwe\TempState\ShareServiceTempFolder\Aplv-20-.58-crop-800x600-detaliat-sageti.jpe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6325" y="8057050"/>
            <a:ext cx="3943906" cy="2819530"/>
          </a:xfrm>
          <a:prstGeom prst="rect">
            <a:avLst/>
          </a:prstGeom>
          <a:noFill/>
          <a:ln>
            <a:noFill/>
          </a:ln>
        </p:spPr>
      </p:pic>
      <p:sp>
        <p:nvSpPr>
          <p:cNvPr id="1026" name="Rectangle 2"/>
          <p:cNvSpPr>
            <a:spLocks noChangeArrowheads="1"/>
          </p:cNvSpPr>
          <p:nvPr/>
        </p:nvSpPr>
        <p:spPr bwMode="auto">
          <a:xfrm>
            <a:off x="291188" y="10834922"/>
            <a:ext cx="3913066"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ro-RO" sz="1200" b="1" i="0" u="none" strike="noStrike" cap="none" normalizeH="0" baseline="0" dirty="0" smtClean="0">
                <a:ln>
                  <a:noFill/>
                </a:ln>
                <a:solidFill>
                  <a:schemeClr val="tx1"/>
                </a:solidFill>
                <a:effectLst/>
                <a:ea typeface="Times New Roman" pitchFamily="18" charset="0"/>
                <a:cs typeface="Arial" pitchFamily="34" charset="0"/>
              </a:rPr>
              <a:t>Figura 1.  Profil electroforetic </a:t>
            </a:r>
            <a:r>
              <a:rPr lang="ro-RO" sz="1200" b="1" dirty="0" smtClean="0">
                <a:ea typeface="Times New Roman" pitchFamily="18" charset="0"/>
                <a:cs typeface="Arial" pitchFamily="34" charset="0"/>
              </a:rPr>
              <a:t>pentru </a:t>
            </a:r>
            <a:r>
              <a:rPr lang="ro-RO" sz="1200" b="1" i="1" dirty="0" err="1" smtClean="0">
                <a:ea typeface="Times New Roman" pitchFamily="18" charset="0"/>
                <a:cs typeface="Arial" pitchFamily="34" charset="0"/>
              </a:rPr>
              <a:t>ApLV</a:t>
            </a:r>
            <a:r>
              <a:rPr lang="ro-RO" sz="1200" b="1" i="1" dirty="0" smtClean="0">
                <a:ea typeface="Times New Roman" pitchFamily="18" charset="0"/>
                <a:cs typeface="Arial" pitchFamily="34" charset="0"/>
              </a:rPr>
              <a:t>,</a:t>
            </a:r>
            <a:r>
              <a:rPr kumimoji="0" lang="ro-RO" sz="1200" b="1" i="0" u="none" strike="noStrike" cap="none" normalizeH="0" baseline="0" dirty="0" smtClean="0">
                <a:ln>
                  <a:noFill/>
                </a:ln>
                <a:solidFill>
                  <a:schemeClr val="tx1"/>
                </a:solidFill>
                <a:effectLst/>
                <a:ea typeface="Times New Roman" pitchFamily="18" charset="0"/>
                <a:cs typeface="Arial" pitchFamily="34" charset="0"/>
              </a:rPr>
              <a:t> perechile </a:t>
            </a:r>
            <a:r>
              <a:rPr lang="ro-RO" sz="1200" b="1" dirty="0" smtClean="0">
                <a:ea typeface="Times New Roman" pitchFamily="18" charset="0"/>
                <a:cs typeface="Arial" pitchFamily="34" charset="0"/>
              </a:rPr>
              <a:t>de </a:t>
            </a:r>
            <a:r>
              <a:rPr lang="ro-RO" sz="1200" b="1" dirty="0" err="1" smtClean="0">
                <a:ea typeface="Times New Roman" pitchFamily="18" charset="0"/>
                <a:cs typeface="Arial" pitchFamily="34" charset="0"/>
              </a:rPr>
              <a:t>primeri</a:t>
            </a:r>
            <a:r>
              <a:rPr lang="ro-RO" sz="1200" b="1" dirty="0" smtClean="0">
                <a:ea typeface="Times New Roman" pitchFamily="18" charset="0"/>
                <a:cs typeface="Arial" pitchFamily="34" charset="0"/>
              </a:rPr>
              <a:t> </a:t>
            </a:r>
            <a:r>
              <a:rPr kumimoji="0" lang="ro-RO" sz="1200" b="1" i="0" u="none" strike="noStrike" cap="none" normalizeH="0" baseline="0" dirty="0" smtClean="0">
                <a:ln>
                  <a:noFill/>
                </a:ln>
                <a:solidFill>
                  <a:schemeClr val="tx1"/>
                </a:solidFill>
                <a:effectLst/>
                <a:ea typeface="Times New Roman" pitchFamily="18" charset="0"/>
                <a:cs typeface="Arial" pitchFamily="34" charset="0"/>
              </a:rPr>
              <a:t>(F+R), poziția 31-41 (</a:t>
            </a:r>
            <a:r>
              <a:rPr lang="ro-RO" sz="1200" b="1" dirty="0" smtClean="0">
                <a:ea typeface="Times New Roman" pitchFamily="18" charset="0"/>
                <a:cs typeface="Arial" pitchFamily="34" charset="0"/>
              </a:rPr>
              <a:t>R</a:t>
            </a:r>
            <a:r>
              <a:rPr kumimoji="0" lang="ro-RO" sz="1200" b="1" i="0" u="none" strike="noStrike" cap="none" normalizeH="0" baseline="0" dirty="0" smtClean="0">
                <a:ln>
                  <a:noFill/>
                </a:ln>
                <a:solidFill>
                  <a:schemeClr val="tx1"/>
                </a:solidFill>
                <a:effectLst/>
                <a:ea typeface="Times New Roman" pitchFamily="18" charset="0"/>
                <a:cs typeface="Arial" pitchFamily="34" charset="0"/>
              </a:rPr>
              <a:t>aluca), poziția 42-55 (Monica), poziția 56-58 (Tomis 1)</a:t>
            </a:r>
            <a:endParaRPr kumimoji="0" lang="ro-RO" sz="1200" b="0" i="0" u="none" strike="noStrike" cap="none" normalizeH="0" baseline="0" dirty="0" smtClean="0">
              <a:ln>
                <a:noFill/>
              </a:ln>
              <a:solidFill>
                <a:schemeClr val="tx1"/>
              </a:solidFill>
              <a:effectLst/>
              <a:cs typeface="Arial" pitchFamily="34" charset="0"/>
            </a:endParaRPr>
          </a:p>
        </p:txBody>
      </p:sp>
      <p:graphicFrame>
        <p:nvGraphicFramePr>
          <p:cNvPr id="22" name="Chart 21"/>
          <p:cNvGraphicFramePr/>
          <p:nvPr/>
        </p:nvGraphicFramePr>
        <p:xfrm>
          <a:off x="4533089" y="6544388"/>
          <a:ext cx="4046706" cy="1764725"/>
        </p:xfrm>
        <a:graphic>
          <a:graphicData uri="http://schemas.openxmlformats.org/drawingml/2006/chart">
            <c:chart xmlns:c="http://schemas.openxmlformats.org/drawingml/2006/chart" xmlns:r="http://schemas.openxmlformats.org/officeDocument/2006/relationships" r:id="rId4"/>
          </a:graphicData>
        </a:graphic>
      </p:graphicFrame>
      <p:sp>
        <p:nvSpPr>
          <p:cNvPr id="23" name="Rectangle 1"/>
          <p:cNvSpPr>
            <a:spLocks noChangeArrowheads="1"/>
          </p:cNvSpPr>
          <p:nvPr/>
        </p:nvSpPr>
        <p:spPr bwMode="auto">
          <a:xfrm>
            <a:off x="4373217" y="8336796"/>
            <a:ext cx="4343398"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200" b="1" dirty="0" err="1" smtClean="0">
                <a:ea typeface="Times New Roman" pitchFamily="18" charset="0"/>
                <a:cs typeface="Arial" pitchFamily="34" charset="0"/>
              </a:rPr>
              <a:t>Figur</a:t>
            </a:r>
            <a:r>
              <a:rPr lang="ro-RO" sz="1200" b="1" dirty="0" smtClean="0">
                <a:ea typeface="Times New Roman" pitchFamily="18" charset="0"/>
                <a:cs typeface="Arial" pitchFamily="34" charset="0"/>
              </a:rPr>
              <a:t>a</a:t>
            </a:r>
            <a:r>
              <a:rPr lang="en-US" sz="1200" b="1" dirty="0" smtClean="0">
                <a:ea typeface="Times New Roman" pitchFamily="18" charset="0"/>
                <a:cs typeface="Arial" pitchFamily="34" charset="0"/>
              </a:rPr>
              <a:t> 2. </a:t>
            </a:r>
            <a:r>
              <a:rPr lang="ro-RO" sz="1200" b="1" dirty="0" smtClean="0">
                <a:ea typeface="Times New Roman" pitchFamily="18" charset="0"/>
                <a:cs typeface="Arial" pitchFamily="34" charset="0"/>
              </a:rPr>
              <a:t>Gradul de infecție </a:t>
            </a:r>
            <a:r>
              <a:rPr lang="en-US" sz="1200" b="1" dirty="0" smtClean="0">
                <a:ea typeface="Times New Roman" pitchFamily="18" charset="0"/>
                <a:cs typeface="Arial" pitchFamily="34" charset="0"/>
              </a:rPr>
              <a:t>(%) </a:t>
            </a:r>
            <a:r>
              <a:rPr lang="ro-RO" sz="1200" b="1" dirty="0" smtClean="0">
                <a:ea typeface="Times New Roman" pitchFamily="18" charset="0"/>
                <a:cs typeface="Arial" pitchFamily="34" charset="0"/>
              </a:rPr>
              <a:t>al genotipurilor de piersic testate</a:t>
            </a:r>
            <a:endParaRPr kumimoji="0" lang="ro-RO" sz="1200" b="0" i="0" u="none" strike="noStrike" cap="none" normalizeH="0" baseline="0" dirty="0" smtClean="0">
              <a:ln>
                <a:noFill/>
              </a:ln>
              <a:solidFill>
                <a:schemeClr val="tx1"/>
              </a:solidFill>
              <a:effectLst/>
              <a:cs typeface="Arial" pitchFamily="34" charset="0"/>
            </a:endParaRPr>
          </a:p>
        </p:txBody>
      </p:sp>
      <p:pic>
        <p:nvPicPr>
          <p:cNvPr id="24" name="Picture 23" descr="D:\Documents\R-TT\LUCRARI\2024\ACTA AGRICOLA\ApLV-de-la-59-la-68_final(1).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02350" y="8704765"/>
            <a:ext cx="4065841" cy="2299337"/>
          </a:xfrm>
          <a:prstGeom prst="rect">
            <a:avLst/>
          </a:prstGeom>
          <a:noFill/>
          <a:ln>
            <a:noFill/>
          </a:ln>
        </p:spPr>
      </p:pic>
      <p:sp>
        <p:nvSpPr>
          <p:cNvPr id="25" name="Rectangle 1"/>
          <p:cNvSpPr>
            <a:spLocks noChangeArrowheads="1"/>
          </p:cNvSpPr>
          <p:nvPr/>
        </p:nvSpPr>
        <p:spPr bwMode="auto">
          <a:xfrm>
            <a:off x="4611545" y="10980645"/>
            <a:ext cx="3866534"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200" b="1" dirty="0" err="1" smtClean="0">
                <a:ea typeface="Times New Roman" pitchFamily="18" charset="0"/>
                <a:cs typeface="Arial" pitchFamily="34" charset="0"/>
              </a:rPr>
              <a:t>Figur</a:t>
            </a:r>
            <a:r>
              <a:rPr lang="ro-RO" sz="1200" b="1" dirty="0" smtClean="0">
                <a:ea typeface="Times New Roman" pitchFamily="18" charset="0"/>
                <a:cs typeface="Arial" pitchFamily="34" charset="0"/>
              </a:rPr>
              <a:t>a</a:t>
            </a:r>
            <a:r>
              <a:rPr lang="en-US" sz="1200" b="1" dirty="0" smtClean="0">
                <a:ea typeface="Times New Roman" pitchFamily="18" charset="0"/>
                <a:cs typeface="Arial" pitchFamily="34" charset="0"/>
              </a:rPr>
              <a:t> 3. </a:t>
            </a:r>
            <a:r>
              <a:rPr lang="ro-RO" sz="1200" b="1" dirty="0" smtClean="0">
                <a:ea typeface="Times New Roman" pitchFamily="18" charset="0"/>
                <a:cs typeface="Arial" pitchFamily="34" charset="0"/>
              </a:rPr>
              <a:t>Profil electroforetic pentru </a:t>
            </a:r>
            <a:r>
              <a:rPr lang="ro-RO" sz="1200" b="1" i="1" dirty="0" err="1" smtClean="0">
                <a:ea typeface="Times New Roman" pitchFamily="18" charset="0"/>
                <a:cs typeface="Arial" pitchFamily="34" charset="0"/>
              </a:rPr>
              <a:t>ApLV</a:t>
            </a:r>
            <a:r>
              <a:rPr lang="ro-RO" sz="1200" b="1" dirty="0" smtClean="0">
                <a:ea typeface="Times New Roman" pitchFamily="18" charset="0"/>
                <a:cs typeface="Arial" pitchFamily="34" charset="0"/>
              </a:rPr>
              <a:t>, perechile de </a:t>
            </a:r>
            <a:r>
              <a:rPr lang="ro-RO" sz="1200" b="1" dirty="0" err="1" smtClean="0">
                <a:ea typeface="Times New Roman" pitchFamily="18" charset="0"/>
                <a:cs typeface="Arial" pitchFamily="34" charset="0"/>
              </a:rPr>
              <a:t>primeri</a:t>
            </a:r>
            <a:r>
              <a:rPr lang="ro-RO" sz="1200" b="1" dirty="0" smtClean="0">
                <a:ea typeface="Times New Roman" pitchFamily="18" charset="0"/>
                <a:cs typeface="Arial" pitchFamily="34" charset="0"/>
              </a:rPr>
              <a:t> (F+R), poziția </a:t>
            </a:r>
            <a:r>
              <a:rPr lang="en-US" sz="1200" b="1" dirty="0" smtClean="0">
                <a:ea typeface="Times New Roman" pitchFamily="18" charset="0"/>
                <a:cs typeface="Arial" pitchFamily="34" charset="0"/>
              </a:rPr>
              <a:t>59-68 (</a:t>
            </a:r>
            <a:r>
              <a:rPr lang="en-US" sz="1200" b="1" dirty="0" err="1" smtClean="0">
                <a:ea typeface="Times New Roman" pitchFamily="18" charset="0"/>
                <a:cs typeface="Arial" pitchFamily="34" charset="0"/>
              </a:rPr>
              <a:t>Tomis</a:t>
            </a:r>
            <a:r>
              <a:rPr lang="en-US" sz="1200" b="1" dirty="0" smtClean="0">
                <a:ea typeface="Times New Roman" pitchFamily="18" charset="0"/>
                <a:cs typeface="Arial" pitchFamily="34" charset="0"/>
              </a:rPr>
              <a:t> 1)</a:t>
            </a:r>
            <a:endParaRPr kumimoji="0" lang="ro-RO" sz="1200" b="0" i="0" u="none" strike="noStrike" cap="none" normalizeH="0" baseline="0" dirty="0" smtClean="0">
              <a:ln>
                <a:noFill/>
              </a:ln>
              <a:solidFill>
                <a:schemeClr val="tx1"/>
              </a:solidFill>
              <a:effectLst/>
              <a:cs typeface="Arial" pitchFamily="34" charset="0"/>
            </a:endParaRPr>
          </a:p>
        </p:txBody>
      </p:sp>
      <p:pic>
        <p:nvPicPr>
          <p:cNvPr id="26" name="Picture 3" descr="Sigla ICDP.wmf"/>
          <p:cNvPicPr>
            <a:picLocks noChangeAspect="1"/>
          </p:cNvPicPr>
          <p:nvPr/>
        </p:nvPicPr>
        <p:blipFill>
          <a:blip r:embed="rId6" cstate="print"/>
          <a:stretch>
            <a:fillRect/>
          </a:stretch>
        </p:blipFill>
        <p:spPr bwMode="auto">
          <a:xfrm>
            <a:off x="7941675" y="582198"/>
            <a:ext cx="1238838" cy="69001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280</TotalTime>
  <Words>579</Words>
  <Application>Microsoft Office PowerPoint</Application>
  <PresentationFormat>Custom</PresentationFormat>
  <Paragraphs>95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        DETECTAREA APRICOT LATENT VIRUS LA PIERSIC  ÎN ZONA CONSTANȚA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28</cp:revision>
  <dcterms:created xsi:type="dcterms:W3CDTF">2024-02-27T07:52:51Z</dcterms:created>
  <dcterms:modified xsi:type="dcterms:W3CDTF">2024-05-20T11:44:00Z</dcterms:modified>
</cp:coreProperties>
</file>